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64" r:id="rId2"/>
    <p:sldId id="256"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86719"/>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846C40-2A2A-4004-A3C9-454EC7F0FCA3}"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B5D875-2A31-43B3-97A6-8FEC2707D34B}" type="slidenum">
              <a:rPr lang="en-US" smtClean="0"/>
              <a:t>‹#›</a:t>
            </a:fld>
            <a:endParaRPr lang="en-US"/>
          </a:p>
        </p:txBody>
      </p:sp>
    </p:spTree>
    <p:extLst>
      <p:ext uri="{BB962C8B-B14F-4D97-AF65-F5344CB8AC3E}">
        <p14:creationId xmlns:p14="http://schemas.microsoft.com/office/powerpoint/2010/main" val="3559974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B5D875-2A31-43B3-97A6-8FEC2707D34B}" type="slidenum">
              <a:rPr lang="en-US" smtClean="0"/>
              <a:t>3</a:t>
            </a:fld>
            <a:endParaRPr lang="en-US"/>
          </a:p>
        </p:txBody>
      </p:sp>
    </p:spTree>
    <p:extLst>
      <p:ext uri="{BB962C8B-B14F-4D97-AF65-F5344CB8AC3E}">
        <p14:creationId xmlns:p14="http://schemas.microsoft.com/office/powerpoint/2010/main" val="256351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B5D875-2A31-43B3-97A6-8FEC2707D34B}" type="slidenum">
              <a:rPr lang="en-US" smtClean="0"/>
              <a:t>4</a:t>
            </a:fld>
            <a:endParaRPr lang="en-US"/>
          </a:p>
        </p:txBody>
      </p:sp>
    </p:spTree>
    <p:extLst>
      <p:ext uri="{BB962C8B-B14F-4D97-AF65-F5344CB8AC3E}">
        <p14:creationId xmlns:p14="http://schemas.microsoft.com/office/powerpoint/2010/main" val="396459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B5D875-2A31-43B3-97A6-8FEC2707D34B}" type="slidenum">
              <a:rPr lang="en-US" smtClean="0"/>
              <a:t>5</a:t>
            </a:fld>
            <a:endParaRPr lang="en-US"/>
          </a:p>
        </p:txBody>
      </p:sp>
    </p:spTree>
    <p:extLst>
      <p:ext uri="{BB962C8B-B14F-4D97-AF65-F5344CB8AC3E}">
        <p14:creationId xmlns:p14="http://schemas.microsoft.com/office/powerpoint/2010/main" val="2476178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B5D875-2A31-43B3-97A6-8FEC2707D34B}" type="slidenum">
              <a:rPr lang="en-US" smtClean="0"/>
              <a:t>6</a:t>
            </a:fld>
            <a:endParaRPr lang="en-US"/>
          </a:p>
        </p:txBody>
      </p:sp>
    </p:spTree>
    <p:extLst>
      <p:ext uri="{BB962C8B-B14F-4D97-AF65-F5344CB8AC3E}">
        <p14:creationId xmlns:p14="http://schemas.microsoft.com/office/powerpoint/2010/main" val="624312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B5D875-2A31-43B3-97A6-8FEC2707D34B}" type="slidenum">
              <a:rPr lang="en-US" smtClean="0"/>
              <a:t>7</a:t>
            </a:fld>
            <a:endParaRPr lang="en-US"/>
          </a:p>
        </p:txBody>
      </p:sp>
    </p:spTree>
    <p:extLst>
      <p:ext uri="{BB962C8B-B14F-4D97-AF65-F5344CB8AC3E}">
        <p14:creationId xmlns:p14="http://schemas.microsoft.com/office/powerpoint/2010/main" val="197164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US" sz="1800" dirty="0">
                <a:effectLst/>
                <a:latin typeface="Times New Roman" panose="02020603050405020304" pitchFamily="18" charset="0"/>
                <a:ea typeface="Calibri" panose="020F0502020204030204" pitchFamily="34" charset="0"/>
              </a:rPr>
              <a:t/>
            </a:r>
            <a:br>
              <a:rPr lang="en-US" sz="1800" dirty="0">
                <a:effectLst/>
                <a:latin typeface="Times New Roman" panose="02020603050405020304" pitchFamily="18" charset="0"/>
                <a:ea typeface="Calibri" panose="020F0502020204030204" pitchFamily="34" charset="0"/>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6FB5D875-2A31-43B3-97A6-8FEC2707D34B}" type="slidenum">
              <a:rPr lang="en-US" smtClean="0"/>
              <a:t>8</a:t>
            </a:fld>
            <a:endParaRPr lang="en-US"/>
          </a:p>
        </p:txBody>
      </p:sp>
    </p:spTree>
    <p:extLst>
      <p:ext uri="{BB962C8B-B14F-4D97-AF65-F5344CB8AC3E}">
        <p14:creationId xmlns:p14="http://schemas.microsoft.com/office/powerpoint/2010/main" val="1922395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B5D875-2A31-43B3-97A6-8FEC2707D34B}" type="slidenum">
              <a:rPr lang="en-US" smtClean="0"/>
              <a:t>9</a:t>
            </a:fld>
            <a:endParaRPr lang="en-US"/>
          </a:p>
        </p:txBody>
      </p:sp>
    </p:spTree>
    <p:extLst>
      <p:ext uri="{BB962C8B-B14F-4D97-AF65-F5344CB8AC3E}">
        <p14:creationId xmlns:p14="http://schemas.microsoft.com/office/powerpoint/2010/main" val="1039684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46C7E10-64E0-5039-1F8E-05ED8BC8C8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1F1C0092-AFA2-075B-3773-8AD35C04D7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6DD525E8-78FE-AC10-545C-033FE82FEC52}"/>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5" name="Footer Placeholder 4">
            <a:extLst>
              <a:ext uri="{FF2B5EF4-FFF2-40B4-BE49-F238E27FC236}">
                <a16:creationId xmlns="" xmlns:a16="http://schemas.microsoft.com/office/drawing/2014/main" id="{EE8D6A4D-895B-517B-FC77-BF49288C5A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77774865-74AB-37FB-97E4-28300FE4A3E9}"/>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1668062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F81B705-1A98-66AF-1CB5-9BAAFEE8AA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0D43FC6A-EA66-732C-42A1-221AF7EEEF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2F322A3-A5F2-90FC-99E0-47987B1E9959}"/>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5" name="Footer Placeholder 4">
            <a:extLst>
              <a:ext uri="{FF2B5EF4-FFF2-40B4-BE49-F238E27FC236}">
                <a16:creationId xmlns="" xmlns:a16="http://schemas.microsoft.com/office/drawing/2014/main" id="{58F75A9E-D44B-FD0D-93B3-D4D0F03C71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5FEF4BE-8197-B768-0BCC-73FD7117A1E3}"/>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3754565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D5D05AF-181F-CD91-3983-EFEAE254DD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B8297AF2-B490-DA15-3227-79D979F357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8BAF6BA0-0144-9DE8-D1D4-1DC68C21DE9D}"/>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5" name="Footer Placeholder 4">
            <a:extLst>
              <a:ext uri="{FF2B5EF4-FFF2-40B4-BE49-F238E27FC236}">
                <a16:creationId xmlns="" xmlns:a16="http://schemas.microsoft.com/office/drawing/2014/main" id="{7E4EB974-C973-D556-4314-656A3DA638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EE9126D7-05ED-1C52-BFE4-EA3F3C6098F4}"/>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4079978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77ED469-BD4E-4225-9D7C-CCA2CD08FF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7D858467-0BC5-519E-29AA-75EEFE1B6A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7CE67C90-4CDB-72FA-9D70-3A515E1A47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01014DD7-9483-4086-9481-40FC3DE99AC6}"/>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6" name="Footer Placeholder 5">
            <a:extLst>
              <a:ext uri="{FF2B5EF4-FFF2-40B4-BE49-F238E27FC236}">
                <a16:creationId xmlns="" xmlns:a16="http://schemas.microsoft.com/office/drawing/2014/main" id="{F7812EA3-7A46-AA0F-3E49-BAE3BA88A1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D924A62D-7A35-1443-F419-A9F371E8585E}"/>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3066424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9959C3-6F4E-6B3D-5FC4-4C268A90E77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5F7371C4-AD0A-DB27-8FEC-D50A7DAE30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87134C07-A06B-BD12-9B80-C34C660876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55931B8F-941E-9140-C880-89A316C48A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C28AD4BA-BF2D-EC7D-244C-C8D999EBBA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8AC863E9-9586-E68A-F3A0-E1E03432F9AA}"/>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8" name="Footer Placeholder 7">
            <a:extLst>
              <a:ext uri="{FF2B5EF4-FFF2-40B4-BE49-F238E27FC236}">
                <a16:creationId xmlns="" xmlns:a16="http://schemas.microsoft.com/office/drawing/2014/main" id="{F37AC577-3591-00DC-92F9-ABA268D419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7128886E-08FF-CB86-6894-493DAED8B00A}"/>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961351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6601F83-BB90-E1F3-99C0-3083CD73AA1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5560C94A-2E3E-51B8-5385-E4240C65FC9C}"/>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4" name="Footer Placeholder 3">
            <a:extLst>
              <a:ext uri="{FF2B5EF4-FFF2-40B4-BE49-F238E27FC236}">
                <a16:creationId xmlns="" xmlns:a16="http://schemas.microsoft.com/office/drawing/2014/main" id="{D55380E7-C027-7B91-677E-4D941A295E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A81EDAEC-E38D-6628-37B5-CA0C208E6D05}"/>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587097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9838DA47-087C-3345-DFEB-917966D0CC98}"/>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3" name="Footer Placeholder 2">
            <a:extLst>
              <a:ext uri="{FF2B5EF4-FFF2-40B4-BE49-F238E27FC236}">
                <a16:creationId xmlns="" xmlns:a16="http://schemas.microsoft.com/office/drawing/2014/main" id="{9B7F3F30-D88E-013C-9560-87F08EB80A1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ACEB07EE-8B8D-3C47-171A-186E9803108F}"/>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3985478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7631239-72DA-3721-1F12-0755374368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2B5995A4-B834-17DD-82E4-994805F4A6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CEA29BD7-A1CF-0D9F-B486-192972CC23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52BC3FAB-1CB6-52C1-B70C-AC03E88CEA5C}"/>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6" name="Footer Placeholder 5">
            <a:extLst>
              <a:ext uri="{FF2B5EF4-FFF2-40B4-BE49-F238E27FC236}">
                <a16:creationId xmlns="" xmlns:a16="http://schemas.microsoft.com/office/drawing/2014/main" id="{A4F5C8BE-EE2A-A184-1244-5CEC54AE81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6C6447DF-5993-167E-26D9-3F267EA8BAEB}"/>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3000870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6F98806-2F4E-663E-8452-EACB4CA0CE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EB23132B-2DDA-AF70-1713-8C80D8EB13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55BE8B87-3A5B-256C-7073-EDE4AA8834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09ABDFE2-5A6B-88A3-5B88-03D74FD97E47}"/>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6" name="Footer Placeholder 5">
            <a:extLst>
              <a:ext uri="{FF2B5EF4-FFF2-40B4-BE49-F238E27FC236}">
                <a16:creationId xmlns="" xmlns:a16="http://schemas.microsoft.com/office/drawing/2014/main" id="{A171B472-74C4-38F6-5F93-7517226D5D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09C726CD-5376-1345-0144-4A1DBF8ABC44}"/>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3855667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034860-27F4-C51D-9008-D20782A22EE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55F37D87-902F-607D-D432-9627B3E87A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CAA904C0-AE93-8E8A-7B02-302ED089A392}"/>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5" name="Footer Placeholder 4">
            <a:extLst>
              <a:ext uri="{FF2B5EF4-FFF2-40B4-BE49-F238E27FC236}">
                <a16:creationId xmlns="" xmlns:a16="http://schemas.microsoft.com/office/drawing/2014/main" id="{A479C0FA-E455-546B-F92C-FA2AC7C8E2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6C06CD68-37B6-883E-7B8C-A68E2509BF2F}"/>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3457448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5D1AA49D-C953-ACD4-BAFC-C7A84D8EF3F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A213EC1D-1CD2-4EEC-352B-52CFED6061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96AA7FF2-C1C8-A3DF-ABB6-025BBF10454D}"/>
              </a:ext>
            </a:extLst>
          </p:cNvPr>
          <p:cNvSpPr>
            <a:spLocks noGrp="1"/>
          </p:cNvSpPr>
          <p:nvPr>
            <p:ph type="dt" sz="half" idx="10"/>
          </p:nvPr>
        </p:nvSpPr>
        <p:spPr/>
        <p:txBody>
          <a:bodyPr/>
          <a:lstStyle/>
          <a:p>
            <a:fld id="{58AB2C58-109B-40A8-BCBA-3D19E6C41F69}" type="datetimeFigureOut">
              <a:rPr lang="en-US" smtClean="0"/>
              <a:t>2/24/2025</a:t>
            </a:fld>
            <a:endParaRPr lang="en-US"/>
          </a:p>
        </p:txBody>
      </p:sp>
      <p:sp>
        <p:nvSpPr>
          <p:cNvPr id="5" name="Footer Placeholder 4">
            <a:extLst>
              <a:ext uri="{FF2B5EF4-FFF2-40B4-BE49-F238E27FC236}">
                <a16:creationId xmlns="" xmlns:a16="http://schemas.microsoft.com/office/drawing/2014/main" id="{0F8DEA20-5E0E-29D1-BCBA-A9DC59F6D7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5A32860-0CD8-9C3F-0D4D-8B8009264FEF}"/>
              </a:ext>
            </a:extLst>
          </p:cNvPr>
          <p:cNvSpPr>
            <a:spLocks noGrp="1"/>
          </p:cNvSpPr>
          <p:nvPr>
            <p:ph type="sldNum" sz="quarter" idx="12"/>
          </p:nvPr>
        </p:nvSpPr>
        <p:spPr/>
        <p:txBody>
          <a:bodyPr/>
          <a:lstStyle/>
          <a:p>
            <a:fld id="{26823BD9-C06A-425E-AFF0-7D9C97F35A42}" type="slidenum">
              <a:rPr lang="en-US" smtClean="0"/>
              <a:t>‹#›</a:t>
            </a:fld>
            <a:endParaRPr lang="en-US"/>
          </a:p>
        </p:txBody>
      </p:sp>
    </p:spTree>
    <p:extLst>
      <p:ext uri="{BB962C8B-B14F-4D97-AF65-F5344CB8AC3E}">
        <p14:creationId xmlns:p14="http://schemas.microsoft.com/office/powerpoint/2010/main" val="1955952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26710464-7D9F-662C-7AB7-DB201A6145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2AF6F1D-0FD2-4765-BD4D-5BCEA75F8E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EF9A6099-DB46-E426-3C6B-AFDC12CF2A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AB2C58-109B-40A8-BCBA-3D19E6C41F69}" type="datetimeFigureOut">
              <a:rPr lang="en-US" smtClean="0"/>
              <a:t>2/24/2025</a:t>
            </a:fld>
            <a:endParaRPr lang="en-US"/>
          </a:p>
        </p:txBody>
      </p:sp>
      <p:sp>
        <p:nvSpPr>
          <p:cNvPr id="5" name="Footer Placeholder 4">
            <a:extLst>
              <a:ext uri="{FF2B5EF4-FFF2-40B4-BE49-F238E27FC236}">
                <a16:creationId xmlns="" xmlns:a16="http://schemas.microsoft.com/office/drawing/2014/main" id="{28262A4D-379C-5305-6665-7BC5169D2E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482875C-2FED-9104-D417-C1E48A8A5C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823BD9-C06A-425E-AFF0-7D9C97F35A42}" type="slidenum">
              <a:rPr lang="en-US" smtClean="0"/>
              <a:t>‹#›</a:t>
            </a:fld>
            <a:endParaRPr lang="en-US"/>
          </a:p>
        </p:txBody>
      </p:sp>
    </p:spTree>
    <p:extLst>
      <p:ext uri="{BB962C8B-B14F-4D97-AF65-F5344CB8AC3E}">
        <p14:creationId xmlns:p14="http://schemas.microsoft.com/office/powerpoint/2010/main" val="267801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B07E7B2-90A4-EAB0-C2E2-EC45164EFDCF}"/>
              </a:ext>
            </a:extLst>
          </p:cNvPr>
          <p:cNvSpPr>
            <a:spLocks noGrp="1"/>
          </p:cNvSpPr>
          <p:nvPr>
            <p:ph type="ctrTitle"/>
          </p:nvPr>
        </p:nvSpPr>
        <p:spPr>
          <a:xfrm>
            <a:off x="434715" y="1445340"/>
            <a:ext cx="10597079" cy="4250921"/>
          </a:xfrm>
        </p:spPr>
        <p:txBody>
          <a:bodyPr>
            <a:noAutofit/>
          </a:bodyPr>
          <a:lstStyle/>
          <a:p>
            <a:r>
              <a:rPr lang="en-GB" sz="3200" dirty="0" smtClean="0">
                <a:effectLst/>
                <a:latin typeface="Times New Roman" panose="02020603050405020304" pitchFamily="18" charset="0"/>
                <a:ea typeface="Calibri" panose="020F0502020204030204" pitchFamily="34" charset="0"/>
              </a:rPr>
              <a:t>Contemporary </a:t>
            </a:r>
            <a:r>
              <a:rPr lang="en-GB" sz="3200" dirty="0">
                <a:effectLst/>
                <a:latin typeface="Times New Roman" panose="02020603050405020304" pitchFamily="18" charset="0"/>
                <a:ea typeface="Calibri" panose="020F0502020204030204" pitchFamily="34" charset="0"/>
              </a:rPr>
              <a:t>Themes in the Hotel and Hospitality </a:t>
            </a:r>
            <a:r>
              <a:rPr lang="en-US" sz="3200" dirty="0">
                <a:effectLst/>
                <a:latin typeface="Times New Roman" panose="02020603050405020304" pitchFamily="18" charset="0"/>
                <a:ea typeface="Calibri" panose="020F0502020204030204" pitchFamily="34" charset="0"/>
              </a:rPr>
              <a:t>Sector</a:t>
            </a:r>
            <a:r>
              <a:rPr lang="en-US" sz="3200" b="1" dirty="0"/>
              <a:t/>
            </a:r>
            <a:br>
              <a:rPr lang="en-US" sz="3200" b="1" dirty="0"/>
            </a:br>
            <a:r>
              <a:rPr lang="en-US" sz="3200" b="1" dirty="0" smtClean="0"/>
              <a:t/>
            </a:r>
            <a:br>
              <a:rPr lang="en-US" sz="3200" b="1" dirty="0" smtClean="0"/>
            </a:br>
            <a:r>
              <a:rPr lang="en-US" sz="3200" b="1" dirty="0" smtClean="0"/>
              <a:t/>
            </a:r>
            <a:br>
              <a:rPr lang="en-US" sz="3200" b="1" dirty="0" smtClean="0"/>
            </a:br>
            <a:r>
              <a:rPr lang="en-US" sz="3200" b="1" dirty="0"/>
              <a:t/>
            </a:r>
            <a:br>
              <a:rPr lang="en-US" sz="3200" b="1" dirty="0"/>
            </a:br>
            <a:r>
              <a:rPr lang="en-US" sz="3200" b="1" dirty="0" smtClean="0"/>
              <a:t>Student </a:t>
            </a:r>
            <a:r>
              <a:rPr lang="en-US" sz="3200" b="1" dirty="0" err="1" smtClean="0"/>
              <a:t>Name:Roxana</a:t>
            </a:r>
            <a:r>
              <a:rPr lang="en-US" sz="3200" b="1" dirty="0" smtClean="0"/>
              <a:t> Isabela FODOR</a:t>
            </a:r>
            <a:r>
              <a:rPr lang="en-US" sz="3200" b="1" dirty="0"/>
              <a:t/>
            </a:r>
            <a:br>
              <a:rPr lang="en-US" sz="3200" b="1" dirty="0"/>
            </a:br>
            <a:r>
              <a:rPr lang="en-US" sz="3200" b="1" dirty="0"/>
              <a:t>Student ID:2123083</a:t>
            </a:r>
            <a:br>
              <a:rPr lang="en-US" sz="3200" b="1" dirty="0"/>
            </a:br>
            <a:r>
              <a:rPr lang="en-US" sz="3200" b="1" dirty="0"/>
              <a:t>Module Code: </a:t>
            </a:r>
            <a:r>
              <a:rPr lang="en-US" sz="3200" dirty="0" smtClean="0">
                <a:latin typeface="Times New Roman" panose="02020603050405020304" pitchFamily="18" charset="0"/>
                <a:ea typeface="Calibri" panose="020F0502020204030204" pitchFamily="34" charset="0"/>
              </a:rPr>
              <a:t>BMIH6001</a:t>
            </a:r>
            <a:br>
              <a:rPr lang="en-US" sz="3200" dirty="0" smtClean="0">
                <a:latin typeface="Times New Roman" panose="02020603050405020304" pitchFamily="18" charset="0"/>
                <a:ea typeface="Calibri" panose="020F0502020204030204" pitchFamily="34" charset="0"/>
              </a:rPr>
            </a:br>
            <a:r>
              <a:rPr lang="en-US" sz="3200" dirty="0" err="1" smtClean="0">
                <a:latin typeface="Times New Roman" panose="02020603050405020304" pitchFamily="18" charset="0"/>
                <a:ea typeface="Calibri" panose="020F0502020204030204" pitchFamily="34" charset="0"/>
              </a:rPr>
              <a:t>Lecturer:Ernest</a:t>
            </a:r>
            <a:r>
              <a:rPr lang="en-US" sz="3200" dirty="0" smtClean="0">
                <a:latin typeface="Times New Roman" panose="02020603050405020304" pitchFamily="18" charset="0"/>
                <a:ea typeface="Calibri" panose="020F0502020204030204" pitchFamily="34" charset="0"/>
              </a:rPr>
              <a:t> </a:t>
            </a:r>
            <a:r>
              <a:rPr lang="en-US" sz="3200" dirty="0" err="1" smtClean="0">
                <a:latin typeface="Times New Roman" panose="02020603050405020304" pitchFamily="18" charset="0"/>
                <a:ea typeface="Calibri" panose="020F0502020204030204" pitchFamily="34" charset="0"/>
              </a:rPr>
              <a:t>Balutie</a:t>
            </a:r>
            <a:r>
              <a:rPr lang="en-US" sz="3200" dirty="0" smtClean="0">
                <a:latin typeface="Times New Roman" panose="02020603050405020304" pitchFamily="18" charset="0"/>
                <a:ea typeface="Calibri" panose="020F0502020204030204" pitchFamily="34" charset="0"/>
              </a:rPr>
              <a:t> </a:t>
            </a:r>
            <a:r>
              <a:rPr lang="en-US" sz="3200" dirty="0" err="1" smtClean="0">
                <a:latin typeface="Times New Roman" panose="02020603050405020304" pitchFamily="18" charset="0"/>
                <a:ea typeface="Calibri" panose="020F0502020204030204" pitchFamily="34" charset="0"/>
              </a:rPr>
              <a:t>Wavei</a:t>
            </a:r>
            <a:r>
              <a:rPr lang="en-US" sz="3200" b="1" dirty="0" smtClean="0"/>
              <a:t/>
            </a:r>
            <a:br>
              <a:rPr lang="en-US" sz="3200" b="1" dirty="0" smtClean="0"/>
            </a:br>
            <a:endParaRPr lang="en-US" sz="3200" b="1" dirty="0"/>
          </a:p>
        </p:txBody>
      </p:sp>
    </p:spTree>
    <p:extLst>
      <p:ext uri="{BB962C8B-B14F-4D97-AF65-F5344CB8AC3E}">
        <p14:creationId xmlns:p14="http://schemas.microsoft.com/office/powerpoint/2010/main" val="2395242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5817F3-52EF-DE13-F660-D61E490DCC3C}"/>
              </a:ext>
            </a:extLst>
          </p:cNvPr>
          <p:cNvSpPr>
            <a:spLocks noGrp="1"/>
          </p:cNvSpPr>
          <p:nvPr>
            <p:ph type="ctrTitle"/>
          </p:nvPr>
        </p:nvSpPr>
        <p:spPr>
          <a:xfrm>
            <a:off x="1288026" y="300857"/>
            <a:ext cx="9144000" cy="834256"/>
          </a:xfrm>
        </p:spPr>
        <p:txBody>
          <a:bodyPr>
            <a:normAutofit/>
          </a:bodyPr>
          <a:lstStyle/>
          <a:p>
            <a:r>
              <a:rPr lang="en-US" sz="4000" dirty="0">
                <a:latin typeface="+mn-lt"/>
              </a:rPr>
              <a:t>Table of content</a:t>
            </a:r>
          </a:p>
        </p:txBody>
      </p:sp>
      <p:sp>
        <p:nvSpPr>
          <p:cNvPr id="4" name="Rectangle 1">
            <a:extLst>
              <a:ext uri="{FF2B5EF4-FFF2-40B4-BE49-F238E27FC236}">
                <a16:creationId xmlns="" xmlns:a16="http://schemas.microsoft.com/office/drawing/2014/main" id="{F77F4B73-6D13-B7FC-F948-6C4FA0781C7D}"/>
              </a:ext>
            </a:extLst>
          </p:cNvPr>
          <p:cNvSpPr>
            <a:spLocks noGrp="1" noChangeArrowheads="1"/>
          </p:cNvSpPr>
          <p:nvPr>
            <p:ph type="subTitle" idx="1"/>
          </p:nvPr>
        </p:nvSpPr>
        <p:spPr bwMode="auto">
          <a:xfrm>
            <a:off x="2595716" y="1343206"/>
            <a:ext cx="6361471" cy="54425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6353175" algn="r"/>
              </a:tabLst>
              <a:defRPr>
                <a:solidFill>
                  <a:schemeClr val="tx1"/>
                </a:solidFill>
                <a:latin typeface="Arial" panose="020B0604020202020204" pitchFamily="34" charset="0"/>
              </a:defRPr>
            </a:lvl1pPr>
            <a:lvl2pPr eaLnBrk="0" fontAlgn="base" hangingPunct="0">
              <a:spcBef>
                <a:spcPct val="0"/>
              </a:spcBef>
              <a:spcAft>
                <a:spcPct val="0"/>
              </a:spcAft>
              <a:tabLst>
                <a:tab pos="6353175" algn="r"/>
              </a:tabLst>
              <a:defRPr>
                <a:solidFill>
                  <a:schemeClr val="tx1"/>
                </a:solidFill>
                <a:latin typeface="Arial" panose="020B0604020202020204" pitchFamily="34" charset="0"/>
              </a:defRPr>
            </a:lvl2pPr>
            <a:lvl3pPr eaLnBrk="0" fontAlgn="base" hangingPunct="0">
              <a:spcBef>
                <a:spcPct val="0"/>
              </a:spcBef>
              <a:spcAft>
                <a:spcPct val="0"/>
              </a:spcAft>
              <a:tabLst>
                <a:tab pos="6353175" algn="r"/>
              </a:tabLst>
              <a:defRPr>
                <a:solidFill>
                  <a:schemeClr val="tx1"/>
                </a:solidFill>
                <a:latin typeface="Arial" panose="020B0604020202020204" pitchFamily="34" charset="0"/>
              </a:defRPr>
            </a:lvl3pPr>
            <a:lvl4pPr eaLnBrk="0" fontAlgn="base" hangingPunct="0">
              <a:spcBef>
                <a:spcPct val="0"/>
              </a:spcBef>
              <a:spcAft>
                <a:spcPct val="0"/>
              </a:spcAft>
              <a:tabLst>
                <a:tab pos="6353175" algn="r"/>
              </a:tabLst>
              <a:defRPr>
                <a:solidFill>
                  <a:schemeClr val="tx1"/>
                </a:solidFill>
                <a:latin typeface="Arial" panose="020B0604020202020204" pitchFamily="34" charset="0"/>
              </a:defRPr>
            </a:lvl4pPr>
            <a:lvl5pPr eaLnBrk="0" fontAlgn="base" hangingPunct="0">
              <a:spcBef>
                <a:spcPct val="0"/>
              </a:spcBef>
              <a:spcAft>
                <a:spcPct val="0"/>
              </a:spcAft>
              <a:tabLst>
                <a:tab pos="6353175" algn="r"/>
              </a:tabLst>
              <a:defRPr>
                <a:solidFill>
                  <a:schemeClr val="tx1"/>
                </a:solidFill>
                <a:latin typeface="Arial" panose="020B0604020202020204" pitchFamily="34" charset="0"/>
              </a:defRPr>
            </a:lvl5pPr>
            <a:lvl6pPr eaLnBrk="0" fontAlgn="base" hangingPunct="0">
              <a:spcBef>
                <a:spcPct val="0"/>
              </a:spcBef>
              <a:spcAft>
                <a:spcPct val="0"/>
              </a:spcAft>
              <a:tabLst>
                <a:tab pos="6353175" algn="r"/>
              </a:tabLst>
              <a:defRPr>
                <a:solidFill>
                  <a:schemeClr val="tx1"/>
                </a:solidFill>
                <a:latin typeface="Arial" panose="020B0604020202020204" pitchFamily="34" charset="0"/>
              </a:defRPr>
            </a:lvl6pPr>
            <a:lvl7pPr eaLnBrk="0" fontAlgn="base" hangingPunct="0">
              <a:spcBef>
                <a:spcPct val="0"/>
              </a:spcBef>
              <a:spcAft>
                <a:spcPct val="0"/>
              </a:spcAft>
              <a:tabLst>
                <a:tab pos="6353175" algn="r"/>
              </a:tabLst>
              <a:defRPr>
                <a:solidFill>
                  <a:schemeClr val="tx1"/>
                </a:solidFill>
                <a:latin typeface="Arial" panose="020B0604020202020204" pitchFamily="34" charset="0"/>
              </a:defRPr>
            </a:lvl7pPr>
            <a:lvl8pPr eaLnBrk="0" fontAlgn="base" hangingPunct="0">
              <a:spcBef>
                <a:spcPct val="0"/>
              </a:spcBef>
              <a:spcAft>
                <a:spcPct val="0"/>
              </a:spcAft>
              <a:tabLst>
                <a:tab pos="6353175" algn="r"/>
              </a:tabLst>
              <a:defRPr>
                <a:solidFill>
                  <a:schemeClr val="tx1"/>
                </a:solidFill>
                <a:latin typeface="Arial" panose="020B0604020202020204" pitchFamily="34" charset="0"/>
              </a:defRPr>
            </a:lvl8pPr>
            <a:lvl9pPr eaLnBrk="0" fontAlgn="base" hangingPunct="0">
              <a:spcBef>
                <a:spcPct val="0"/>
              </a:spcBef>
              <a:spcAft>
                <a:spcPct val="0"/>
              </a:spcAft>
              <a:tabLst>
                <a:tab pos="635317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tab pos="6353175" algn="r"/>
              </a:tabLst>
            </a:pPr>
            <a:r>
              <a:rPr lang="en-GB" sz="1800" dirty="0">
                <a:effectLst/>
                <a:latin typeface="Times New Roman" panose="02020603050405020304" pitchFamily="18" charset="0"/>
                <a:ea typeface="Calibri" panose="020F0502020204030204" pitchFamily="34" charset="0"/>
              </a:rPr>
              <a:t>Introduction…………………………………………………02</a:t>
            </a: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endParaRPr lang="en-GB" sz="1800" dirty="0">
              <a:effectLst/>
              <a:latin typeface="Times New Roman" panose="02020603050405020304" pitchFamily="18"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r>
              <a:rPr lang="en-GB" sz="1800" dirty="0">
                <a:latin typeface="Times New Roman" panose="02020603050405020304" pitchFamily="18" charset="0"/>
                <a:ea typeface="Calibri" panose="020F0502020204030204" pitchFamily="34" charset="0"/>
              </a:rPr>
              <a:t>Literature review…………………………………................03</a:t>
            </a: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endParaRPr lang="en-GB" sz="1800" dirty="0">
              <a:latin typeface="Times New Roman" panose="02020603050405020304" pitchFamily="18"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r>
              <a:rPr lang="en-GB" sz="1800" dirty="0">
                <a:effectLst/>
                <a:latin typeface="Times New Roman" panose="02020603050405020304" pitchFamily="18" charset="0"/>
                <a:ea typeface="Calibri" panose="020F0502020204030204" pitchFamily="34" charset="0"/>
              </a:rPr>
              <a:t>Method and theme impact analysis………………………...04 – 05</a:t>
            </a: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endParaRPr lang="en-GB" sz="1800" dirty="0">
              <a:effectLst/>
              <a:latin typeface="Times New Roman" panose="02020603050405020304" pitchFamily="18"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r>
              <a:rPr lang="en-GB" sz="1800" dirty="0">
                <a:latin typeface="Times New Roman" panose="02020603050405020304" pitchFamily="18" charset="0"/>
                <a:ea typeface="Calibri" panose="020F0502020204030204" pitchFamily="34" charset="0"/>
              </a:rPr>
              <a:t>Conclusion…………………………………………............06</a:t>
            </a: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endParaRPr lang="en-GB" sz="1800" dirty="0">
              <a:latin typeface="Times New Roman" panose="02020603050405020304" pitchFamily="18"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r>
              <a:rPr lang="en-GB" sz="1800" dirty="0">
                <a:effectLst/>
                <a:latin typeface="Times New Roman" panose="02020603050405020304" pitchFamily="18" charset="0"/>
                <a:ea typeface="Calibri" panose="020F0502020204030204" pitchFamily="34" charset="0"/>
              </a:rPr>
              <a:t>Recommendation………………………………….............07</a:t>
            </a: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endParaRPr lang="en-GB" sz="1800" dirty="0">
              <a:effectLst/>
              <a:latin typeface="Times New Roman" panose="02020603050405020304" pitchFamily="18"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r>
              <a:rPr lang="en-GB" sz="1800" dirty="0">
                <a:latin typeface="Times New Roman" panose="02020603050405020304" pitchFamily="18" charset="0"/>
                <a:ea typeface="Calibri" panose="020F0502020204030204" pitchFamily="34" charset="0"/>
              </a:rPr>
              <a:t>References…………………………………………...........08</a:t>
            </a:r>
            <a:endParaRPr lang="en-GB" sz="1800" dirty="0">
              <a:effectLst/>
              <a:latin typeface="Times New Roman" panose="02020603050405020304" pitchFamily="18"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endParaRPr lang="en-GB" sz="1800" dirty="0">
              <a:effectLst/>
              <a:latin typeface="Times New Roman" panose="02020603050405020304" pitchFamily="18" charset="0"/>
              <a:ea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tab pos="6353175" algn="r"/>
              </a:tabLst>
            </a:pPr>
            <a:r>
              <a:rPr kumimoji="0" lang="en-GB" altLang="en-US" sz="1800" b="0" i="0" strike="noStrike" cap="none" normalizeH="0" baseline="0" dirty="0">
                <a:ln>
                  <a:noFill/>
                </a:ln>
                <a:effectLst/>
                <a:latin typeface="Arial" panose="020B0604020202020204" pitchFamily="34" charset="0"/>
              </a:rPr>
              <a:t>                                 </a:t>
            </a:r>
          </a:p>
        </p:txBody>
      </p:sp>
    </p:spTree>
    <p:extLst>
      <p:ext uri="{BB962C8B-B14F-4D97-AF65-F5344CB8AC3E}">
        <p14:creationId xmlns:p14="http://schemas.microsoft.com/office/powerpoint/2010/main" val="1277447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B3E226F-EB25-7595-3AC0-AF5373585753}"/>
              </a:ext>
            </a:extLst>
          </p:cNvPr>
          <p:cNvSpPr>
            <a:spLocks noGrp="1"/>
          </p:cNvSpPr>
          <p:nvPr>
            <p:ph type="title"/>
          </p:nvPr>
        </p:nvSpPr>
        <p:spPr>
          <a:xfrm>
            <a:off x="838200" y="116604"/>
            <a:ext cx="10515600" cy="1325563"/>
          </a:xfrm>
        </p:spPr>
        <p:txBody>
          <a:bodyPr>
            <a:normAutofit/>
          </a:bodyPr>
          <a:lstStyle/>
          <a:p>
            <a:pPr algn="ctr"/>
            <a:r>
              <a:rPr lang="en-US" sz="4000" b="1" dirty="0">
                <a:latin typeface="+mn-lt"/>
              </a:rPr>
              <a:t>Introduction </a:t>
            </a:r>
          </a:p>
        </p:txBody>
      </p:sp>
      <p:sp>
        <p:nvSpPr>
          <p:cNvPr id="3" name="Content Placeholder 2">
            <a:extLst>
              <a:ext uri="{FF2B5EF4-FFF2-40B4-BE49-F238E27FC236}">
                <a16:creationId xmlns="" xmlns:a16="http://schemas.microsoft.com/office/drawing/2014/main" id="{E77464E9-3CE6-4A15-EF94-EA317341D1BF}"/>
              </a:ext>
            </a:extLst>
          </p:cNvPr>
          <p:cNvSpPr>
            <a:spLocks noGrp="1"/>
          </p:cNvSpPr>
          <p:nvPr>
            <p:ph idx="1"/>
          </p:nvPr>
        </p:nvSpPr>
        <p:spPr>
          <a:xfrm>
            <a:off x="357673" y="1563329"/>
            <a:ext cx="6371302" cy="4408436"/>
          </a:xfrm>
        </p:spPr>
        <p:txBody>
          <a:bodyPr>
            <a:normAutofit/>
          </a:bodyPr>
          <a:lstStyle/>
          <a:p>
            <a:pPr algn="just">
              <a:lnSpc>
                <a:spcPct val="100000"/>
              </a:lnSpc>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is transforming the hospitality and tourism sector in a significant way.</a:t>
            </a:r>
          </a:p>
          <a:p>
            <a:pPr marL="0" indent="0" algn="just">
              <a:lnSpc>
                <a:spcPct val="100000"/>
              </a:lnSpc>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0000"/>
              </a:lnSpc>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leads to better guest experience and hence improvement in profitability. </a:t>
            </a:r>
          </a:p>
          <a:p>
            <a:pPr algn="just">
              <a:lnSpc>
                <a:spcPct val="100000"/>
              </a:lnSpc>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This presentation will give a brief literature overview of the impact of artificial intelligence on the hotel and tourism sector.</a:t>
            </a:r>
          </a:p>
          <a:p>
            <a:pPr algn="just">
              <a:lnSpc>
                <a:spcPct val="100000"/>
              </a:lnSpc>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pPr>
            <a:endParaRPr lang="en-US" sz="1800" dirty="0">
              <a:latin typeface="Times New Roman" panose="02020603050405020304" pitchFamily="18" charset="0"/>
              <a:cs typeface="Times New Roman" panose="02020603050405020304" pitchFamily="18" charset="0"/>
            </a:endParaRPr>
          </a:p>
        </p:txBody>
      </p:sp>
      <p:pic>
        <p:nvPicPr>
          <p:cNvPr id="1028" name="Picture 4" descr="The Impact of AI on Hotel Employment and Training | by Manos Karagiannis |  Hotel Tech | Medium">
            <a:extLst>
              <a:ext uri="{FF2B5EF4-FFF2-40B4-BE49-F238E27FC236}">
                <a16:creationId xmlns="" xmlns:a16="http://schemas.microsoft.com/office/drawing/2014/main" id="{685B0226-4C5F-89D7-D6F2-8E5D22DEC0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39897" y="1759974"/>
            <a:ext cx="4794430" cy="32421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3E659FEF-D7E3-88AA-E38B-C0EEF2EBE0BA}"/>
              </a:ext>
            </a:extLst>
          </p:cNvPr>
          <p:cNvSpPr txBox="1"/>
          <p:nvPr/>
        </p:nvSpPr>
        <p:spPr>
          <a:xfrm>
            <a:off x="10417879" y="4919859"/>
            <a:ext cx="1871841" cy="400110"/>
          </a:xfrm>
          <a:prstGeom prst="rect">
            <a:avLst/>
          </a:prstGeom>
          <a:noFill/>
        </p:spPr>
        <p:txBody>
          <a:bodyPr wrap="square">
            <a:spAutoFit/>
          </a:bodyPr>
          <a:lstStyle/>
          <a:p>
            <a:r>
              <a:rPr lang="en-US" sz="1000" dirty="0">
                <a:effectLst/>
                <a:latin typeface="Times New Roman" panose="02020603050405020304" pitchFamily="18" charset="0"/>
                <a:ea typeface="Calibri" panose="020F0502020204030204" pitchFamily="34" charset="0"/>
              </a:rPr>
              <a:t>                                                                                (McCallum, 2024)</a:t>
            </a:r>
            <a:endParaRPr lang="en-US" sz="1000" dirty="0"/>
          </a:p>
        </p:txBody>
      </p:sp>
    </p:spTree>
    <p:extLst>
      <p:ext uri="{BB962C8B-B14F-4D97-AF65-F5344CB8AC3E}">
        <p14:creationId xmlns:p14="http://schemas.microsoft.com/office/powerpoint/2010/main" val="1328429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DA958-D9AA-E7C0-812D-04ACE90B1449}"/>
              </a:ext>
            </a:extLst>
          </p:cNvPr>
          <p:cNvSpPr>
            <a:spLocks noGrp="1"/>
          </p:cNvSpPr>
          <p:nvPr>
            <p:ph type="title"/>
          </p:nvPr>
        </p:nvSpPr>
        <p:spPr>
          <a:xfrm>
            <a:off x="838200" y="148815"/>
            <a:ext cx="10515600" cy="1325563"/>
          </a:xfrm>
        </p:spPr>
        <p:txBody>
          <a:bodyPr>
            <a:normAutofit/>
          </a:bodyPr>
          <a:lstStyle/>
          <a:p>
            <a:pPr algn="ctr"/>
            <a:r>
              <a:rPr lang="en-US" sz="4000" b="1" kern="100" dirty="0">
                <a:effectLst/>
                <a:latin typeface="+mn-lt"/>
                <a:ea typeface="Calibri" panose="020F0502020204030204" pitchFamily="34" charset="0"/>
                <a:cs typeface="Times New Roman" panose="02020603050405020304" pitchFamily="18" charset="0"/>
              </a:rPr>
              <a:t>Literature Review </a:t>
            </a:r>
            <a:br>
              <a:rPr lang="en-US" sz="4000" b="1" kern="100" dirty="0">
                <a:effectLst/>
                <a:latin typeface="+mn-lt"/>
                <a:ea typeface="Calibri" panose="020F0502020204030204" pitchFamily="34" charset="0"/>
                <a:cs typeface="Times New Roman" panose="02020603050405020304" pitchFamily="18" charset="0"/>
              </a:rPr>
            </a:br>
            <a:endParaRPr lang="en-US" sz="4000" dirty="0">
              <a:latin typeface="+mn-lt"/>
            </a:endParaRPr>
          </a:p>
        </p:txBody>
      </p:sp>
      <p:sp>
        <p:nvSpPr>
          <p:cNvPr id="3" name="Content Placeholder 2">
            <a:extLst>
              <a:ext uri="{FF2B5EF4-FFF2-40B4-BE49-F238E27FC236}">
                <a16:creationId xmlns="" xmlns:a16="http://schemas.microsoft.com/office/drawing/2014/main" id="{4C15B8F5-1F5E-6296-4E9A-12D9815FF9C7}"/>
              </a:ext>
            </a:extLst>
          </p:cNvPr>
          <p:cNvSpPr>
            <a:spLocks noGrp="1"/>
          </p:cNvSpPr>
          <p:nvPr>
            <p:ph idx="1"/>
          </p:nvPr>
        </p:nvSpPr>
        <p:spPr>
          <a:xfrm>
            <a:off x="4935792" y="2124221"/>
            <a:ext cx="6961239" cy="3642397"/>
          </a:xfrm>
        </p:spPr>
        <p:txBody>
          <a:bodyPr>
            <a:noAutofit/>
          </a:bodyPr>
          <a:lstStyle/>
          <a:p>
            <a:pPr algn="just">
              <a:lnSpc>
                <a:spcPct val="1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Bulchand-Gidumal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(2022), Artificial intelligence is impacting the hotel and hospitality industry in a significant way. </a:t>
            </a:r>
          </a:p>
          <a:p>
            <a:pPr marL="0" indent="0" algn="just">
              <a:lnSpc>
                <a:spcPct val="100000"/>
              </a:lnSpc>
              <a:spcBef>
                <a:spcPts val="0"/>
              </a:spcBef>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has led to improvement in guest experience and enhancement in the profitability of the companies in this sector. </a:t>
            </a:r>
          </a:p>
          <a:p>
            <a:pPr marL="0" indent="0" algn="just">
              <a:lnSpc>
                <a:spcPct val="100000"/>
              </a:lnSpc>
              <a:spcBef>
                <a:spcPts val="0"/>
              </a:spcBef>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These AI algorithms are capable of adjusting room rates according to real-time demand, and the condition of the market and hence significantly optimising the revenue potential. </a:t>
            </a:r>
          </a:p>
          <a:p>
            <a:pPr algn="just">
              <a:lnSpc>
                <a:spcPct val="100000"/>
              </a:lnSpc>
              <a:spcBef>
                <a:spcPts val="0"/>
              </a:spcBef>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 xmlns:a16="http://schemas.microsoft.com/office/drawing/2014/main" id="{D57097B7-EC4E-240D-935F-E7379A68DE98}"/>
              </a:ext>
            </a:extLst>
          </p:cNvPr>
          <p:cNvPicPr>
            <a:picLocks noChangeAspect="1"/>
          </p:cNvPicPr>
          <p:nvPr/>
        </p:nvPicPr>
        <p:blipFill>
          <a:blip r:embed="rId3"/>
          <a:stretch>
            <a:fillRect/>
          </a:stretch>
        </p:blipFill>
        <p:spPr>
          <a:xfrm>
            <a:off x="225252" y="1986116"/>
            <a:ext cx="4583609" cy="3431458"/>
          </a:xfrm>
          <a:prstGeom prst="rect">
            <a:avLst/>
          </a:prstGeom>
        </p:spPr>
      </p:pic>
      <p:sp>
        <p:nvSpPr>
          <p:cNvPr id="7" name="TextBox 6">
            <a:extLst>
              <a:ext uri="{FF2B5EF4-FFF2-40B4-BE49-F238E27FC236}">
                <a16:creationId xmlns="" xmlns:a16="http://schemas.microsoft.com/office/drawing/2014/main" id="{ABA8EC9C-5524-13A7-1381-66B6B4B98183}"/>
              </a:ext>
            </a:extLst>
          </p:cNvPr>
          <p:cNvSpPr txBox="1"/>
          <p:nvPr/>
        </p:nvSpPr>
        <p:spPr>
          <a:xfrm>
            <a:off x="98321" y="5520398"/>
            <a:ext cx="6096000" cy="246221"/>
          </a:xfrm>
          <a:prstGeom prst="rect">
            <a:avLst/>
          </a:prstGeom>
          <a:noFill/>
        </p:spPr>
        <p:txBody>
          <a:bodyPr wrap="square">
            <a:spAutoFit/>
          </a:bodyPr>
          <a:lstStyle/>
          <a:p>
            <a:r>
              <a:rPr lang="en-US" sz="1000" dirty="0">
                <a:effectLst/>
                <a:latin typeface="Times New Roman" panose="02020603050405020304" pitchFamily="18" charset="0"/>
                <a:ea typeface="Calibri" panose="020F0502020204030204" pitchFamily="34" charset="0"/>
              </a:rPr>
              <a:t>  (</a:t>
            </a:r>
            <a:r>
              <a:rPr lang="en-US" sz="1000" dirty="0" err="1">
                <a:effectLst/>
                <a:latin typeface="Times New Roman" panose="02020603050405020304" pitchFamily="18" charset="0"/>
                <a:ea typeface="Calibri" panose="020F0502020204030204" pitchFamily="34" charset="0"/>
              </a:rPr>
              <a:t>bbc</a:t>
            </a:r>
            <a:r>
              <a:rPr lang="en-US" sz="1000" dirty="0">
                <a:effectLst/>
                <a:latin typeface="Times New Roman" panose="02020603050405020304" pitchFamily="18" charset="0"/>
                <a:ea typeface="Calibri" panose="020F0502020204030204" pitchFamily="34" charset="0"/>
              </a:rPr>
              <a:t>, 2025)</a:t>
            </a:r>
            <a:endParaRPr lang="en-US" sz="1000" dirty="0"/>
          </a:p>
        </p:txBody>
      </p:sp>
    </p:spTree>
    <p:extLst>
      <p:ext uri="{BB962C8B-B14F-4D97-AF65-F5344CB8AC3E}">
        <p14:creationId xmlns:p14="http://schemas.microsoft.com/office/powerpoint/2010/main" val="2151832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674254A-9387-A66F-6012-DD18A1E599B8}"/>
              </a:ext>
            </a:extLst>
          </p:cNvPr>
          <p:cNvSpPr>
            <a:spLocks noGrp="1"/>
          </p:cNvSpPr>
          <p:nvPr>
            <p:ph type="title"/>
          </p:nvPr>
        </p:nvSpPr>
        <p:spPr>
          <a:xfrm>
            <a:off x="838200" y="344921"/>
            <a:ext cx="10515600" cy="1031055"/>
          </a:xfrm>
        </p:spPr>
        <p:txBody>
          <a:bodyPr>
            <a:normAutofit fontScale="90000"/>
          </a:bodyPr>
          <a:lstStyle/>
          <a:p>
            <a:pPr algn="ctr"/>
            <a:r>
              <a:rPr lang="en-US" sz="4000" b="1" kern="100" dirty="0">
                <a:effectLst/>
                <a:latin typeface="+mn-lt"/>
                <a:ea typeface="Calibri" panose="020F0502020204030204" pitchFamily="34" charset="0"/>
                <a:cs typeface="Times New Roman" panose="02020603050405020304" pitchFamily="18" charset="0"/>
              </a:rPr>
              <a:t>Method and Theme Impact Analysis </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
            </a:r>
            <a:b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sp>
        <p:nvSpPr>
          <p:cNvPr id="3" name="Content Placeholder 2">
            <a:extLst>
              <a:ext uri="{FF2B5EF4-FFF2-40B4-BE49-F238E27FC236}">
                <a16:creationId xmlns="" xmlns:a16="http://schemas.microsoft.com/office/drawing/2014/main" id="{ECEAB93B-0306-59BA-D84C-DFE980752762}"/>
              </a:ext>
            </a:extLst>
          </p:cNvPr>
          <p:cNvSpPr>
            <a:spLocks noGrp="1"/>
          </p:cNvSpPr>
          <p:nvPr>
            <p:ph idx="1"/>
          </p:nvPr>
        </p:nvSpPr>
        <p:spPr>
          <a:xfrm>
            <a:off x="355987" y="1375976"/>
            <a:ext cx="6909619" cy="4773615"/>
          </a:xfrm>
        </p:spPr>
        <p:txBody>
          <a:bodyPr>
            <a:noAutofit/>
          </a:bodyPr>
          <a:lstStyle/>
          <a:p>
            <a:pPr algn="just">
              <a:lnSpc>
                <a:spcPct val="100000"/>
              </a:lnSpc>
              <a:spcBef>
                <a:spcPts val="0"/>
              </a:spcBef>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0000"/>
              </a:lnSpc>
              <a:spcBef>
                <a:spcPts val="0"/>
              </a:spcBef>
              <a:buNone/>
            </a:pPr>
            <a:r>
              <a:rPr lang="en-US" sz="1800" b="1" i="1" u="sng" kern="100" dirty="0">
                <a:effectLst/>
                <a:latin typeface="Times New Roman" panose="02020603050405020304" pitchFamily="18" charset="0"/>
                <a:ea typeface="Calibri" panose="020F0502020204030204" pitchFamily="34" charset="0"/>
                <a:cs typeface="Times New Roman" panose="02020603050405020304" pitchFamily="18" charset="0"/>
              </a:rPr>
              <a:t>Political factor</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r>
              <a:rPr lang="en-US" sz="1800" dirty="0">
                <a:effectLst/>
                <a:latin typeface="Times New Roman" panose="02020603050405020304" pitchFamily="18" charset="0"/>
                <a:ea typeface="Calibri" panose="020F0502020204030204" pitchFamily="34" charset="0"/>
              </a:rPr>
              <a:t>There are various political factors in the application of Artificial intelligence in the hotel and hospitality industry. </a:t>
            </a:r>
          </a:p>
          <a:p>
            <a:pPr algn="just">
              <a:lnSpc>
                <a:spcPct val="100000"/>
              </a:lnSpc>
              <a:spcBef>
                <a:spcPts val="0"/>
              </a:spcBef>
            </a:pPr>
            <a:endParaRPr lang="en-US" sz="1800" dirty="0">
              <a:effectLst/>
              <a:latin typeface="Times New Roman" panose="02020603050405020304" pitchFamily="18" charset="0"/>
              <a:ea typeface="Calibri" panose="020F0502020204030204" pitchFamily="34" charset="0"/>
            </a:endParaRPr>
          </a:p>
          <a:p>
            <a:pPr algn="just">
              <a:lnSpc>
                <a:spcPct val="100000"/>
              </a:lnSpc>
              <a:spcBef>
                <a:spcPts val="0"/>
              </a:spcBef>
            </a:pPr>
            <a:endParaRPr lang="en-US" sz="1800" dirty="0">
              <a:effectLst/>
              <a:latin typeface="Times New Roman" panose="02020603050405020304" pitchFamily="18" charset="0"/>
              <a:ea typeface="Calibri" panose="020F0502020204030204" pitchFamily="34" charset="0"/>
            </a:endParaRPr>
          </a:p>
          <a:p>
            <a:pPr algn="just">
              <a:lnSpc>
                <a:spcPct val="1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can potentially lead to backlash if there is any concern regarding data privacy arises for a business in this industry. </a:t>
            </a:r>
          </a:p>
          <a:p>
            <a:pPr algn="just">
              <a:lnSpc>
                <a:spcPct val="100000"/>
              </a:lnSpc>
              <a:spcBef>
                <a:spcPts val="0"/>
              </a:spcBef>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0000"/>
              </a:lnSpc>
              <a:spcBef>
                <a:spcPts val="0"/>
              </a:spcBef>
              <a:buNone/>
            </a:pPr>
            <a:r>
              <a:rPr lang="en-US" sz="1800" b="1" i="1" u="sng" kern="100" dirty="0">
                <a:effectLst/>
                <a:latin typeface="Times New Roman" panose="02020603050405020304" pitchFamily="18" charset="0"/>
                <a:ea typeface="Calibri" panose="020F0502020204030204" pitchFamily="34" charset="0"/>
                <a:cs typeface="Times New Roman" panose="02020603050405020304" pitchFamily="18" charset="0"/>
              </a:rPr>
              <a:t>Economic factor</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An important economic factor in the hospitality and hotel industry is the cost of implementation of Artificial Intelligence. </a:t>
            </a:r>
          </a:p>
          <a:p>
            <a:pPr algn="just">
              <a:lnSpc>
                <a:spcPct val="100000"/>
              </a:lnSpc>
              <a:spcBef>
                <a:spcPts val="0"/>
              </a:spcBef>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ensures that businesses charge optimal prices for their services at the right time which increases the revenue potential. </a:t>
            </a:r>
          </a:p>
          <a:p>
            <a:pPr marL="0" indent="0" algn="just">
              <a:lnSpc>
                <a:spcPct val="100000"/>
              </a:lnSpc>
              <a:spcBef>
                <a:spcPts val="0"/>
              </a:spcBef>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 xmlns:a16="http://schemas.microsoft.com/office/drawing/2014/main" id="{3D76E23A-30C4-22D0-C8CA-72519A2B997C}"/>
              </a:ext>
            </a:extLst>
          </p:cNvPr>
          <p:cNvPicPr>
            <a:picLocks noChangeAspect="1"/>
          </p:cNvPicPr>
          <p:nvPr/>
        </p:nvPicPr>
        <p:blipFill>
          <a:blip r:embed="rId3"/>
          <a:stretch>
            <a:fillRect/>
          </a:stretch>
        </p:blipFill>
        <p:spPr>
          <a:xfrm>
            <a:off x="7561005" y="2049956"/>
            <a:ext cx="4365523" cy="3003826"/>
          </a:xfrm>
          <a:prstGeom prst="rect">
            <a:avLst/>
          </a:prstGeom>
        </p:spPr>
      </p:pic>
      <p:sp>
        <p:nvSpPr>
          <p:cNvPr id="7" name="TextBox 6">
            <a:extLst>
              <a:ext uri="{FF2B5EF4-FFF2-40B4-BE49-F238E27FC236}">
                <a16:creationId xmlns="" xmlns:a16="http://schemas.microsoft.com/office/drawing/2014/main" id="{A367F6ED-8A73-463E-26F9-86291106DF99}"/>
              </a:ext>
            </a:extLst>
          </p:cNvPr>
          <p:cNvSpPr txBox="1"/>
          <p:nvPr/>
        </p:nvSpPr>
        <p:spPr>
          <a:xfrm>
            <a:off x="10488561" y="5053782"/>
            <a:ext cx="6096000" cy="246221"/>
          </a:xfrm>
          <a:prstGeom prst="rect">
            <a:avLst/>
          </a:prstGeom>
          <a:noFill/>
        </p:spPr>
        <p:txBody>
          <a:bodyPr wrap="square">
            <a:spAutoFit/>
          </a:bodyPr>
          <a:lstStyle/>
          <a:p>
            <a:r>
              <a:rPr lang="en-US" sz="1000" dirty="0">
                <a:effectLst/>
                <a:latin typeface="Times New Roman" panose="02020603050405020304" pitchFamily="18" charset="0"/>
                <a:ea typeface="Calibri" panose="020F0502020204030204" pitchFamily="34" charset="0"/>
              </a:rPr>
              <a:t>                        (</a:t>
            </a:r>
            <a:r>
              <a:rPr lang="en-US" sz="1000" dirty="0" err="1">
                <a:effectLst/>
                <a:latin typeface="Times New Roman" panose="02020603050405020304" pitchFamily="18" charset="0"/>
                <a:ea typeface="Calibri" panose="020F0502020204030204" pitchFamily="34" charset="0"/>
              </a:rPr>
              <a:t>bbc</a:t>
            </a:r>
            <a:r>
              <a:rPr lang="en-US" sz="1000" dirty="0">
                <a:effectLst/>
                <a:latin typeface="Times New Roman" panose="02020603050405020304" pitchFamily="18" charset="0"/>
                <a:ea typeface="Calibri" panose="020F0502020204030204" pitchFamily="34" charset="0"/>
              </a:rPr>
              <a:t>, 2025)</a:t>
            </a:r>
            <a:endParaRPr lang="en-US" sz="1000" dirty="0"/>
          </a:p>
        </p:txBody>
      </p:sp>
    </p:spTree>
    <p:extLst>
      <p:ext uri="{BB962C8B-B14F-4D97-AF65-F5344CB8AC3E}">
        <p14:creationId xmlns:p14="http://schemas.microsoft.com/office/powerpoint/2010/main" val="248508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B63277-57F3-1204-287B-3B84B315E5CD}"/>
              </a:ext>
            </a:extLst>
          </p:cNvPr>
          <p:cNvSpPr>
            <a:spLocks noGrp="1"/>
          </p:cNvSpPr>
          <p:nvPr>
            <p:ph type="title"/>
          </p:nvPr>
        </p:nvSpPr>
        <p:spPr>
          <a:xfrm>
            <a:off x="838200" y="365126"/>
            <a:ext cx="10515600" cy="605092"/>
          </a:xfrm>
        </p:spPr>
        <p:txBody>
          <a:bodyPr>
            <a:normAutofit fontScale="90000"/>
          </a:bodyPr>
          <a:lstStyle/>
          <a:p>
            <a:r>
              <a:rPr lang="en-US" dirty="0">
                <a:latin typeface="+mn-lt"/>
              </a:rPr>
              <a:t>Contd...</a:t>
            </a:r>
          </a:p>
        </p:txBody>
      </p:sp>
      <p:sp>
        <p:nvSpPr>
          <p:cNvPr id="3" name="Content Placeholder 2">
            <a:extLst>
              <a:ext uri="{FF2B5EF4-FFF2-40B4-BE49-F238E27FC236}">
                <a16:creationId xmlns="" xmlns:a16="http://schemas.microsoft.com/office/drawing/2014/main" id="{D3117617-CE60-36EE-1188-239CC747C2AE}"/>
              </a:ext>
            </a:extLst>
          </p:cNvPr>
          <p:cNvSpPr>
            <a:spLocks noGrp="1"/>
          </p:cNvSpPr>
          <p:nvPr>
            <p:ph idx="1"/>
          </p:nvPr>
        </p:nvSpPr>
        <p:spPr>
          <a:xfrm>
            <a:off x="4314313" y="895143"/>
            <a:ext cx="7600336" cy="5597731"/>
          </a:xfrm>
        </p:spPr>
        <p:txBody>
          <a:bodyPr>
            <a:noAutofit/>
          </a:bodyPr>
          <a:lstStyle/>
          <a:p>
            <a:pPr marL="0" indent="0" algn="just">
              <a:lnSpc>
                <a:spcPct val="100000"/>
              </a:lnSpc>
              <a:buNone/>
            </a:pPr>
            <a:r>
              <a:rPr lang="en-US" sz="1800" b="1" i="1" u="sng" kern="100" dirty="0">
                <a:effectLst/>
                <a:latin typeface="Times New Roman" panose="02020603050405020304" pitchFamily="18" charset="0"/>
                <a:ea typeface="Calibri" panose="020F0502020204030204" pitchFamily="34" charset="0"/>
                <a:cs typeface="Times New Roman" panose="02020603050405020304" pitchFamily="18" charset="0"/>
              </a:rPr>
              <a:t>Economic factor</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ensures that businesses charge optimal prices for their services at the right time which increases the revenue potential. </a:t>
            </a:r>
          </a:p>
          <a:p>
            <a:pPr algn="just">
              <a:lnSpc>
                <a:spcPct val="100000"/>
              </a:lnSpc>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Since AI helps businesses identify areas for operational efficiency, it assists the companies in cost optimisation. </a:t>
            </a:r>
          </a:p>
          <a:p>
            <a:pPr marL="0" indent="0" algn="just">
              <a:lnSpc>
                <a:spcPct val="100000"/>
              </a:lnSpc>
              <a:spcAft>
                <a:spcPts val="800"/>
              </a:spcAft>
              <a:buNone/>
            </a:pPr>
            <a:r>
              <a:rPr lang="en-US" sz="1800" b="1" i="1" u="sng" kern="100" dirty="0">
                <a:effectLst/>
                <a:latin typeface="Times New Roman" panose="02020603050405020304" pitchFamily="18" charset="0"/>
                <a:ea typeface="Calibri" panose="020F0502020204030204" pitchFamily="34" charset="0"/>
                <a:cs typeface="Times New Roman" panose="02020603050405020304" pitchFamily="18" charset="0"/>
              </a:rPr>
              <a:t>Technological factor</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continuous evolution of AI technology has helped the businesses of the hotel and hospitality industry to grow in this competitive market.</a:t>
            </a:r>
          </a:p>
          <a:p>
            <a:pPr marL="0" indent="0" algn="just">
              <a:lnSpc>
                <a:spcPct val="100000"/>
              </a:lnSpc>
              <a:spcAft>
                <a:spcPts val="800"/>
              </a:spcAft>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By including highly personalised guest experiences, effective optimisation of data analysis, streamlining the check-in processes and providing virtual services available 24/7 through AI-powered chatbots.</a:t>
            </a:r>
          </a:p>
          <a:p>
            <a:pPr marL="0" indent="0" algn="just">
              <a:lnSpc>
                <a:spcPct val="100000"/>
              </a:lnSpc>
              <a:spcAft>
                <a:spcPts val="800"/>
              </a:spcAft>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pPr>
            <a:endParaRPr lang="en-US" sz="1800" dirty="0"/>
          </a:p>
        </p:txBody>
      </p:sp>
      <p:pic>
        <p:nvPicPr>
          <p:cNvPr id="2050" name="Picture 2" descr="AI in Hospitality: The Impact of Artificial Intelligence on the Hotel  Industry | Delmar José Ribeiro Sábio">
            <a:extLst>
              <a:ext uri="{FF2B5EF4-FFF2-40B4-BE49-F238E27FC236}">
                <a16:creationId xmlns="" xmlns:a16="http://schemas.microsoft.com/office/drawing/2014/main" id="{88304716-8175-29BD-B955-2FE24344587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7351" y="2317187"/>
            <a:ext cx="3940688" cy="26284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D397BDF2-B8C6-774F-14E6-E8030A44B7D5}"/>
              </a:ext>
            </a:extLst>
          </p:cNvPr>
          <p:cNvSpPr txBox="1"/>
          <p:nvPr/>
        </p:nvSpPr>
        <p:spPr>
          <a:xfrm>
            <a:off x="88491" y="4945626"/>
            <a:ext cx="6096000" cy="246221"/>
          </a:xfrm>
          <a:prstGeom prst="rect">
            <a:avLst/>
          </a:prstGeom>
          <a:noFill/>
        </p:spPr>
        <p:txBody>
          <a:bodyPr wrap="square">
            <a:spAutoFit/>
          </a:bodyPr>
          <a:lstStyle/>
          <a:p>
            <a:r>
              <a:rPr lang="en-US" sz="1000" dirty="0">
                <a:effectLst/>
                <a:latin typeface="Times New Roman" panose="02020603050405020304" pitchFamily="18" charset="0"/>
                <a:ea typeface="Calibri" panose="020F0502020204030204" pitchFamily="34" charset="0"/>
              </a:rPr>
              <a:t>  (Race, 2021)</a:t>
            </a:r>
            <a:endParaRPr lang="en-US" sz="1000" dirty="0"/>
          </a:p>
        </p:txBody>
      </p:sp>
    </p:spTree>
    <p:extLst>
      <p:ext uri="{BB962C8B-B14F-4D97-AF65-F5344CB8AC3E}">
        <p14:creationId xmlns:p14="http://schemas.microsoft.com/office/powerpoint/2010/main" val="4281173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64EFC42-1D09-B11A-1217-17414AD7056E}"/>
              </a:ext>
            </a:extLst>
          </p:cNvPr>
          <p:cNvSpPr>
            <a:spLocks noGrp="1"/>
          </p:cNvSpPr>
          <p:nvPr>
            <p:ph type="title"/>
          </p:nvPr>
        </p:nvSpPr>
        <p:spPr/>
        <p:txBody>
          <a:bodyPr>
            <a:normAutofit/>
          </a:bodyPr>
          <a:lstStyle/>
          <a:p>
            <a:pPr algn="ctr"/>
            <a:r>
              <a:rPr lang="en-US" sz="4000" b="1" kern="100" dirty="0">
                <a:effectLst/>
                <a:latin typeface="Times New Roman" panose="02020603050405020304" pitchFamily="18" charset="0"/>
                <a:ea typeface="Calibri" panose="020F0502020204030204" pitchFamily="34" charset="0"/>
                <a:cs typeface="Times New Roman" panose="02020603050405020304" pitchFamily="18" charset="0"/>
              </a:rPr>
              <a:t>Conclusion </a:t>
            </a:r>
            <a:br>
              <a:rPr lang="en-US" sz="40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4000" dirty="0"/>
          </a:p>
        </p:txBody>
      </p:sp>
      <p:sp>
        <p:nvSpPr>
          <p:cNvPr id="3" name="Content Placeholder 2">
            <a:extLst>
              <a:ext uri="{FF2B5EF4-FFF2-40B4-BE49-F238E27FC236}">
                <a16:creationId xmlns="" xmlns:a16="http://schemas.microsoft.com/office/drawing/2014/main" id="{E653699C-7C4D-02ED-5366-52887A11BAC5}"/>
              </a:ext>
            </a:extLst>
          </p:cNvPr>
          <p:cNvSpPr>
            <a:spLocks noGrp="1"/>
          </p:cNvSpPr>
          <p:nvPr>
            <p:ph idx="1"/>
          </p:nvPr>
        </p:nvSpPr>
        <p:spPr>
          <a:xfrm>
            <a:off x="226791" y="2056336"/>
            <a:ext cx="6489290" cy="3571331"/>
          </a:xfrm>
        </p:spPr>
        <p:txBody>
          <a:bodyPr>
            <a:noAutofit/>
          </a:bodyPr>
          <a:lstStyle/>
          <a:p>
            <a:pPr>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is transforming the hotel and hospitality industry. </a:t>
            </a:r>
          </a:p>
          <a:p>
            <a:pPr marL="0" indent="0">
              <a:lnSpc>
                <a:spcPct val="100000"/>
              </a:lnSpc>
              <a:spcAft>
                <a:spcPts val="800"/>
              </a:spcAft>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AI-powered chatbots can handle general customer queries efficiently and are available 24/7. </a:t>
            </a:r>
          </a:p>
          <a:p>
            <a:pPr marL="0" indent="0">
              <a:lnSpc>
                <a:spcPct val="100000"/>
              </a:lnSpc>
              <a:spcAft>
                <a:spcPts val="800"/>
              </a:spcAft>
              <a:buNone/>
            </a:pPr>
            <a:endParaRPr lang="en-US" sz="1800" kern="1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While it is assisting businesses to enhance the efficiency and revenue of the companies.</a:t>
            </a:r>
          </a:p>
          <a:p>
            <a:pPr>
              <a:lnSpc>
                <a:spcPct val="100000"/>
              </a:lnSpc>
            </a:pPr>
            <a:endParaRPr lang="en-US" sz="1800" dirty="0"/>
          </a:p>
        </p:txBody>
      </p:sp>
      <p:pic>
        <p:nvPicPr>
          <p:cNvPr id="3076" name="Picture 4" descr="AI in hospitality: how artificial intelligence is transforming the hotel  industry">
            <a:extLst>
              <a:ext uri="{FF2B5EF4-FFF2-40B4-BE49-F238E27FC236}">
                <a16:creationId xmlns="" xmlns:a16="http://schemas.microsoft.com/office/drawing/2014/main" id="{74560E60-6712-6418-D79C-72D568C08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1119" y="1863379"/>
            <a:ext cx="5073752" cy="31312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BE9D4C7A-9D74-D553-FBEE-CB9D0217E84A}"/>
              </a:ext>
            </a:extLst>
          </p:cNvPr>
          <p:cNvSpPr txBox="1"/>
          <p:nvPr/>
        </p:nvSpPr>
        <p:spPr>
          <a:xfrm>
            <a:off x="10320630" y="5044201"/>
            <a:ext cx="6096000" cy="246221"/>
          </a:xfrm>
          <a:prstGeom prst="rect">
            <a:avLst/>
          </a:prstGeom>
          <a:noFill/>
        </p:spPr>
        <p:txBody>
          <a:bodyPr wrap="square">
            <a:spAutoFit/>
          </a:bodyPr>
          <a:lstStyle/>
          <a:p>
            <a:r>
              <a:rPr lang="en-US" sz="1000" dirty="0">
                <a:effectLst/>
                <a:latin typeface="Times New Roman" panose="02020603050405020304" pitchFamily="18" charset="0"/>
                <a:ea typeface="Calibri" panose="020F0502020204030204" pitchFamily="34" charset="0"/>
              </a:rPr>
              <a:t>                       (Gorny, 2024)</a:t>
            </a:r>
            <a:endParaRPr lang="en-US" sz="1000" dirty="0"/>
          </a:p>
        </p:txBody>
      </p:sp>
    </p:spTree>
    <p:extLst>
      <p:ext uri="{BB962C8B-B14F-4D97-AF65-F5344CB8AC3E}">
        <p14:creationId xmlns:p14="http://schemas.microsoft.com/office/powerpoint/2010/main" val="735886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CF5C8F-D39A-F482-7D10-EBA2D3B83463}"/>
              </a:ext>
            </a:extLst>
          </p:cNvPr>
          <p:cNvSpPr>
            <a:spLocks noGrp="1"/>
          </p:cNvSpPr>
          <p:nvPr>
            <p:ph type="title"/>
          </p:nvPr>
        </p:nvSpPr>
        <p:spPr>
          <a:xfrm>
            <a:off x="838200" y="0"/>
            <a:ext cx="10515600" cy="1325563"/>
          </a:xfrm>
        </p:spPr>
        <p:txBody>
          <a:bodyPr>
            <a:normAutofit/>
          </a:bodyPr>
          <a:lstStyle/>
          <a:p>
            <a:pPr algn="ctr"/>
            <a:r>
              <a:rPr lang="en-US" sz="4000" b="1" kern="100" dirty="0">
                <a:effectLst/>
                <a:latin typeface="Times New Roman" panose="02020603050405020304" pitchFamily="18" charset="0"/>
                <a:ea typeface="Calibri" panose="020F0502020204030204" pitchFamily="34" charset="0"/>
                <a:cs typeface="Times New Roman" panose="02020603050405020304" pitchFamily="18" charset="0"/>
              </a:rPr>
              <a:t>Recommendations </a:t>
            </a:r>
            <a:br>
              <a:rPr lang="en-US" sz="40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4000" dirty="0"/>
          </a:p>
        </p:txBody>
      </p:sp>
      <p:sp>
        <p:nvSpPr>
          <p:cNvPr id="3" name="Content Placeholder 2">
            <a:extLst>
              <a:ext uri="{FF2B5EF4-FFF2-40B4-BE49-F238E27FC236}">
                <a16:creationId xmlns="" xmlns:a16="http://schemas.microsoft.com/office/drawing/2014/main" id="{4FAD6763-B3A2-56A4-6D8C-B4E4FFB73B23}"/>
              </a:ext>
            </a:extLst>
          </p:cNvPr>
          <p:cNvSpPr>
            <a:spLocks noGrp="1"/>
          </p:cNvSpPr>
          <p:nvPr>
            <p:ph idx="1"/>
          </p:nvPr>
        </p:nvSpPr>
        <p:spPr>
          <a:xfrm>
            <a:off x="4313903" y="1422502"/>
            <a:ext cx="7580671" cy="4889808"/>
          </a:xfrm>
        </p:spPr>
        <p:txBody>
          <a:bodyPr>
            <a:noAutofit/>
          </a:bodyPr>
          <a:lstStyle/>
          <a:p>
            <a:pPr marL="0" indent="0" algn="just">
              <a:lnSpc>
                <a:spcPct val="100000"/>
              </a:lnSpc>
              <a:spcAft>
                <a:spcPts val="800"/>
              </a:spcAft>
              <a:buNone/>
            </a:pPr>
            <a:r>
              <a:rPr lang="en-US" sz="1800" b="1" i="1" u="sng" kern="100" dirty="0">
                <a:effectLst/>
                <a:latin typeface="Times New Roman" panose="02020603050405020304" pitchFamily="18" charset="0"/>
                <a:ea typeface="Calibri" panose="020F0502020204030204" pitchFamily="34" charset="0"/>
                <a:cs typeface="Times New Roman" panose="02020603050405020304" pitchFamily="18" charset="0"/>
              </a:rPr>
              <a:t>Increase data privacy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evident that the use of AI technology is transforming the hotel and hospitality industry.</a:t>
            </a: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Offering training to the staff on risk assessment can also help to regularly assess the potential vulnerabilities and threats in the data system. </a:t>
            </a:r>
          </a:p>
          <a:p>
            <a:pPr marL="0" indent="0" algn="just">
              <a:lnSpc>
                <a:spcPct val="100000"/>
              </a:lnSpc>
              <a:spcAft>
                <a:spcPts val="800"/>
              </a:spcAft>
              <a:buNone/>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00000"/>
              </a:lnSpc>
              <a:spcAft>
                <a:spcPts val="800"/>
              </a:spcAft>
              <a:buNone/>
            </a:pPr>
            <a:r>
              <a:rPr lang="en-US" sz="1800" b="1" i="1" u="sng" kern="100" dirty="0">
                <a:effectLst/>
                <a:latin typeface="Times New Roman" panose="02020603050405020304" pitchFamily="18" charset="0"/>
                <a:ea typeface="Calibri" panose="020F0502020204030204" pitchFamily="34" charset="0"/>
                <a:cs typeface="Times New Roman" panose="02020603050405020304" pitchFamily="18" charset="0"/>
              </a:rPr>
              <a:t>Addressing the issue of job displacement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Since the hotel businesses in this industry are rapidly integrating AI technology into their operations. </a:t>
            </a:r>
          </a:p>
          <a:p>
            <a:pPr algn="just">
              <a:lnSpc>
                <a:spcPct val="10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Human capital is an important asset for any corporation so it is important for the business to properly train their employees alongside utilising the AI to maximise their operations efficiency and hence increase profitability</a:t>
            </a:r>
          </a:p>
          <a:p>
            <a:pPr algn="just">
              <a:lnSpc>
                <a:spcPct val="100000"/>
              </a:lnSpc>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pPr>
            <a:endParaRPr lang="en-US" sz="1800" dirty="0"/>
          </a:p>
        </p:txBody>
      </p:sp>
      <p:pic>
        <p:nvPicPr>
          <p:cNvPr id="4" name="Picture 3">
            <a:extLst>
              <a:ext uri="{FF2B5EF4-FFF2-40B4-BE49-F238E27FC236}">
                <a16:creationId xmlns="" xmlns:a16="http://schemas.microsoft.com/office/drawing/2014/main" id="{58F698F3-9DC7-E54A-ABB6-9D00A5812474}"/>
              </a:ext>
            </a:extLst>
          </p:cNvPr>
          <p:cNvPicPr>
            <a:picLocks noChangeAspect="1"/>
          </p:cNvPicPr>
          <p:nvPr/>
        </p:nvPicPr>
        <p:blipFill>
          <a:blip r:embed="rId3"/>
          <a:stretch>
            <a:fillRect/>
          </a:stretch>
        </p:blipFill>
        <p:spPr>
          <a:xfrm>
            <a:off x="304800" y="1978381"/>
            <a:ext cx="3795252" cy="2996741"/>
          </a:xfrm>
          <a:prstGeom prst="rect">
            <a:avLst/>
          </a:prstGeom>
        </p:spPr>
      </p:pic>
      <p:sp>
        <p:nvSpPr>
          <p:cNvPr id="6" name="TextBox 5">
            <a:extLst>
              <a:ext uri="{FF2B5EF4-FFF2-40B4-BE49-F238E27FC236}">
                <a16:creationId xmlns="" xmlns:a16="http://schemas.microsoft.com/office/drawing/2014/main" id="{8E8DB646-E3DC-641C-9F84-824CCAA5A3F2}"/>
              </a:ext>
            </a:extLst>
          </p:cNvPr>
          <p:cNvSpPr txBox="1"/>
          <p:nvPr/>
        </p:nvSpPr>
        <p:spPr>
          <a:xfrm>
            <a:off x="231058" y="5189277"/>
            <a:ext cx="6096000" cy="246221"/>
          </a:xfrm>
          <a:prstGeom prst="rect">
            <a:avLst/>
          </a:prstGeom>
          <a:noFill/>
        </p:spPr>
        <p:txBody>
          <a:bodyPr wrap="square">
            <a:spAutoFit/>
          </a:bodyPr>
          <a:lstStyle/>
          <a:p>
            <a:r>
              <a:rPr lang="en-US" sz="1000" dirty="0">
                <a:effectLst/>
                <a:latin typeface="Times New Roman" panose="02020603050405020304" pitchFamily="18" charset="0"/>
                <a:ea typeface="Calibri" panose="020F0502020204030204" pitchFamily="34" charset="0"/>
              </a:rPr>
              <a:t> (Marr, 2024)</a:t>
            </a:r>
            <a:endParaRPr lang="en-US" sz="1000" dirty="0"/>
          </a:p>
        </p:txBody>
      </p:sp>
    </p:spTree>
    <p:extLst>
      <p:ext uri="{BB962C8B-B14F-4D97-AF65-F5344CB8AC3E}">
        <p14:creationId xmlns:p14="http://schemas.microsoft.com/office/powerpoint/2010/main" val="1137892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115DBE7-7750-84B3-063D-0CBB16375BC0}"/>
              </a:ext>
            </a:extLst>
          </p:cNvPr>
          <p:cNvSpPr>
            <a:spLocks noGrp="1"/>
          </p:cNvSpPr>
          <p:nvPr>
            <p:ph type="title"/>
          </p:nvPr>
        </p:nvSpPr>
        <p:spPr/>
        <p:txBody>
          <a:bodyPr>
            <a:normAutofit/>
          </a:bodyPr>
          <a:lstStyle/>
          <a:p>
            <a:r>
              <a:rPr lang="en-US" sz="4000" b="1"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br>
              <a:rPr lang="en-US" sz="4000" b="1" kern="1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4000" dirty="0"/>
          </a:p>
        </p:txBody>
      </p:sp>
      <p:sp>
        <p:nvSpPr>
          <p:cNvPr id="3" name="Content Placeholder 2">
            <a:extLst>
              <a:ext uri="{FF2B5EF4-FFF2-40B4-BE49-F238E27FC236}">
                <a16:creationId xmlns="" xmlns:a16="http://schemas.microsoft.com/office/drawing/2014/main" id="{9235D4B5-F9ED-E6C8-071B-99D209951350}"/>
              </a:ext>
            </a:extLst>
          </p:cNvPr>
          <p:cNvSpPr>
            <a:spLocks noGrp="1"/>
          </p:cNvSpPr>
          <p:nvPr>
            <p:ph idx="1"/>
          </p:nvPr>
        </p:nvSpPr>
        <p:spPr>
          <a:xfrm>
            <a:off x="307258" y="1343844"/>
            <a:ext cx="11520948" cy="5273266"/>
          </a:xfrm>
        </p:spPr>
        <p:txBody>
          <a:bodyPr>
            <a:noAutofit/>
          </a:bodyPr>
          <a:lstStyle/>
          <a:p>
            <a:pPr algn="just">
              <a:lnSpc>
                <a:spcPct val="10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bbc</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(2025).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How digitalisation is revolutionising the travel industry</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https://www.bbc.com/storyworks/travel/the-new-tourism-trend/technology-redefine-tourism-industry [Accessed 20 January 2025].</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Bulchand-Gidumal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J., (2022). Impact of artificial intelligence in travel, tourism, and hospitality. In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Handbook of e-Tourism</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(pp. 1943-1962). Cham: Springer International Publishing.</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Gorny, T., (2024).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The Key To Protecting Customer Privacy While Embracing.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https://www.forbes.com/sites/tomasgorny/2024/09/25/the-key-to-protecting-customer-privacy-while-embracing-ai-powered-experiences/[Accessed 20 January 2025].</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Koo, B., Curtis, C. and Ryan, B., (2021). Examining the impact of artificial intelligence on hotel employees through job insecurity perspectives.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95</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p.102763.</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Limna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P., (2023). Artificial Intelligence (AI) in the hospitality industry: A review article.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Computing Sciences Research,</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7, pp.1306-1317.</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Marr, B., (2024).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Hype Or Reality: Will AI Really Take Over Your Job? - Forbes.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https://www.forbes.com/sites/bernardmarr/2024/05/15/hype-or-reality-will-ai-really-take-over-your-job/[Accessed 20 January 2025].</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McCallum, S., (2024).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What is AI, how does it work and what can it be used for?.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https://www.bbc.com/news/technology-65855333[Accessed 20 January 2025].</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Race, M., (2021). </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Is there a solution to the hospitality staff crisis?.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https://www.bbc.com/news/business-57817775[Accessed 20 January 2025].</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Aft>
                <a:spcPts val="800"/>
              </a:spcAft>
            </a:pP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Štilić</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Nicić</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Puška</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 (2023). Check-in to the future: Exploring the impact of contemporary information technologies and artificial intelligence on the hotel industry. </a:t>
            </a:r>
            <a:r>
              <a:rPr lang="en-GB" sz="1200" i="1" kern="100" dirty="0" err="1">
                <a:effectLst/>
                <a:latin typeface="Times New Roman" panose="02020603050405020304" pitchFamily="18" charset="0"/>
                <a:ea typeface="Calibri" panose="020F0502020204030204" pitchFamily="34" charset="0"/>
                <a:cs typeface="Times New Roman" panose="02020603050405020304" pitchFamily="18" charset="0"/>
              </a:rPr>
              <a:t>Turističko</a:t>
            </a:r>
            <a:r>
              <a:rPr lang="en-GB" sz="12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kern="100" dirty="0" err="1">
                <a:effectLst/>
                <a:latin typeface="Times New Roman" panose="02020603050405020304" pitchFamily="18" charset="0"/>
                <a:ea typeface="Calibri" panose="020F0502020204030204" pitchFamily="34" charset="0"/>
                <a:cs typeface="Times New Roman" panose="02020603050405020304" pitchFamily="18" charset="0"/>
              </a:rPr>
              <a:t>poslovanje</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(31).</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endParaRPr lang="en-US" sz="1200" dirty="0"/>
          </a:p>
        </p:txBody>
      </p:sp>
    </p:spTree>
    <p:extLst>
      <p:ext uri="{BB962C8B-B14F-4D97-AF65-F5344CB8AC3E}">
        <p14:creationId xmlns:p14="http://schemas.microsoft.com/office/powerpoint/2010/main" val="1373341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p:cNvSpPr>
            <a:spLocks noGrp="1"/>
          </p:cNvSpPr>
          <p:nvPr>
            <p:ph type="title"/>
          </p:nvPr>
        </p:nvSpPr>
        <p:spPr/>
        <p:txBody>
          <a:bodyPr/>
          <a:lstStyle/>
          <a:p>
            <a:r>
              <a:rPr lang="en-US" dirty="0" smtClean="0"/>
              <a:t>           Thank you for listening to me !</a:t>
            </a:r>
            <a:endParaRPr lang="ro-RO" dirty="0"/>
          </a:p>
        </p:txBody>
      </p:sp>
      <p:sp>
        <p:nvSpPr>
          <p:cNvPr id="3" name="Substituent conținut 2"/>
          <p:cNvSpPr>
            <a:spLocks noGrp="1"/>
          </p:cNvSpPr>
          <p:nvPr>
            <p:ph idx="1"/>
          </p:nvPr>
        </p:nvSpPr>
        <p:spPr/>
        <p:txBody>
          <a:bodyPr/>
          <a:lstStyle/>
          <a:p>
            <a:pPr algn="ctr"/>
            <a:r>
              <a:rPr lang="en-US" dirty="0" smtClean="0"/>
              <a:t>I hope you liked it and you don‘t have  difficult questions for me about my essay </a:t>
            </a:r>
            <a:r>
              <a:rPr lang="en-US" dirty="0" smtClean="0">
                <a:sym typeface="Wingdings" panose="05000000000000000000" pitchFamily="2" charset="2"/>
              </a:rPr>
              <a:t></a:t>
            </a:r>
            <a:endParaRPr lang="ro-RO" dirty="0"/>
          </a:p>
        </p:txBody>
      </p:sp>
    </p:spTree>
    <p:extLst>
      <p:ext uri="{BB962C8B-B14F-4D97-AF65-F5344CB8AC3E}">
        <p14:creationId xmlns:p14="http://schemas.microsoft.com/office/powerpoint/2010/main" val="1477457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486</Words>
  <Application>Microsoft Office PowerPoint</Application>
  <PresentationFormat>Ecran lat</PresentationFormat>
  <Paragraphs>94</Paragraphs>
  <Slides>10</Slides>
  <Notes>7</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10</vt:i4>
      </vt:variant>
    </vt:vector>
  </HeadingPairs>
  <TitlesOfParts>
    <vt:vector size="16" baseType="lpstr">
      <vt:lpstr>Arial</vt:lpstr>
      <vt:lpstr>Calibri</vt:lpstr>
      <vt:lpstr>Calibri Light</vt:lpstr>
      <vt:lpstr>Times New Roman</vt:lpstr>
      <vt:lpstr>Wingdings</vt:lpstr>
      <vt:lpstr>Office Theme</vt:lpstr>
      <vt:lpstr>Contemporary Themes in the Hotel and Hospitality Sector    Student Name:Roxana Isabela FODOR Student ID:2123083 Module Code: BMIH6001 Lecturer:Ernest Balutie Wavei </vt:lpstr>
      <vt:lpstr>Table of content</vt:lpstr>
      <vt:lpstr>Introduction </vt:lpstr>
      <vt:lpstr>Literature Review  </vt:lpstr>
      <vt:lpstr>Method and Theme Impact Analysis  </vt:lpstr>
      <vt:lpstr>Contd...</vt:lpstr>
      <vt:lpstr>Conclusion  </vt:lpstr>
      <vt:lpstr>Recommendations  </vt:lpstr>
      <vt:lpstr>References </vt:lpstr>
      <vt:lpstr>           Thank you for listening to me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2025-02-03T10:27:00Z</dcterms:created>
  <dcterms:modified xsi:type="dcterms:W3CDTF">2025-02-24T17:28:33Z</dcterms:modified>
</cp:coreProperties>
</file>