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2" r:id="rId17"/>
    <p:sldId id="273" r:id="rId18"/>
    <p:sldId id="274"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996" autoAdjust="0"/>
    <p:restoredTop sz="94660"/>
  </p:normalViewPr>
  <p:slideViewPr>
    <p:cSldViewPr snapToGrid="0">
      <p:cViewPr varScale="1">
        <p:scale>
          <a:sx n="84" d="100"/>
          <a:sy n="84" d="100"/>
        </p:scale>
        <p:origin x="63" y="13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19DC3C94-5323-4E82-9898-71CC15BD7D7A}" type="datetimeFigureOut">
              <a:rPr lang="en-GB" smtClean="0"/>
              <a:t>11/08/2019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04CA80B-9EE3-4FB4-BEAE-43494107D956}" type="slidenum">
              <a:rPr lang="en-GB" smtClean="0"/>
              <a:t>‹#›</a:t>
            </a:fld>
            <a:endParaRPr lang="en-GB"/>
          </a:p>
        </p:txBody>
      </p:sp>
    </p:spTree>
    <p:extLst>
      <p:ext uri="{BB962C8B-B14F-4D97-AF65-F5344CB8AC3E}">
        <p14:creationId xmlns:p14="http://schemas.microsoft.com/office/powerpoint/2010/main" val="311856146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9DC3C94-5323-4E82-9898-71CC15BD7D7A}" type="datetimeFigureOut">
              <a:rPr lang="en-GB" smtClean="0"/>
              <a:t>11/08/2019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04CA80B-9EE3-4FB4-BEAE-43494107D956}" type="slidenum">
              <a:rPr lang="en-GB" smtClean="0"/>
              <a:t>‹#›</a:t>
            </a:fld>
            <a:endParaRPr lang="en-GB"/>
          </a:p>
        </p:txBody>
      </p:sp>
    </p:spTree>
    <p:extLst>
      <p:ext uri="{BB962C8B-B14F-4D97-AF65-F5344CB8AC3E}">
        <p14:creationId xmlns:p14="http://schemas.microsoft.com/office/powerpoint/2010/main" val="42172842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19DC3C94-5323-4E82-9898-71CC15BD7D7A}" type="datetimeFigureOut">
              <a:rPr lang="en-GB" smtClean="0"/>
              <a:t>11/08/2019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04CA80B-9EE3-4FB4-BEAE-43494107D956}" type="slidenum">
              <a:rPr lang="en-GB" smtClean="0"/>
              <a:t>‹#›</a:t>
            </a:fld>
            <a:endParaRPr lang="en-GB"/>
          </a:p>
        </p:txBody>
      </p:sp>
    </p:spTree>
    <p:extLst>
      <p:ext uri="{BB962C8B-B14F-4D97-AF65-F5344CB8AC3E}">
        <p14:creationId xmlns:p14="http://schemas.microsoft.com/office/powerpoint/2010/main" val="34317966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19DC3C94-5323-4E82-9898-71CC15BD7D7A}" type="datetimeFigureOut">
              <a:rPr lang="en-GB" smtClean="0"/>
              <a:t>11/08/2019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04CA80B-9EE3-4FB4-BEAE-43494107D956}" type="slidenum">
              <a:rPr lang="en-GB" smtClean="0"/>
              <a:t>‹#›</a:t>
            </a:fld>
            <a:endParaRPr lang="en-GB"/>
          </a:p>
        </p:txBody>
      </p:sp>
    </p:spTree>
    <p:extLst>
      <p:ext uri="{BB962C8B-B14F-4D97-AF65-F5344CB8AC3E}">
        <p14:creationId xmlns:p14="http://schemas.microsoft.com/office/powerpoint/2010/main" val="11312008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19DC3C94-5323-4E82-9898-71CC15BD7D7A}" type="datetimeFigureOut">
              <a:rPr lang="en-GB" smtClean="0"/>
              <a:t>11/08/2019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04CA80B-9EE3-4FB4-BEAE-43494107D956}" type="slidenum">
              <a:rPr lang="en-GB" smtClean="0"/>
              <a:t>‹#›</a:t>
            </a:fld>
            <a:endParaRPr lang="en-GB"/>
          </a:p>
        </p:txBody>
      </p:sp>
    </p:spTree>
    <p:extLst>
      <p:ext uri="{BB962C8B-B14F-4D97-AF65-F5344CB8AC3E}">
        <p14:creationId xmlns:p14="http://schemas.microsoft.com/office/powerpoint/2010/main" val="14564622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19DC3C94-5323-4E82-9898-71CC15BD7D7A}" type="datetimeFigureOut">
              <a:rPr lang="en-GB" smtClean="0"/>
              <a:t>11/08/2019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04CA80B-9EE3-4FB4-BEAE-43494107D956}" type="slidenum">
              <a:rPr lang="en-GB" smtClean="0"/>
              <a:t>‹#›</a:t>
            </a:fld>
            <a:endParaRPr lang="en-GB"/>
          </a:p>
        </p:txBody>
      </p:sp>
    </p:spTree>
    <p:extLst>
      <p:ext uri="{BB962C8B-B14F-4D97-AF65-F5344CB8AC3E}">
        <p14:creationId xmlns:p14="http://schemas.microsoft.com/office/powerpoint/2010/main" val="1263536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9DC3C94-5323-4E82-9898-71CC15BD7D7A}" type="datetimeFigureOut">
              <a:rPr lang="en-GB" smtClean="0"/>
              <a:t>11/08/2019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04CA80B-9EE3-4FB4-BEAE-43494107D956}" type="slidenum">
              <a:rPr lang="en-GB" smtClean="0"/>
              <a:t>‹#›</a:t>
            </a:fld>
            <a:endParaRPr lang="en-GB"/>
          </a:p>
        </p:txBody>
      </p:sp>
    </p:spTree>
    <p:extLst>
      <p:ext uri="{BB962C8B-B14F-4D97-AF65-F5344CB8AC3E}">
        <p14:creationId xmlns:p14="http://schemas.microsoft.com/office/powerpoint/2010/main" val="35205581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19DC3C94-5323-4E82-9898-71CC15BD7D7A}" type="datetimeFigureOut">
              <a:rPr lang="en-GB" smtClean="0"/>
              <a:t>11/08/2019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04CA80B-9EE3-4FB4-BEAE-43494107D956}" type="slidenum">
              <a:rPr lang="en-GB" smtClean="0"/>
              <a:t>‹#›</a:t>
            </a:fld>
            <a:endParaRPr lang="en-GB"/>
          </a:p>
        </p:txBody>
      </p:sp>
    </p:spTree>
    <p:extLst>
      <p:ext uri="{BB962C8B-B14F-4D97-AF65-F5344CB8AC3E}">
        <p14:creationId xmlns:p14="http://schemas.microsoft.com/office/powerpoint/2010/main" val="35966859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19DC3C94-5323-4E82-9898-71CC15BD7D7A}" type="datetimeFigureOut">
              <a:rPr lang="en-GB" smtClean="0"/>
              <a:t>11/08/2019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04CA80B-9EE3-4FB4-BEAE-43494107D956}" type="slidenum">
              <a:rPr lang="en-GB" smtClean="0"/>
              <a:t>‹#›</a:t>
            </a:fld>
            <a:endParaRPr lang="en-GB"/>
          </a:p>
        </p:txBody>
      </p:sp>
    </p:spTree>
    <p:extLst>
      <p:ext uri="{BB962C8B-B14F-4D97-AF65-F5344CB8AC3E}">
        <p14:creationId xmlns:p14="http://schemas.microsoft.com/office/powerpoint/2010/main" val="19249352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9DC3C94-5323-4E82-9898-71CC15BD7D7A}" type="datetimeFigureOut">
              <a:rPr lang="en-GB" smtClean="0"/>
              <a:t>11/08/2019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04CA80B-9EE3-4FB4-BEAE-43494107D956}" type="slidenum">
              <a:rPr lang="en-GB" smtClean="0"/>
              <a:t>‹#›</a:t>
            </a:fld>
            <a:endParaRPr lang="en-GB"/>
          </a:p>
        </p:txBody>
      </p:sp>
    </p:spTree>
    <p:extLst>
      <p:ext uri="{BB962C8B-B14F-4D97-AF65-F5344CB8AC3E}">
        <p14:creationId xmlns:p14="http://schemas.microsoft.com/office/powerpoint/2010/main" val="7660177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9DC3C94-5323-4E82-9898-71CC15BD7D7A}" type="datetimeFigureOut">
              <a:rPr lang="en-GB" smtClean="0"/>
              <a:t>11/08/2019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04CA80B-9EE3-4FB4-BEAE-43494107D956}" type="slidenum">
              <a:rPr lang="en-GB" smtClean="0"/>
              <a:t>‹#›</a:t>
            </a:fld>
            <a:endParaRPr lang="en-GB"/>
          </a:p>
        </p:txBody>
      </p:sp>
    </p:spTree>
    <p:extLst>
      <p:ext uri="{BB962C8B-B14F-4D97-AF65-F5344CB8AC3E}">
        <p14:creationId xmlns:p14="http://schemas.microsoft.com/office/powerpoint/2010/main" val="18350870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9DC3C94-5323-4E82-9898-71CC15BD7D7A}" type="datetimeFigureOut">
              <a:rPr lang="en-GB" smtClean="0"/>
              <a:t>11/08/2019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04CA80B-9EE3-4FB4-BEAE-43494107D956}" type="slidenum">
              <a:rPr lang="en-GB" smtClean="0"/>
              <a:t>‹#›</a:t>
            </a:fld>
            <a:endParaRPr lang="en-GB"/>
          </a:p>
        </p:txBody>
      </p:sp>
    </p:spTree>
    <p:extLst>
      <p:ext uri="{BB962C8B-B14F-4D97-AF65-F5344CB8AC3E}">
        <p14:creationId xmlns:p14="http://schemas.microsoft.com/office/powerpoint/2010/main" val="324664735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gif"/><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WRITING A LITERATURE REVIEW</a:t>
            </a:r>
            <a:endParaRPr lang="en-GB" dirty="0"/>
          </a:p>
        </p:txBody>
      </p:sp>
      <p:sp>
        <p:nvSpPr>
          <p:cNvPr id="3" name="Subtitle 2"/>
          <p:cNvSpPr>
            <a:spLocks noGrp="1"/>
          </p:cNvSpPr>
          <p:nvPr>
            <p:ph type="subTitle" idx="1"/>
          </p:nvPr>
        </p:nvSpPr>
        <p:spPr/>
        <p:txBody>
          <a:bodyPr/>
          <a:lstStyle/>
          <a:p>
            <a:r>
              <a:rPr lang="en-GB" dirty="0" smtClean="0"/>
              <a:t>THE INTRODUCTION SECTION</a:t>
            </a:r>
            <a:endParaRPr lang="en-GB" dirty="0"/>
          </a:p>
        </p:txBody>
      </p:sp>
    </p:spTree>
    <p:extLst>
      <p:ext uri="{BB962C8B-B14F-4D97-AF65-F5344CB8AC3E}">
        <p14:creationId xmlns:p14="http://schemas.microsoft.com/office/powerpoint/2010/main" val="15405811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Introduction- WHY?</a:t>
            </a:r>
          </a:p>
        </p:txBody>
      </p:sp>
      <p:sp>
        <p:nvSpPr>
          <p:cNvPr id="3" name="Content Placeholder 2"/>
          <p:cNvSpPr>
            <a:spLocks noGrp="1"/>
          </p:cNvSpPr>
          <p:nvPr>
            <p:ph idx="1"/>
          </p:nvPr>
        </p:nvSpPr>
        <p:spPr/>
        <p:txBody>
          <a:bodyPr>
            <a:normAutofit/>
          </a:bodyPr>
          <a:lstStyle/>
          <a:p>
            <a:r>
              <a:rPr lang="en-GB" sz="5400" dirty="0"/>
              <a:t>Introduces the topic</a:t>
            </a:r>
          </a:p>
          <a:p>
            <a:r>
              <a:rPr lang="en-GB" sz="5400" dirty="0"/>
              <a:t>Orientates the reader</a:t>
            </a:r>
          </a:p>
          <a:p>
            <a:r>
              <a:rPr lang="en-GB" sz="5400" dirty="0"/>
              <a:t>Can be used as a ‘hook’ to further engage the reader </a:t>
            </a:r>
          </a:p>
          <a:p>
            <a:r>
              <a:rPr lang="en-GB" sz="5400" dirty="0"/>
              <a:t>Sets out your argument</a:t>
            </a:r>
            <a:r>
              <a:rPr lang="en-GB" dirty="0"/>
              <a:t> </a:t>
            </a:r>
          </a:p>
        </p:txBody>
      </p:sp>
    </p:spTree>
    <p:extLst>
      <p:ext uri="{BB962C8B-B14F-4D97-AF65-F5344CB8AC3E}">
        <p14:creationId xmlns:p14="http://schemas.microsoft.com/office/powerpoint/2010/main" val="1050924253"/>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Introduction</a:t>
            </a:r>
          </a:p>
        </p:txBody>
      </p:sp>
      <p:sp>
        <p:nvSpPr>
          <p:cNvPr id="3" name="Content Placeholder 2"/>
          <p:cNvSpPr>
            <a:spLocks noGrp="1"/>
          </p:cNvSpPr>
          <p:nvPr>
            <p:ph idx="1"/>
          </p:nvPr>
        </p:nvSpPr>
        <p:spPr/>
        <p:txBody>
          <a:bodyPr>
            <a:normAutofit fontScale="92500" lnSpcReduction="10000"/>
          </a:bodyPr>
          <a:lstStyle/>
          <a:p>
            <a:pPr marL="0" indent="0">
              <a:buNone/>
            </a:pPr>
            <a:r>
              <a:rPr lang="en-GB" dirty="0"/>
              <a:t>Think of a funnel effect- start </a:t>
            </a:r>
            <a:r>
              <a:rPr lang="en-GB" sz="3600" dirty="0"/>
              <a:t>BROAD</a:t>
            </a:r>
          </a:p>
          <a:p>
            <a:pPr marL="0" indent="0">
              <a:buNone/>
            </a:pPr>
            <a:r>
              <a:rPr lang="en-GB" sz="2400" dirty="0"/>
              <a:t>E.g., </a:t>
            </a:r>
          </a:p>
          <a:p>
            <a:pPr marL="0" indent="0">
              <a:buNone/>
            </a:pPr>
            <a:r>
              <a:rPr lang="en-GB" sz="2000" dirty="0"/>
              <a:t>‘</a:t>
            </a:r>
            <a:r>
              <a:rPr lang="en-GB" sz="2100" dirty="0"/>
              <a:t>It is estimated by Alzheimer’s disease international (2018) that currently over forty-four million people suffer with dementia worldwide, with this figure expected to increase to an estimated seventy-five million in 2030, and one hundred and thirty-five million by 2050’</a:t>
            </a:r>
          </a:p>
          <a:p>
            <a:pPr marL="0" indent="0">
              <a:buNone/>
            </a:pPr>
            <a:endParaRPr lang="en-GB" sz="2100" dirty="0"/>
          </a:p>
          <a:p>
            <a:pPr marL="0" indent="0">
              <a:buNone/>
            </a:pPr>
            <a:r>
              <a:rPr lang="en-GB" dirty="0"/>
              <a:t>This statement gives rationale to the importance of the topic, and has surprise/shock value (hook).  </a:t>
            </a:r>
          </a:p>
          <a:p>
            <a:pPr marL="0" indent="0">
              <a:buNone/>
            </a:pPr>
            <a:endParaRPr lang="en-GB" dirty="0"/>
          </a:p>
          <a:p>
            <a:pPr marL="0" indent="0">
              <a:buNone/>
            </a:pPr>
            <a:r>
              <a:rPr lang="en-GB" dirty="0"/>
              <a:t>As a general rule, background facts and figures should only appear in the intro, leaving the main body for the development of your analysis…..</a:t>
            </a:r>
          </a:p>
          <a:p>
            <a:pPr marL="0" indent="0" algn="ctr">
              <a:buNone/>
            </a:pPr>
            <a:endParaRPr lang="en-GB" dirty="0"/>
          </a:p>
          <a:p>
            <a:pPr marL="0" indent="0">
              <a:buNone/>
            </a:pPr>
            <a:endParaRPr lang="en-GB" sz="2000" dirty="0"/>
          </a:p>
          <a:p>
            <a:pPr marL="0" indent="0">
              <a:buNone/>
            </a:pPr>
            <a:endParaRPr lang="en-GB" sz="2000" dirty="0"/>
          </a:p>
        </p:txBody>
      </p:sp>
    </p:spTree>
    <p:extLst>
      <p:ext uri="{BB962C8B-B14F-4D97-AF65-F5344CB8AC3E}">
        <p14:creationId xmlns:p14="http://schemas.microsoft.com/office/powerpoint/2010/main" val="1081695793"/>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Introduction</a:t>
            </a:r>
          </a:p>
        </p:txBody>
      </p:sp>
      <p:sp>
        <p:nvSpPr>
          <p:cNvPr id="3" name="Content Placeholder 2"/>
          <p:cNvSpPr>
            <a:spLocks noGrp="1"/>
          </p:cNvSpPr>
          <p:nvPr>
            <p:ph idx="1"/>
          </p:nvPr>
        </p:nvSpPr>
        <p:spPr/>
        <p:txBody>
          <a:bodyPr>
            <a:normAutofit/>
          </a:bodyPr>
          <a:lstStyle/>
          <a:p>
            <a:r>
              <a:rPr lang="en-GB" dirty="0"/>
              <a:t>From the broad, (facts, figures, </a:t>
            </a:r>
            <a:r>
              <a:rPr lang="en-GB" dirty="0" err="1"/>
              <a:t>etc</a:t>
            </a:r>
            <a:r>
              <a:rPr lang="en-GB" dirty="0"/>
              <a:t>) we need to begin to introduce the research informing our particular area of interest, again, using a hook.</a:t>
            </a:r>
          </a:p>
          <a:p>
            <a:pPr marL="269875" indent="0">
              <a:buNone/>
            </a:pPr>
            <a:r>
              <a:rPr lang="en-GB" dirty="0"/>
              <a:t>E.g., ‘</a:t>
            </a:r>
            <a:r>
              <a:rPr lang="en-GB" i="1" dirty="0"/>
              <a:t>The main thrust of research tends to focus upon individuals with advanced stage dementia, hitherto aiding the development of specialist services for those in this later stage</a:t>
            </a:r>
            <a:r>
              <a:rPr lang="en-GB" dirty="0"/>
              <a:t>’</a:t>
            </a:r>
          </a:p>
          <a:p>
            <a:pPr marL="269875" indent="0">
              <a:buNone/>
            </a:pPr>
            <a:r>
              <a:rPr lang="en-GB" dirty="0"/>
              <a:t>It is in this way that we begin to introduce </a:t>
            </a:r>
            <a:r>
              <a:rPr lang="en-GB" u="sng" dirty="0"/>
              <a:t>where</a:t>
            </a:r>
            <a:r>
              <a:rPr lang="en-GB" dirty="0"/>
              <a:t> the </a:t>
            </a:r>
            <a:r>
              <a:rPr lang="en-GB" u="sng" dirty="0"/>
              <a:t>focus</a:t>
            </a:r>
            <a:r>
              <a:rPr lang="en-GB" dirty="0"/>
              <a:t> of the piece will lie……</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747724" y="5078457"/>
            <a:ext cx="4128379" cy="1255355"/>
          </a:xfrm>
          <a:prstGeom prst="rect">
            <a:avLst/>
          </a:prstGeom>
        </p:spPr>
      </p:pic>
    </p:spTree>
    <p:extLst>
      <p:ext uri="{BB962C8B-B14F-4D97-AF65-F5344CB8AC3E}">
        <p14:creationId xmlns:p14="http://schemas.microsoft.com/office/powerpoint/2010/main" val="22443831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More funnelling….</a:t>
            </a:r>
          </a:p>
        </p:txBody>
      </p:sp>
      <p:sp>
        <p:nvSpPr>
          <p:cNvPr id="3" name="Content Placeholder 2"/>
          <p:cNvSpPr>
            <a:spLocks noGrp="1"/>
          </p:cNvSpPr>
          <p:nvPr>
            <p:ph idx="1"/>
          </p:nvPr>
        </p:nvSpPr>
        <p:spPr/>
        <p:txBody>
          <a:bodyPr>
            <a:normAutofit/>
          </a:bodyPr>
          <a:lstStyle/>
          <a:p>
            <a:r>
              <a:rPr lang="en-GB" dirty="0"/>
              <a:t>The middle part of the funnel allows us to offer definitions and explain our rationale behind exploring it further</a:t>
            </a:r>
          </a:p>
          <a:p>
            <a:r>
              <a:rPr lang="en-GB" dirty="0"/>
              <a:t>E.g</a:t>
            </a:r>
            <a:r>
              <a:rPr lang="en-GB" i="1" dirty="0"/>
              <a:t>., ‘‘…..whilst therapeutic interventions geared toward the sufferer themselves remain sadly lacking</a:t>
            </a:r>
            <a:r>
              <a:rPr lang="en-GB" dirty="0"/>
              <a:t>…’</a:t>
            </a:r>
          </a:p>
          <a:p>
            <a:pPr marL="0" indent="0">
              <a:buNone/>
            </a:pPr>
            <a:r>
              <a:rPr lang="en-GB" dirty="0"/>
              <a:t>So here, we will have mentioned the existing therapeutic interventions outlined in the literature (in this case, more geared toward carers) and turned to focus toward the </a:t>
            </a:r>
            <a:r>
              <a:rPr lang="en-GB" b="1" dirty="0"/>
              <a:t>sufferer themselves </a:t>
            </a:r>
            <a:r>
              <a:rPr lang="en-GB" dirty="0"/>
              <a:t>through the lens of </a:t>
            </a:r>
            <a:r>
              <a:rPr lang="en-GB" i="1" dirty="0"/>
              <a:t>therapeutic interventions </a:t>
            </a:r>
            <a:r>
              <a:rPr lang="en-GB" dirty="0"/>
              <a:t>(Counselling)</a:t>
            </a:r>
          </a:p>
          <a:p>
            <a:endParaRPr lang="en-GB" dirty="0"/>
          </a:p>
        </p:txBody>
      </p:sp>
    </p:spTree>
    <p:extLst>
      <p:ext uri="{BB962C8B-B14F-4D97-AF65-F5344CB8AC3E}">
        <p14:creationId xmlns:p14="http://schemas.microsoft.com/office/powerpoint/2010/main" val="50485857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Research aims</a:t>
            </a:r>
          </a:p>
        </p:txBody>
      </p:sp>
      <p:sp>
        <p:nvSpPr>
          <p:cNvPr id="3" name="Content Placeholder 2"/>
          <p:cNvSpPr>
            <a:spLocks noGrp="1"/>
          </p:cNvSpPr>
          <p:nvPr>
            <p:ph idx="1"/>
          </p:nvPr>
        </p:nvSpPr>
        <p:spPr/>
        <p:txBody>
          <a:bodyPr>
            <a:normAutofit/>
          </a:bodyPr>
          <a:lstStyle/>
          <a:p>
            <a:r>
              <a:rPr lang="en-GB" dirty="0"/>
              <a:t>Outlined in a narrative way at the end of the introduction.</a:t>
            </a:r>
          </a:p>
          <a:p>
            <a:pPr marL="0" indent="0">
              <a:buNone/>
            </a:pPr>
            <a:r>
              <a:rPr lang="en-GB" sz="2400" dirty="0"/>
              <a:t>E.g., </a:t>
            </a:r>
            <a:r>
              <a:rPr lang="en-GB" sz="2400" i="1" dirty="0"/>
              <a:t>‘The overall aim of this critical literature review is that of adding to the extant literature new perspectives upon the topic of how counselling and psychological concepts can help dementia sufferers……Specifically, the contention is that counselling can and ought to play a key role in alleviating the psychological suffering of those with early stage dementia than has previously been acknowledged in the field of dementia care’</a:t>
            </a:r>
          </a:p>
          <a:p>
            <a:pPr marL="0" indent="0">
              <a:buNone/>
            </a:pPr>
            <a:r>
              <a:rPr lang="en-GB" dirty="0"/>
              <a:t>This almost gives the ’thesis’ of your work at the end of the introduction  …….</a:t>
            </a:r>
          </a:p>
        </p:txBody>
      </p:sp>
    </p:spTree>
    <p:extLst>
      <p:ext uri="{BB962C8B-B14F-4D97-AF65-F5344CB8AC3E}">
        <p14:creationId xmlns:p14="http://schemas.microsoft.com/office/powerpoint/2010/main" val="8764084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How to know if an introduction has done it’s job- A checklist</a:t>
            </a:r>
          </a:p>
        </p:txBody>
      </p:sp>
      <p:sp>
        <p:nvSpPr>
          <p:cNvPr id="3" name="Content Placeholder 2"/>
          <p:cNvSpPr>
            <a:spLocks noGrp="1"/>
          </p:cNvSpPr>
          <p:nvPr>
            <p:ph idx="1"/>
          </p:nvPr>
        </p:nvSpPr>
        <p:spPr/>
        <p:txBody>
          <a:bodyPr>
            <a:normAutofit/>
          </a:bodyPr>
          <a:lstStyle/>
          <a:p>
            <a:r>
              <a:rPr lang="en-GB" dirty="0"/>
              <a:t>Have I given sufficient rationale for the research?</a:t>
            </a:r>
          </a:p>
          <a:p>
            <a:r>
              <a:rPr lang="en-GB" dirty="0"/>
              <a:t>Does the reader have a reasonable knowledge of the type of client/topic/therapeutic intervention I wish to explore?</a:t>
            </a:r>
          </a:p>
          <a:p>
            <a:r>
              <a:rPr lang="en-GB" dirty="0"/>
              <a:t>By the end of my introduction, if I were to leave out my research aims, would the reader have a reasonable idea where the work is leading?</a:t>
            </a:r>
          </a:p>
          <a:p>
            <a:pPr marL="0" indent="0" algn="ctr">
              <a:buNone/>
            </a:pPr>
            <a:r>
              <a:rPr lang="en-GB" dirty="0"/>
              <a:t>If the answer to </a:t>
            </a:r>
            <a:r>
              <a:rPr lang="en-GB" i="1" dirty="0"/>
              <a:t>ANY</a:t>
            </a:r>
            <a:r>
              <a:rPr lang="en-GB" dirty="0"/>
              <a:t> of these questions is </a:t>
            </a:r>
            <a:r>
              <a:rPr lang="en-GB" dirty="0">
                <a:solidFill>
                  <a:srgbClr val="FF0000"/>
                </a:solidFill>
              </a:rPr>
              <a:t>no</a:t>
            </a:r>
            <a:r>
              <a:rPr lang="en-GB" dirty="0"/>
              <a:t> then the introduction needs to be revisited</a:t>
            </a:r>
          </a:p>
        </p:txBody>
      </p:sp>
    </p:spTree>
    <p:extLst>
      <p:ext uri="{BB962C8B-B14F-4D97-AF65-F5344CB8AC3E}">
        <p14:creationId xmlns:p14="http://schemas.microsoft.com/office/powerpoint/2010/main" val="194588317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Research Resources</a:t>
            </a:r>
          </a:p>
        </p:txBody>
      </p:sp>
      <p:sp>
        <p:nvSpPr>
          <p:cNvPr id="3" name="Content Placeholder 2"/>
          <p:cNvSpPr>
            <a:spLocks noGrp="1"/>
          </p:cNvSpPr>
          <p:nvPr>
            <p:ph idx="1"/>
          </p:nvPr>
        </p:nvSpPr>
        <p:spPr>
          <a:xfrm>
            <a:off x="838200" y="1831305"/>
            <a:ext cx="10515600" cy="4351338"/>
          </a:xfrm>
        </p:spPr>
        <p:txBody>
          <a:bodyPr>
            <a:normAutofit/>
          </a:bodyPr>
          <a:lstStyle/>
          <a:p>
            <a:r>
              <a:rPr lang="en-GB" sz="4000" dirty="0"/>
              <a:t>Library database- lots of articles there.</a:t>
            </a:r>
          </a:p>
          <a:p>
            <a:r>
              <a:rPr lang="en-GB" sz="4000" dirty="0"/>
              <a:t>Use mainly PRIMARY sources; the more current the better</a:t>
            </a:r>
          </a:p>
          <a:p>
            <a:r>
              <a:rPr lang="en-GB" sz="4000" dirty="0"/>
              <a:t>Wikipedia is NEVER considered acceptable for citing or referencing in academic work (although it can be useful for background info/signposting)</a:t>
            </a:r>
          </a:p>
        </p:txBody>
      </p:sp>
    </p:spTree>
    <p:extLst>
      <p:ext uri="{BB962C8B-B14F-4D97-AF65-F5344CB8AC3E}">
        <p14:creationId xmlns:p14="http://schemas.microsoft.com/office/powerpoint/2010/main" val="17273542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Google Scholar</a:t>
            </a:r>
          </a:p>
        </p:txBody>
      </p:sp>
      <p:sp>
        <p:nvSpPr>
          <p:cNvPr id="4" name="Content Placeholder 2"/>
          <p:cNvSpPr>
            <a:spLocks noGrp="1"/>
          </p:cNvSpPr>
          <p:nvPr>
            <p:ph idx="1"/>
          </p:nvPr>
        </p:nvSpPr>
        <p:spPr/>
        <p:txBody>
          <a:bodyPr>
            <a:normAutofit/>
          </a:bodyPr>
          <a:lstStyle/>
          <a:p>
            <a:r>
              <a:rPr lang="en-GB" dirty="0"/>
              <a:t>Google Scholar provides a simple way to broadly search for scholarly literature.</a:t>
            </a:r>
          </a:p>
          <a:p>
            <a:pPr marL="0" indent="0">
              <a:buNone/>
            </a:pPr>
            <a:r>
              <a:rPr lang="en-GB" sz="4800" dirty="0"/>
              <a:t>‘Cited by’ is really useful- the more people who have cited the research, the better it is judged to be!</a:t>
            </a:r>
          </a:p>
          <a:p>
            <a:pPr marL="0" indent="0">
              <a:buNone/>
            </a:pPr>
            <a:endParaRPr lang="en-GB" dirty="0"/>
          </a:p>
          <a:p>
            <a:endParaRPr lang="en-GB" dirty="0"/>
          </a:p>
          <a:p>
            <a:pPr marL="0" indent="0">
              <a:buNone/>
            </a:pPr>
            <a:endParaRPr lang="en-GB" dirty="0"/>
          </a:p>
          <a:p>
            <a:endParaRPr lang="en-GB" dirty="0"/>
          </a:p>
        </p:txBody>
      </p:sp>
    </p:spTree>
    <p:extLst>
      <p:ext uri="{BB962C8B-B14F-4D97-AF65-F5344CB8AC3E}">
        <p14:creationId xmlns:p14="http://schemas.microsoft.com/office/powerpoint/2010/main" val="191876401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24000" y="0"/>
            <a:ext cx="13011150" cy="7315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98635257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Google Scholar </a:t>
            </a:r>
          </a:p>
        </p:txBody>
      </p:sp>
      <p:sp>
        <p:nvSpPr>
          <p:cNvPr id="3" name="Content Placeholder 2"/>
          <p:cNvSpPr>
            <a:spLocks noGrp="1"/>
          </p:cNvSpPr>
          <p:nvPr>
            <p:ph idx="1"/>
          </p:nvPr>
        </p:nvSpPr>
        <p:spPr/>
        <p:txBody>
          <a:bodyPr>
            <a:normAutofit/>
          </a:bodyPr>
          <a:lstStyle/>
          <a:p>
            <a:pPr marL="0" indent="0">
              <a:buNone/>
            </a:pPr>
            <a:r>
              <a:rPr lang="en-GB" dirty="0"/>
              <a:t>‘</a:t>
            </a:r>
            <a:r>
              <a:rPr lang="en-GB" sz="6000" dirty="0"/>
              <a:t>Cited by’ can also direct us to more recent research on the topic we are researching……</a:t>
            </a:r>
          </a:p>
          <a:p>
            <a:endParaRPr lang="en-GB" sz="6000" dirty="0"/>
          </a:p>
          <a:p>
            <a:endParaRPr lang="en-GB" dirty="0"/>
          </a:p>
        </p:txBody>
      </p:sp>
    </p:spTree>
    <p:extLst>
      <p:ext uri="{BB962C8B-B14F-4D97-AF65-F5344CB8AC3E}">
        <p14:creationId xmlns:p14="http://schemas.microsoft.com/office/powerpoint/2010/main" val="426033727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24000" y="7939"/>
            <a:ext cx="9144000" cy="685006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10094125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0800000">
            <a:off x="1831614" y="1268760"/>
            <a:ext cx="8147248" cy="5184576"/>
          </a:xfrm>
          <a:prstGeom prst="rect">
            <a:avLst/>
          </a:prstGeom>
        </p:spPr>
      </p:pic>
      <p:sp>
        <p:nvSpPr>
          <p:cNvPr id="3" name="Title 2"/>
          <p:cNvSpPr>
            <a:spLocks noGrp="1"/>
          </p:cNvSpPr>
          <p:nvPr>
            <p:ph type="title"/>
          </p:nvPr>
        </p:nvSpPr>
        <p:spPr/>
        <p:txBody>
          <a:bodyPr>
            <a:normAutofit/>
          </a:bodyPr>
          <a:lstStyle/>
          <a:p>
            <a:r>
              <a:rPr lang="en-GB" dirty="0"/>
              <a:t>Move on to build up quality of evidence:</a:t>
            </a:r>
          </a:p>
        </p:txBody>
      </p:sp>
      <p:pic>
        <p:nvPicPr>
          <p:cNvPr id="9" name="Content Placeholder 6"/>
          <p:cNvPicPr>
            <a:picLocks noGrp="1" noChangeAspect="1"/>
          </p:cNvPicPr>
          <p:nvPr>
            <p:ph idx="1"/>
          </p:nvPr>
        </p:nvPicPr>
        <p:blipFill>
          <a:blip r:embed="rId3" cstate="print">
            <a:extLst>
              <a:ext uri="{28A0092B-C50C-407E-A947-70E740481C1C}">
                <a14:useLocalDpi xmlns:a14="http://schemas.microsoft.com/office/drawing/2010/main" val="0"/>
              </a:ext>
            </a:extLst>
          </a:blip>
          <a:stretch>
            <a:fillRect/>
          </a:stretch>
        </p:blipFill>
        <p:spPr>
          <a:xfrm>
            <a:off x="1933031" y="2706986"/>
            <a:ext cx="1570682" cy="872926"/>
          </a:xfrm>
        </p:spPr>
      </p:pic>
    </p:spTree>
    <p:extLst>
      <p:ext uri="{BB962C8B-B14F-4D97-AF65-F5344CB8AC3E}">
        <p14:creationId xmlns:p14="http://schemas.microsoft.com/office/powerpoint/2010/main" val="192354143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Referencing- WHY???</a:t>
            </a:r>
          </a:p>
        </p:txBody>
      </p:sp>
      <p:sp>
        <p:nvSpPr>
          <p:cNvPr id="3" name="Content Placeholder 2"/>
          <p:cNvSpPr>
            <a:spLocks noGrp="1"/>
          </p:cNvSpPr>
          <p:nvPr>
            <p:ph idx="1"/>
          </p:nvPr>
        </p:nvSpPr>
        <p:spPr/>
        <p:txBody>
          <a:bodyPr>
            <a:normAutofit/>
          </a:bodyPr>
          <a:lstStyle/>
          <a:p>
            <a:endParaRPr lang="en-GB" dirty="0" smtClean="0"/>
          </a:p>
          <a:p>
            <a:r>
              <a:rPr lang="en-GB" dirty="0" smtClean="0"/>
              <a:t>All </a:t>
            </a:r>
            <a:r>
              <a:rPr lang="en-GB" dirty="0"/>
              <a:t>academic work must be referenced appropriately</a:t>
            </a:r>
            <a:endParaRPr lang="en-GB" i="1" dirty="0"/>
          </a:p>
          <a:p>
            <a:r>
              <a:rPr lang="en-GB" dirty="0"/>
              <a:t>This gives credit where it is due and avoids you getting accused of plagiarism</a:t>
            </a:r>
          </a:p>
          <a:p>
            <a:r>
              <a:rPr lang="en-GB" dirty="0" smtClean="0"/>
              <a:t>Use the referencing system stipulated by your discipline </a:t>
            </a:r>
            <a:r>
              <a:rPr lang="en-GB" dirty="0"/>
              <a:t>(See Moodle)</a:t>
            </a:r>
          </a:p>
          <a:p>
            <a:r>
              <a:rPr lang="en-GB" dirty="0"/>
              <a:t>Referencing tools such as those available in Word are useful but it’s a good idea to learn how to reference manually </a:t>
            </a:r>
            <a:r>
              <a:rPr lang="en-GB" dirty="0" smtClean="0"/>
              <a:t>first</a:t>
            </a:r>
            <a:endParaRPr lang="en-GB" dirty="0"/>
          </a:p>
        </p:txBody>
      </p:sp>
    </p:spTree>
    <p:extLst>
      <p:ext uri="{BB962C8B-B14F-4D97-AF65-F5344CB8AC3E}">
        <p14:creationId xmlns:p14="http://schemas.microsoft.com/office/powerpoint/2010/main" val="168854695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Citing and Referencing- What’s the difference</a:t>
            </a:r>
          </a:p>
        </p:txBody>
      </p:sp>
      <p:sp>
        <p:nvSpPr>
          <p:cNvPr id="3" name="Content Placeholder 2"/>
          <p:cNvSpPr>
            <a:spLocks noGrp="1"/>
          </p:cNvSpPr>
          <p:nvPr>
            <p:ph idx="1"/>
          </p:nvPr>
        </p:nvSpPr>
        <p:spPr/>
        <p:txBody>
          <a:bodyPr>
            <a:normAutofit/>
          </a:bodyPr>
          <a:lstStyle/>
          <a:p>
            <a:r>
              <a:rPr lang="en-GB" dirty="0"/>
              <a:t>Citing is where you use the authors name and date in the MAIN BODY of your work.  E.g., </a:t>
            </a:r>
            <a:endParaRPr lang="en-GB" dirty="0" smtClean="0"/>
          </a:p>
          <a:p>
            <a:endParaRPr lang="en-GB" dirty="0"/>
          </a:p>
          <a:p>
            <a:pPr marL="0" indent="0">
              <a:buNone/>
            </a:pPr>
            <a:r>
              <a:rPr lang="en-GB" dirty="0"/>
              <a:t>Clients are described as those who have found that their usual coping strategies are not up to the circumstances they find themselves in at a particular point in time  (Cowen and Hawes, 2015).</a:t>
            </a:r>
          </a:p>
          <a:p>
            <a:endParaRPr lang="en-GB" dirty="0"/>
          </a:p>
        </p:txBody>
      </p:sp>
    </p:spTree>
    <p:extLst>
      <p:ext uri="{BB962C8B-B14F-4D97-AF65-F5344CB8AC3E}">
        <p14:creationId xmlns:p14="http://schemas.microsoft.com/office/powerpoint/2010/main" val="3936332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 List</a:t>
            </a:r>
          </a:p>
        </p:txBody>
      </p:sp>
      <p:sp>
        <p:nvSpPr>
          <p:cNvPr id="3" name="Content Placeholder 2"/>
          <p:cNvSpPr>
            <a:spLocks noGrp="1"/>
          </p:cNvSpPr>
          <p:nvPr>
            <p:ph idx="1"/>
          </p:nvPr>
        </p:nvSpPr>
        <p:spPr/>
        <p:txBody>
          <a:bodyPr>
            <a:normAutofit/>
          </a:bodyPr>
          <a:lstStyle/>
          <a:p>
            <a:r>
              <a:rPr lang="en-GB" dirty="0"/>
              <a:t>This is the list that goes at the end of your piece and signposts the reader to the sources.  Therefore, everything that is cited in your work MUST appear in the reference list.  Similarly, everything in the reference list must appear as a citation in your work </a:t>
            </a:r>
          </a:p>
          <a:p>
            <a:pPr marL="0" indent="0">
              <a:buNone/>
            </a:pPr>
            <a:r>
              <a:rPr lang="en-GB" dirty="0"/>
              <a:t>E.g.,</a:t>
            </a:r>
          </a:p>
          <a:p>
            <a:pPr marL="0" indent="0">
              <a:buNone/>
            </a:pPr>
            <a:r>
              <a:rPr lang="en-GB" dirty="0"/>
              <a:t> Bryant, R.A., et al., (1998). ‘Treatment of acute stress disorder: A comparison of cognitive behavioural therapy and supportive counselling’ </a:t>
            </a:r>
            <a:r>
              <a:rPr lang="en-GB" i="1" dirty="0"/>
              <a:t>Journal of Consulting and Clinical Psychology, 66,</a:t>
            </a:r>
            <a:r>
              <a:rPr lang="en-GB" dirty="0"/>
              <a:t> pp. 862-866.</a:t>
            </a:r>
          </a:p>
          <a:p>
            <a:endParaRPr lang="en-GB" dirty="0"/>
          </a:p>
          <a:p>
            <a:endParaRPr lang="en-GB" dirty="0"/>
          </a:p>
        </p:txBody>
      </p:sp>
    </p:spTree>
    <p:extLst>
      <p:ext uri="{BB962C8B-B14F-4D97-AF65-F5344CB8AC3E}">
        <p14:creationId xmlns:p14="http://schemas.microsoft.com/office/powerpoint/2010/main" val="251850060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Next Workshop</a:t>
            </a:r>
          </a:p>
        </p:txBody>
      </p:sp>
      <p:sp>
        <p:nvSpPr>
          <p:cNvPr id="3" name="Content Placeholder 2"/>
          <p:cNvSpPr>
            <a:spLocks noGrp="1"/>
          </p:cNvSpPr>
          <p:nvPr>
            <p:ph idx="1"/>
          </p:nvPr>
        </p:nvSpPr>
        <p:spPr/>
        <p:txBody>
          <a:bodyPr>
            <a:normAutofit/>
          </a:bodyPr>
          <a:lstStyle/>
          <a:p>
            <a:r>
              <a:rPr lang="en-GB" sz="4800" dirty="0"/>
              <a:t>Opportunity to discuss how the introduction is going/ask questions</a:t>
            </a:r>
          </a:p>
          <a:p>
            <a:r>
              <a:rPr lang="en-GB" sz="4800" dirty="0"/>
              <a:t>Critical </a:t>
            </a:r>
            <a:r>
              <a:rPr lang="en-GB" sz="4800" dirty="0" smtClean="0"/>
              <a:t>writing - </a:t>
            </a:r>
            <a:r>
              <a:rPr lang="en-GB" sz="4800" dirty="0"/>
              <a:t>some pointers</a:t>
            </a:r>
          </a:p>
          <a:p>
            <a:r>
              <a:rPr lang="en-GB" sz="4800" dirty="0"/>
              <a:t>Focus upon the main body of your literature review</a:t>
            </a:r>
          </a:p>
        </p:txBody>
      </p:sp>
    </p:spTree>
    <p:extLst>
      <p:ext uri="{BB962C8B-B14F-4D97-AF65-F5344CB8AC3E}">
        <p14:creationId xmlns:p14="http://schemas.microsoft.com/office/powerpoint/2010/main" val="24280776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7200" dirty="0"/>
              <a:t>Any Questions?</a:t>
            </a:r>
          </a:p>
        </p:txBody>
      </p:sp>
      <p:sp>
        <p:nvSpPr>
          <p:cNvPr id="3" name="Content Placeholder 2"/>
          <p:cNvSpPr>
            <a:spLocks noGrp="1"/>
          </p:cNvSpPr>
          <p:nvPr>
            <p:ph idx="1"/>
          </p:nvPr>
        </p:nvSpPr>
        <p:spPr/>
        <p:txBody>
          <a:bodyPr>
            <a:normAutofit/>
          </a:bodyPr>
          <a:lstStyle/>
          <a:p>
            <a:pPr marL="0" indent="0">
              <a:buNone/>
            </a:pPr>
            <a:r>
              <a:rPr lang="en-GB" sz="6600" dirty="0"/>
              <a:t>What workshops would you like  to see?</a:t>
            </a:r>
          </a:p>
          <a:p>
            <a:pPr marL="0" indent="0">
              <a:buNone/>
            </a:pPr>
            <a:endParaRPr lang="en-GB" sz="6600" dirty="0"/>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93826" y="4581128"/>
            <a:ext cx="8280920" cy="20882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16915573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TotalTime>
  <Words>847</Words>
  <Application>Microsoft Office PowerPoint</Application>
  <PresentationFormat>Widescreen</PresentationFormat>
  <Paragraphs>65</Paragraphs>
  <Slides>18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18</vt:i4>
      </vt:variant>
    </vt:vector>
  </HeadingPairs>
  <TitlesOfParts>
    <vt:vector size="22" baseType="lpstr">
      <vt:lpstr>Arial</vt:lpstr>
      <vt:lpstr>Calibri</vt:lpstr>
      <vt:lpstr>Calibri Light</vt:lpstr>
      <vt:lpstr>Office Theme</vt:lpstr>
      <vt:lpstr>WRITING A LITERATURE REVIEW</vt:lpstr>
      <vt:lpstr>Introduction- WHY?</vt:lpstr>
      <vt:lpstr>Introduction</vt:lpstr>
      <vt:lpstr>Introduction</vt:lpstr>
      <vt:lpstr>More funnelling….</vt:lpstr>
      <vt:lpstr>Research aims</vt:lpstr>
      <vt:lpstr>How to know if an introduction has done it’s job- A checklist</vt:lpstr>
      <vt:lpstr>Research Resources</vt:lpstr>
      <vt:lpstr>Google Scholar</vt:lpstr>
      <vt:lpstr>PowerPoint Presentation</vt:lpstr>
      <vt:lpstr>Google Scholar </vt:lpstr>
      <vt:lpstr>PowerPoint Presentation</vt:lpstr>
      <vt:lpstr>Move on to build up quality of evidence:</vt:lpstr>
      <vt:lpstr>Referencing- WHY???</vt:lpstr>
      <vt:lpstr>Citing and Referencing- What’s the difference</vt:lpstr>
      <vt:lpstr>Reference List</vt:lpstr>
      <vt:lpstr>Next Workshop</vt:lpstr>
      <vt:lpstr>Any Questions?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Beverly Cole</dc:creator>
  <cp:lastModifiedBy>Beverly Cole</cp:lastModifiedBy>
  <cp:revision>3</cp:revision>
  <dcterms:created xsi:type="dcterms:W3CDTF">2019-08-11T05:51:38Z</dcterms:created>
  <dcterms:modified xsi:type="dcterms:W3CDTF">2019-08-11T06:36:19Z</dcterms:modified>
</cp:coreProperties>
</file>