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5.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7.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8.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 id="2147483823" r:id="rId5"/>
    <p:sldMasterId id="2147483835" r:id="rId6"/>
    <p:sldMasterId id="2147483847" r:id="rId7"/>
    <p:sldMasterId id="2147483856" r:id="rId8"/>
    <p:sldMasterId id="2147483865" r:id="rId9"/>
    <p:sldMasterId id="2147483869" r:id="rId10"/>
    <p:sldMasterId id="2147483873" r:id="rId11"/>
    <p:sldMasterId id="2147483878" r:id="rId12"/>
  </p:sldMasterIdLst>
  <p:notesMasterIdLst>
    <p:notesMasterId r:id="rId39"/>
  </p:notesMasterIdLst>
  <p:sldIdLst>
    <p:sldId id="256" r:id="rId13"/>
    <p:sldId id="378" r:id="rId14"/>
    <p:sldId id="362" r:id="rId15"/>
    <p:sldId id="448" r:id="rId16"/>
    <p:sldId id="450" r:id="rId17"/>
    <p:sldId id="545" r:id="rId18"/>
    <p:sldId id="546" r:id="rId19"/>
    <p:sldId id="547" r:id="rId20"/>
    <p:sldId id="548" r:id="rId21"/>
    <p:sldId id="549" r:id="rId22"/>
    <p:sldId id="550" r:id="rId23"/>
    <p:sldId id="551" r:id="rId24"/>
    <p:sldId id="351" r:id="rId25"/>
    <p:sldId id="454" r:id="rId26"/>
    <p:sldId id="455" r:id="rId27"/>
    <p:sldId id="366" r:id="rId28"/>
    <p:sldId id="315" r:id="rId29"/>
    <p:sldId id="359" r:id="rId30"/>
    <p:sldId id="456" r:id="rId31"/>
    <p:sldId id="449" r:id="rId32"/>
    <p:sldId id="451" r:id="rId33"/>
    <p:sldId id="452" r:id="rId34"/>
    <p:sldId id="457" r:id="rId35"/>
    <p:sldId id="379" r:id="rId36"/>
    <p:sldId id="377" r:id="rId37"/>
    <p:sldId id="40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7A42B-CF34-4AA0-BE1B-439996DDDC1B}" v="127" dt="2024-08-28T10:03:46.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69338" autoAdjust="0"/>
  </p:normalViewPr>
  <p:slideViewPr>
    <p:cSldViewPr>
      <p:cViewPr varScale="1">
        <p:scale>
          <a:sx n="74" d="100"/>
          <a:sy n="74" d="100"/>
        </p:scale>
        <p:origin x="261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notesMaster" Target="notesMasters/notesMaster1.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20" Type="http://schemas.openxmlformats.org/officeDocument/2006/relationships/slide" Target="slides/slide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E87A42B-CF34-4AA0-BE1B-439996DDDC1B}"/>
    <pc:docChg chg="custSel addSld modSld">
      <pc:chgData name="Paul Tinkler" userId="bcebf29c-73c2-433d-80d2-6bad896374bf" providerId="ADAL" clId="{0E87A42B-CF34-4AA0-BE1B-439996DDDC1B}" dt="2024-08-28T10:03:46.835" v="474" actId="6549"/>
      <pc:docMkLst>
        <pc:docMk/>
      </pc:docMkLst>
      <pc:sldChg chg="modSp mod">
        <pc:chgData name="Paul Tinkler" userId="bcebf29c-73c2-433d-80d2-6bad896374bf" providerId="ADAL" clId="{0E87A42B-CF34-4AA0-BE1B-439996DDDC1B}" dt="2024-08-27T13:01:56.112" v="439" actId="1076"/>
        <pc:sldMkLst>
          <pc:docMk/>
          <pc:sldMk cId="0" sldId="359"/>
        </pc:sldMkLst>
        <pc:spChg chg="mod">
          <ac:chgData name="Paul Tinkler" userId="bcebf29c-73c2-433d-80d2-6bad896374bf" providerId="ADAL" clId="{0E87A42B-CF34-4AA0-BE1B-439996DDDC1B}" dt="2024-08-27T13:01:56.112" v="439" actId="1076"/>
          <ac:spMkLst>
            <pc:docMk/>
            <pc:sldMk cId="0" sldId="359"/>
            <ac:spMk id="3" creationId="{BBB726F2-D2C3-4411-A74C-EF186AD6E5BF}"/>
          </ac:spMkLst>
        </pc:spChg>
      </pc:sldChg>
      <pc:sldChg chg="modSp mod">
        <pc:chgData name="Paul Tinkler" userId="bcebf29c-73c2-433d-80d2-6bad896374bf" providerId="ADAL" clId="{0E87A42B-CF34-4AA0-BE1B-439996DDDC1B}" dt="2024-08-27T12:58:46.627" v="428" actId="27636"/>
        <pc:sldMkLst>
          <pc:docMk/>
          <pc:sldMk cId="2058534929" sldId="377"/>
        </pc:sldMkLst>
        <pc:spChg chg="mod">
          <ac:chgData name="Paul Tinkler" userId="bcebf29c-73c2-433d-80d2-6bad896374bf" providerId="ADAL" clId="{0E87A42B-CF34-4AA0-BE1B-439996DDDC1B}" dt="2024-08-27T12:58:45.812" v="424"/>
          <ac:spMkLst>
            <pc:docMk/>
            <pc:sldMk cId="2058534929" sldId="377"/>
            <ac:spMk id="2" creationId="{2AC89C35-4F29-4E58-BE04-20D965CAEBF8}"/>
          </ac:spMkLst>
        </pc:spChg>
        <pc:spChg chg="mod">
          <ac:chgData name="Paul Tinkler" userId="bcebf29c-73c2-433d-80d2-6bad896374bf" providerId="ADAL" clId="{0E87A42B-CF34-4AA0-BE1B-439996DDDC1B}" dt="2024-08-27T12:58:46.627" v="428" actId="27636"/>
          <ac:spMkLst>
            <pc:docMk/>
            <pc:sldMk cId="2058534929" sldId="377"/>
            <ac:spMk id="3" creationId="{F35A2312-1B24-4FA6-B2A2-0A29923A85B0}"/>
          </ac:spMkLst>
        </pc:spChg>
        <pc:spChg chg="mod">
          <ac:chgData name="Paul Tinkler" userId="bcebf29c-73c2-433d-80d2-6bad896374bf" providerId="ADAL" clId="{0E87A42B-CF34-4AA0-BE1B-439996DDDC1B}" dt="2024-08-27T12:58:45.812" v="424"/>
          <ac:spMkLst>
            <pc:docMk/>
            <pc:sldMk cId="2058534929" sldId="377"/>
            <ac:spMk id="4" creationId="{9B1590A9-85E1-44C4-8875-F82C6BB63C21}"/>
          </ac:spMkLst>
        </pc:spChg>
      </pc:sldChg>
      <pc:sldChg chg="modSp modAnim">
        <pc:chgData name="Paul Tinkler" userId="bcebf29c-73c2-433d-80d2-6bad896374bf" providerId="ADAL" clId="{0E87A42B-CF34-4AA0-BE1B-439996DDDC1B}" dt="2024-08-27T12:28:15.973" v="46" actId="6549"/>
        <pc:sldMkLst>
          <pc:docMk/>
          <pc:sldMk cId="3254800580" sldId="378"/>
        </pc:sldMkLst>
        <pc:spChg chg="mod">
          <ac:chgData name="Paul Tinkler" userId="bcebf29c-73c2-433d-80d2-6bad896374bf" providerId="ADAL" clId="{0E87A42B-CF34-4AA0-BE1B-439996DDDC1B}" dt="2024-08-27T12:28:15.973" v="46" actId="6549"/>
          <ac:spMkLst>
            <pc:docMk/>
            <pc:sldMk cId="3254800580" sldId="378"/>
            <ac:spMk id="3" creationId="{656DFEBC-83E2-4D34-AC5E-6E0A47BE73CE}"/>
          </ac:spMkLst>
        </pc:spChg>
      </pc:sldChg>
      <pc:sldChg chg="modSp mod">
        <pc:chgData name="Paul Tinkler" userId="bcebf29c-73c2-433d-80d2-6bad896374bf" providerId="ADAL" clId="{0E87A42B-CF34-4AA0-BE1B-439996DDDC1B}" dt="2024-08-27T13:01:13.557" v="436" actId="6549"/>
        <pc:sldMkLst>
          <pc:docMk/>
          <pc:sldMk cId="3643099484" sldId="379"/>
        </pc:sldMkLst>
        <pc:spChg chg="mod">
          <ac:chgData name="Paul Tinkler" userId="bcebf29c-73c2-433d-80d2-6bad896374bf" providerId="ADAL" clId="{0E87A42B-CF34-4AA0-BE1B-439996DDDC1B}" dt="2024-08-27T13:01:13.557" v="436" actId="6549"/>
          <ac:spMkLst>
            <pc:docMk/>
            <pc:sldMk cId="3643099484" sldId="379"/>
            <ac:spMk id="3" creationId="{2A4335A4-21C7-42AA-9462-7BB405F7938D}"/>
          </ac:spMkLst>
        </pc:spChg>
      </pc:sldChg>
      <pc:sldChg chg="modSp mod">
        <pc:chgData name="Paul Tinkler" userId="bcebf29c-73c2-433d-80d2-6bad896374bf" providerId="ADAL" clId="{0E87A42B-CF34-4AA0-BE1B-439996DDDC1B}" dt="2024-08-27T12:58:23.162" v="423" actId="6549"/>
        <pc:sldMkLst>
          <pc:docMk/>
          <pc:sldMk cId="2606819111" sldId="402"/>
        </pc:sldMkLst>
        <pc:spChg chg="mod">
          <ac:chgData name="Paul Tinkler" userId="bcebf29c-73c2-433d-80d2-6bad896374bf" providerId="ADAL" clId="{0E87A42B-CF34-4AA0-BE1B-439996DDDC1B}" dt="2024-08-27T12:58:23.162" v="423" actId="6549"/>
          <ac:spMkLst>
            <pc:docMk/>
            <pc:sldMk cId="2606819111" sldId="402"/>
            <ac:spMk id="4" creationId="{8B613BD5-9EC3-4571-87F4-D4AEB0DB4573}"/>
          </ac:spMkLst>
        </pc:spChg>
      </pc:sldChg>
      <pc:sldChg chg="modSp mod">
        <pc:chgData name="Paul Tinkler" userId="bcebf29c-73c2-433d-80d2-6bad896374bf" providerId="ADAL" clId="{0E87A42B-CF34-4AA0-BE1B-439996DDDC1B}" dt="2024-08-27T12:58:46.592" v="426" actId="27636"/>
        <pc:sldMkLst>
          <pc:docMk/>
          <pc:sldMk cId="3212947102" sldId="448"/>
        </pc:sldMkLst>
        <pc:spChg chg="mod">
          <ac:chgData name="Paul Tinkler" userId="bcebf29c-73c2-433d-80d2-6bad896374bf" providerId="ADAL" clId="{0E87A42B-CF34-4AA0-BE1B-439996DDDC1B}" dt="2024-08-27T12:58:45.812" v="424"/>
          <ac:spMkLst>
            <pc:docMk/>
            <pc:sldMk cId="3212947102" sldId="448"/>
            <ac:spMk id="2" creationId="{1A8689D4-0240-5B42-B292-ED52582EAC8E}"/>
          </ac:spMkLst>
        </pc:spChg>
        <pc:spChg chg="mod">
          <ac:chgData name="Paul Tinkler" userId="bcebf29c-73c2-433d-80d2-6bad896374bf" providerId="ADAL" clId="{0E87A42B-CF34-4AA0-BE1B-439996DDDC1B}" dt="2024-08-27T12:58:46.592" v="426" actId="27636"/>
          <ac:spMkLst>
            <pc:docMk/>
            <pc:sldMk cId="3212947102" sldId="448"/>
            <ac:spMk id="4" creationId="{8E772F59-619A-9141-8586-ECDD50C154D1}"/>
          </ac:spMkLst>
        </pc:spChg>
        <pc:spChg chg="mod">
          <ac:chgData name="Paul Tinkler" userId="bcebf29c-73c2-433d-80d2-6bad896374bf" providerId="ADAL" clId="{0E87A42B-CF34-4AA0-BE1B-439996DDDC1B}" dt="2024-08-27T12:58:46.587" v="425" actId="27636"/>
          <ac:spMkLst>
            <pc:docMk/>
            <pc:sldMk cId="3212947102" sldId="448"/>
            <ac:spMk id="6" creationId="{6D6CC05F-5CDF-9743-8EC8-85F6AD289176}"/>
          </ac:spMkLst>
        </pc:spChg>
      </pc:sldChg>
      <pc:sldChg chg="modSp">
        <pc:chgData name="Paul Tinkler" userId="bcebf29c-73c2-433d-80d2-6bad896374bf" providerId="ADAL" clId="{0E87A42B-CF34-4AA0-BE1B-439996DDDC1B}" dt="2024-08-27T12:34:59.054" v="195" actId="20577"/>
        <pc:sldMkLst>
          <pc:docMk/>
          <pc:sldMk cId="2707849539" sldId="449"/>
        </pc:sldMkLst>
        <pc:spChg chg="mod">
          <ac:chgData name="Paul Tinkler" userId="bcebf29c-73c2-433d-80d2-6bad896374bf" providerId="ADAL" clId="{0E87A42B-CF34-4AA0-BE1B-439996DDDC1B}" dt="2024-08-27T12:34:59.054" v="195" actId="20577"/>
          <ac:spMkLst>
            <pc:docMk/>
            <pc:sldMk cId="2707849539" sldId="449"/>
            <ac:spMk id="3" creationId="{A0947F17-0BAB-401A-B90A-544FD1657B8F}"/>
          </ac:spMkLst>
        </pc:spChg>
      </pc:sldChg>
      <pc:sldChg chg="modSp modNotesTx">
        <pc:chgData name="Paul Tinkler" userId="bcebf29c-73c2-433d-80d2-6bad896374bf" providerId="ADAL" clId="{0E87A42B-CF34-4AA0-BE1B-439996DDDC1B}" dt="2024-08-27T12:30:22.633" v="190" actId="20577"/>
        <pc:sldMkLst>
          <pc:docMk/>
          <pc:sldMk cId="1033463753" sldId="450"/>
        </pc:sldMkLst>
        <pc:spChg chg="mod">
          <ac:chgData name="Paul Tinkler" userId="bcebf29c-73c2-433d-80d2-6bad896374bf" providerId="ADAL" clId="{0E87A42B-CF34-4AA0-BE1B-439996DDDC1B}" dt="2024-08-27T12:22:57.683" v="1" actId="313"/>
          <ac:spMkLst>
            <pc:docMk/>
            <pc:sldMk cId="1033463753" sldId="450"/>
            <ac:spMk id="3" creationId="{A6C7858D-9162-49AB-923B-60223A5DB0B6}"/>
          </ac:spMkLst>
        </pc:spChg>
      </pc:sldChg>
      <pc:sldChg chg="modSp">
        <pc:chgData name="Paul Tinkler" userId="bcebf29c-73c2-433d-80d2-6bad896374bf" providerId="ADAL" clId="{0E87A42B-CF34-4AA0-BE1B-439996DDDC1B}" dt="2024-08-27T12:58:45.812" v="424"/>
        <pc:sldMkLst>
          <pc:docMk/>
          <pc:sldMk cId="660529749" sldId="451"/>
        </pc:sldMkLst>
        <pc:spChg chg="mod">
          <ac:chgData name="Paul Tinkler" userId="bcebf29c-73c2-433d-80d2-6bad896374bf" providerId="ADAL" clId="{0E87A42B-CF34-4AA0-BE1B-439996DDDC1B}" dt="2024-08-27T12:58:45.812" v="424"/>
          <ac:spMkLst>
            <pc:docMk/>
            <pc:sldMk cId="660529749" sldId="451"/>
            <ac:spMk id="2" creationId="{943FABF4-62F3-4925-A934-6A34A61D86D7}"/>
          </ac:spMkLst>
        </pc:spChg>
      </pc:sldChg>
      <pc:sldChg chg="add">
        <pc:chgData name="Paul Tinkler" userId="bcebf29c-73c2-433d-80d2-6bad896374bf" providerId="ADAL" clId="{0E87A42B-CF34-4AA0-BE1B-439996DDDC1B}" dt="2024-08-27T12:32:25.173" v="191"/>
        <pc:sldMkLst>
          <pc:docMk/>
          <pc:sldMk cId="1190557392" sldId="454"/>
        </pc:sldMkLst>
      </pc:sldChg>
      <pc:sldChg chg="modSp add">
        <pc:chgData name="Paul Tinkler" userId="bcebf29c-73c2-433d-80d2-6bad896374bf" providerId="ADAL" clId="{0E87A42B-CF34-4AA0-BE1B-439996DDDC1B}" dt="2024-08-27T12:58:45.812" v="424"/>
        <pc:sldMkLst>
          <pc:docMk/>
          <pc:sldMk cId="3558344921" sldId="455"/>
        </pc:sldMkLst>
        <pc:spChg chg="mod">
          <ac:chgData name="Paul Tinkler" userId="bcebf29c-73c2-433d-80d2-6bad896374bf" providerId="ADAL" clId="{0E87A42B-CF34-4AA0-BE1B-439996DDDC1B}" dt="2024-08-27T12:58:45.812" v="424"/>
          <ac:spMkLst>
            <pc:docMk/>
            <pc:sldMk cId="3558344921" sldId="455"/>
            <ac:spMk id="2" creationId="{943FABF4-62F3-4925-A934-6A34A61D86D7}"/>
          </ac:spMkLst>
        </pc:spChg>
        <pc:spChg chg="mod">
          <ac:chgData name="Paul Tinkler" userId="bcebf29c-73c2-433d-80d2-6bad896374bf" providerId="ADAL" clId="{0E87A42B-CF34-4AA0-BE1B-439996DDDC1B}" dt="2024-08-27T12:32:59.733" v="193" actId="114"/>
          <ac:spMkLst>
            <pc:docMk/>
            <pc:sldMk cId="3558344921" sldId="455"/>
            <ac:spMk id="8" creationId="{4BDEF20C-5798-4F18-AD21-B6E511C3B557}"/>
          </ac:spMkLst>
        </pc:spChg>
      </pc:sldChg>
      <pc:sldChg chg="add">
        <pc:chgData name="Paul Tinkler" userId="bcebf29c-73c2-433d-80d2-6bad896374bf" providerId="ADAL" clId="{0E87A42B-CF34-4AA0-BE1B-439996DDDC1B}" dt="2024-08-27T12:34:46.993" v="194"/>
        <pc:sldMkLst>
          <pc:docMk/>
          <pc:sldMk cId="323723265" sldId="456"/>
        </pc:sldMkLst>
      </pc:sldChg>
      <pc:sldChg chg="addSp delSp modSp new mod modAnim modNotesTx">
        <pc:chgData name="Paul Tinkler" userId="bcebf29c-73c2-433d-80d2-6bad896374bf" providerId="ADAL" clId="{0E87A42B-CF34-4AA0-BE1B-439996DDDC1B}" dt="2024-08-27T12:58:45.812" v="424"/>
        <pc:sldMkLst>
          <pc:docMk/>
          <pc:sldMk cId="3321078341" sldId="457"/>
        </pc:sldMkLst>
        <pc:spChg chg="del">
          <ac:chgData name="Paul Tinkler" userId="bcebf29c-73c2-433d-80d2-6bad896374bf" providerId="ADAL" clId="{0E87A42B-CF34-4AA0-BE1B-439996DDDC1B}" dt="2024-08-27T12:43:01.483" v="199" actId="478"/>
          <ac:spMkLst>
            <pc:docMk/>
            <pc:sldMk cId="3321078341" sldId="457"/>
            <ac:spMk id="2" creationId="{C1AAF3FF-6454-80DB-8A28-C0BF79DAD0D9}"/>
          </ac:spMkLst>
        </pc:spChg>
        <pc:spChg chg="del">
          <ac:chgData name="Paul Tinkler" userId="bcebf29c-73c2-433d-80d2-6bad896374bf" providerId="ADAL" clId="{0E87A42B-CF34-4AA0-BE1B-439996DDDC1B}" dt="2024-08-27T12:39:51.133" v="198" actId="478"/>
          <ac:spMkLst>
            <pc:docMk/>
            <pc:sldMk cId="3321078341" sldId="457"/>
            <ac:spMk id="3" creationId="{69EBB3D3-6D1E-AE56-A92A-F19DB11FE5BD}"/>
          </ac:spMkLst>
        </pc:spChg>
        <pc:spChg chg="mod">
          <ac:chgData name="Paul Tinkler" userId="bcebf29c-73c2-433d-80d2-6bad896374bf" providerId="ADAL" clId="{0E87A42B-CF34-4AA0-BE1B-439996DDDC1B}" dt="2024-08-27T12:58:45.812" v="424"/>
          <ac:spMkLst>
            <pc:docMk/>
            <pc:sldMk cId="3321078341" sldId="457"/>
            <ac:spMk id="4" creationId="{7ECD4AC5-6A49-D4AA-0688-22DA586DEC03}"/>
          </ac:spMkLst>
        </pc:spChg>
        <pc:spChg chg="add mod">
          <ac:chgData name="Paul Tinkler" userId="bcebf29c-73c2-433d-80d2-6bad896374bf" providerId="ADAL" clId="{0E87A42B-CF34-4AA0-BE1B-439996DDDC1B}" dt="2024-08-27T12:39:47.763" v="197"/>
          <ac:spMkLst>
            <pc:docMk/>
            <pc:sldMk cId="3321078341" sldId="457"/>
            <ac:spMk id="5" creationId="{6FC4B15A-F575-E4E4-0B57-21A0CEBDD9C8}"/>
          </ac:spMkLst>
        </pc:spChg>
        <pc:spChg chg="add mod">
          <ac:chgData name="Paul Tinkler" userId="bcebf29c-73c2-433d-80d2-6bad896374bf" providerId="ADAL" clId="{0E87A42B-CF34-4AA0-BE1B-439996DDDC1B}" dt="2024-08-27T12:44:38.522" v="261" actId="1076"/>
          <ac:spMkLst>
            <pc:docMk/>
            <pc:sldMk cId="3321078341" sldId="457"/>
            <ac:spMk id="6" creationId="{80BAA966-EEB9-9663-84CD-492C997B5EE4}"/>
          </ac:spMkLst>
        </pc:spChg>
        <pc:picChg chg="add mod">
          <ac:chgData name="Paul Tinkler" userId="bcebf29c-73c2-433d-80d2-6bad896374bf" providerId="ADAL" clId="{0E87A42B-CF34-4AA0-BE1B-439996DDDC1B}" dt="2024-08-27T12:47:36.762" v="264" actId="14100"/>
          <ac:picMkLst>
            <pc:docMk/>
            <pc:sldMk cId="3321078341" sldId="457"/>
            <ac:picMk id="8" creationId="{4A130F16-585E-AE4D-DC95-E3620C9BD9CD}"/>
          </ac:picMkLst>
        </pc:picChg>
        <pc:picChg chg="add mod">
          <ac:chgData name="Paul Tinkler" userId="bcebf29c-73c2-433d-80d2-6bad896374bf" providerId="ADAL" clId="{0E87A42B-CF34-4AA0-BE1B-439996DDDC1B}" dt="2024-08-27T12:50:20.353" v="267" actId="14100"/>
          <ac:picMkLst>
            <pc:docMk/>
            <pc:sldMk cId="3321078341" sldId="457"/>
            <ac:picMk id="10" creationId="{0E2A604A-6233-38AE-FB1C-851DB67D8240}"/>
          </ac:picMkLst>
        </pc:picChg>
      </pc:sldChg>
      <pc:sldChg chg="add">
        <pc:chgData name="Paul Tinkler" userId="bcebf29c-73c2-433d-80d2-6bad896374bf" providerId="ADAL" clId="{0E87A42B-CF34-4AA0-BE1B-439996DDDC1B}" dt="2024-08-28T09:59:48.136" v="440"/>
        <pc:sldMkLst>
          <pc:docMk/>
          <pc:sldMk cId="0" sldId="545"/>
        </pc:sldMkLst>
      </pc:sldChg>
      <pc:sldChg chg="modSp add mod">
        <pc:chgData name="Paul Tinkler" userId="bcebf29c-73c2-433d-80d2-6bad896374bf" providerId="ADAL" clId="{0E87A42B-CF34-4AA0-BE1B-439996DDDC1B}" dt="2024-08-28T10:00:29.526" v="448" actId="20577"/>
        <pc:sldMkLst>
          <pc:docMk/>
          <pc:sldMk cId="3174929181" sldId="546"/>
        </pc:sldMkLst>
        <pc:spChg chg="mod">
          <ac:chgData name="Paul Tinkler" userId="bcebf29c-73c2-433d-80d2-6bad896374bf" providerId="ADAL" clId="{0E87A42B-CF34-4AA0-BE1B-439996DDDC1B}" dt="2024-08-28T10:00:29.526" v="448" actId="20577"/>
          <ac:spMkLst>
            <pc:docMk/>
            <pc:sldMk cId="3174929181" sldId="546"/>
            <ac:spMk id="3" creationId="{EE08EE0A-4DBF-4DCB-9924-662519B3B5D3}"/>
          </ac:spMkLst>
        </pc:spChg>
      </pc:sldChg>
      <pc:sldChg chg="add">
        <pc:chgData name="Paul Tinkler" userId="bcebf29c-73c2-433d-80d2-6bad896374bf" providerId="ADAL" clId="{0E87A42B-CF34-4AA0-BE1B-439996DDDC1B}" dt="2024-08-28T09:59:48.136" v="440"/>
        <pc:sldMkLst>
          <pc:docMk/>
          <pc:sldMk cId="4273352972" sldId="547"/>
        </pc:sldMkLst>
      </pc:sldChg>
      <pc:sldChg chg="modSp add mod">
        <pc:chgData name="Paul Tinkler" userId="bcebf29c-73c2-433d-80d2-6bad896374bf" providerId="ADAL" clId="{0E87A42B-CF34-4AA0-BE1B-439996DDDC1B}" dt="2024-08-28T10:02:31.256" v="453" actId="20577"/>
        <pc:sldMkLst>
          <pc:docMk/>
          <pc:sldMk cId="4025001299" sldId="548"/>
        </pc:sldMkLst>
        <pc:graphicFrameChg chg="modGraphic">
          <ac:chgData name="Paul Tinkler" userId="bcebf29c-73c2-433d-80d2-6bad896374bf" providerId="ADAL" clId="{0E87A42B-CF34-4AA0-BE1B-439996DDDC1B}" dt="2024-08-28T10:02:31.256" v="453" actId="20577"/>
          <ac:graphicFrameMkLst>
            <pc:docMk/>
            <pc:sldMk cId="4025001299" sldId="548"/>
            <ac:graphicFrameMk id="7" creationId="{D717B67F-CB46-4EBC-BBB6-E6306E0885DE}"/>
          </ac:graphicFrameMkLst>
        </pc:graphicFrameChg>
      </pc:sldChg>
      <pc:sldChg chg="modSp add mod">
        <pc:chgData name="Paul Tinkler" userId="bcebf29c-73c2-433d-80d2-6bad896374bf" providerId="ADAL" clId="{0E87A42B-CF34-4AA0-BE1B-439996DDDC1B}" dt="2024-08-28T10:02:42.126" v="458" actId="20577"/>
        <pc:sldMkLst>
          <pc:docMk/>
          <pc:sldMk cId="3995424296" sldId="549"/>
        </pc:sldMkLst>
        <pc:graphicFrameChg chg="modGraphic">
          <ac:chgData name="Paul Tinkler" userId="bcebf29c-73c2-433d-80d2-6bad896374bf" providerId="ADAL" clId="{0E87A42B-CF34-4AA0-BE1B-439996DDDC1B}" dt="2024-08-28T10:02:42.126" v="458" actId="20577"/>
          <ac:graphicFrameMkLst>
            <pc:docMk/>
            <pc:sldMk cId="3995424296" sldId="549"/>
            <ac:graphicFrameMk id="7" creationId="{93F54118-42B0-46A6-A5E2-C2BD9026A5FF}"/>
          </ac:graphicFrameMkLst>
        </pc:graphicFrameChg>
      </pc:sldChg>
      <pc:sldChg chg="add">
        <pc:chgData name="Paul Tinkler" userId="bcebf29c-73c2-433d-80d2-6bad896374bf" providerId="ADAL" clId="{0E87A42B-CF34-4AA0-BE1B-439996DDDC1B}" dt="2024-08-28T09:59:48.136" v="440"/>
        <pc:sldMkLst>
          <pc:docMk/>
          <pc:sldMk cId="1569082235" sldId="550"/>
        </pc:sldMkLst>
      </pc:sldChg>
      <pc:sldChg chg="modSp add">
        <pc:chgData name="Paul Tinkler" userId="bcebf29c-73c2-433d-80d2-6bad896374bf" providerId="ADAL" clId="{0E87A42B-CF34-4AA0-BE1B-439996DDDC1B}" dt="2024-08-28T10:03:46.835" v="474" actId="6549"/>
        <pc:sldMkLst>
          <pc:docMk/>
          <pc:sldMk cId="2340458298" sldId="551"/>
        </pc:sldMkLst>
        <pc:spChg chg="mod">
          <ac:chgData name="Paul Tinkler" userId="bcebf29c-73c2-433d-80d2-6bad896374bf" providerId="ADAL" clId="{0E87A42B-CF34-4AA0-BE1B-439996DDDC1B}" dt="2024-08-28T10:03:46.835" v="474" actId="6549"/>
          <ac:spMkLst>
            <pc:docMk/>
            <pc:sldMk cId="2340458298" sldId="55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28/08/2024</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students take notes on the discussion</a:t>
            </a:r>
          </a:p>
          <a:p>
            <a:endParaRPr lang="en-GB" dirty="0"/>
          </a:p>
          <a:p>
            <a:r>
              <a:rPr lang="en-GB" dirty="0"/>
              <a:t>A Mind Map might be a useful tool – even at this stage…….even if it doesn’t have much on it yet…….you can develop it over the coming weeks.</a:t>
            </a:r>
          </a:p>
          <a:p>
            <a:endParaRPr lang="en-GB" dirty="0"/>
          </a:p>
          <a:p>
            <a:r>
              <a:rPr lang="en-GB" dirty="0"/>
              <a:t>IMPORTANT – You will need to choose and organisation, AND a change carried out by that organisation, for this assignment.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3242746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14</a:t>
            </a:fld>
            <a:endParaRPr lang="en-GB"/>
          </a:p>
        </p:txBody>
      </p:sp>
    </p:spTree>
    <p:extLst>
      <p:ext uri="{BB962C8B-B14F-4D97-AF65-F5344CB8AC3E}">
        <p14:creationId xmlns:p14="http://schemas.microsoft.com/office/powerpoint/2010/main" val="1250545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over time…..” – but, how fast?  And how far?  And what is moving – everything or just some parts?</a:t>
            </a:r>
          </a:p>
          <a:p>
            <a:endParaRPr lang="en-GB" dirty="0"/>
          </a:p>
          <a:p>
            <a:r>
              <a:rPr lang="en-GB" dirty="0"/>
              <a:t>“…..from current ways of organizing and working to new ways of organizing and working”  - so, we are leaving things behind if we move from something, but what….rooms, equipment, offices, locations, people?  Or is it methods?  Machinery? Suppliers? </a:t>
            </a:r>
          </a:p>
          <a:p>
            <a:endParaRPr lang="en-GB" dirty="0"/>
          </a:p>
          <a:p>
            <a:r>
              <a:rPr lang="en-GB" dirty="0"/>
              <a:t>“new ways of organizing”? – change in the roles of employees – at all levels?  Delayering? Retraining? New roles? Need new qualifications? Selection? Who stays, who goes?  Redundancies?  Changes to holidays?</a:t>
            </a:r>
          </a:p>
          <a:p>
            <a:endParaRPr lang="en-GB" dirty="0"/>
          </a:p>
          <a:p>
            <a:r>
              <a:rPr lang="en-GB" dirty="0"/>
              <a:t>“new ways of working”? – change to job descriptions? Salaries? Can I adapt?</a:t>
            </a:r>
          </a:p>
          <a:p>
            <a:endParaRPr lang="en-GB" dirty="0"/>
          </a:p>
          <a:p>
            <a:r>
              <a:rPr lang="en-GB" dirty="0"/>
              <a:t>What will the ‘new ways’ look like?  Will I be happy?  What’s wrong with where we are now?  Why change?</a:t>
            </a:r>
          </a:p>
          <a:p>
            <a:endParaRPr lang="en-GB" dirty="0"/>
          </a:p>
          <a:p>
            <a:r>
              <a:rPr lang="en-GB" dirty="0"/>
              <a:t>“New ways”? = uncertainty, worry, fear, anxiety, excitement, passion, nervousness, impatience…….and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2359831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7662C20C-3E4E-4FF2-95CA-97267AC8BAB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F153E20A-9C64-4961-9719-6E537134B592}" type="slidenum">
              <a:rPr lang="en-US" altLang="en-US">
                <a:latin typeface="Times New Roman" panose="02020603050405020304" pitchFamily="18" charset="0"/>
              </a:rPr>
              <a:pPr/>
              <a:t>16</a:t>
            </a:fld>
            <a:endParaRPr lang="en-US" altLang="en-US" dirty="0">
              <a:latin typeface="Times New Roman" panose="02020603050405020304" pitchFamily="18" charset="0"/>
            </a:endParaRPr>
          </a:p>
        </p:txBody>
      </p:sp>
      <p:sp>
        <p:nvSpPr>
          <p:cNvPr id="22531" name="Rectangle 2">
            <a:extLst>
              <a:ext uri="{FF2B5EF4-FFF2-40B4-BE49-F238E27FC236}">
                <a16:creationId xmlns:a16="http://schemas.microsoft.com/office/drawing/2014/main" id="{E745EFF4-DB6A-4A67-A0A6-F863EADAE959}"/>
              </a:ext>
            </a:extLst>
          </p:cNvPr>
          <p:cNvSpPr>
            <a:spLocks noGrp="1" noRot="1" noChangeAspect="1" noChangeArrowheads="1" noTextEdit="1"/>
          </p:cNvSpPr>
          <p:nvPr>
            <p:ph type="sldImg"/>
          </p:nvPr>
        </p:nvSpPr>
        <p:spPr bwMode="auto">
          <a:xfrm>
            <a:off x="1019175" y="869950"/>
            <a:ext cx="4629150" cy="34734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574FF32E-C7F4-4C2F-8EAC-25F7BDEA2FEC}"/>
              </a:ext>
            </a:extLst>
          </p:cNvPr>
          <p:cNvSpPr>
            <a:spLocks noGrp="1" noChangeArrowheads="1"/>
          </p:cNvSpPr>
          <p:nvPr>
            <p:ph type="body" idx="1"/>
          </p:nvPr>
        </p:nvSpPr>
        <p:spPr bwMode="auto">
          <a:xfrm>
            <a:off x="887413" y="4714875"/>
            <a:ext cx="48926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3964" tIns="48548" rIns="93964" bIns="48548" numCol="1" anchor="t" anchorCtr="0" compatLnSpc="1">
            <a:prstTxWarp prst="textNoShape">
              <a:avLst/>
            </a:prstTxWarp>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Discontinuous change = Revolutionary, or Transformational</a:t>
            </a:r>
          </a:p>
          <a:p>
            <a:endParaRPr lang="en-GB" dirty="0"/>
          </a:p>
          <a:p>
            <a:r>
              <a:rPr lang="en-GB" dirty="0"/>
              <a:t>Continuous change = Evolutionary, or Transactional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898114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over time…..” – but, how fast?  And how far?  And what is moving – everything or just some parts?</a:t>
            </a:r>
          </a:p>
          <a:p>
            <a:endParaRPr lang="en-GB" dirty="0"/>
          </a:p>
          <a:p>
            <a:r>
              <a:rPr lang="en-GB" dirty="0"/>
              <a:t>“…..from current ways of organizing and working to new ways of organizing and working”  - so, we are leaving things behind if we move from something, but what….rooms, equipment, offices, locations, people?  Or is it methods?  Machinery? Suppliers? </a:t>
            </a:r>
          </a:p>
          <a:p>
            <a:endParaRPr lang="en-GB" dirty="0"/>
          </a:p>
          <a:p>
            <a:r>
              <a:rPr lang="en-GB" dirty="0"/>
              <a:t>“new ways of organizing”? – change in the roles of employees – at all levels?  Delayering? Retraining? New roles? Need new qualifications? Selection? Who stays, who goes?  Redundancies?  Changes to holidays?</a:t>
            </a:r>
          </a:p>
          <a:p>
            <a:endParaRPr lang="en-GB" dirty="0"/>
          </a:p>
          <a:p>
            <a:r>
              <a:rPr lang="en-GB" dirty="0"/>
              <a:t>“new ways of working”? – change to job descriptions? Salaries? Can I adapt?</a:t>
            </a:r>
          </a:p>
          <a:p>
            <a:endParaRPr lang="en-GB" dirty="0"/>
          </a:p>
          <a:p>
            <a:r>
              <a:rPr lang="en-GB" dirty="0"/>
              <a:t>What will the ‘new ways’ look like?  Will I be happy?  What’s wrong with where we are now?  Why change?</a:t>
            </a:r>
          </a:p>
          <a:p>
            <a:endParaRPr lang="en-GB" dirty="0"/>
          </a:p>
          <a:p>
            <a:r>
              <a:rPr lang="en-GB" dirty="0"/>
              <a:t>“New ways”? = uncertainty, worry, fear, anxiety, excitement, passion, nervousness, impatience…….and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2359831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Discontinuous change = Revolutionary, or Transformational</a:t>
            </a:r>
          </a:p>
          <a:p>
            <a:endParaRPr lang="en-GB" dirty="0"/>
          </a:p>
          <a:p>
            <a:r>
              <a:rPr lang="en-GB" dirty="0"/>
              <a:t>Continuous change = Evolutionary, or Transactional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898114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 develop these traits, too, but we generally recognise it as their ‘culture’.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23</a:t>
            </a:fld>
            <a:endParaRPr lang="en-GB" altLang="en-US"/>
          </a:p>
        </p:txBody>
      </p:sp>
    </p:spTree>
    <p:extLst>
      <p:ext uri="{BB962C8B-B14F-4D97-AF65-F5344CB8AC3E}">
        <p14:creationId xmlns:p14="http://schemas.microsoft.com/office/powerpoint/2010/main" val="41165382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9.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9.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9.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9.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9.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9.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9.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39335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428286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1009526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581140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2885932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26022363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438971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954818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22473312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21217826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271321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13840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6807766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18053815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31256096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9820775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530798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38077541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37315676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8602156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20242232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4816380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03307497"/>
      </p:ext>
    </p:extLst>
  </p:cSld>
  <p:clrMapOvr>
    <a:masterClrMapping/>
  </p:clrMapOvr>
  <p:hf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88283274"/>
      </p:ext>
    </p:extLst>
  </p:cSld>
  <p:clrMapOvr>
    <a:masterClrMapping/>
  </p:clrMapOvr>
  <p:hf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623635050"/>
      </p:ext>
    </p:extLst>
  </p:cSld>
  <p:clrMapOvr>
    <a:masterClrMapping/>
  </p:clrMapOvr>
  <p:hf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3679339"/>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77044741"/>
      </p:ext>
    </p:extLst>
  </p:cSld>
  <p:clrMapOvr>
    <a:masterClrMapping/>
  </p:clrMapOvr>
  <p:hf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4204301"/>
      </p:ext>
    </p:extLst>
  </p:cSld>
  <p:clrMapOvr>
    <a:masterClrMapping/>
  </p:clrMapOvr>
  <p:hf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83202147"/>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8996636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2586913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921402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519841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339625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7671257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048210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662462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472374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5311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1619153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59684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351799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3112535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92214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9573344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446121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99118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68338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596499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9374279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0102580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3714862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70078706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242324340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63837656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833032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62336247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53656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10" Type="http://schemas.openxmlformats.org/officeDocument/2006/relationships/image" Target="../media/image3.png"/><Relationship Id="rId4" Type="http://schemas.openxmlformats.org/officeDocument/2006/relationships/slideLayout" Target="../slideLayouts/slideLayout37.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10" Type="http://schemas.openxmlformats.org/officeDocument/2006/relationships/image" Target="../media/image8.png"/><Relationship Id="rId4" Type="http://schemas.openxmlformats.org/officeDocument/2006/relationships/slideLayout" Target="../slideLayouts/slideLayout45.xml"/><Relationship Id="rId9"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52.xml"/><Relationship Id="rId7" Type="http://schemas.openxmlformats.org/officeDocument/2006/relationships/image" Target="../media/image15.png"/><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theme" Target="../theme/theme6.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5" Type="http://schemas.openxmlformats.org/officeDocument/2006/relationships/image" Target="../media/image17.png"/><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image" Target="../media/image20.png"/><Relationship Id="rId5" Type="http://schemas.openxmlformats.org/officeDocument/2006/relationships/theme" Target="../theme/theme8.xml"/><Relationship Id="rId4" Type="http://schemas.openxmlformats.org/officeDocument/2006/relationships/slideLayout" Target="../slideLayouts/slideLayout61.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4" Type="http://schemas.openxmlformats.org/officeDocument/2006/relationships/slideLayout" Target="../slideLayouts/slideLayout65.xml"/><Relationship Id="rId9" Type="http://schemas.openxmlformats.org/officeDocument/2006/relationships/theme" Target="../theme/theme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5707481"/>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 id="2147483832" r:id="rId9"/>
    <p:sldLayoutId id="2147483833" r:id="rId10"/>
    <p:sldLayoutId id="214748383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2818131"/>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 id="2147483839" r:id="rId4"/>
    <p:sldLayoutId id="2147483840" r:id="rId5"/>
    <p:sldLayoutId id="2147483841" r:id="rId6"/>
    <p:sldLayoutId id="2147483842" r:id="rId7"/>
    <p:sldLayoutId id="2147483843" r:id="rId8"/>
    <p:sldLayoutId id="2147483844" r:id="rId9"/>
    <p:sldLayoutId id="2147483845" r:id="rId10"/>
    <p:sldLayoutId id="2147483846"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374644934"/>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87457478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019175374"/>
      </p:ext>
    </p:extLst>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87" r:id="rId4"/>
    <p:sldLayoutId id="2147483888"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2763033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75172062"/>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8311445"/>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53.xml"/><Relationship Id="rId4" Type="http://schemas.openxmlformats.org/officeDocument/2006/relationships/image" Target="../media/image31.png"/></Relationships>
</file>

<file path=ppt/slides/_rels/slide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53.xml"/><Relationship Id="rId4" Type="http://schemas.openxmlformats.org/officeDocument/2006/relationships/image" Target="../media/image36.jpeg"/></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5.xml"/><Relationship Id="rId1" Type="http://schemas.openxmlformats.org/officeDocument/2006/relationships/slideLayout" Target="../slideLayouts/slideLayout53.xml"/><Relationship Id="rId4" Type="http://schemas.openxmlformats.org/officeDocument/2006/relationships/hyperlink" Target="https://www.pexels.com/photo/brainstorming-flipchart-meeting-office-110048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6.xml"/><Relationship Id="rId1" Type="http://schemas.openxmlformats.org/officeDocument/2006/relationships/slideLayout" Target="../slideLayouts/slideLayout53.xml"/><Relationship Id="rId4" Type="http://schemas.openxmlformats.org/officeDocument/2006/relationships/hyperlink" Target="https://pxhere.com/en/photo/1433625"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17.xml.rels><?xml version="1.0" encoding="UTF-8" standalone="yes"?>
<Relationships xmlns="http://schemas.openxmlformats.org/package/2006/relationships"><Relationship Id="rId2" Type="http://schemas.openxmlformats.org/officeDocument/2006/relationships/image" Target="../media/image39.wmf"/><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3.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8.xml"/><Relationship Id="rId1" Type="http://schemas.openxmlformats.org/officeDocument/2006/relationships/slideLayout" Target="../slideLayouts/slideLayout53.xml"/><Relationship Id="rId6" Type="http://schemas.openxmlformats.org/officeDocument/2006/relationships/hyperlink" Target="http://pchujman.cumbresblogs.com/2015/04/17/write-a-descriptive-paragraph/" TargetMode="External"/><Relationship Id="rId5" Type="http://schemas.openxmlformats.org/officeDocument/2006/relationships/image" Target="../media/image42.jpg"/><Relationship Id="rId4" Type="http://schemas.openxmlformats.org/officeDocument/2006/relationships/hyperlink" Target="https://en.wikipedia.org/wiki/Taylor_Glacier"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9.xml"/><Relationship Id="rId1" Type="http://schemas.openxmlformats.org/officeDocument/2006/relationships/slideLayout" Target="../slideLayouts/slideLayout53.xml"/><Relationship Id="rId4" Type="http://schemas.openxmlformats.org/officeDocument/2006/relationships/hyperlink" Target="https://pxhere.com/en/photo/143362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0.xml"/><Relationship Id="rId1" Type="http://schemas.openxmlformats.org/officeDocument/2006/relationships/slideLayout" Target="../slideLayouts/slideLayout53.xml"/><Relationship Id="rId6" Type="http://schemas.openxmlformats.org/officeDocument/2006/relationships/hyperlink" Target="http://pchujman.cumbresblogs.com/2015/04/17/write-a-descriptive-paragraph/" TargetMode="External"/><Relationship Id="rId5" Type="http://schemas.openxmlformats.org/officeDocument/2006/relationships/image" Target="../media/image42.jpg"/><Relationship Id="rId4" Type="http://schemas.openxmlformats.org/officeDocument/2006/relationships/hyperlink" Target="https://en.wikipedia.org/wiki/Taylor_Glacier"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53.xm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3.xml"/></Relationships>
</file>

<file path=ppt/slides/_rels/slide2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5.jpg"/><Relationship Id="rId1" Type="http://schemas.openxmlformats.org/officeDocument/2006/relationships/slideLayout" Target="../slideLayouts/slideLayout5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0" y="3362260"/>
            <a:ext cx="4572000" cy="1470025"/>
          </a:xfrm>
        </p:spPr>
        <p:txBody>
          <a:bodyPr/>
          <a:lstStyle/>
          <a:p>
            <a:pPr eaLnBrk="1" hangingPunct="1"/>
            <a:r>
              <a:rPr lang="en-GB" altLang="en-US" sz="4400" b="1" dirty="0">
                <a:solidFill>
                  <a:schemeClr val="bg1"/>
                </a:solidFill>
              </a:rPr>
              <a:t>BMSK6011</a:t>
            </a:r>
            <a:br>
              <a:rPr lang="en-GB" altLang="en-US" sz="4400" b="1" dirty="0">
                <a:solidFill>
                  <a:schemeClr val="bg1"/>
                </a:solidFill>
              </a:rPr>
            </a:br>
            <a:br>
              <a:rPr lang="en-GB" altLang="en-US" sz="4400" b="1" dirty="0">
                <a:solidFill>
                  <a:schemeClr val="bg1"/>
                </a:solidFill>
              </a:rPr>
            </a:br>
            <a:r>
              <a:rPr lang="en-GB" altLang="en-US" sz="4400" b="1" dirty="0">
                <a:solidFill>
                  <a:schemeClr val="bg1"/>
                </a:solidFill>
              </a:rPr>
              <a:t>Leading and Implementing Workplace Change</a:t>
            </a:r>
            <a:br>
              <a:rPr lang="en-GB" altLang="en-US" sz="4400" dirty="0">
                <a:solidFill>
                  <a:schemeClr val="bg1"/>
                </a:solidFill>
              </a:rPr>
            </a:br>
            <a:endParaRPr lang="en-GB" altLang="en-US" sz="4400" dirty="0">
              <a:solidFill>
                <a:schemeClr val="bg1"/>
              </a:solidFill>
            </a:endParaRPr>
          </a:p>
        </p:txBody>
      </p:sp>
      <p:sp>
        <p:nvSpPr>
          <p:cNvPr id="2" name="TextBox 1">
            <a:extLst>
              <a:ext uri="{FF2B5EF4-FFF2-40B4-BE49-F238E27FC236}">
                <a16:creationId xmlns:a16="http://schemas.microsoft.com/office/drawing/2014/main" id="{4C8F825C-1902-43A1-AC4E-A02BC15352DD}"/>
              </a:ext>
            </a:extLst>
          </p:cNvPr>
          <p:cNvSpPr txBox="1"/>
          <p:nvPr/>
        </p:nvSpPr>
        <p:spPr>
          <a:xfrm>
            <a:off x="1043608" y="4509120"/>
            <a:ext cx="2345514" cy="646331"/>
          </a:xfrm>
          <a:prstGeom prst="rect">
            <a:avLst/>
          </a:prstGeom>
          <a:noFill/>
        </p:spPr>
        <p:txBody>
          <a:bodyPr wrap="none">
            <a:spAutoFit/>
          </a:bodyPr>
          <a:lstStyle/>
          <a:p>
            <a:pPr>
              <a:defRPr/>
            </a:pPr>
            <a:r>
              <a:rPr lang="en-GB" sz="3600" b="1" i="1" dirty="0">
                <a:solidFill>
                  <a:schemeClr val="bg1"/>
                </a:solidFill>
                <a:latin typeface="+mj-lt"/>
              </a:rPr>
              <a:t>Session One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229600" cy="3917032"/>
          </a:xfrm>
        </p:spPr>
        <p:txBody>
          <a:bodyPr>
            <a:normAutofit/>
          </a:bodyPr>
          <a:lstStyle/>
          <a:p>
            <a:r>
              <a:rPr lang="en-GB" dirty="0"/>
              <a:t>Introduction to the module</a:t>
            </a:r>
          </a:p>
          <a:p>
            <a:r>
              <a:rPr lang="en-GB" dirty="0"/>
              <a:t>Module Aims and Objectives</a:t>
            </a:r>
          </a:p>
          <a:p>
            <a:r>
              <a:rPr lang="en-GB" dirty="0"/>
              <a:t>The Assignment</a:t>
            </a:r>
          </a:p>
          <a:p>
            <a:r>
              <a:rPr lang="en-GB" dirty="0"/>
              <a:t>Perception of change</a:t>
            </a:r>
          </a:p>
          <a:p>
            <a:r>
              <a:rPr lang="en-GB" dirty="0"/>
              <a:t>So, what </a:t>
            </a:r>
            <a:r>
              <a:rPr lang="en-GB" i="1" dirty="0"/>
              <a:t>is</a:t>
            </a:r>
            <a:r>
              <a:rPr lang="en-GB" dirty="0"/>
              <a:t> change?</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9584" y="692696"/>
            <a:ext cx="3744416" cy="936104"/>
          </a:xfrm>
          <a:prstGeom prst="rect">
            <a:avLst/>
          </a:prstGeom>
        </p:spPr>
      </p:pic>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4"/>
          <a:stretch>
            <a:fillRect/>
          </a:stretch>
        </p:blipFill>
        <p:spPr>
          <a:xfrm>
            <a:off x="3851920" y="3842730"/>
            <a:ext cx="5292080" cy="187227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1125538"/>
            <a:ext cx="5976937" cy="3916362"/>
          </a:xfrm>
        </p:spPr>
        <p:txBody>
          <a:bodyPr>
            <a:normAutofit fontScale="92500" lnSpcReduction="10000"/>
          </a:bodyPr>
          <a:lstStyle/>
          <a:p>
            <a:pPr marL="0" indent="0">
              <a:buFont typeface="Arial" panose="020B0604020202020204" pitchFamily="34" charset="0"/>
              <a:buNone/>
              <a:defRPr/>
            </a:pPr>
            <a:r>
              <a:rPr lang="en-GB" altLang="en-US" sz="2400" b="1" i="1" dirty="0">
                <a:latin typeface="Calibri Light" panose="020F0302020204030204" pitchFamily="34" charset="0"/>
              </a:rPr>
              <a:t>Upon the successful completion of this module, the student should be able to demonstrate the ability to:</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1. critically analyse the relationship between environmental change and organisational capability;</a:t>
            </a:r>
          </a:p>
          <a:p>
            <a:pPr marL="0" indent="0">
              <a:buFont typeface="Arial" panose="020B0604020202020204" pitchFamily="34" charset="0"/>
              <a:buNone/>
              <a:defRPr/>
            </a:pPr>
            <a:r>
              <a:rPr lang="en-GB" altLang="en-US" sz="2400" dirty="0">
                <a:solidFill>
                  <a:srgbClr val="0000FF"/>
                </a:solidFill>
                <a:latin typeface="Calibri Light" panose="020F0302020204030204" pitchFamily="34" charset="0"/>
              </a:rPr>
              <a:t>2. critically analyse the nature of change and evaluate complex concepts relating to leadership in relation to change management;</a:t>
            </a:r>
          </a:p>
          <a:p>
            <a:pPr marL="0" indent="0">
              <a:buFont typeface="Arial" panose="020B0604020202020204" pitchFamily="34" charset="0"/>
              <a:buNone/>
              <a:defRPr/>
            </a:pPr>
            <a:r>
              <a:rPr lang="en-GB" altLang="en-US" sz="2400" dirty="0">
                <a:solidFill>
                  <a:srgbClr val="002060"/>
                </a:solidFill>
                <a:latin typeface="Calibri Light" panose="020F0302020204030204" pitchFamily="34" charset="0"/>
              </a:rPr>
              <a:t>3. explore contemporary issues and their impact on business management;</a:t>
            </a:r>
          </a:p>
          <a:p>
            <a:pPr marL="0" indent="0">
              <a:buFont typeface="Arial" panose="020B0604020202020204" pitchFamily="34" charset="0"/>
              <a:buNone/>
              <a:defRPr/>
            </a:pPr>
            <a:r>
              <a:rPr lang="en-GB" altLang="en-US" sz="2400" dirty="0">
                <a:solidFill>
                  <a:srgbClr val="0000CC"/>
                </a:solidFill>
                <a:latin typeface="Calibri Light" panose="020F0302020204030204" pitchFamily="34" charset="0"/>
              </a:rPr>
              <a:t>4. analyse and evaluate the relationship between organisational culture and change.</a:t>
            </a:r>
            <a:endParaRPr lang="en-GB" altLang="en-US" dirty="0">
              <a:solidFill>
                <a:srgbClr val="0000CC"/>
              </a:solidFill>
              <a:latin typeface="Calibri Light" panose="020F0302020204030204" pitchFamily="34" charset="0"/>
            </a:endParaRPr>
          </a:p>
        </p:txBody>
      </p:sp>
      <p:pic>
        <p:nvPicPr>
          <p:cNvPr id="17412" name="Picture 2">
            <a:extLst>
              <a:ext uri="{FF2B5EF4-FFF2-40B4-BE49-F238E27FC236}">
                <a16:creationId xmlns:a16="http://schemas.microsoft.com/office/drawing/2014/main" id="{986E72DB-57AF-4CF4-B6D8-A5B9FF925C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8738" y="2133600"/>
            <a:ext cx="2735262"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500"/>
                                        <p:tgtEl>
                                          <p:spTgt spid="20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66595" y="1160380"/>
            <a:ext cx="4040188" cy="639762"/>
          </a:xfrm>
        </p:spPr>
        <p:txBody>
          <a:bodyPr>
            <a:normAutofit/>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lnSpcReduction="10000"/>
          </a:bodyPr>
          <a:lstStyle/>
          <a:p>
            <a:r>
              <a:rPr lang="en-GB" sz="2200" dirty="0">
                <a:solidFill>
                  <a:srgbClr val="002060"/>
                </a:solidFill>
                <a:effectLst/>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ffectLst/>
              <a:ea typeface="Times New Roman" panose="02020603050405020304" pitchFamily="18" charset="0"/>
            </a:endParaRPr>
          </a:p>
          <a:p>
            <a:r>
              <a:rPr lang="en-GB" sz="2200" dirty="0">
                <a:solidFill>
                  <a:srgbClr val="002060"/>
                </a:solidFill>
                <a:effectLst/>
                <a:ea typeface="Times New Roman" panose="02020603050405020304" pitchFamily="18" charset="0"/>
              </a:rPr>
              <a:t>Evaluate how organisational stakeholders can be efficiently led through complex workplace change   </a:t>
            </a: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322144" y="1140347"/>
            <a:ext cx="4426402"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139952" y="1802063"/>
            <a:ext cx="4972135" cy="3657064"/>
          </a:xfrm>
        </p:spPr>
        <p:txBody>
          <a:bodyPr>
            <a:normAutofit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365125"/>
            <a:ext cx="7886700" cy="903635"/>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628757" y="1282210"/>
            <a:ext cx="7886700" cy="4351338"/>
          </a:xfrm>
        </p:spPr>
        <p:txBody>
          <a:bodyPr/>
          <a:lstStyle/>
          <a:p>
            <a:pPr marL="0" indent="0">
              <a:buNone/>
            </a:pPr>
            <a:r>
              <a:rPr lang="en-GB" dirty="0"/>
              <a:t>Q &amp; A – Discussion</a:t>
            </a:r>
          </a:p>
          <a:p>
            <a:pPr marL="0" indent="0">
              <a:buNone/>
            </a:pPr>
            <a:endParaRPr lang="en-GB" sz="2800" dirty="0">
              <a:solidFill>
                <a:srgbClr val="002060"/>
              </a:solidFill>
              <a:effectLst/>
              <a:ea typeface="Times New Roman" panose="02020603050405020304" pitchFamily="18" charset="0"/>
            </a:endParaRPr>
          </a:p>
          <a:p>
            <a:pPr marL="514350" indent="-514350">
              <a:buFont typeface="+mj-lt"/>
              <a:buAutoNum type="arabicPeriod"/>
            </a:pPr>
            <a:r>
              <a:rPr lang="en-GB" sz="2800" dirty="0">
                <a:solidFill>
                  <a:srgbClr val="7030A0"/>
                </a:solidFill>
                <a:effectLst/>
                <a:ea typeface="Times New Roman" panose="02020603050405020304" pitchFamily="18" charset="0"/>
              </a:rPr>
              <a:t>Critically analyse the current forces for change in the organisation’s micro and macro environment that can impact workplace culture and capability</a:t>
            </a:r>
          </a:p>
          <a:p>
            <a:pPr marL="514350" indent="-514350">
              <a:buFont typeface="+mj-lt"/>
              <a:buAutoNum type="arabicPeriod"/>
            </a:pPr>
            <a:r>
              <a:rPr lang="en-GB" sz="2800" dirty="0">
                <a:solidFill>
                  <a:srgbClr val="0000CC"/>
                </a:solidFill>
                <a:effectLst/>
                <a:ea typeface="Times New Roman" panose="02020603050405020304" pitchFamily="18" charset="0"/>
              </a:rPr>
              <a:t>Evaluate how organisational stakeholders can be efficiently led through complex workplace change   </a:t>
            </a:r>
          </a:p>
          <a:p>
            <a:endParaRPr lang="en-GB" dirty="0"/>
          </a:p>
        </p:txBody>
      </p:sp>
    </p:spTree>
    <p:extLst>
      <p:ext uri="{BB962C8B-B14F-4D97-AF65-F5344CB8AC3E}">
        <p14:creationId xmlns:p14="http://schemas.microsoft.com/office/powerpoint/2010/main" val="103346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solidFill>
                  <a:srgbClr val="002060"/>
                </a:solidFill>
              </a:rPr>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7FD1-9C74-4ECC-896C-6A24AF2FAF50}"/>
              </a:ext>
            </a:extLst>
          </p:cNvPr>
          <p:cNvSpPr>
            <a:spLocks noGrp="1"/>
          </p:cNvSpPr>
          <p:nvPr>
            <p:ph type="title"/>
          </p:nvPr>
        </p:nvSpPr>
        <p:spPr>
          <a:xfrm>
            <a:off x="1272650" y="116632"/>
            <a:ext cx="6598700" cy="544513"/>
          </a:xfrm>
        </p:spPr>
        <p:txBody>
          <a:bodyPr/>
          <a:lstStyle/>
          <a:p>
            <a:pPr algn="ctr"/>
            <a:r>
              <a:rPr lang="en-GB" dirty="0"/>
              <a:t>Specific Assessment Criteria</a:t>
            </a:r>
          </a:p>
        </p:txBody>
      </p:sp>
      <p:sp>
        <p:nvSpPr>
          <p:cNvPr id="3" name="Content Placeholder 2">
            <a:extLst>
              <a:ext uri="{FF2B5EF4-FFF2-40B4-BE49-F238E27FC236}">
                <a16:creationId xmlns:a16="http://schemas.microsoft.com/office/drawing/2014/main" id="{EE08EE0A-4DBF-4DCB-9924-662519B3B5D3}"/>
              </a:ext>
            </a:extLst>
          </p:cNvPr>
          <p:cNvSpPr>
            <a:spLocks noGrp="1"/>
          </p:cNvSpPr>
          <p:nvPr>
            <p:ph idx="1"/>
          </p:nvPr>
        </p:nvSpPr>
        <p:spPr>
          <a:xfrm>
            <a:off x="628650" y="980728"/>
            <a:ext cx="7886700" cy="3888432"/>
          </a:xfrm>
        </p:spPr>
        <p:txBody>
          <a:bodyPr>
            <a:normAutofit fontScale="92500"/>
          </a:bodyPr>
          <a:lstStyle/>
          <a:p>
            <a:r>
              <a:rPr lang="en-GB" sz="2000" i="1" dirty="0">
                <a:effectLst/>
                <a:latin typeface="Arial" panose="020B0604020202020204" pitchFamily="34" charset="0"/>
                <a:ea typeface="Times New Roman" panose="02020603050405020304" pitchFamily="18" charset="0"/>
              </a:rPr>
              <a:t>You should include at least twenty references. These should be taken from appropriate journals, textbooks (including the Level 6 Course Yearbook and reliable websites according to CRAAP test. A reference list should be provided using APA 7 referencing convention. Citations, quotes and other aids used such as graphs, charts and so on should be properly cited in text and referenced in the Reference section.</a:t>
            </a:r>
            <a:endParaRPr lang="en-GB" sz="2000" dirty="0">
              <a:effectLst/>
              <a:latin typeface="Times New Roman" panose="02020603050405020304" pitchFamily="18" charset="0"/>
              <a:ea typeface="Times New Roman" panose="02020603050405020304" pitchFamily="18" charset="0"/>
            </a:endParaRPr>
          </a:p>
          <a:p>
            <a:r>
              <a:rPr lang="en-GB" sz="2000" i="1" dirty="0">
                <a:effectLst/>
                <a:latin typeface="Arial" panose="020B0604020202020204" pitchFamily="34" charset="0"/>
                <a:ea typeface="Times New Roman" panose="02020603050405020304" pitchFamily="18" charset="0"/>
              </a:rPr>
              <a:t>This assignment cannot be completed effectively without a solid grasp of the main theories and schools of thought relating to change – its leadership and management.  There would also be considerable value in looking at other, associated topics and theories, for example, individual and group behaviours, emotions and their management, personal influence and ideas around motivation.  It is also essential that you demonstrate a clear understanding of reasons why change initiatives either succeed or fail, including the barriers to change.  </a:t>
            </a:r>
            <a:endParaRPr lang="en-GB" sz="20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17492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38F31-03DA-4FA9-BA96-875374B14E23}"/>
              </a:ext>
            </a:extLst>
          </p:cNvPr>
          <p:cNvSpPr>
            <a:spLocks noGrp="1"/>
          </p:cNvSpPr>
          <p:nvPr>
            <p:ph type="title"/>
          </p:nvPr>
        </p:nvSpPr>
        <p:spPr>
          <a:xfrm>
            <a:off x="1223628" y="108260"/>
            <a:ext cx="6696744" cy="687611"/>
          </a:xfrm>
        </p:spPr>
        <p:txBody>
          <a:bodyPr/>
          <a:lstStyle/>
          <a:p>
            <a:pPr algn="r"/>
            <a:r>
              <a:rPr lang="en-GB" dirty="0"/>
              <a:t>Specific Assessment Criteria</a:t>
            </a:r>
          </a:p>
        </p:txBody>
      </p:sp>
      <p:sp>
        <p:nvSpPr>
          <p:cNvPr id="3" name="Content Placeholder 2">
            <a:extLst>
              <a:ext uri="{FF2B5EF4-FFF2-40B4-BE49-F238E27FC236}">
                <a16:creationId xmlns:a16="http://schemas.microsoft.com/office/drawing/2014/main" id="{68695B45-1D27-44A6-86AB-F8E6D207F4CC}"/>
              </a:ext>
            </a:extLst>
          </p:cNvPr>
          <p:cNvSpPr>
            <a:spLocks noGrp="1"/>
          </p:cNvSpPr>
          <p:nvPr>
            <p:ph idx="1"/>
          </p:nvPr>
        </p:nvSpPr>
        <p:spPr>
          <a:xfrm>
            <a:off x="628650" y="795871"/>
            <a:ext cx="7886700" cy="4752219"/>
          </a:xfrm>
        </p:spPr>
        <p:txBody>
          <a:bodyPr/>
          <a:lstStyle/>
          <a:p>
            <a:r>
              <a:rPr lang="en-GB" sz="1800" i="1" dirty="0">
                <a:effectLst/>
                <a:latin typeface="Arial" panose="020B0604020202020204" pitchFamily="34" charset="0"/>
                <a:ea typeface="Times New Roman" panose="02020603050405020304" pitchFamily="18" charset="0"/>
              </a:rPr>
              <a:t>It is vital that you demonstrate critical thinking and provide support for your arguments.  This will mean providing evidence – both theoretical and practical – for your lines of reasoning.  What are the links between the various theories and your observations and personal experiences from the real world of work?  You will be performing a micro and macro environmental analysis, in order to analyse the forces for change relating to your chosen organisation – this will involve both a SWOT and PEST (LE) analysis or some equivalent techniques.  These will need to be </a:t>
            </a:r>
            <a:r>
              <a:rPr lang="en-GB" sz="1800" i="1" u="sng" dirty="0">
                <a:effectLst/>
                <a:latin typeface="Arial" panose="020B0604020202020204" pitchFamily="34" charset="0"/>
                <a:ea typeface="Times New Roman" panose="02020603050405020304" pitchFamily="18" charset="0"/>
              </a:rPr>
              <a:t>in-depth</a:t>
            </a:r>
            <a:r>
              <a:rPr lang="en-GB" sz="1800" i="1" dirty="0">
                <a:effectLst/>
                <a:latin typeface="Arial" panose="020B0604020202020204" pitchFamily="34" charset="0"/>
                <a:ea typeface="Times New Roman" panose="02020603050405020304" pitchFamily="18" charset="0"/>
              </a:rPr>
              <a:t>, and </a:t>
            </a:r>
            <a:r>
              <a:rPr lang="en-GB" sz="1800" i="1" u="sng" dirty="0">
                <a:effectLst/>
                <a:latin typeface="Arial" panose="020B0604020202020204" pitchFamily="34" charset="0"/>
                <a:ea typeface="Times New Roman" panose="02020603050405020304" pitchFamily="18" charset="0"/>
              </a:rPr>
              <a:t>insightful</a:t>
            </a:r>
            <a:r>
              <a:rPr lang="en-GB" sz="1800" i="1" dirty="0">
                <a:effectLst/>
                <a:latin typeface="Arial" panose="020B0604020202020204" pitchFamily="34" charset="0"/>
                <a:ea typeface="Times New Roman" panose="02020603050405020304" pitchFamily="18" charset="0"/>
              </a:rPr>
              <a:t>, so as to provide a professional view of the organisation’s operating environment.</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Your understanding of the various Change theories – academic arguments in support or in opposition – is vital if you are to draw meaningful links to real workplace examples and/or case studies.</a:t>
            </a:r>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Arial" panose="020B0604020202020204" pitchFamily="34" charset="0"/>
                <a:ea typeface="Times New Roman" panose="02020603050405020304" pitchFamily="18" charset="0"/>
              </a:rPr>
              <a:t>Demonstrate effective formal report writing skills, with appropriate diagrams, graphs, charts and tables, inserted where necessary and/or questionnaires results, summaries, etc., in Appendix.  Consider your layout, grammar and report structure. Adhere to the University standard report writing format.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7335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476672"/>
          </a:xfrm>
        </p:spPr>
        <p:txBody>
          <a:bodyPr>
            <a:normAutofit fontScale="90000"/>
          </a:bodyPr>
          <a:lstStyle/>
          <a:p>
            <a:pPr algn="ctr"/>
            <a:r>
              <a:rPr lang="en-CA" sz="3200" b="1" dirty="0">
                <a:solidFill>
                  <a:srgbClr val="002060"/>
                </a:solidFill>
              </a:rPr>
              <a:t>Assignment Guidelines</a:t>
            </a:r>
            <a:endParaRPr lang="en-US" sz="3200" b="1" dirty="0">
              <a:solidFill>
                <a:srgbClr val="002060"/>
              </a:solidFill>
            </a:endParaRPr>
          </a:p>
        </p:txBody>
      </p:sp>
      <p:graphicFrame>
        <p:nvGraphicFramePr>
          <p:cNvPr id="7" name="Table 7">
            <a:extLst>
              <a:ext uri="{FF2B5EF4-FFF2-40B4-BE49-F238E27FC236}">
                <a16:creationId xmlns:a16="http://schemas.microsoft.com/office/drawing/2014/main" id="{D717B67F-CB46-4EBC-BBB6-E6306E0885DE}"/>
              </a:ext>
            </a:extLst>
          </p:cNvPr>
          <p:cNvGraphicFramePr>
            <a:graphicFrameLocks noGrp="1"/>
          </p:cNvGraphicFramePr>
          <p:nvPr>
            <p:ph idx="1"/>
            <p:extLst>
              <p:ext uri="{D42A27DB-BD31-4B8C-83A1-F6EECF244321}">
                <p14:modId xmlns:p14="http://schemas.microsoft.com/office/powerpoint/2010/main" val="812712334"/>
              </p:ext>
            </p:extLst>
          </p:nvPr>
        </p:nvGraphicFramePr>
        <p:xfrm>
          <a:off x="107504" y="476673"/>
          <a:ext cx="8928992" cy="5125720"/>
        </p:xfrm>
        <a:graphic>
          <a:graphicData uri="http://schemas.openxmlformats.org/drawingml/2006/table">
            <a:tbl>
              <a:tblPr firstRow="1" bandRow="1">
                <a:tableStyleId>{5C22544A-7EE6-4342-B048-85BDC9FD1C3A}</a:tableStyleId>
              </a:tblPr>
              <a:tblGrid>
                <a:gridCol w="4464496">
                  <a:extLst>
                    <a:ext uri="{9D8B030D-6E8A-4147-A177-3AD203B41FA5}">
                      <a16:colId xmlns:a16="http://schemas.microsoft.com/office/drawing/2014/main" val="862984943"/>
                    </a:ext>
                  </a:extLst>
                </a:gridCol>
                <a:gridCol w="4464496">
                  <a:extLst>
                    <a:ext uri="{9D8B030D-6E8A-4147-A177-3AD203B41FA5}">
                      <a16:colId xmlns:a16="http://schemas.microsoft.com/office/drawing/2014/main" val="3815911210"/>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1621618860"/>
                  </a:ext>
                </a:extLst>
              </a:tr>
              <a:tr h="370840">
                <a:tc>
                  <a:txBody>
                    <a:bodyPr/>
                    <a:lstStyle/>
                    <a:p>
                      <a:r>
                        <a:rPr lang="en-GB" sz="1800" i="1" kern="1200" dirty="0">
                          <a:solidFill>
                            <a:schemeClr val="dk1"/>
                          </a:solidFill>
                          <a:effectLst/>
                          <a:latin typeface="+mn-lt"/>
                          <a:ea typeface="+mn-ea"/>
                          <a:cs typeface="+mn-cs"/>
                        </a:rPr>
                        <a:t>Critically analyse </a:t>
                      </a:r>
                      <a:r>
                        <a:rPr lang="en-GB" sz="1800" kern="1200" dirty="0">
                          <a:solidFill>
                            <a:schemeClr val="dk1"/>
                          </a:solidFill>
                          <a:effectLst/>
                          <a:latin typeface="+mn-lt"/>
                          <a:ea typeface="+mn-ea"/>
                          <a:cs typeface="+mn-cs"/>
                        </a:rPr>
                        <a:t>the current forces for change in the organisations micro and macro environment that can impact workplace culture and capability </a:t>
                      </a:r>
                      <a:endParaRPr lang="en-GB" dirty="0"/>
                    </a:p>
                  </a:txBody>
                  <a:tcPr/>
                </a:tc>
                <a:tc>
                  <a:txBody>
                    <a:bodyPr/>
                    <a:lstStyle/>
                    <a:p>
                      <a:r>
                        <a:rPr lang="en-GB" sz="1800" kern="1200" dirty="0">
                          <a:solidFill>
                            <a:schemeClr val="dk1"/>
                          </a:solidFill>
                          <a:effectLst/>
                          <a:latin typeface="+mn-lt"/>
                          <a:ea typeface="+mn-ea"/>
                          <a:cs typeface="+mn-cs"/>
                        </a:rPr>
                        <a:t>Look to provide a critical analysis of the current forces for change in the macro (wider) and micro (organisational) environment that can impact upon workplace culture and capability (the application of an appropriate model or two to analyse the organisations operating environment should assist you in arriving at a suitable critical analysis).  Look to provide workplace evidence to illustrate each aspect of the model and to support your views.  Look to identify links between the micro (organisational) environment, culture and capability.   Seek to draw upon appropriate theorists to add academic weight to your observations, arguments, and conclusions</a:t>
                      </a:r>
                    </a:p>
                    <a:p>
                      <a:r>
                        <a:rPr lang="en-GB" sz="1800" kern="1200" dirty="0">
                          <a:solidFill>
                            <a:schemeClr val="dk1"/>
                          </a:solidFill>
                          <a:effectLst/>
                          <a:latin typeface="+mn-lt"/>
                          <a:ea typeface="+mn-ea"/>
                          <a:cs typeface="+mn-cs"/>
                        </a:rPr>
                        <a:t>(1,500 words approx.)</a:t>
                      </a:r>
                      <a:endParaRPr lang="en-GB" dirty="0"/>
                    </a:p>
                  </a:txBody>
                  <a:tcPr/>
                </a:tc>
                <a:extLst>
                  <a:ext uri="{0D108BD9-81ED-4DB2-BD59-A6C34878D82A}">
                    <a16:rowId xmlns:a16="http://schemas.microsoft.com/office/drawing/2014/main" val="2840403552"/>
                  </a:ext>
                </a:extLst>
              </a:tr>
            </a:tbl>
          </a:graphicData>
        </a:graphic>
      </p:graphicFrame>
    </p:spTree>
    <p:extLst>
      <p:ext uri="{BB962C8B-B14F-4D97-AF65-F5344CB8AC3E}">
        <p14:creationId xmlns:p14="http://schemas.microsoft.com/office/powerpoint/2010/main" val="4025001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23278"/>
            <a:ext cx="7315200" cy="6858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r>
              <a:rPr lang="en-CA" sz="2800" b="1" dirty="0">
                <a:solidFill>
                  <a:srgbClr val="002060"/>
                </a:solidFill>
              </a:rPr>
              <a:t>.</a:t>
            </a:r>
            <a:endParaRPr lang="en-US" sz="2800" b="1" dirty="0">
              <a:solidFill>
                <a:srgbClr val="002060"/>
              </a:solidFill>
            </a:endParaRPr>
          </a:p>
        </p:txBody>
      </p:sp>
      <p:graphicFrame>
        <p:nvGraphicFramePr>
          <p:cNvPr id="7" name="Table 7">
            <a:extLst>
              <a:ext uri="{FF2B5EF4-FFF2-40B4-BE49-F238E27FC236}">
                <a16:creationId xmlns:a16="http://schemas.microsoft.com/office/drawing/2014/main" id="{93F54118-42B0-46A6-A5E2-C2BD9026A5FF}"/>
              </a:ext>
            </a:extLst>
          </p:cNvPr>
          <p:cNvGraphicFramePr>
            <a:graphicFrameLocks noGrp="1"/>
          </p:cNvGraphicFramePr>
          <p:nvPr>
            <p:ph idx="1"/>
            <p:extLst>
              <p:ext uri="{D42A27DB-BD31-4B8C-83A1-F6EECF244321}">
                <p14:modId xmlns:p14="http://schemas.microsoft.com/office/powerpoint/2010/main" val="1528275695"/>
              </p:ext>
            </p:extLst>
          </p:nvPr>
        </p:nvGraphicFramePr>
        <p:xfrm>
          <a:off x="251520" y="692696"/>
          <a:ext cx="8640960" cy="4737100"/>
        </p:xfrm>
        <a:graphic>
          <a:graphicData uri="http://schemas.openxmlformats.org/drawingml/2006/table">
            <a:tbl>
              <a:tblPr firstRow="1" bandRow="1">
                <a:tableStyleId>{5C22544A-7EE6-4342-B048-85BDC9FD1C3A}</a:tableStyleId>
              </a:tblPr>
              <a:tblGrid>
                <a:gridCol w="4320480">
                  <a:extLst>
                    <a:ext uri="{9D8B030D-6E8A-4147-A177-3AD203B41FA5}">
                      <a16:colId xmlns:a16="http://schemas.microsoft.com/office/drawing/2014/main" val="2389007970"/>
                    </a:ext>
                  </a:extLst>
                </a:gridCol>
                <a:gridCol w="4320480">
                  <a:extLst>
                    <a:ext uri="{9D8B030D-6E8A-4147-A177-3AD203B41FA5}">
                      <a16:colId xmlns:a16="http://schemas.microsoft.com/office/drawing/2014/main" val="401094464"/>
                    </a:ext>
                  </a:extLst>
                </a:gridCol>
              </a:tblGrid>
              <a:tr h="370840">
                <a:tc>
                  <a:txBody>
                    <a:bodyPr/>
                    <a:lstStyle/>
                    <a:p>
                      <a:r>
                        <a:rPr lang="en-GB" dirty="0"/>
                        <a:t>Task</a:t>
                      </a:r>
                    </a:p>
                  </a:txBody>
                  <a:tcPr/>
                </a:tc>
                <a:tc>
                  <a:txBody>
                    <a:bodyPr/>
                    <a:lstStyle/>
                    <a:p>
                      <a:r>
                        <a:rPr lang="en-GB" dirty="0"/>
                        <a:t>What You Need To Do</a:t>
                      </a:r>
                    </a:p>
                  </a:txBody>
                  <a:tcPr/>
                </a:tc>
                <a:extLst>
                  <a:ext uri="{0D108BD9-81ED-4DB2-BD59-A6C34878D82A}">
                    <a16:rowId xmlns:a16="http://schemas.microsoft.com/office/drawing/2014/main" val="3317844319"/>
                  </a:ext>
                </a:extLst>
              </a:tr>
              <a:tr h="370840">
                <a:tc>
                  <a:txBody>
                    <a:bodyPr/>
                    <a:lstStyle/>
                    <a:p>
                      <a:r>
                        <a:rPr lang="en-GB" sz="1800" kern="1200" dirty="0">
                          <a:solidFill>
                            <a:schemeClr val="dk1"/>
                          </a:solidFill>
                          <a:effectLst/>
                          <a:latin typeface="+mn-lt"/>
                          <a:ea typeface="+mn-ea"/>
                          <a:cs typeface="+mn-cs"/>
                        </a:rPr>
                        <a:t>Evaluate how organisational stakeholders can be efficiently led through complex  workplace change</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Look to provide a good stakeholder analysis.  This will need to be detailed and comprehensive, indicating not only who the stakeholders are, but their levels of importance, and how they will be managed.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You will need </a:t>
                      </a:r>
                      <a:r>
                        <a:rPr lang="en-GB" sz="1800" i="1" kern="1200" dirty="0">
                          <a:solidFill>
                            <a:schemeClr val="dk1"/>
                          </a:solidFill>
                          <a:effectLst/>
                          <a:latin typeface="+mn-lt"/>
                          <a:ea typeface="+mn-ea"/>
                          <a:cs typeface="+mn-cs"/>
                        </a:rPr>
                        <a:t>an evaluation </a:t>
                      </a:r>
                      <a:r>
                        <a:rPr lang="en-GB" sz="1800" kern="1200" dirty="0">
                          <a:solidFill>
                            <a:schemeClr val="dk1"/>
                          </a:solidFill>
                          <a:effectLst/>
                          <a:latin typeface="+mn-lt"/>
                          <a:ea typeface="+mn-ea"/>
                          <a:cs typeface="+mn-cs"/>
                        </a:rPr>
                        <a:t>of the complex workplace change.  You could draw upon a model such as the ‘Kotter’s 8 steps of change process’ and seek to effectively apply it to the workplace.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Lewin (and others) may also be a relevant theorist with regard to change (1,500 words approx.)</a:t>
                      </a:r>
                    </a:p>
                    <a:p>
                      <a:endParaRPr lang="en-GB" dirty="0"/>
                    </a:p>
                  </a:txBody>
                  <a:tcPr/>
                </a:tc>
                <a:extLst>
                  <a:ext uri="{0D108BD9-81ED-4DB2-BD59-A6C34878D82A}">
                    <a16:rowId xmlns:a16="http://schemas.microsoft.com/office/drawing/2014/main" val="467020350"/>
                  </a:ext>
                </a:extLst>
              </a:tr>
              <a:tr h="370840">
                <a:tc>
                  <a:txBody>
                    <a:bodyPr/>
                    <a:lstStyle/>
                    <a:p>
                      <a:endParaRPr lang="en-GB" dirty="0"/>
                    </a:p>
                  </a:txBody>
                  <a:tcPr/>
                </a:tc>
                <a:tc>
                  <a:txBody>
                    <a:bodyPr/>
                    <a:lstStyle/>
                    <a:p>
                      <a:r>
                        <a:rPr lang="en-GB" dirty="0"/>
                        <a:t>Allow approx. 300 -500 words for the Introduction, and for the Conclusion</a:t>
                      </a:r>
                    </a:p>
                  </a:txBody>
                  <a:tcPr/>
                </a:tc>
                <a:extLst>
                  <a:ext uri="{0D108BD9-81ED-4DB2-BD59-A6C34878D82A}">
                    <a16:rowId xmlns:a16="http://schemas.microsoft.com/office/drawing/2014/main" val="1749488184"/>
                  </a:ext>
                </a:extLst>
              </a:tr>
            </a:tbl>
          </a:graphicData>
        </a:graphic>
      </p:graphicFrame>
    </p:spTree>
    <p:extLst>
      <p:ext uri="{BB962C8B-B14F-4D97-AF65-F5344CB8AC3E}">
        <p14:creationId xmlns:p14="http://schemas.microsoft.com/office/powerpoint/2010/main" val="3995424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228600" y="764704"/>
            <a:ext cx="8735888" cy="2808312"/>
          </a:xfrm>
        </p:spPr>
        <p:txBody>
          <a:bodyPr>
            <a:noAutofit/>
          </a:bodyPr>
          <a:lstStyle/>
          <a:p>
            <a:pPr marL="0" indent="0">
              <a:buClr>
                <a:schemeClr val="tx1"/>
              </a:buClr>
              <a:buNone/>
              <a:defRPr/>
            </a:pPr>
            <a:r>
              <a:rPr lang="en-US" sz="2600" b="1" dirty="0"/>
              <a:t>Provide evidence of your engagement with the literature.</a:t>
            </a:r>
          </a:p>
          <a:p>
            <a:pPr marL="0" indent="0">
              <a:buClr>
                <a:schemeClr val="tx1"/>
              </a:buClr>
              <a:buNone/>
              <a:defRPr/>
            </a:pPr>
            <a:r>
              <a:rPr lang="en-US" sz="2600" dirty="0"/>
              <a:t>This is not achieved by merely listing 20 sources in your Reference List.  We would typically expect </a:t>
            </a:r>
            <a:r>
              <a:rPr lang="en-US" sz="2600" i="1" dirty="0"/>
              <a:t>more</a:t>
            </a:r>
            <a:r>
              <a:rPr lang="en-US" sz="2600" dirty="0"/>
              <a:t> than this at Level 6 and, importantly, if you have engaged with the literature your knowledge and understanding will be well developed, and you will demonstrate this through your writing – building strong arguments and robust conclusions based upon facts and academic underpinnings.  </a:t>
            </a:r>
          </a:p>
          <a:p>
            <a:pPr marL="0" indent="0">
              <a:buClr>
                <a:schemeClr val="tx1"/>
              </a:buClr>
              <a:buNone/>
              <a:defRPr/>
            </a:pPr>
            <a:r>
              <a:rPr lang="en-US" sz="2600" dirty="0"/>
              <a:t>So, we are looking for paraphrased extracts and quotations from numerous relevant and appropriate sources, cited correctly within your report, and referenced fully in your Reference Section.</a:t>
            </a:r>
          </a:p>
          <a:p>
            <a:pPr>
              <a:buClr>
                <a:schemeClr val="tx1"/>
              </a:buClr>
            </a:pPr>
            <a:endParaRPr lang="en-US" sz="2600" dirty="0"/>
          </a:p>
        </p:txBody>
      </p:sp>
    </p:spTree>
    <p:extLst>
      <p:ext uri="{BB962C8B-B14F-4D97-AF65-F5344CB8AC3E}">
        <p14:creationId xmlns:p14="http://schemas.microsoft.com/office/powerpoint/2010/main" val="1569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598"/>
            <a:ext cx="7315200" cy="565448"/>
          </a:xfrm>
        </p:spPr>
        <p:txBody>
          <a:bodyPr>
            <a:normAutofit/>
          </a:bodyPr>
          <a:lstStyle/>
          <a:p>
            <a:pPr algn="ctr"/>
            <a:r>
              <a:rPr lang="en-CA" sz="2800" b="1" dirty="0">
                <a:solidFill>
                  <a:srgbClr val="002060"/>
                </a:solidFill>
              </a:rPr>
              <a:t>Assignment Guidelines </a:t>
            </a:r>
            <a:r>
              <a:rPr lang="en-CA" sz="2800" b="1" i="1" dirty="0">
                <a:solidFill>
                  <a:srgbClr val="002060"/>
                </a:solidFill>
              </a:rPr>
              <a:t>cont.</a:t>
            </a:r>
            <a:endParaRPr lang="en-US" sz="2800" b="1" i="1" dirty="0">
              <a:solidFill>
                <a:srgbClr val="002060"/>
              </a:solidFill>
            </a:endParaRPr>
          </a:p>
        </p:txBody>
      </p:sp>
      <p:sp>
        <p:nvSpPr>
          <p:cNvPr id="3" name="Content Placeholder 2"/>
          <p:cNvSpPr>
            <a:spLocks noGrp="1"/>
          </p:cNvSpPr>
          <p:nvPr>
            <p:ph idx="1"/>
          </p:nvPr>
        </p:nvSpPr>
        <p:spPr>
          <a:xfrm>
            <a:off x="137430" y="573984"/>
            <a:ext cx="8869140" cy="4731023"/>
          </a:xfrm>
        </p:spPr>
        <p:txBody>
          <a:bodyPr anchor="t">
            <a:noAutofit/>
          </a:bodyPr>
          <a:lstStyle/>
          <a:p>
            <a:pPr marL="0" indent="0">
              <a:lnSpc>
                <a:spcPct val="120000"/>
              </a:lnSpc>
              <a:buClr>
                <a:schemeClr val="accent6">
                  <a:lumMod val="75000"/>
                </a:schemeClr>
              </a:buClr>
              <a:buNone/>
              <a:defRPr/>
            </a:pPr>
            <a:r>
              <a:rPr lang="en-US" sz="2100" dirty="0"/>
              <a:t>Remember to use an appropriate structure for your report: -</a:t>
            </a:r>
          </a:p>
          <a:p>
            <a:pPr>
              <a:lnSpc>
                <a:spcPct val="100000"/>
              </a:lnSpc>
              <a:spcBef>
                <a:spcPts val="0"/>
              </a:spcBef>
              <a:buClr>
                <a:schemeClr val="accent6">
                  <a:lumMod val="75000"/>
                </a:schemeClr>
              </a:buClr>
              <a:buFont typeface="Wingdings" panose="05000000000000000000" pitchFamily="2" charset="2"/>
              <a:buChar char="§"/>
              <a:defRPr/>
            </a:pPr>
            <a:r>
              <a:rPr lang="en-US" sz="2100" dirty="0"/>
              <a:t>Front page, provided as a template for you on Moodle</a:t>
            </a:r>
          </a:p>
          <a:p>
            <a:pPr>
              <a:lnSpc>
                <a:spcPct val="100000"/>
              </a:lnSpc>
              <a:spcBef>
                <a:spcPts val="0"/>
              </a:spcBef>
              <a:buClr>
                <a:schemeClr val="accent6">
                  <a:lumMod val="75000"/>
                </a:schemeClr>
              </a:buClr>
              <a:buFont typeface="Wingdings" panose="05000000000000000000" pitchFamily="2" charset="2"/>
              <a:buChar char="§"/>
              <a:defRPr/>
            </a:pPr>
            <a:r>
              <a:rPr lang="en-US" sz="2100" dirty="0"/>
              <a:t>Table of Contents, with numbered headings and sub-headings</a:t>
            </a:r>
          </a:p>
          <a:p>
            <a:pPr>
              <a:lnSpc>
                <a:spcPct val="100000"/>
              </a:lnSpc>
              <a:spcBef>
                <a:spcPts val="0"/>
              </a:spcBef>
              <a:buClr>
                <a:schemeClr val="accent6">
                  <a:lumMod val="75000"/>
                </a:schemeClr>
              </a:buClr>
              <a:buFont typeface="Wingdings" panose="05000000000000000000" pitchFamily="2" charset="2"/>
              <a:buChar char="§"/>
              <a:defRPr/>
            </a:pPr>
            <a:r>
              <a:rPr lang="en-US" sz="2100" dirty="0"/>
              <a:t>Introduction Section which provides context about for the report – what it is looking at, how it is looking at it, key outputs, and some context for the organisation and change you are looking at</a:t>
            </a:r>
          </a:p>
          <a:p>
            <a:pPr>
              <a:lnSpc>
                <a:spcPct val="100000"/>
              </a:lnSpc>
              <a:spcBef>
                <a:spcPts val="0"/>
              </a:spcBef>
              <a:buClr>
                <a:schemeClr val="accent6">
                  <a:lumMod val="75000"/>
                </a:schemeClr>
              </a:buClr>
              <a:buFont typeface="Wingdings" panose="05000000000000000000" pitchFamily="2" charset="2"/>
              <a:buChar char="§"/>
              <a:defRPr/>
            </a:pPr>
            <a:r>
              <a:rPr lang="en-US" sz="2100" dirty="0"/>
              <a:t>Individual sections, with appropriate headings and sub-headings, designed to aid the reader and make the report flow.  This is where your main analysis, findings, arguments and individual conclusions are detailed – with evidence</a:t>
            </a:r>
          </a:p>
          <a:p>
            <a:pPr>
              <a:lnSpc>
                <a:spcPct val="100000"/>
              </a:lnSpc>
              <a:spcBef>
                <a:spcPts val="0"/>
              </a:spcBef>
              <a:buClr>
                <a:schemeClr val="accent6">
                  <a:lumMod val="75000"/>
                </a:schemeClr>
              </a:buClr>
              <a:buFont typeface="Wingdings" panose="05000000000000000000" pitchFamily="2" charset="2"/>
              <a:buChar char="§"/>
              <a:defRPr/>
            </a:pPr>
            <a:r>
              <a:rPr lang="en-US" sz="2100" dirty="0"/>
              <a:t>Conclusion Section, that pulls together the threads into an overall conclusion.  </a:t>
            </a:r>
          </a:p>
          <a:p>
            <a:pPr>
              <a:lnSpc>
                <a:spcPct val="100000"/>
              </a:lnSpc>
              <a:spcBef>
                <a:spcPts val="0"/>
              </a:spcBef>
              <a:buClr>
                <a:schemeClr val="accent6">
                  <a:lumMod val="75000"/>
                </a:schemeClr>
              </a:buClr>
              <a:buFont typeface="Wingdings" panose="05000000000000000000" pitchFamily="2" charset="2"/>
              <a:buChar char="§"/>
              <a:defRPr/>
            </a:pPr>
            <a:r>
              <a:rPr lang="en-US" sz="2100" dirty="0"/>
              <a:t>Reference Section, containing all your references used in UWTSD APA 7 style.</a:t>
            </a:r>
          </a:p>
          <a:p>
            <a:pPr>
              <a:lnSpc>
                <a:spcPct val="100000"/>
              </a:lnSpc>
              <a:spcBef>
                <a:spcPts val="0"/>
              </a:spcBef>
              <a:buClr>
                <a:schemeClr val="accent6">
                  <a:lumMod val="75000"/>
                </a:schemeClr>
              </a:buClr>
              <a:buFont typeface="Wingdings" panose="05000000000000000000" pitchFamily="2" charset="2"/>
              <a:buChar char="§"/>
              <a:defRPr/>
            </a:pPr>
            <a:r>
              <a:rPr lang="en-US" sz="2100" dirty="0"/>
              <a:t>Appendices, where evidence that would not easily fit into the body of your report without disrupting the flow are located, such as interview transcripts, survey results, or larger diagrams, models, and tables.</a:t>
            </a:r>
          </a:p>
          <a:p>
            <a:pPr marL="514350" indent="-514350">
              <a:buClr>
                <a:schemeClr val="accent6">
                  <a:lumMod val="75000"/>
                </a:schemeClr>
              </a:buClr>
              <a:buFont typeface="+mj-lt"/>
              <a:buAutoNum type="arabicPeriod"/>
            </a:pPr>
            <a:endParaRPr lang="en-US" sz="2100" dirty="0"/>
          </a:p>
        </p:txBody>
      </p:sp>
    </p:spTree>
    <p:extLst>
      <p:ext uri="{BB962C8B-B14F-4D97-AF65-F5344CB8AC3E}">
        <p14:creationId xmlns:p14="http://schemas.microsoft.com/office/powerpoint/2010/main" val="234045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FE56DCBA-C10D-45BE-85EF-44CFDB1C29F4}"/>
              </a:ext>
            </a:extLst>
          </p:cNvPr>
          <p:cNvSpPr>
            <a:spLocks noGrp="1"/>
          </p:cNvSpPr>
          <p:nvPr>
            <p:ph type="title"/>
          </p:nvPr>
        </p:nvSpPr>
        <p:spPr>
          <a:xfrm>
            <a:off x="533400" y="71438"/>
            <a:ext cx="8077200" cy="982662"/>
          </a:xfrm>
        </p:spPr>
        <p:txBody>
          <a:bodyPr/>
          <a:lstStyle/>
          <a:p>
            <a:pPr eaLnBrk="1" hangingPunct="1"/>
            <a:r>
              <a:rPr lang="en-US" altLang="en-US" b="1" dirty="0"/>
              <a:t>Your Perceptions of Change</a:t>
            </a:r>
          </a:p>
        </p:txBody>
      </p:sp>
      <p:sp>
        <p:nvSpPr>
          <p:cNvPr id="125955" name="Rectangle 3">
            <a:extLst>
              <a:ext uri="{FF2B5EF4-FFF2-40B4-BE49-F238E27FC236}">
                <a16:creationId xmlns:a16="http://schemas.microsoft.com/office/drawing/2014/main" id="{9040A988-C649-45CF-984C-0F0736FB5B0A}"/>
              </a:ext>
            </a:extLst>
          </p:cNvPr>
          <p:cNvSpPr>
            <a:spLocks noGrp="1" noChangeArrowheads="1"/>
          </p:cNvSpPr>
          <p:nvPr>
            <p:ph idx="1"/>
          </p:nvPr>
        </p:nvSpPr>
        <p:spPr>
          <a:xfrm>
            <a:off x="76200" y="1158875"/>
            <a:ext cx="6248400" cy="2527300"/>
          </a:xfrm>
        </p:spPr>
        <p:txBody>
          <a:bodyPr>
            <a:normAutofit/>
          </a:bodyPr>
          <a:lstStyle/>
          <a:p>
            <a:pPr marL="0" indent="0" eaLnBrk="1" hangingPunct="1">
              <a:spcAft>
                <a:spcPct val="35000"/>
              </a:spcAft>
              <a:buFont typeface="Wingdings" panose="05000000000000000000" pitchFamily="2" charset="2"/>
              <a:buNone/>
              <a:defRPr/>
            </a:pPr>
            <a:r>
              <a:rPr lang="en-US" altLang="en-US" dirty="0">
                <a:solidFill>
                  <a:srgbClr val="002060"/>
                </a:solidFill>
                <a:latin typeface="+mj-lt"/>
              </a:rPr>
              <a:t>What are your reactions when you hear the word ‘change’?</a:t>
            </a:r>
          </a:p>
          <a:p>
            <a:pPr lvl="1" eaLnBrk="1" hangingPunct="1">
              <a:spcAft>
                <a:spcPct val="35000"/>
              </a:spcAft>
              <a:defRPr/>
            </a:pPr>
            <a:r>
              <a:rPr lang="en-US" altLang="en-US" sz="3200" b="1" i="1" dirty="0">
                <a:solidFill>
                  <a:srgbClr val="0000CC"/>
                </a:solidFill>
                <a:latin typeface="+mj-lt"/>
              </a:rPr>
              <a:t>Positive</a:t>
            </a:r>
            <a:r>
              <a:rPr lang="en-US" altLang="en-US" sz="3200" b="1" dirty="0">
                <a:solidFill>
                  <a:srgbClr val="0000CC"/>
                </a:solidFill>
                <a:latin typeface="+mj-lt"/>
              </a:rPr>
              <a:t> perceptions</a:t>
            </a:r>
          </a:p>
          <a:p>
            <a:pPr lvl="1">
              <a:spcAft>
                <a:spcPct val="35000"/>
              </a:spcAft>
              <a:defRPr/>
            </a:pPr>
            <a:r>
              <a:rPr lang="en-US" altLang="en-US" sz="3200" i="1" dirty="0">
                <a:solidFill>
                  <a:srgbClr val="0000CC"/>
                </a:solidFill>
                <a:latin typeface="Calibri" panose="020F0502020204030204" pitchFamily="34" charset="0"/>
                <a:cs typeface="Calibri" panose="020F0502020204030204" pitchFamily="34" charset="0"/>
              </a:rPr>
              <a:t>Negative</a:t>
            </a:r>
            <a:r>
              <a:rPr lang="en-US" altLang="en-US" sz="3200" dirty="0">
                <a:solidFill>
                  <a:srgbClr val="0000CC"/>
                </a:solidFill>
              </a:rPr>
              <a:t> perceptions</a:t>
            </a:r>
          </a:p>
          <a:p>
            <a:pPr lvl="1" eaLnBrk="1" hangingPunct="1">
              <a:spcAft>
                <a:spcPct val="35000"/>
              </a:spcAft>
              <a:defRPr/>
            </a:pPr>
            <a:endParaRPr lang="en-US" altLang="en-US" sz="3200" dirty="0">
              <a:solidFill>
                <a:srgbClr val="0000FF"/>
              </a:solidFill>
              <a:latin typeface="+mj-lt"/>
            </a:endParaRPr>
          </a:p>
        </p:txBody>
      </p:sp>
      <p:pic>
        <p:nvPicPr>
          <p:cNvPr id="19460" name="Picture 3">
            <a:extLst>
              <a:ext uri="{FF2B5EF4-FFF2-40B4-BE49-F238E27FC236}">
                <a16:creationId xmlns:a16="http://schemas.microsoft.com/office/drawing/2014/main" id="{3DADE0FD-9F98-4AEA-9BCD-F46A214EB9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69088" y="1420813"/>
            <a:ext cx="245745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 descr="A person wearing a suit and tie&#10;&#10;Description generated with very high confidence">
            <a:extLst>
              <a:ext uri="{FF2B5EF4-FFF2-40B4-BE49-F238E27FC236}">
                <a16:creationId xmlns:a16="http://schemas.microsoft.com/office/drawing/2014/main" id="{3B505E4C-5C38-4C60-ACDC-0A89C11DC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670300"/>
            <a:ext cx="2170113"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5" descr="A group of people posing for the camera&#10;&#10;Description generated with very high confidence">
            <a:extLst>
              <a:ext uri="{FF2B5EF4-FFF2-40B4-BE49-F238E27FC236}">
                <a16:creationId xmlns:a16="http://schemas.microsoft.com/office/drawing/2014/main" id="{D81FA715-BD9F-4083-AF05-A5924E5AA3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9689" y="3573016"/>
            <a:ext cx="294640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E5016C8-80C4-4A4C-8985-F6AEA15FD35B}"/>
              </a:ext>
            </a:extLst>
          </p:cNvPr>
          <p:cNvSpPr txBox="1"/>
          <p:nvPr/>
        </p:nvSpPr>
        <p:spPr>
          <a:xfrm>
            <a:off x="2855912" y="4095472"/>
            <a:ext cx="2170113" cy="523220"/>
          </a:xfrm>
          <a:prstGeom prst="rect">
            <a:avLst/>
          </a:prstGeom>
          <a:noFill/>
        </p:spPr>
        <p:txBody>
          <a:bodyPr wrap="square" rtlCol="0">
            <a:spAutoFit/>
          </a:bodyPr>
          <a:lstStyle/>
          <a:p>
            <a:r>
              <a:rPr lang="en-GB" sz="2800" i="1" dirty="0"/>
              <a:t>Discussion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25954"/>
                                        </p:tgtEl>
                                        <p:attrNameLst>
                                          <p:attrName>style.visibility</p:attrName>
                                        </p:attrNameLst>
                                      </p:cBhvr>
                                      <p:to>
                                        <p:strVal val="visible"/>
                                      </p:to>
                                    </p:set>
                                    <p:anim calcmode="lin" valueType="num">
                                      <p:cBhvr>
                                        <p:cTn id="7" dur="500" fill="hold"/>
                                        <p:tgtEl>
                                          <p:spTgt spid="125954"/>
                                        </p:tgtEl>
                                        <p:attrNameLst>
                                          <p:attrName>ppt_w</p:attrName>
                                        </p:attrNameLst>
                                      </p:cBhvr>
                                      <p:tavLst>
                                        <p:tav tm="0">
                                          <p:val>
                                            <p:fltVal val="0"/>
                                          </p:val>
                                        </p:tav>
                                        <p:tav tm="100000">
                                          <p:val>
                                            <p:strVal val="#ppt_w"/>
                                          </p:val>
                                        </p:tav>
                                      </p:tavLst>
                                    </p:anim>
                                    <p:anim calcmode="lin" valueType="num">
                                      <p:cBhvr>
                                        <p:cTn id="8" dur="500" fill="hold"/>
                                        <p:tgtEl>
                                          <p:spTgt spid="12595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Effect transition="in" filter="dissolve">
                                      <p:cBhvr>
                                        <p:cTn id="13" dur="500"/>
                                        <p:tgtEl>
                                          <p:spTgt spid="125955">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25955">
                                            <p:txEl>
                                              <p:pRg st="1" end="1"/>
                                            </p:txEl>
                                          </p:spTgt>
                                        </p:tgtEl>
                                        <p:attrNameLst>
                                          <p:attrName>style.visibility</p:attrName>
                                        </p:attrNameLst>
                                      </p:cBhvr>
                                      <p:to>
                                        <p:strVal val="visible"/>
                                      </p:to>
                                    </p:set>
                                    <p:animEffect transition="in" filter="dissolve">
                                      <p:cBhvr>
                                        <p:cTn id="18" dur="500"/>
                                        <p:tgtEl>
                                          <p:spTgt spid="12595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25955">
                                            <p:txEl>
                                              <p:pRg st="2" end="2"/>
                                            </p:txEl>
                                          </p:spTgt>
                                        </p:tgtEl>
                                        <p:attrNameLst>
                                          <p:attrName>style.visibility</p:attrName>
                                        </p:attrNameLst>
                                      </p:cBhvr>
                                      <p:to>
                                        <p:strVal val="visible"/>
                                      </p:to>
                                    </p:set>
                                    <p:animEffect transition="in" filter="dissolve">
                                      <p:cBhvr>
                                        <p:cTn id="23" dur="500"/>
                                        <p:tgtEl>
                                          <p:spTgt spid="12595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9462"/>
                                        </p:tgtEl>
                                        <p:attrNameLst>
                                          <p:attrName>style.visibility</p:attrName>
                                        </p:attrNameLst>
                                      </p:cBhvr>
                                      <p:to>
                                        <p:strVal val="visible"/>
                                      </p:to>
                                    </p:set>
                                    <p:animEffect transition="in" filter="fade">
                                      <p:cBhvr>
                                        <p:cTn id="28" dur="500"/>
                                        <p:tgtEl>
                                          <p:spTgt spid="1946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461"/>
                                        </p:tgtEl>
                                        <p:attrNameLst>
                                          <p:attrName>style.visibility</p:attrName>
                                        </p:attrNameLst>
                                      </p:cBhvr>
                                      <p:to>
                                        <p:strVal val="visible"/>
                                      </p:to>
                                    </p:set>
                                    <p:animEffect transition="in" filter="fade">
                                      <p:cBhvr>
                                        <p:cTn id="33" dur="500"/>
                                        <p:tgtEl>
                                          <p:spTgt spid="19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autoUpdateAnimBg="0"/>
      <p:bldP spid="125955" grpId="0" build="p" bldLvl="2"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B65AA-595F-F00E-EDA6-70136AE998B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000" r="-1" b="-1"/>
          <a:stretch/>
        </p:blipFill>
        <p:spPr>
          <a:xfrm>
            <a:off x="20" y="10"/>
            <a:ext cx="9143980" cy="5751248"/>
          </a:xfrm>
          <a:prstGeom prst="rect">
            <a:avLst/>
          </a:prstGeom>
        </p:spPr>
      </p:pic>
      <p:sp>
        <p:nvSpPr>
          <p:cNvPr id="6" name="Title 1">
            <a:extLst>
              <a:ext uri="{FF2B5EF4-FFF2-40B4-BE49-F238E27FC236}">
                <a16:creationId xmlns:a16="http://schemas.microsoft.com/office/drawing/2014/main" id="{4FE73ABE-4445-32C0-82D7-19C8B5EF172F}"/>
              </a:ext>
            </a:extLst>
          </p:cNvPr>
          <p:cNvSpPr>
            <a:spLocks noGrp="1"/>
          </p:cNvSpPr>
          <p:nvPr>
            <p:ph type="title"/>
          </p:nvPr>
        </p:nvSpPr>
        <p:spPr>
          <a:xfrm>
            <a:off x="395536" y="765225"/>
            <a:ext cx="3153102" cy="683034"/>
          </a:xfrm>
        </p:spPr>
        <p:txBody>
          <a:bodyPr>
            <a:normAutofit/>
          </a:bodyPr>
          <a:lstStyle/>
          <a:p>
            <a:pPr algn="ctr"/>
            <a:r>
              <a:rPr lang="en-GB" sz="3200" dirty="0"/>
              <a:t>Group Exercise</a:t>
            </a:r>
          </a:p>
        </p:txBody>
      </p:sp>
      <p:sp>
        <p:nvSpPr>
          <p:cNvPr id="8" name="TextBox 7">
            <a:extLst>
              <a:ext uri="{FF2B5EF4-FFF2-40B4-BE49-F238E27FC236}">
                <a16:creationId xmlns:a16="http://schemas.microsoft.com/office/drawing/2014/main" id="{4180024A-C24B-85BC-2929-FCFD52952A6F}"/>
              </a:ext>
            </a:extLst>
          </p:cNvPr>
          <p:cNvSpPr txBox="1"/>
          <p:nvPr/>
        </p:nvSpPr>
        <p:spPr>
          <a:xfrm>
            <a:off x="107504" y="1916832"/>
            <a:ext cx="4659682" cy="2677656"/>
          </a:xfrm>
          <a:prstGeom prst="rect">
            <a:avLst/>
          </a:prstGeom>
          <a:noFill/>
        </p:spPr>
        <p:txBody>
          <a:bodyPr wrap="square">
            <a:spAutoFit/>
          </a:bodyPr>
          <a:lstStyle/>
          <a:p>
            <a:pPr marL="0" indent="0">
              <a:buNone/>
            </a:pPr>
            <a:r>
              <a:rPr lang="en-GB" sz="2800" b="1" dirty="0"/>
              <a:t>Come up with a </a:t>
            </a:r>
            <a:r>
              <a:rPr lang="en-GB" sz="2800" b="1" i="1" dirty="0"/>
              <a:t>definition </a:t>
            </a:r>
            <a:r>
              <a:rPr lang="en-GB" sz="2800" b="1" dirty="0"/>
              <a:t>of ‘change’ – with which you all agree.</a:t>
            </a:r>
          </a:p>
          <a:p>
            <a:endParaRPr lang="en-GB" sz="2800" dirty="0"/>
          </a:p>
          <a:p>
            <a:pPr marL="0" indent="0">
              <a:buNone/>
            </a:pPr>
            <a:r>
              <a:rPr lang="en-GB" sz="2800" i="1" dirty="0"/>
              <a:t>Write it down on flipchart, to share.</a:t>
            </a:r>
          </a:p>
        </p:txBody>
      </p:sp>
    </p:spTree>
    <p:extLst>
      <p:ext uri="{BB962C8B-B14F-4D97-AF65-F5344CB8AC3E}">
        <p14:creationId xmlns:p14="http://schemas.microsoft.com/office/powerpoint/2010/main" val="1190557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ABF4-62F3-4925-A934-6A34A61D86D7}"/>
              </a:ext>
            </a:extLst>
          </p:cNvPr>
          <p:cNvSpPr>
            <a:spLocks noGrp="1"/>
          </p:cNvSpPr>
          <p:nvPr>
            <p:ph type="title"/>
          </p:nvPr>
        </p:nvSpPr>
        <p:spPr/>
        <p:txBody>
          <a:bodyPr/>
          <a:lstStyle/>
          <a:p>
            <a:pPr algn="ctr"/>
            <a:r>
              <a:rPr lang="en-GB" sz="4400" dirty="0"/>
              <a:t>Discussion</a:t>
            </a:r>
            <a:br>
              <a:rPr lang="en-GB" sz="4400" dirty="0"/>
            </a:br>
            <a:endParaRPr lang="en-GB" dirty="0"/>
          </a:p>
        </p:txBody>
      </p:sp>
      <p:sp>
        <p:nvSpPr>
          <p:cNvPr id="8" name="Content Placeholder 7">
            <a:extLst>
              <a:ext uri="{FF2B5EF4-FFF2-40B4-BE49-F238E27FC236}">
                <a16:creationId xmlns:a16="http://schemas.microsoft.com/office/drawing/2014/main" id="{4BDEF20C-5798-4F18-AD21-B6E511C3B557}"/>
              </a:ext>
            </a:extLst>
          </p:cNvPr>
          <p:cNvSpPr txBox="1">
            <a:spLocks noGrp="1"/>
          </p:cNvSpPr>
          <p:nvPr>
            <p:ph idx="1"/>
          </p:nvPr>
        </p:nvSpPr>
        <p:spPr>
          <a:xfrm>
            <a:off x="548097" y="1154801"/>
            <a:ext cx="8047806" cy="1383969"/>
          </a:xfrm>
          <a:prstGeom prst="rect">
            <a:avLst/>
          </a:prstGeom>
          <a:noFill/>
        </p:spPr>
        <p:txBody>
          <a:bodyPr wrap="square">
            <a:spAutoFit/>
          </a:bodyPr>
          <a:lstStyle/>
          <a:p>
            <a:pPr marL="0" indent="0">
              <a:buNone/>
            </a:pPr>
            <a:r>
              <a:rPr lang="en-GB" dirty="0">
                <a:solidFill>
                  <a:srgbClr val="7030A0"/>
                </a:solidFill>
              </a:rPr>
              <a:t>So, what are the key considerations that come to mind when looking at </a:t>
            </a:r>
            <a:r>
              <a:rPr lang="en-GB" i="1" dirty="0">
                <a:solidFill>
                  <a:srgbClr val="7030A0"/>
                </a:solidFill>
              </a:rPr>
              <a:t>this</a:t>
            </a:r>
            <a:r>
              <a:rPr lang="en-GB" dirty="0">
                <a:solidFill>
                  <a:srgbClr val="7030A0"/>
                </a:solidFill>
              </a:rPr>
              <a:t> definition?</a:t>
            </a:r>
          </a:p>
          <a:p>
            <a:pPr marL="0" indent="0">
              <a:buNone/>
            </a:pPr>
            <a:endParaRPr lang="en-GB" i="1" dirty="0">
              <a:solidFill>
                <a:srgbClr val="0000CC"/>
              </a:solidFill>
            </a:endParaRPr>
          </a:p>
        </p:txBody>
      </p:sp>
      <p:pic>
        <p:nvPicPr>
          <p:cNvPr id="11" name="Picture 10" descr="A group of people sitting at a table with a computer&#10;&#10;Description automatically generated">
            <a:extLst>
              <a:ext uri="{FF2B5EF4-FFF2-40B4-BE49-F238E27FC236}">
                <a16:creationId xmlns:a16="http://schemas.microsoft.com/office/drawing/2014/main" id="{EC00B0AC-681F-4F41-A7DB-FAD5E801F2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89040"/>
            <a:ext cx="2843808" cy="1944216"/>
          </a:xfrm>
          <a:prstGeom prst="rect">
            <a:avLst/>
          </a:prstGeom>
        </p:spPr>
      </p:pic>
      <p:sp>
        <p:nvSpPr>
          <p:cNvPr id="12" name="TextBox 11">
            <a:extLst>
              <a:ext uri="{FF2B5EF4-FFF2-40B4-BE49-F238E27FC236}">
                <a16:creationId xmlns:a16="http://schemas.microsoft.com/office/drawing/2014/main" id="{2F7197EC-B01F-4A2E-9976-9014408EB300}"/>
              </a:ext>
            </a:extLst>
          </p:cNvPr>
          <p:cNvSpPr txBox="1"/>
          <p:nvPr/>
        </p:nvSpPr>
        <p:spPr>
          <a:xfrm>
            <a:off x="4067944" y="2564904"/>
            <a:ext cx="4599967" cy="2677656"/>
          </a:xfrm>
          <a:prstGeom prst="rect">
            <a:avLst/>
          </a:prstGeom>
          <a:noFill/>
        </p:spPr>
        <p:txBody>
          <a:bodyPr wrap="square" rtlCol="0">
            <a:spAutoFit/>
          </a:bodyPr>
          <a:lstStyle/>
          <a:p>
            <a:pPr marL="0" indent="0">
              <a:buNone/>
            </a:pPr>
            <a:r>
              <a:rPr lang="en-GB" sz="2800" i="1" dirty="0">
                <a:solidFill>
                  <a:srgbClr val="0000CC"/>
                </a:solidFill>
              </a:rPr>
              <a:t>“…we characterize organisational change as a movement over time from current ways of organizing and working to new ways of organizing and working.”</a:t>
            </a:r>
          </a:p>
        </p:txBody>
      </p:sp>
    </p:spTree>
    <p:extLst>
      <p:ext uri="{BB962C8B-B14F-4D97-AF65-F5344CB8AC3E}">
        <p14:creationId xmlns:p14="http://schemas.microsoft.com/office/powerpoint/2010/main" val="355834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9798B38-3515-4289-90B8-03DA4AB76136}"/>
              </a:ext>
            </a:extLst>
          </p:cNvPr>
          <p:cNvSpPr>
            <a:spLocks noGrp="1"/>
          </p:cNvSpPr>
          <p:nvPr>
            <p:ph type="title"/>
          </p:nvPr>
        </p:nvSpPr>
        <p:spPr>
          <a:xfrm>
            <a:off x="1367644" y="188640"/>
            <a:ext cx="6408712" cy="692696"/>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eaLnBrk="1" hangingPunct="1"/>
            <a:r>
              <a:rPr lang="en-US" altLang="en-US" sz="4000" dirty="0"/>
              <a:t>Experiencing Personal Change</a:t>
            </a:r>
          </a:p>
        </p:txBody>
      </p:sp>
      <p:sp>
        <p:nvSpPr>
          <p:cNvPr id="33795" name="Rectangle 3">
            <a:extLst>
              <a:ext uri="{FF2B5EF4-FFF2-40B4-BE49-F238E27FC236}">
                <a16:creationId xmlns:a16="http://schemas.microsoft.com/office/drawing/2014/main" id="{2025F05F-2CB4-47AC-A319-F2D04EBDAC24}"/>
              </a:ext>
            </a:extLst>
          </p:cNvPr>
          <p:cNvSpPr>
            <a:spLocks noGrp="1"/>
          </p:cNvSpPr>
          <p:nvPr>
            <p:ph idx="1"/>
          </p:nvPr>
        </p:nvSpPr>
        <p:spPr>
          <a:xfrm>
            <a:off x="251520" y="1772816"/>
            <a:ext cx="7924800" cy="3528392"/>
          </a:xfrm>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2026" tIns="46012" rIns="92026" bIns="46012"/>
          <a:lstStyle/>
          <a:p>
            <a:pPr marL="460375" indent="-460375" defTabSz="847725" eaLnBrk="1" hangingPunct="1">
              <a:spcAft>
                <a:spcPct val="60000"/>
              </a:spcAft>
              <a:buFont typeface="Wingdings" panose="05000000000000000000" pitchFamily="2" charset="2"/>
              <a:buNone/>
            </a:pPr>
            <a:r>
              <a:rPr lang="en-US" altLang="en-US" sz="2400" dirty="0"/>
              <a:t>1.	</a:t>
            </a:r>
            <a:r>
              <a:rPr lang="en-US" altLang="en-US" sz="2400" dirty="0">
                <a:solidFill>
                  <a:srgbClr val="0000CC"/>
                </a:solidFill>
              </a:rPr>
              <a:t>Before you knew the change was coming or </a:t>
            </a:r>
            <a:br>
              <a:rPr lang="en-US" altLang="en-US" sz="2400" dirty="0">
                <a:solidFill>
                  <a:srgbClr val="0000CC"/>
                </a:solidFill>
              </a:rPr>
            </a:br>
            <a:r>
              <a:rPr lang="en-US" altLang="en-US" sz="2400" dirty="0">
                <a:solidFill>
                  <a:srgbClr val="0000CC"/>
                </a:solidFill>
              </a:rPr>
              <a:t>needed . . .</a:t>
            </a:r>
          </a:p>
          <a:p>
            <a:pPr marL="460375" indent="-460375" defTabSz="847725" eaLnBrk="1" hangingPunct="1">
              <a:spcAft>
                <a:spcPct val="60000"/>
              </a:spcAft>
              <a:buFont typeface="Wingdings" panose="05000000000000000000" pitchFamily="2" charset="2"/>
              <a:buNone/>
            </a:pPr>
            <a:r>
              <a:rPr lang="en-US" altLang="en-US" sz="2400" dirty="0"/>
              <a:t>2.	</a:t>
            </a:r>
            <a:r>
              <a:rPr lang="en-US" altLang="en-US" sz="2400" dirty="0">
                <a:solidFill>
                  <a:srgbClr val="002060"/>
                </a:solidFill>
              </a:rPr>
              <a:t>In the earliest days of the change . . . when you </a:t>
            </a:r>
            <a:br>
              <a:rPr lang="en-US" altLang="en-US" sz="2400" dirty="0">
                <a:solidFill>
                  <a:srgbClr val="002060"/>
                </a:solidFill>
              </a:rPr>
            </a:br>
            <a:r>
              <a:rPr lang="en-US" altLang="en-US" sz="2400" dirty="0">
                <a:solidFill>
                  <a:srgbClr val="002060"/>
                </a:solidFill>
              </a:rPr>
              <a:t>are beginning to feel the effects of the change . . .</a:t>
            </a:r>
          </a:p>
          <a:p>
            <a:pPr marL="460375" indent="-460375" defTabSz="847725" eaLnBrk="1" hangingPunct="1">
              <a:spcAft>
                <a:spcPct val="60000"/>
              </a:spcAft>
              <a:buFont typeface="Wingdings" panose="05000000000000000000" pitchFamily="2" charset="2"/>
              <a:buNone/>
            </a:pPr>
            <a:r>
              <a:rPr lang="en-US" altLang="en-US" sz="2400" dirty="0"/>
              <a:t>3.	</a:t>
            </a:r>
            <a:r>
              <a:rPr lang="en-US" altLang="en-US" sz="2400" dirty="0">
                <a:solidFill>
                  <a:srgbClr val="0000FF"/>
                </a:solidFill>
              </a:rPr>
              <a:t>After the change is half-way complete . . .</a:t>
            </a:r>
          </a:p>
          <a:p>
            <a:pPr marL="460375" indent="-460375" defTabSz="847725" eaLnBrk="1" hangingPunct="1">
              <a:spcAft>
                <a:spcPct val="60000"/>
              </a:spcAft>
              <a:buFont typeface="Wingdings" panose="05000000000000000000" pitchFamily="2" charset="2"/>
              <a:buNone/>
            </a:pPr>
            <a:r>
              <a:rPr lang="en-US" altLang="en-US" sz="2400" dirty="0"/>
              <a:t>4. 	</a:t>
            </a:r>
            <a:r>
              <a:rPr lang="en-US" altLang="en-US" sz="2400" dirty="0">
                <a:solidFill>
                  <a:srgbClr val="002060"/>
                </a:solidFill>
              </a:rPr>
              <a:t>After the change is complete . . . when you’re looking back on the path you’ve followed . . .</a:t>
            </a:r>
          </a:p>
        </p:txBody>
      </p:sp>
      <p:sp>
        <p:nvSpPr>
          <p:cNvPr id="2" name="TextBox 1">
            <a:extLst>
              <a:ext uri="{FF2B5EF4-FFF2-40B4-BE49-F238E27FC236}">
                <a16:creationId xmlns:a16="http://schemas.microsoft.com/office/drawing/2014/main" id="{7E9E58AE-1848-4E20-B1CC-F61A765A25D5}"/>
              </a:ext>
            </a:extLst>
          </p:cNvPr>
          <p:cNvSpPr txBox="1"/>
          <p:nvPr/>
        </p:nvSpPr>
        <p:spPr>
          <a:xfrm>
            <a:off x="323528" y="1002633"/>
            <a:ext cx="2920864" cy="523220"/>
          </a:xfrm>
          <a:prstGeom prst="rect">
            <a:avLst/>
          </a:prstGeom>
          <a:noFill/>
        </p:spPr>
        <p:txBody>
          <a:bodyPr wrap="none" rtlCol="0">
            <a:spAutoFit/>
          </a:bodyPr>
          <a:lstStyle/>
          <a:p>
            <a:r>
              <a:rPr lang="en-GB" sz="2800" dirty="0"/>
              <a:t>How did you feel: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33794"/>
                                        </p:tgtEl>
                                        <p:attrNameLst>
                                          <p:attrName>style.visibility</p:attrName>
                                        </p:attrNameLst>
                                      </p:cBhvr>
                                      <p:to>
                                        <p:strVal val="visible"/>
                                      </p:to>
                                    </p:set>
                                    <p:anim calcmode="lin" valueType="num">
                                      <p:cBhvr>
                                        <p:cTn id="7" dur="500" fill="hold"/>
                                        <p:tgtEl>
                                          <p:spTgt spid="33794"/>
                                        </p:tgtEl>
                                        <p:attrNameLst>
                                          <p:attrName>ppt_w</p:attrName>
                                        </p:attrNameLst>
                                      </p:cBhvr>
                                      <p:tavLst>
                                        <p:tav tm="0">
                                          <p:val>
                                            <p:fltVal val="0"/>
                                          </p:val>
                                        </p:tav>
                                        <p:tav tm="100000">
                                          <p:val>
                                            <p:strVal val="#ppt_w"/>
                                          </p:val>
                                        </p:tav>
                                      </p:tavLst>
                                    </p:anim>
                                    <p:anim calcmode="lin" valueType="num">
                                      <p:cBhvr>
                                        <p:cTn id="8" dur="500" fill="hold"/>
                                        <p:tgtEl>
                                          <p:spTgt spid="33794"/>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Effect transition="in" filter="dissolve">
                                      <p:cBhvr>
                                        <p:cTn id="13" dur="500"/>
                                        <p:tgtEl>
                                          <p:spTgt spid="33795">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3795">
                                            <p:txEl>
                                              <p:pRg st="1" end="1"/>
                                            </p:txEl>
                                          </p:spTgt>
                                        </p:tgtEl>
                                        <p:attrNameLst>
                                          <p:attrName>style.visibility</p:attrName>
                                        </p:attrNameLst>
                                      </p:cBhvr>
                                      <p:to>
                                        <p:strVal val="visible"/>
                                      </p:to>
                                    </p:set>
                                    <p:animEffect transition="in" filter="dissolve">
                                      <p:cBhvr>
                                        <p:cTn id="18" dur="500"/>
                                        <p:tgtEl>
                                          <p:spTgt spid="33795">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3795">
                                            <p:txEl>
                                              <p:pRg st="2" end="2"/>
                                            </p:txEl>
                                          </p:spTgt>
                                        </p:tgtEl>
                                        <p:attrNameLst>
                                          <p:attrName>style.visibility</p:attrName>
                                        </p:attrNameLst>
                                      </p:cBhvr>
                                      <p:to>
                                        <p:strVal val="visible"/>
                                      </p:to>
                                    </p:set>
                                    <p:animEffect transition="in" filter="dissolve">
                                      <p:cBhvr>
                                        <p:cTn id="23" dur="500"/>
                                        <p:tgtEl>
                                          <p:spTgt spid="33795">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3795">
                                            <p:txEl>
                                              <p:pRg st="3" end="3"/>
                                            </p:txEl>
                                          </p:spTgt>
                                        </p:tgtEl>
                                        <p:attrNameLst>
                                          <p:attrName>style.visibility</p:attrName>
                                        </p:attrNameLst>
                                      </p:cBhvr>
                                      <p:to>
                                        <p:strVal val="visible"/>
                                      </p:to>
                                    </p:set>
                                    <p:animEffect transition="in" filter="dissolve">
                                      <p:cBhvr>
                                        <p:cTn id="28" dur="500"/>
                                        <p:tgtEl>
                                          <p:spTgt spid="3379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autoUpdateAnimBg="0"/>
      <p:bldP spid="3379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0356" name="Picture 4" descr="bd06622_">
            <a:extLst>
              <a:ext uri="{FF2B5EF4-FFF2-40B4-BE49-F238E27FC236}">
                <a16:creationId xmlns:a16="http://schemas.microsoft.com/office/drawing/2014/main" id="{AE27A737-B425-42A6-B3DB-6DE55A287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7513" y="1905000"/>
            <a:ext cx="2162175"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4" name="Rectangle 2">
            <a:extLst>
              <a:ext uri="{FF2B5EF4-FFF2-40B4-BE49-F238E27FC236}">
                <a16:creationId xmlns:a16="http://schemas.microsoft.com/office/drawing/2014/main" id="{C7275DEC-F884-4348-BF67-A927570C52D3}"/>
              </a:ext>
            </a:extLst>
          </p:cNvPr>
          <p:cNvSpPr>
            <a:spLocks noGrp="1"/>
          </p:cNvSpPr>
          <p:nvPr>
            <p:ph type="title"/>
          </p:nvPr>
        </p:nvSpPr>
        <p:spPr>
          <a:xfrm>
            <a:off x="228600" y="38100"/>
            <a:ext cx="8534400" cy="1143000"/>
          </a:xfrm>
        </p:spPr>
        <p:txBody>
          <a:bodyPr/>
          <a:lstStyle/>
          <a:p>
            <a:pPr eaLnBrk="1" hangingPunct="1"/>
            <a:r>
              <a:rPr lang="en-US" altLang="en-US" dirty="0"/>
              <a:t>Reflection. . .</a:t>
            </a:r>
          </a:p>
        </p:txBody>
      </p:sp>
      <p:sp>
        <p:nvSpPr>
          <p:cNvPr id="100355" name="Rectangle 3">
            <a:extLst>
              <a:ext uri="{FF2B5EF4-FFF2-40B4-BE49-F238E27FC236}">
                <a16:creationId xmlns:a16="http://schemas.microsoft.com/office/drawing/2014/main" id="{906FDCFA-301C-4005-ACCB-2CC1D492CCC3}"/>
              </a:ext>
            </a:extLst>
          </p:cNvPr>
          <p:cNvSpPr>
            <a:spLocks noGrp="1" noChangeArrowheads="1"/>
          </p:cNvSpPr>
          <p:nvPr>
            <p:ph idx="1"/>
          </p:nvPr>
        </p:nvSpPr>
        <p:spPr>
          <a:xfrm>
            <a:off x="3175" y="1219200"/>
            <a:ext cx="6781800" cy="4114800"/>
          </a:xfrm>
        </p:spPr>
        <p:txBody>
          <a:bodyPr/>
          <a:lstStyle/>
          <a:p>
            <a:pPr marL="533400" indent="-533400" eaLnBrk="1" hangingPunct="1">
              <a:spcAft>
                <a:spcPct val="35000"/>
              </a:spcAft>
              <a:buFont typeface="Wingdings" panose="05000000000000000000" pitchFamily="2" charset="2"/>
              <a:buAutoNum type="arabicPeriod"/>
              <a:defRPr/>
            </a:pPr>
            <a:r>
              <a:rPr lang="en-US" altLang="en-US" sz="2000" dirty="0">
                <a:solidFill>
                  <a:srgbClr val="0000CC"/>
                </a:solidFill>
                <a:latin typeface="+mj-lt"/>
                <a:cs typeface="Times New Roman" panose="02020603050405020304" pitchFamily="18" charset="0"/>
              </a:rPr>
              <a:t>Discuss common reactions, thoughts and feelings for each of the four stages we discussed.</a:t>
            </a:r>
          </a:p>
          <a:p>
            <a:pPr marL="533400" indent="-533400" eaLnBrk="1" hangingPunct="1">
              <a:spcAft>
                <a:spcPct val="35000"/>
              </a:spcAft>
              <a:buFont typeface="Wingdings" panose="05000000000000000000" pitchFamily="2" charset="2"/>
              <a:buAutoNum type="arabicPeriod"/>
              <a:defRPr/>
            </a:pPr>
            <a:r>
              <a:rPr lang="en-US" altLang="en-US" sz="2000" dirty="0">
                <a:solidFill>
                  <a:srgbClr val="0000CC"/>
                </a:solidFill>
                <a:latin typeface="+mj-lt"/>
                <a:cs typeface="Times New Roman" panose="02020603050405020304" pitchFamily="18" charset="0"/>
              </a:rPr>
              <a:t>Discuss whether being ‘locked in the boot’ or having ‘a hand on the wheel’ made a difference in how change was perceived.</a:t>
            </a:r>
          </a:p>
          <a:p>
            <a:pPr marL="533400" indent="-533400" eaLnBrk="1" hangingPunct="1">
              <a:spcAft>
                <a:spcPct val="35000"/>
              </a:spcAft>
              <a:buFont typeface="Wingdings" panose="05000000000000000000" pitchFamily="2" charset="2"/>
              <a:buAutoNum type="arabicPeriod"/>
              <a:defRPr/>
            </a:pPr>
            <a:r>
              <a:rPr lang="en-US" altLang="en-US" sz="2000" dirty="0">
                <a:solidFill>
                  <a:srgbClr val="0000CC"/>
                </a:solidFill>
                <a:latin typeface="+mj-lt"/>
                <a:cs typeface="Times New Roman" panose="02020603050405020304" pitchFamily="18" charset="0"/>
              </a:rPr>
              <a:t>Discuss whether a change being perceived as negative or positive made a difference in how people respond.</a:t>
            </a:r>
          </a:p>
          <a:p>
            <a:pPr marL="533400" indent="-533400" eaLnBrk="1" hangingPunct="1">
              <a:spcAft>
                <a:spcPct val="35000"/>
              </a:spcAft>
              <a:buFont typeface="Wingdings" panose="05000000000000000000" pitchFamily="2" charset="2"/>
              <a:buAutoNum type="arabicPeriod"/>
              <a:defRPr/>
            </a:pPr>
            <a:r>
              <a:rPr lang="en-US" altLang="en-US" sz="2000" dirty="0">
                <a:solidFill>
                  <a:srgbClr val="0000CC"/>
                </a:solidFill>
                <a:latin typeface="+mj-lt"/>
                <a:cs typeface="Times New Roman" panose="02020603050405020304" pitchFamily="18" charset="0"/>
              </a:rPr>
              <a:t>Discuss whether the change being personal or professional made a difference in how people responded.</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00354"/>
                                        </p:tgtEl>
                                        <p:attrNameLst>
                                          <p:attrName>style.visibility</p:attrName>
                                        </p:attrNameLst>
                                      </p:cBhvr>
                                      <p:to>
                                        <p:strVal val="visible"/>
                                      </p:to>
                                    </p:set>
                                    <p:anim calcmode="lin" valueType="num">
                                      <p:cBhvr>
                                        <p:cTn id="7" dur="500" fill="hold"/>
                                        <p:tgtEl>
                                          <p:spTgt spid="100354"/>
                                        </p:tgtEl>
                                        <p:attrNameLst>
                                          <p:attrName>ppt_w</p:attrName>
                                        </p:attrNameLst>
                                      </p:cBhvr>
                                      <p:tavLst>
                                        <p:tav tm="0">
                                          <p:val>
                                            <p:fltVal val="0"/>
                                          </p:val>
                                        </p:tav>
                                        <p:tav tm="100000">
                                          <p:val>
                                            <p:strVal val="#ppt_w"/>
                                          </p:val>
                                        </p:tav>
                                      </p:tavLst>
                                    </p:anim>
                                    <p:anim calcmode="lin" valueType="num">
                                      <p:cBhvr>
                                        <p:cTn id="8" dur="500" fill="hold"/>
                                        <p:tgtEl>
                                          <p:spTgt spid="100354"/>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00356"/>
                                        </p:tgtEl>
                                        <p:attrNameLst>
                                          <p:attrName>style.visibility</p:attrName>
                                        </p:attrNameLst>
                                      </p:cBhvr>
                                      <p:to>
                                        <p:strVal val="visible"/>
                                      </p:to>
                                    </p:set>
                                    <p:anim calcmode="lin" valueType="num">
                                      <p:cBhvr>
                                        <p:cTn id="12" dur="500" fill="hold"/>
                                        <p:tgtEl>
                                          <p:spTgt spid="100356"/>
                                        </p:tgtEl>
                                        <p:attrNameLst>
                                          <p:attrName>ppt_w</p:attrName>
                                        </p:attrNameLst>
                                      </p:cBhvr>
                                      <p:tavLst>
                                        <p:tav tm="0">
                                          <p:val>
                                            <p:fltVal val="0"/>
                                          </p:val>
                                        </p:tav>
                                        <p:tav tm="100000">
                                          <p:val>
                                            <p:strVal val="#ppt_w"/>
                                          </p:val>
                                        </p:tav>
                                      </p:tavLst>
                                    </p:anim>
                                    <p:anim calcmode="lin" valueType="num">
                                      <p:cBhvr>
                                        <p:cTn id="13" dur="500" fill="hold"/>
                                        <p:tgtEl>
                                          <p:spTgt spid="100356"/>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00355">
                                            <p:txEl>
                                              <p:pRg st="0" end="0"/>
                                            </p:txEl>
                                          </p:spTgt>
                                        </p:tgtEl>
                                        <p:attrNameLst>
                                          <p:attrName>style.visibility</p:attrName>
                                        </p:attrNameLst>
                                      </p:cBhvr>
                                      <p:to>
                                        <p:strVal val="visible"/>
                                      </p:to>
                                    </p:set>
                                    <p:animEffect transition="in" filter="dissolve">
                                      <p:cBhvr>
                                        <p:cTn id="18" dur="500"/>
                                        <p:tgtEl>
                                          <p:spTgt spid="100355">
                                            <p:txEl>
                                              <p:pRg st="0" end="0"/>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00355">
                                            <p:txEl>
                                              <p:pRg st="1" end="1"/>
                                            </p:txEl>
                                          </p:spTgt>
                                        </p:tgtEl>
                                        <p:attrNameLst>
                                          <p:attrName>style.visibility</p:attrName>
                                        </p:attrNameLst>
                                      </p:cBhvr>
                                      <p:to>
                                        <p:strVal val="visible"/>
                                      </p:to>
                                    </p:set>
                                    <p:animEffect transition="in" filter="dissolve">
                                      <p:cBhvr>
                                        <p:cTn id="23" dur="500"/>
                                        <p:tgtEl>
                                          <p:spTgt spid="100355">
                                            <p:txEl>
                                              <p:pRg st="1" end="1"/>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00355">
                                            <p:txEl>
                                              <p:pRg st="2" end="2"/>
                                            </p:txEl>
                                          </p:spTgt>
                                        </p:tgtEl>
                                        <p:attrNameLst>
                                          <p:attrName>style.visibility</p:attrName>
                                        </p:attrNameLst>
                                      </p:cBhvr>
                                      <p:to>
                                        <p:strVal val="visible"/>
                                      </p:to>
                                    </p:set>
                                    <p:animEffect transition="in" filter="dissolve">
                                      <p:cBhvr>
                                        <p:cTn id="28" dur="500"/>
                                        <p:tgtEl>
                                          <p:spTgt spid="100355">
                                            <p:txEl>
                                              <p:pRg st="2" end="2"/>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00355">
                                            <p:txEl>
                                              <p:pRg st="3" end="3"/>
                                            </p:txEl>
                                          </p:spTgt>
                                        </p:tgtEl>
                                        <p:attrNameLst>
                                          <p:attrName>style.visibility</p:attrName>
                                        </p:attrNameLst>
                                      </p:cBhvr>
                                      <p:to>
                                        <p:strVal val="visible"/>
                                      </p:to>
                                    </p:set>
                                    <p:animEffect transition="in" filter="dissolve">
                                      <p:cBhvr>
                                        <p:cTn id="33" dur="500"/>
                                        <p:tgtEl>
                                          <p:spTgt spid="1003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4" grpId="0" autoUpdateAnimBg="0"/>
      <p:bldP spid="100355"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0BF5BA7-2AE3-4D36-B3A9-D815D77BCB93}"/>
              </a:ext>
            </a:extLst>
          </p:cNvPr>
          <p:cNvSpPr>
            <a:spLocks noGrp="1"/>
          </p:cNvSpPr>
          <p:nvPr>
            <p:ph type="title"/>
          </p:nvPr>
        </p:nvSpPr>
        <p:spPr>
          <a:xfrm>
            <a:off x="457200" y="188640"/>
            <a:ext cx="8229600" cy="764704"/>
          </a:xfrm>
        </p:spPr>
        <p:txBody>
          <a:bodyPr/>
          <a:lstStyle/>
          <a:p>
            <a:pPr algn="ctr"/>
            <a:r>
              <a:rPr lang="en-GB" altLang="en-US" sz="4000" dirty="0"/>
              <a:t>Forecasting Excellence</a:t>
            </a:r>
          </a:p>
        </p:txBody>
      </p:sp>
      <p:sp>
        <p:nvSpPr>
          <p:cNvPr id="3" name="Content Placeholder 2">
            <a:extLst>
              <a:ext uri="{FF2B5EF4-FFF2-40B4-BE49-F238E27FC236}">
                <a16:creationId xmlns:a16="http://schemas.microsoft.com/office/drawing/2014/main" id="{BBB726F2-D2C3-4411-A74C-EF186AD6E5BF}"/>
              </a:ext>
            </a:extLst>
          </p:cNvPr>
          <p:cNvSpPr>
            <a:spLocks noGrp="1"/>
          </p:cNvSpPr>
          <p:nvPr>
            <p:ph idx="1"/>
          </p:nvPr>
        </p:nvSpPr>
        <p:spPr>
          <a:xfrm>
            <a:off x="-3175" y="1556792"/>
            <a:ext cx="7089775" cy="2506216"/>
          </a:xfrm>
        </p:spPr>
        <p:txBody>
          <a:bodyPr/>
          <a:lstStyle/>
          <a:p>
            <a:pPr eaLnBrk="1" hangingPunct="1">
              <a:buFontTx/>
              <a:buChar char="•"/>
              <a:defRPr/>
            </a:pPr>
            <a:r>
              <a:rPr lang="en-US" altLang="en-US" kern="0" dirty="0">
                <a:latin typeface="+mj-lt"/>
              </a:rPr>
              <a:t>‘I think there is maybe a world market for five computers’</a:t>
            </a:r>
          </a:p>
          <a:p>
            <a:pPr lvl="1" eaLnBrk="1" hangingPunct="1">
              <a:buFontTx/>
              <a:buChar char="–"/>
              <a:defRPr/>
            </a:pPr>
            <a:r>
              <a:rPr lang="en-US" altLang="en-US" sz="2000" kern="0" dirty="0">
                <a:solidFill>
                  <a:srgbClr val="0000CC"/>
                </a:solidFill>
                <a:latin typeface="+mj-lt"/>
              </a:rPr>
              <a:t>Thomas Watson, IBM, 1943</a:t>
            </a:r>
          </a:p>
          <a:p>
            <a:pPr eaLnBrk="1" hangingPunct="1">
              <a:buFontTx/>
              <a:buChar char="•"/>
              <a:defRPr/>
            </a:pPr>
            <a:r>
              <a:rPr lang="en-US" altLang="en-US" kern="0" dirty="0">
                <a:latin typeface="+mj-lt"/>
              </a:rPr>
              <a:t>‘Who the hell wants to hear actors talk’</a:t>
            </a:r>
          </a:p>
          <a:p>
            <a:pPr lvl="1" eaLnBrk="1" hangingPunct="1">
              <a:buFontTx/>
              <a:buChar char="–"/>
              <a:defRPr/>
            </a:pPr>
            <a:r>
              <a:rPr lang="en-US" altLang="en-US" sz="2000" kern="0" dirty="0">
                <a:solidFill>
                  <a:srgbClr val="0000CC"/>
                </a:solidFill>
                <a:latin typeface="+mj-lt"/>
              </a:rPr>
              <a:t>H.M. Warner, Warner Bros, 1927</a:t>
            </a:r>
          </a:p>
          <a:p>
            <a:pPr eaLnBrk="1" hangingPunct="1">
              <a:buFontTx/>
              <a:buChar char="•"/>
              <a:defRPr/>
            </a:pPr>
            <a:r>
              <a:rPr lang="en-US" altLang="en-US" kern="0" dirty="0">
                <a:latin typeface="+mj-lt"/>
              </a:rPr>
              <a:t>‘We don’t like their sound and guitar music is on the way out’</a:t>
            </a:r>
          </a:p>
          <a:p>
            <a:pPr lvl="1" eaLnBrk="1" hangingPunct="1">
              <a:buFontTx/>
              <a:buChar char="–"/>
              <a:defRPr/>
            </a:pPr>
            <a:r>
              <a:rPr lang="en-US" altLang="en-US" sz="2000" kern="0" dirty="0">
                <a:solidFill>
                  <a:srgbClr val="0000CC"/>
                </a:solidFill>
                <a:latin typeface="+mj-lt"/>
              </a:rPr>
              <a:t>Decca Recording Co, rejecting the Beatles in 1962</a:t>
            </a:r>
          </a:p>
          <a:p>
            <a:pPr>
              <a:defRPr/>
            </a:pPr>
            <a:endParaRPr lang="en-GB" dirty="0"/>
          </a:p>
        </p:txBody>
      </p:sp>
      <p:pic>
        <p:nvPicPr>
          <p:cNvPr id="20484" name="Picture 3" descr="A close up of a logo&#10;&#10;Description generated with high confidence">
            <a:extLst>
              <a:ext uri="{FF2B5EF4-FFF2-40B4-BE49-F238E27FC236}">
                <a16:creationId xmlns:a16="http://schemas.microsoft.com/office/drawing/2014/main" id="{5AE48D62-2D60-47BC-8F4E-CFF00D429C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6600" y="3810000"/>
            <a:ext cx="1927225" cy="177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93-7645-4DD9-99E5-4DE4124938B7}"/>
              </a:ext>
            </a:extLst>
          </p:cNvPr>
          <p:cNvSpPr>
            <a:spLocks noGrp="1"/>
          </p:cNvSpPr>
          <p:nvPr>
            <p:ph type="title"/>
          </p:nvPr>
        </p:nvSpPr>
        <p:spPr>
          <a:xfrm>
            <a:off x="628650" y="130761"/>
            <a:ext cx="7886700" cy="921976"/>
          </a:xfrm>
        </p:spPr>
        <p:txBody>
          <a:bodyPr/>
          <a:lstStyle/>
          <a:p>
            <a:pPr algn="ctr"/>
            <a:r>
              <a:rPr lang="en-GB" dirty="0"/>
              <a:t>What form does Change take?</a:t>
            </a:r>
          </a:p>
        </p:txBody>
      </p:sp>
      <p:sp>
        <p:nvSpPr>
          <p:cNvPr id="3" name="Content Placeholder 2">
            <a:extLst>
              <a:ext uri="{FF2B5EF4-FFF2-40B4-BE49-F238E27FC236}">
                <a16:creationId xmlns:a16="http://schemas.microsoft.com/office/drawing/2014/main" id="{27A70822-70FF-4F91-8078-C13A9FC8FD59}"/>
              </a:ext>
            </a:extLst>
          </p:cNvPr>
          <p:cNvSpPr>
            <a:spLocks noGrp="1"/>
          </p:cNvSpPr>
          <p:nvPr>
            <p:ph idx="1"/>
          </p:nvPr>
        </p:nvSpPr>
        <p:spPr>
          <a:xfrm>
            <a:off x="323528" y="1052737"/>
            <a:ext cx="5741372" cy="3726939"/>
          </a:xfrm>
        </p:spPr>
        <p:txBody>
          <a:bodyPr/>
          <a:lstStyle/>
          <a:p>
            <a:r>
              <a:rPr lang="en-GB" dirty="0">
                <a:solidFill>
                  <a:srgbClr val="0000CC"/>
                </a:solidFill>
              </a:rPr>
              <a:t>Discontinuous, or continuous</a:t>
            </a:r>
          </a:p>
          <a:p>
            <a:r>
              <a:rPr lang="en-GB" dirty="0">
                <a:solidFill>
                  <a:srgbClr val="002060"/>
                </a:solidFill>
              </a:rPr>
              <a:t>Revolutionary, or transformational</a:t>
            </a:r>
          </a:p>
          <a:p>
            <a:r>
              <a:rPr lang="en-GB" dirty="0">
                <a:solidFill>
                  <a:srgbClr val="0000CC"/>
                </a:solidFill>
              </a:rPr>
              <a:t>Evolutionary, or transactional</a:t>
            </a:r>
          </a:p>
          <a:p>
            <a:r>
              <a:rPr lang="en-GB" dirty="0">
                <a:solidFill>
                  <a:srgbClr val="002060"/>
                </a:solidFill>
              </a:rPr>
              <a:t>Big leap, or small steps</a:t>
            </a:r>
          </a:p>
          <a:p>
            <a:r>
              <a:rPr lang="en-GB" dirty="0">
                <a:solidFill>
                  <a:srgbClr val="0000CC"/>
                </a:solidFill>
              </a:rPr>
              <a:t>Major innovation or Kaizen</a:t>
            </a:r>
          </a:p>
          <a:p>
            <a:r>
              <a:rPr lang="en-GB" dirty="0">
                <a:solidFill>
                  <a:srgbClr val="002060"/>
                </a:solidFill>
              </a:rPr>
              <a:t>Fast, or slow</a:t>
            </a:r>
          </a:p>
          <a:p>
            <a:r>
              <a:rPr lang="en-GB" dirty="0">
                <a:solidFill>
                  <a:srgbClr val="002060"/>
                </a:solidFill>
              </a:rPr>
              <a:t>Avalanche, or glacier</a:t>
            </a:r>
          </a:p>
          <a:p>
            <a:r>
              <a:rPr lang="en-GB" dirty="0">
                <a:solidFill>
                  <a:srgbClr val="0000CC"/>
                </a:solidFill>
              </a:rPr>
              <a:t>Successful or….not</a:t>
            </a:r>
          </a:p>
          <a:p>
            <a:pPr marL="0" indent="0">
              <a:buNone/>
            </a:pPr>
            <a:endParaRPr lang="en-GB" dirty="0"/>
          </a:p>
        </p:txBody>
      </p:sp>
      <p:pic>
        <p:nvPicPr>
          <p:cNvPr id="6" name="Picture 5" descr="A view of a snow covered mountain&#10;&#10;Description automatically generated">
            <a:extLst>
              <a:ext uri="{FF2B5EF4-FFF2-40B4-BE49-F238E27FC236}">
                <a16:creationId xmlns:a16="http://schemas.microsoft.com/office/drawing/2014/main" id="{D11886F9-E0C1-471D-81B7-719B001BDF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08204" y="3861048"/>
            <a:ext cx="2735796" cy="1823864"/>
          </a:xfrm>
          <a:prstGeom prst="rect">
            <a:avLst/>
          </a:prstGeom>
        </p:spPr>
      </p:pic>
      <p:pic>
        <p:nvPicPr>
          <p:cNvPr id="9" name="Picture 8" descr="A snow covered mountain&#10;&#10;Description automatically generated">
            <a:extLst>
              <a:ext uri="{FF2B5EF4-FFF2-40B4-BE49-F238E27FC236}">
                <a16:creationId xmlns:a16="http://schemas.microsoft.com/office/drawing/2014/main" id="{F5575EFE-0941-4C30-A8F1-571772DA0F4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8892" y="1700808"/>
            <a:ext cx="2765107" cy="1728192"/>
          </a:xfrm>
          <a:prstGeom prst="rect">
            <a:avLst/>
          </a:prstGeom>
        </p:spPr>
      </p:pic>
      <p:sp>
        <p:nvSpPr>
          <p:cNvPr id="11" name="TextBox 10">
            <a:extLst>
              <a:ext uri="{FF2B5EF4-FFF2-40B4-BE49-F238E27FC236}">
                <a16:creationId xmlns:a16="http://schemas.microsoft.com/office/drawing/2014/main" id="{896762C6-E730-46AC-AF90-7D85C5324473}"/>
              </a:ext>
            </a:extLst>
          </p:cNvPr>
          <p:cNvSpPr txBox="1"/>
          <p:nvPr/>
        </p:nvSpPr>
        <p:spPr>
          <a:xfrm>
            <a:off x="1691680" y="5157192"/>
            <a:ext cx="2735796" cy="461665"/>
          </a:xfrm>
          <a:prstGeom prst="rect">
            <a:avLst/>
          </a:prstGeom>
          <a:noFill/>
        </p:spPr>
        <p:txBody>
          <a:bodyPr wrap="square" rtlCol="0">
            <a:spAutoFit/>
          </a:bodyPr>
          <a:lstStyle/>
          <a:p>
            <a:r>
              <a:rPr lang="en-GB" sz="2400" dirty="0"/>
              <a:t>(Burke, 2018)</a:t>
            </a:r>
          </a:p>
        </p:txBody>
      </p:sp>
    </p:spTree>
    <p:extLst>
      <p:ext uri="{BB962C8B-B14F-4D97-AF65-F5344CB8AC3E}">
        <p14:creationId xmlns:p14="http://schemas.microsoft.com/office/powerpoint/2010/main" val="323723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0E562-5314-4268-A582-70971FC8CB9F}"/>
              </a:ext>
            </a:extLst>
          </p:cNvPr>
          <p:cNvSpPr>
            <a:spLocks noGrp="1"/>
          </p:cNvSpPr>
          <p:nvPr>
            <p:ph type="title"/>
          </p:nvPr>
        </p:nvSpPr>
        <p:spPr>
          <a:xfrm>
            <a:off x="628650" y="365125"/>
            <a:ext cx="7886700" cy="903635"/>
          </a:xfrm>
        </p:spPr>
        <p:txBody>
          <a:bodyPr/>
          <a:lstStyle/>
          <a:p>
            <a:pPr algn="ctr"/>
            <a:r>
              <a:rPr lang="en-GB" dirty="0"/>
              <a:t>So, What </a:t>
            </a:r>
            <a:r>
              <a:rPr lang="en-GB" i="1" dirty="0"/>
              <a:t>Is</a:t>
            </a:r>
            <a:r>
              <a:rPr lang="en-GB" dirty="0"/>
              <a:t> Change?</a:t>
            </a:r>
          </a:p>
        </p:txBody>
      </p:sp>
      <p:sp>
        <p:nvSpPr>
          <p:cNvPr id="3" name="Content Placeholder 2">
            <a:extLst>
              <a:ext uri="{FF2B5EF4-FFF2-40B4-BE49-F238E27FC236}">
                <a16:creationId xmlns:a16="http://schemas.microsoft.com/office/drawing/2014/main" id="{A0947F17-0BAB-401A-B90A-544FD1657B8F}"/>
              </a:ext>
            </a:extLst>
          </p:cNvPr>
          <p:cNvSpPr>
            <a:spLocks noGrp="1"/>
          </p:cNvSpPr>
          <p:nvPr>
            <p:ph idx="1"/>
          </p:nvPr>
        </p:nvSpPr>
        <p:spPr>
          <a:xfrm>
            <a:off x="467544" y="1124744"/>
            <a:ext cx="7886700" cy="4351338"/>
          </a:xfrm>
        </p:spPr>
        <p:txBody>
          <a:bodyPr/>
          <a:lstStyle/>
          <a:p>
            <a:pPr marL="0" indent="0">
              <a:buNone/>
            </a:pPr>
            <a:r>
              <a:rPr lang="en-GB" dirty="0">
                <a:solidFill>
                  <a:srgbClr val="002060"/>
                </a:solidFill>
              </a:rPr>
              <a:t>We probably think of it a transition from one state to another....young to old, one place to another, cold to hot, bored to excited, angry to happy….and back!</a:t>
            </a:r>
          </a:p>
          <a:p>
            <a:pPr marL="0" indent="0">
              <a:buNone/>
            </a:pPr>
            <a:r>
              <a:rPr lang="en-GB" dirty="0">
                <a:solidFill>
                  <a:srgbClr val="0000CC"/>
                </a:solidFill>
              </a:rPr>
              <a:t>For our purposes, we are looking at organisational change: -</a:t>
            </a:r>
          </a:p>
          <a:p>
            <a:pPr marL="0" indent="0">
              <a:buNone/>
            </a:pPr>
            <a:r>
              <a:rPr lang="en-GB" i="1" dirty="0">
                <a:solidFill>
                  <a:srgbClr val="0000CC"/>
                </a:solidFill>
              </a:rPr>
              <a:t>“we characterize organizational change as a movement over time from current ways of organizing and working to new ways of organizing and working”</a:t>
            </a:r>
          </a:p>
          <a:p>
            <a:pPr marL="0" indent="0">
              <a:buNone/>
            </a:pPr>
            <a:endParaRPr lang="en-GB" i="1" dirty="0">
              <a:solidFill>
                <a:srgbClr val="0000CC"/>
              </a:solidFill>
            </a:endParaRPr>
          </a:p>
        </p:txBody>
      </p:sp>
      <p:sp>
        <p:nvSpPr>
          <p:cNvPr id="4" name="TextBox 3">
            <a:extLst>
              <a:ext uri="{FF2B5EF4-FFF2-40B4-BE49-F238E27FC236}">
                <a16:creationId xmlns:a16="http://schemas.microsoft.com/office/drawing/2014/main" id="{9BF087E0-BF44-4442-9B7E-945DB37BF284}"/>
              </a:ext>
            </a:extLst>
          </p:cNvPr>
          <p:cNvSpPr txBox="1"/>
          <p:nvPr/>
        </p:nvSpPr>
        <p:spPr>
          <a:xfrm>
            <a:off x="4860032" y="4653136"/>
            <a:ext cx="4176464" cy="369332"/>
          </a:xfrm>
          <a:prstGeom prst="rect">
            <a:avLst/>
          </a:prstGeom>
          <a:noFill/>
        </p:spPr>
        <p:txBody>
          <a:bodyPr wrap="square" rtlCol="0">
            <a:spAutoFit/>
          </a:bodyPr>
          <a:lstStyle/>
          <a:p>
            <a:r>
              <a:rPr lang="en-GB" dirty="0"/>
              <a:t>Dawson, P. &amp; Andriopoulos, C. (2017)  p. 5</a:t>
            </a:r>
          </a:p>
        </p:txBody>
      </p:sp>
    </p:spTree>
    <p:extLst>
      <p:ext uri="{BB962C8B-B14F-4D97-AF65-F5344CB8AC3E}">
        <p14:creationId xmlns:p14="http://schemas.microsoft.com/office/powerpoint/2010/main" val="270784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ABF4-62F3-4925-A934-6A34A61D86D7}"/>
              </a:ext>
            </a:extLst>
          </p:cNvPr>
          <p:cNvSpPr>
            <a:spLocks noGrp="1"/>
          </p:cNvSpPr>
          <p:nvPr>
            <p:ph type="title"/>
          </p:nvPr>
        </p:nvSpPr>
        <p:spPr/>
        <p:txBody>
          <a:bodyPr/>
          <a:lstStyle/>
          <a:p>
            <a:pPr algn="ctr"/>
            <a:r>
              <a:rPr lang="en-GB" sz="4400" dirty="0"/>
              <a:t>Discussion</a:t>
            </a:r>
            <a:br>
              <a:rPr lang="en-GB" sz="4400" dirty="0"/>
            </a:br>
            <a:endParaRPr lang="en-GB" dirty="0"/>
          </a:p>
        </p:txBody>
      </p:sp>
      <p:sp>
        <p:nvSpPr>
          <p:cNvPr id="8" name="Content Placeholder 7">
            <a:extLst>
              <a:ext uri="{FF2B5EF4-FFF2-40B4-BE49-F238E27FC236}">
                <a16:creationId xmlns:a16="http://schemas.microsoft.com/office/drawing/2014/main" id="{4BDEF20C-5798-4F18-AD21-B6E511C3B557}"/>
              </a:ext>
            </a:extLst>
          </p:cNvPr>
          <p:cNvSpPr txBox="1">
            <a:spLocks noGrp="1"/>
          </p:cNvSpPr>
          <p:nvPr>
            <p:ph idx="1"/>
          </p:nvPr>
        </p:nvSpPr>
        <p:spPr>
          <a:xfrm>
            <a:off x="548097" y="1154801"/>
            <a:ext cx="8047806" cy="1383969"/>
          </a:xfrm>
          <a:prstGeom prst="rect">
            <a:avLst/>
          </a:prstGeom>
          <a:noFill/>
        </p:spPr>
        <p:txBody>
          <a:bodyPr wrap="square">
            <a:spAutoFit/>
          </a:bodyPr>
          <a:lstStyle/>
          <a:p>
            <a:pPr marL="0" indent="0">
              <a:buNone/>
            </a:pPr>
            <a:r>
              <a:rPr lang="en-GB" dirty="0">
                <a:solidFill>
                  <a:srgbClr val="7030A0"/>
                </a:solidFill>
              </a:rPr>
              <a:t>So, what are the key considerations that come to mind when looking at this definition?</a:t>
            </a:r>
          </a:p>
          <a:p>
            <a:pPr marL="0" indent="0">
              <a:buNone/>
            </a:pPr>
            <a:endParaRPr lang="en-GB" i="1" dirty="0">
              <a:solidFill>
                <a:srgbClr val="0000CC"/>
              </a:solidFill>
            </a:endParaRPr>
          </a:p>
        </p:txBody>
      </p:sp>
      <p:pic>
        <p:nvPicPr>
          <p:cNvPr id="11" name="Picture 10" descr="A group of people sitting at a table with a computer&#10;&#10;Description automatically generated">
            <a:extLst>
              <a:ext uri="{FF2B5EF4-FFF2-40B4-BE49-F238E27FC236}">
                <a16:creationId xmlns:a16="http://schemas.microsoft.com/office/drawing/2014/main" id="{EC00B0AC-681F-4F41-A7DB-FAD5E801F2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89040"/>
            <a:ext cx="2843808" cy="1944216"/>
          </a:xfrm>
          <a:prstGeom prst="rect">
            <a:avLst/>
          </a:prstGeom>
        </p:spPr>
      </p:pic>
      <p:sp>
        <p:nvSpPr>
          <p:cNvPr id="12" name="TextBox 11">
            <a:extLst>
              <a:ext uri="{FF2B5EF4-FFF2-40B4-BE49-F238E27FC236}">
                <a16:creationId xmlns:a16="http://schemas.microsoft.com/office/drawing/2014/main" id="{2F7197EC-B01F-4A2E-9976-9014408EB300}"/>
              </a:ext>
            </a:extLst>
          </p:cNvPr>
          <p:cNvSpPr txBox="1"/>
          <p:nvPr/>
        </p:nvSpPr>
        <p:spPr>
          <a:xfrm>
            <a:off x="4067944" y="2564904"/>
            <a:ext cx="4599967" cy="2677656"/>
          </a:xfrm>
          <a:prstGeom prst="rect">
            <a:avLst/>
          </a:prstGeom>
          <a:noFill/>
        </p:spPr>
        <p:txBody>
          <a:bodyPr wrap="square" rtlCol="0">
            <a:spAutoFit/>
          </a:bodyPr>
          <a:lstStyle/>
          <a:p>
            <a:pPr marL="0" indent="0">
              <a:buNone/>
            </a:pPr>
            <a:r>
              <a:rPr lang="en-GB" sz="2800" i="1" dirty="0">
                <a:solidFill>
                  <a:srgbClr val="0000CC"/>
                </a:solidFill>
              </a:rPr>
              <a:t>“…we characterize organizational change as a movement over time from current ways of organizing and working to new ways of organizing and working.”</a:t>
            </a:r>
          </a:p>
        </p:txBody>
      </p:sp>
    </p:spTree>
    <p:extLst>
      <p:ext uri="{BB962C8B-B14F-4D97-AF65-F5344CB8AC3E}">
        <p14:creationId xmlns:p14="http://schemas.microsoft.com/office/powerpoint/2010/main" val="660529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93-7645-4DD9-99E5-4DE4124938B7}"/>
              </a:ext>
            </a:extLst>
          </p:cNvPr>
          <p:cNvSpPr>
            <a:spLocks noGrp="1"/>
          </p:cNvSpPr>
          <p:nvPr>
            <p:ph type="title"/>
          </p:nvPr>
        </p:nvSpPr>
        <p:spPr>
          <a:xfrm>
            <a:off x="628650" y="130761"/>
            <a:ext cx="7886700" cy="921976"/>
          </a:xfrm>
        </p:spPr>
        <p:txBody>
          <a:bodyPr/>
          <a:lstStyle/>
          <a:p>
            <a:pPr algn="ctr"/>
            <a:r>
              <a:rPr lang="en-GB" dirty="0"/>
              <a:t>What is Change?</a:t>
            </a:r>
          </a:p>
        </p:txBody>
      </p:sp>
      <p:sp>
        <p:nvSpPr>
          <p:cNvPr id="3" name="Content Placeholder 2">
            <a:extLst>
              <a:ext uri="{FF2B5EF4-FFF2-40B4-BE49-F238E27FC236}">
                <a16:creationId xmlns:a16="http://schemas.microsoft.com/office/drawing/2014/main" id="{27A70822-70FF-4F91-8078-C13A9FC8FD59}"/>
              </a:ext>
            </a:extLst>
          </p:cNvPr>
          <p:cNvSpPr>
            <a:spLocks noGrp="1"/>
          </p:cNvSpPr>
          <p:nvPr>
            <p:ph idx="1"/>
          </p:nvPr>
        </p:nvSpPr>
        <p:spPr>
          <a:xfrm>
            <a:off x="323528" y="1052737"/>
            <a:ext cx="5741372" cy="3726939"/>
          </a:xfrm>
        </p:spPr>
        <p:txBody>
          <a:bodyPr/>
          <a:lstStyle/>
          <a:p>
            <a:r>
              <a:rPr lang="en-GB" dirty="0">
                <a:solidFill>
                  <a:srgbClr val="0000CC"/>
                </a:solidFill>
              </a:rPr>
              <a:t>Discontinuous, or continuous</a:t>
            </a:r>
          </a:p>
          <a:p>
            <a:r>
              <a:rPr lang="en-GB" dirty="0">
                <a:solidFill>
                  <a:srgbClr val="002060"/>
                </a:solidFill>
              </a:rPr>
              <a:t>Revolutionary, or transformational</a:t>
            </a:r>
          </a:p>
          <a:p>
            <a:r>
              <a:rPr lang="en-GB" dirty="0">
                <a:solidFill>
                  <a:srgbClr val="0000CC"/>
                </a:solidFill>
              </a:rPr>
              <a:t>Evolutionary, or transactional</a:t>
            </a:r>
          </a:p>
          <a:p>
            <a:r>
              <a:rPr lang="en-GB" dirty="0">
                <a:solidFill>
                  <a:srgbClr val="002060"/>
                </a:solidFill>
              </a:rPr>
              <a:t>Big leap, or small steps</a:t>
            </a:r>
          </a:p>
          <a:p>
            <a:r>
              <a:rPr lang="en-GB" dirty="0">
                <a:solidFill>
                  <a:srgbClr val="0000CC"/>
                </a:solidFill>
              </a:rPr>
              <a:t>Major innovation or Kaizen</a:t>
            </a:r>
          </a:p>
          <a:p>
            <a:r>
              <a:rPr lang="en-GB" dirty="0">
                <a:solidFill>
                  <a:srgbClr val="002060"/>
                </a:solidFill>
              </a:rPr>
              <a:t>Fast, or slow</a:t>
            </a:r>
          </a:p>
          <a:p>
            <a:r>
              <a:rPr lang="en-GB" dirty="0">
                <a:solidFill>
                  <a:srgbClr val="002060"/>
                </a:solidFill>
              </a:rPr>
              <a:t>Avalanche, or glacier</a:t>
            </a:r>
          </a:p>
          <a:p>
            <a:r>
              <a:rPr lang="en-GB" dirty="0">
                <a:solidFill>
                  <a:srgbClr val="0000CC"/>
                </a:solidFill>
              </a:rPr>
              <a:t>Successful or….not</a:t>
            </a:r>
          </a:p>
          <a:p>
            <a:pPr marL="0" indent="0">
              <a:buNone/>
            </a:pPr>
            <a:endParaRPr lang="en-GB" dirty="0"/>
          </a:p>
        </p:txBody>
      </p:sp>
      <p:pic>
        <p:nvPicPr>
          <p:cNvPr id="6" name="Picture 5" descr="A view of a snow covered mountain&#10;&#10;Description automatically generated">
            <a:extLst>
              <a:ext uri="{FF2B5EF4-FFF2-40B4-BE49-F238E27FC236}">
                <a16:creationId xmlns:a16="http://schemas.microsoft.com/office/drawing/2014/main" id="{D11886F9-E0C1-471D-81B7-719B001BDF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08204" y="3861048"/>
            <a:ext cx="2735796" cy="1823864"/>
          </a:xfrm>
          <a:prstGeom prst="rect">
            <a:avLst/>
          </a:prstGeom>
        </p:spPr>
      </p:pic>
      <p:pic>
        <p:nvPicPr>
          <p:cNvPr id="9" name="Picture 8" descr="A snow covered mountain&#10;&#10;Description automatically generated">
            <a:extLst>
              <a:ext uri="{FF2B5EF4-FFF2-40B4-BE49-F238E27FC236}">
                <a16:creationId xmlns:a16="http://schemas.microsoft.com/office/drawing/2014/main" id="{F5575EFE-0941-4C30-A8F1-571772DA0F4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78892" y="1700808"/>
            <a:ext cx="2765107" cy="1728192"/>
          </a:xfrm>
          <a:prstGeom prst="rect">
            <a:avLst/>
          </a:prstGeom>
        </p:spPr>
      </p:pic>
      <p:sp>
        <p:nvSpPr>
          <p:cNvPr id="11" name="TextBox 10">
            <a:extLst>
              <a:ext uri="{FF2B5EF4-FFF2-40B4-BE49-F238E27FC236}">
                <a16:creationId xmlns:a16="http://schemas.microsoft.com/office/drawing/2014/main" id="{896762C6-E730-46AC-AF90-7D85C5324473}"/>
              </a:ext>
            </a:extLst>
          </p:cNvPr>
          <p:cNvSpPr txBox="1"/>
          <p:nvPr/>
        </p:nvSpPr>
        <p:spPr>
          <a:xfrm>
            <a:off x="1691680" y="5157192"/>
            <a:ext cx="2735796" cy="461665"/>
          </a:xfrm>
          <a:prstGeom prst="rect">
            <a:avLst/>
          </a:prstGeom>
          <a:noFill/>
        </p:spPr>
        <p:txBody>
          <a:bodyPr wrap="square" rtlCol="0">
            <a:spAutoFit/>
          </a:bodyPr>
          <a:lstStyle/>
          <a:p>
            <a:r>
              <a:rPr lang="en-GB" sz="2400" dirty="0"/>
              <a:t>(Burke, 2018)</a:t>
            </a:r>
          </a:p>
        </p:txBody>
      </p:sp>
    </p:spTree>
    <p:extLst>
      <p:ext uri="{BB962C8B-B14F-4D97-AF65-F5344CB8AC3E}">
        <p14:creationId xmlns:p14="http://schemas.microsoft.com/office/powerpoint/2010/main" val="68904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fade">
                                      <p:cBhvr>
                                        <p:cTn id="5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ECD4AC5-6A49-D4AA-0688-22DA586DEC03}"/>
              </a:ext>
            </a:extLst>
          </p:cNvPr>
          <p:cNvSpPr>
            <a:spLocks noGrp="1"/>
          </p:cNvSpPr>
          <p:nvPr>
            <p:ph type="sldNum" sz="quarter" idx="12"/>
          </p:nvPr>
        </p:nvSpPr>
        <p:spPr/>
        <p:txBody>
          <a:bodyPr/>
          <a:lstStyle/>
          <a:p>
            <a:fld id="{9C1B27AE-E79F-4E5D-AA37-F7A24ADFFC72}" type="slidenum">
              <a:rPr lang="en-GB" altLang="en-US" smtClean="0"/>
              <a:pPr/>
              <a:t>23</a:t>
            </a:fld>
            <a:endParaRPr lang="en-GB" altLang="en-US"/>
          </a:p>
        </p:txBody>
      </p:sp>
      <p:sp>
        <p:nvSpPr>
          <p:cNvPr id="5" name="Title 1">
            <a:extLst>
              <a:ext uri="{FF2B5EF4-FFF2-40B4-BE49-F238E27FC236}">
                <a16:creationId xmlns:a16="http://schemas.microsoft.com/office/drawing/2014/main" id="{6FC4B15A-F575-E4E4-0B57-21A0CEBDD9C8}"/>
              </a:ext>
            </a:extLst>
          </p:cNvPr>
          <p:cNvSpPr txBox="1">
            <a:spLocks/>
          </p:cNvSpPr>
          <p:nvPr/>
        </p:nvSpPr>
        <p:spPr>
          <a:xfrm>
            <a:off x="628650" y="130761"/>
            <a:ext cx="7886700" cy="92197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What is Change?</a:t>
            </a:r>
            <a:endParaRPr lang="en-GB" dirty="0"/>
          </a:p>
        </p:txBody>
      </p:sp>
      <p:sp>
        <p:nvSpPr>
          <p:cNvPr id="6" name="TextBox 5">
            <a:extLst>
              <a:ext uri="{FF2B5EF4-FFF2-40B4-BE49-F238E27FC236}">
                <a16:creationId xmlns:a16="http://schemas.microsoft.com/office/drawing/2014/main" id="{80BAA966-EEB9-9663-84CD-492C997B5EE4}"/>
              </a:ext>
            </a:extLst>
          </p:cNvPr>
          <p:cNvSpPr txBox="1"/>
          <p:nvPr/>
        </p:nvSpPr>
        <p:spPr>
          <a:xfrm>
            <a:off x="899592" y="1340768"/>
            <a:ext cx="5256584" cy="1754326"/>
          </a:xfrm>
          <a:prstGeom prst="rect">
            <a:avLst/>
          </a:prstGeom>
          <a:noFill/>
        </p:spPr>
        <p:txBody>
          <a:bodyPr wrap="square" rtlCol="0">
            <a:spAutoFit/>
          </a:bodyPr>
          <a:lstStyle/>
          <a:p>
            <a:r>
              <a:rPr lang="en-GB" sz="3600" dirty="0"/>
              <a:t>An additional perspective…</a:t>
            </a:r>
          </a:p>
          <a:p>
            <a:endParaRPr lang="en-GB" sz="3600" dirty="0"/>
          </a:p>
          <a:p>
            <a:pPr marL="571500" indent="-571500">
              <a:buFont typeface="Arial" panose="020B0604020202020204" pitchFamily="34" charset="0"/>
              <a:buChar char="•"/>
            </a:pPr>
            <a:r>
              <a:rPr lang="en-GB" sz="3600" dirty="0"/>
              <a:t>Proactive or Reactive?</a:t>
            </a:r>
          </a:p>
        </p:txBody>
      </p:sp>
      <p:pic>
        <p:nvPicPr>
          <p:cNvPr id="8" name="Picture 7">
            <a:extLst>
              <a:ext uri="{FF2B5EF4-FFF2-40B4-BE49-F238E27FC236}">
                <a16:creationId xmlns:a16="http://schemas.microsoft.com/office/drawing/2014/main" id="{4A130F16-585E-AE4D-DC95-E3620C9BD9CD}"/>
              </a:ext>
            </a:extLst>
          </p:cNvPr>
          <p:cNvPicPr>
            <a:picLocks noChangeAspect="1"/>
          </p:cNvPicPr>
          <p:nvPr/>
        </p:nvPicPr>
        <p:blipFill>
          <a:blip r:embed="rId3"/>
          <a:stretch>
            <a:fillRect/>
          </a:stretch>
        </p:blipFill>
        <p:spPr>
          <a:xfrm>
            <a:off x="4326" y="3583727"/>
            <a:ext cx="3919602" cy="2151710"/>
          </a:xfrm>
          <a:prstGeom prst="rect">
            <a:avLst/>
          </a:prstGeom>
        </p:spPr>
      </p:pic>
      <p:pic>
        <p:nvPicPr>
          <p:cNvPr id="10" name="Picture 9">
            <a:extLst>
              <a:ext uri="{FF2B5EF4-FFF2-40B4-BE49-F238E27FC236}">
                <a16:creationId xmlns:a16="http://schemas.microsoft.com/office/drawing/2014/main" id="{0E2A604A-6233-38AE-FB1C-851DB67D8240}"/>
              </a:ext>
            </a:extLst>
          </p:cNvPr>
          <p:cNvPicPr>
            <a:picLocks noChangeAspect="1"/>
          </p:cNvPicPr>
          <p:nvPr/>
        </p:nvPicPr>
        <p:blipFill>
          <a:blip r:embed="rId4"/>
          <a:stretch>
            <a:fillRect/>
          </a:stretch>
        </p:blipFill>
        <p:spPr>
          <a:xfrm>
            <a:off x="5062797" y="3583727"/>
            <a:ext cx="4095390" cy="2116368"/>
          </a:xfrm>
          <a:prstGeom prst="rect">
            <a:avLst/>
          </a:prstGeom>
        </p:spPr>
      </p:pic>
    </p:spTree>
    <p:extLst>
      <p:ext uri="{BB962C8B-B14F-4D97-AF65-F5344CB8AC3E}">
        <p14:creationId xmlns:p14="http://schemas.microsoft.com/office/powerpoint/2010/main" val="3321078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1143000"/>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251520" y="1340768"/>
            <a:ext cx="8229600" cy="3816424"/>
          </a:xfrm>
        </p:spPr>
        <p:txBody>
          <a:bodyPr>
            <a:normAutofit/>
          </a:bodyPr>
          <a:lstStyle/>
          <a:p>
            <a:pPr marL="0" indent="0">
              <a:buNone/>
            </a:pPr>
            <a:r>
              <a:rPr lang="en-GB" dirty="0">
                <a:solidFill>
                  <a:srgbClr val="002060"/>
                </a:solidFill>
              </a:rPr>
              <a:t>Research the topic ‘Why organisations have to change?’</a:t>
            </a:r>
          </a:p>
          <a:p>
            <a:pPr marL="0" indent="0">
              <a:buNone/>
            </a:pPr>
            <a:r>
              <a:rPr lang="en-GB" dirty="0">
                <a:solidFill>
                  <a:srgbClr val="0000CC"/>
                </a:solidFill>
              </a:rPr>
              <a:t>And then compile a fully referenced brief report – approx. 300 words.</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ALAMo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 couple of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a:p>
            <a:r>
              <a:rPr lang="en-GB" dirty="0">
                <a:solidFill>
                  <a:srgbClr val="FFFF00"/>
                </a:solidFill>
              </a:rPr>
              <a:t>Engage with your tutors on the topics</a:t>
            </a:r>
          </a:p>
          <a:p>
            <a:endParaRPr lang="en-GB" dirty="0">
              <a:solidFill>
                <a:srgbClr val="FFFF00"/>
              </a:solidFill>
            </a:endParaRP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25</a:t>
            </a:fld>
            <a:endParaRPr lang="en-GB"/>
          </a:p>
        </p:txBody>
      </p:sp>
    </p:spTree>
    <p:extLst>
      <p:ext uri="{BB962C8B-B14F-4D97-AF65-F5344CB8AC3E}">
        <p14:creationId xmlns:p14="http://schemas.microsoft.com/office/powerpoint/2010/main" val="2058534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3631763"/>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solidFill>
                  <a:srgbClr val="0000CC"/>
                </a:solidFill>
              </a:rPr>
              <a:t>Dawson, P. &amp; Andriopoulos, C. (2017) </a:t>
            </a:r>
            <a:r>
              <a:rPr lang="en-GB" sz="2400" i="1" dirty="0">
                <a:solidFill>
                  <a:srgbClr val="0000CC"/>
                </a:solidFill>
              </a:rPr>
              <a:t>Managing change, creativity &amp; innovation. </a:t>
            </a:r>
            <a:r>
              <a:rPr lang="en-GB" sz="2400" dirty="0">
                <a:solidFill>
                  <a:srgbClr val="0000CC"/>
                </a:solidFill>
              </a:rPr>
              <a:t>3</a:t>
            </a:r>
            <a:r>
              <a:rPr lang="en-GB" sz="2400" baseline="30000" dirty="0">
                <a:solidFill>
                  <a:srgbClr val="0000CC"/>
                </a:solidFill>
              </a:rPr>
              <a:t>rd</a:t>
            </a:r>
            <a:r>
              <a:rPr lang="en-GB" sz="2400" dirty="0">
                <a:solidFill>
                  <a:srgbClr val="0000CC"/>
                </a:solidFill>
              </a:rPr>
              <a:t> edn. Sage Publications Ltd.</a:t>
            </a:r>
          </a:p>
          <a:p>
            <a:pPr marL="285750" indent="-285750">
              <a:spcAft>
                <a:spcPts val="0"/>
              </a:spcAft>
              <a:buFont typeface="Arial" panose="020B0604020202020204" pitchFamily="34" charset="0"/>
              <a:buChar char="•"/>
            </a:pPr>
            <a:endParaRPr lang="en-GB" sz="2400" dirty="0">
              <a:solidFill>
                <a:srgbClr val="0000CC"/>
              </a:solidFill>
            </a:endParaRPr>
          </a:p>
          <a:p>
            <a:pPr marL="285750" indent="-285750">
              <a:spcAft>
                <a:spcPts val="0"/>
              </a:spcAft>
              <a:buFont typeface="Arial" panose="020B0604020202020204" pitchFamily="34" charset="0"/>
              <a:buChar char="•"/>
            </a:pPr>
            <a:r>
              <a:rPr lang="en-GB" sz="2400" dirty="0">
                <a:solidFill>
                  <a:srgbClr val="0000CC"/>
                </a:solidFill>
              </a:rPr>
              <a:t>Burke, W. W. (2018) ‘Conceptual models for understanding organization change’, in Maund, A. (ed.) </a:t>
            </a:r>
            <a:r>
              <a:rPr lang="en-GB" sz="2400" i="1" dirty="0">
                <a:solidFill>
                  <a:srgbClr val="0000CC"/>
                </a:solidFill>
              </a:rPr>
              <a:t>BA in leadership and management: Skills for the workplace student yearbook, final year. </a:t>
            </a:r>
            <a:r>
              <a:rPr lang="en-GB" sz="2400" dirty="0">
                <a:solidFill>
                  <a:srgbClr val="0000CC"/>
                </a:solidFill>
              </a:rPr>
              <a:t>Sage Publications Ltd.</a:t>
            </a: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3.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4.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5.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10269</TotalTime>
  <Words>2656</Words>
  <Application>Microsoft Office PowerPoint</Application>
  <PresentationFormat>On-screen Show (4:3)</PresentationFormat>
  <Paragraphs>210</Paragraphs>
  <Slides>26</Slides>
  <Notes>12</Notes>
  <HiddenSlides>0</HiddenSlides>
  <MMClips>0</MMClips>
  <ScaleCrop>false</ScaleCrop>
  <HeadingPairs>
    <vt:vector size="6" baseType="variant">
      <vt:variant>
        <vt:lpstr>Fonts Used</vt:lpstr>
      </vt:variant>
      <vt:variant>
        <vt:i4>5</vt:i4>
      </vt:variant>
      <vt:variant>
        <vt:lpstr>Theme</vt:lpstr>
      </vt:variant>
      <vt:variant>
        <vt:i4>9</vt:i4>
      </vt:variant>
      <vt:variant>
        <vt:lpstr>Slide Titles</vt:lpstr>
      </vt:variant>
      <vt:variant>
        <vt:i4>26</vt:i4>
      </vt:variant>
    </vt:vector>
  </HeadingPairs>
  <TitlesOfParts>
    <vt:vector size="40" baseType="lpstr">
      <vt:lpstr>Arial</vt:lpstr>
      <vt:lpstr>Calibri</vt:lpstr>
      <vt:lpstr>Calibri Light</vt:lpstr>
      <vt:lpstr>Times New Roman</vt:lpstr>
      <vt:lpstr>Wingdings</vt:lpstr>
      <vt:lpstr>Default Theme</vt:lpstr>
      <vt:lpstr>UWTSD 200</vt:lpstr>
      <vt:lpstr>UWTSD 200 B</vt:lpstr>
      <vt:lpstr>UWTSD 2024</vt:lpstr>
      <vt:lpstr>UWTSD Text 1</vt:lpstr>
      <vt:lpstr>UWTSD Text 2</vt:lpstr>
      <vt:lpstr>UWTSD Text 3</vt:lpstr>
      <vt:lpstr>UWTSD Text 4</vt:lpstr>
      <vt:lpstr>UWTSD Logo Variations place image in Background</vt:lpstr>
      <vt:lpstr>BMSK6011  Leading and Implementing Workplace Change </vt:lpstr>
      <vt:lpstr>Agenda</vt:lpstr>
      <vt:lpstr>LEARNING OUTCOMES</vt:lpstr>
      <vt:lpstr>Module Task Assessment</vt:lpstr>
      <vt:lpstr>Your Thoughts on the Assignment</vt:lpstr>
      <vt:lpstr>Assessment Criteria </vt:lpstr>
      <vt:lpstr>Specific Assessment Criteria</vt:lpstr>
      <vt:lpstr>Specific Assessment Criteria</vt:lpstr>
      <vt:lpstr>Assignment Guidelines</vt:lpstr>
      <vt:lpstr>Assignment Guidelines cont.</vt:lpstr>
      <vt:lpstr>Assignment Guidelines cont.</vt:lpstr>
      <vt:lpstr>Assignment Guidelines cont.</vt:lpstr>
      <vt:lpstr>Your Perceptions of Change</vt:lpstr>
      <vt:lpstr>Group Exercise</vt:lpstr>
      <vt:lpstr>Discussion </vt:lpstr>
      <vt:lpstr>Experiencing Personal Change</vt:lpstr>
      <vt:lpstr>Reflection. . .</vt:lpstr>
      <vt:lpstr>Forecasting Excellence</vt:lpstr>
      <vt:lpstr>What form does Change take?</vt:lpstr>
      <vt:lpstr>So, What Is Change?</vt:lpstr>
      <vt:lpstr>Discussion </vt:lpstr>
      <vt:lpstr>What is Change?</vt:lpstr>
      <vt:lpstr>PowerPoint Presentation</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44</cp:revision>
  <cp:lastPrinted>2012-01-22T12:31:42Z</cp:lastPrinted>
  <dcterms:created xsi:type="dcterms:W3CDTF">2012-01-22T11:08:19Z</dcterms:created>
  <dcterms:modified xsi:type="dcterms:W3CDTF">2024-08-28T10:03:52Z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