
<file path=[Content_Types].xml><?xml version="1.0" encoding="utf-8"?>
<Types xmlns="http://schemas.openxmlformats.org/package/2006/content-types">
  <Default Extension="emf" ContentType="image/x-emf"/>
  <Default Extension="jpeg" ContentType="image/jpeg"/>
  <Default Extension="m4a" ContentType="audio/mp4"/>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lineChart>
        <c:grouping val="standard"/>
        <c:varyColors val="0"/>
        <c:ser>
          <c:idx val="0"/>
          <c:order val="0"/>
          <c:tx>
            <c:strRef>
              <c:f>Sheet1!$B$1</c:f>
              <c:strCache>
                <c:ptCount val="1"/>
                <c:pt idx="0">
                  <c:v>Series 1</c:v>
                </c:pt>
              </c:strCache>
            </c:strRef>
          </c:tx>
          <c:spPr>
            <a:ln w="28575" cap="rnd">
              <a:solidFill>
                <a:schemeClr val="accent1"/>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smooth val="0"/>
          <c:extLst>
            <c:ext xmlns:c16="http://schemas.microsoft.com/office/drawing/2014/chart" uri="{C3380CC4-5D6E-409C-BE32-E72D297353CC}">
              <c16:uniqueId val="{00000000-4073-4E34-BE2B-9A96D5670216}"/>
            </c:ext>
          </c:extLst>
        </c:ser>
        <c:ser>
          <c:idx val="1"/>
          <c:order val="1"/>
          <c:tx>
            <c:strRef>
              <c:f>Sheet1!$C$1</c:f>
              <c:strCache>
                <c:ptCount val="1"/>
                <c:pt idx="0">
                  <c:v>Series 2</c:v>
                </c:pt>
              </c:strCache>
            </c:strRef>
          </c:tx>
          <c:spPr>
            <a:ln w="28575" cap="rnd">
              <a:solidFill>
                <a:schemeClr val="accent2"/>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smooth val="0"/>
          <c:extLst>
            <c:ext xmlns:c16="http://schemas.microsoft.com/office/drawing/2014/chart" uri="{C3380CC4-5D6E-409C-BE32-E72D297353CC}">
              <c16:uniqueId val="{00000001-4073-4E34-BE2B-9A96D5670216}"/>
            </c:ext>
          </c:extLst>
        </c:ser>
        <c:ser>
          <c:idx val="2"/>
          <c:order val="2"/>
          <c:tx>
            <c:strRef>
              <c:f>Sheet1!$D$1</c:f>
              <c:strCache>
                <c:ptCount val="1"/>
                <c:pt idx="0">
                  <c:v>Series 3</c:v>
                </c:pt>
              </c:strCache>
            </c:strRef>
          </c:tx>
          <c:spPr>
            <a:ln w="28575" cap="rnd">
              <a:solidFill>
                <a:schemeClr val="accent3"/>
              </a:solidFill>
              <a:round/>
            </a:ln>
            <a:effectLst/>
          </c:spPr>
          <c:marker>
            <c:symbol val="none"/>
          </c:marker>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smooth val="0"/>
          <c:extLst>
            <c:ext xmlns:c16="http://schemas.microsoft.com/office/drawing/2014/chart" uri="{C3380CC4-5D6E-409C-BE32-E72D297353CC}">
              <c16:uniqueId val="{00000002-4073-4E34-BE2B-9A96D5670216}"/>
            </c:ext>
          </c:extLst>
        </c:ser>
        <c:dLbls>
          <c:showLegendKey val="0"/>
          <c:showVal val="0"/>
          <c:showCatName val="0"/>
          <c:showSerName val="0"/>
          <c:showPercent val="0"/>
          <c:showBubbleSize val="0"/>
        </c:dLbls>
        <c:smooth val="0"/>
        <c:axId val="1417443360"/>
        <c:axId val="1417440032"/>
      </c:lineChart>
      <c:catAx>
        <c:axId val="141744336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17440032"/>
        <c:crosses val="autoZero"/>
        <c:auto val="1"/>
        <c:lblAlgn val="ctr"/>
        <c:lblOffset val="100"/>
        <c:noMultiLvlLbl val="0"/>
      </c:catAx>
      <c:valAx>
        <c:axId val="1417440032"/>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17443360"/>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2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solidFill>
        <a:schemeClr val="phClr"/>
      </a:solidFill>
    </cs:spPr>
  </cs:dataPoint>
  <cs:dataPoint3D>
    <cs:lnRef idx="0"/>
    <cs:fillRef idx="1">
      <cs:styleClr val="auto"/>
    </cs:fillRef>
    <cs:effectRef idx="0"/>
    <cs:fontRef idx="minor">
      <a:schemeClr val="tx1"/>
    </cs:fontRef>
    <cs:spPr>
      <a:solidFill>
        <a:schemeClr val="phClr"/>
      </a:solidFill>
    </cs:spPr>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solidFill>
        <a:schemeClr val="phClr"/>
      </a:solidFill>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12/8/2022</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08923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12/8/2022</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76886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12/8/2022</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07026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12/8/2022</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98296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12/8/2022</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21252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12/8/2022</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0965169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12/8/2022</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29940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12/8/2022</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4559449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12/8/2022</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60960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12/8/2022</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952441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12/8/2022</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638447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12/8/2022</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80346125"/>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90000"/>
        </a:lnSpc>
        <a:spcBef>
          <a:spcPct val="0"/>
        </a:spcBef>
        <a:buNone/>
        <a:defRPr sz="44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9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7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3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4.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4.pn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4.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slideLayout" Target="../slideLayouts/slideLayout2.xml"/><Relationship Id="rId7" Type="http://schemas.openxmlformats.org/officeDocument/2006/relationships/image" Target="../media/image11.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www.surveymonkey.co.uk/r/8XLH9VL" TargetMode="Externa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4.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4.png"/><Relationship Id="rId4" Type="http://schemas.openxmlformats.org/officeDocument/2006/relationships/chart" Target="../charts/chart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4.png"/><Relationship Id="rId4" Type="http://schemas.openxmlformats.org/officeDocument/2006/relationships/image" Target="../media/image13.emf"/></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9" name="Rectangle 68">
            <a:extLst>
              <a:ext uri="{FF2B5EF4-FFF2-40B4-BE49-F238E27FC236}">
                <a16:creationId xmlns:a16="http://schemas.microsoft.com/office/drawing/2014/main" id="{D1B4E201-164F-4793-895E-C149B2F2F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765F4110-C0FC-4D61-ACD2-A7C950EAE9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4660711" y="3506289"/>
            <a:ext cx="7210670" cy="2967839"/>
          </a:xfrm>
          <a:prstGeom prst="rect">
            <a:avLst/>
          </a:prstGeom>
          <a:solidFill>
            <a:srgbClr val="49A3C7"/>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39387E-552C-1E4F-B912-DA4EF7B960F5}"/>
              </a:ext>
            </a:extLst>
          </p:cNvPr>
          <p:cNvSpPr>
            <a:spLocks noGrp="1"/>
          </p:cNvSpPr>
          <p:nvPr>
            <p:ph type="ctrTitle"/>
          </p:nvPr>
        </p:nvSpPr>
        <p:spPr>
          <a:xfrm>
            <a:off x="5021821" y="3812955"/>
            <a:ext cx="6465287" cy="1486192"/>
          </a:xfrm>
        </p:spPr>
        <p:txBody>
          <a:bodyPr>
            <a:normAutofit/>
          </a:bodyPr>
          <a:lstStyle/>
          <a:p>
            <a:r>
              <a:rPr lang="en-GB" sz="3000">
                <a:solidFill>
                  <a:schemeClr val="bg1"/>
                </a:solidFill>
              </a:rPr>
              <a:t>HOW BEING IN THE OUTDOOR ENVIRONMENT CAN AFFECT THE WELLBEING'S OF ADOLESCENTS</a:t>
            </a:r>
          </a:p>
        </p:txBody>
      </p:sp>
      <p:sp>
        <p:nvSpPr>
          <p:cNvPr id="3" name="Subtitle 2">
            <a:extLst>
              <a:ext uri="{FF2B5EF4-FFF2-40B4-BE49-F238E27FC236}">
                <a16:creationId xmlns:a16="http://schemas.microsoft.com/office/drawing/2014/main" id="{B723A1CE-DC89-A046-EFC8-D87E1F56258B}"/>
              </a:ext>
            </a:extLst>
          </p:cNvPr>
          <p:cNvSpPr>
            <a:spLocks noGrp="1"/>
          </p:cNvSpPr>
          <p:nvPr>
            <p:ph type="subTitle" idx="1"/>
          </p:nvPr>
        </p:nvSpPr>
        <p:spPr>
          <a:xfrm>
            <a:off x="5021821" y="5497884"/>
            <a:ext cx="6465286" cy="750216"/>
          </a:xfrm>
        </p:spPr>
        <p:txBody>
          <a:bodyPr>
            <a:normAutofit/>
          </a:bodyPr>
          <a:lstStyle/>
          <a:p>
            <a:r>
              <a:rPr lang="en-GB">
                <a:solidFill>
                  <a:schemeClr val="bg1"/>
                </a:solidFill>
              </a:rPr>
              <a:t>Terri Morris</a:t>
            </a:r>
          </a:p>
        </p:txBody>
      </p:sp>
      <p:pic>
        <p:nvPicPr>
          <p:cNvPr id="6" name="Picture 5">
            <a:extLst>
              <a:ext uri="{FF2B5EF4-FFF2-40B4-BE49-F238E27FC236}">
                <a16:creationId xmlns:a16="http://schemas.microsoft.com/office/drawing/2014/main" id="{FF13F16D-2C5B-01DD-CF7C-51423F70CCF3}"/>
              </a:ext>
            </a:extLst>
          </p:cNvPr>
          <p:cNvPicPr>
            <a:picLocks noChangeAspect="1"/>
          </p:cNvPicPr>
          <p:nvPr/>
        </p:nvPicPr>
        <p:blipFill rotWithShape="1">
          <a:blip r:embed="rId4"/>
          <a:srcRect l="4674" r="2318" b="1"/>
          <a:stretch/>
        </p:blipFill>
        <p:spPr>
          <a:xfrm>
            <a:off x="317635" y="321731"/>
            <a:ext cx="4160452" cy="2985818"/>
          </a:xfrm>
          <a:prstGeom prst="rect">
            <a:avLst/>
          </a:prstGeom>
        </p:spPr>
      </p:pic>
      <p:pic>
        <p:nvPicPr>
          <p:cNvPr id="8" name="Picture 7">
            <a:extLst>
              <a:ext uri="{FF2B5EF4-FFF2-40B4-BE49-F238E27FC236}">
                <a16:creationId xmlns:a16="http://schemas.microsoft.com/office/drawing/2014/main" id="{9138CF5E-BF3E-7091-F980-BCCD0D505912}"/>
              </a:ext>
            </a:extLst>
          </p:cNvPr>
          <p:cNvPicPr>
            <a:picLocks noChangeAspect="1"/>
          </p:cNvPicPr>
          <p:nvPr/>
        </p:nvPicPr>
        <p:blipFill rotWithShape="1">
          <a:blip r:embed="rId5"/>
          <a:srcRect t="2141" r="2" b="23760"/>
          <a:stretch/>
        </p:blipFill>
        <p:spPr>
          <a:xfrm>
            <a:off x="4654296" y="299363"/>
            <a:ext cx="7217085" cy="3008188"/>
          </a:xfrm>
          <a:prstGeom prst="rect">
            <a:avLst/>
          </a:prstGeom>
        </p:spPr>
      </p:pic>
      <p:cxnSp>
        <p:nvCxnSpPr>
          <p:cNvPr id="73" name="Straight Connector 72">
            <a:extLst>
              <a:ext uri="{FF2B5EF4-FFF2-40B4-BE49-F238E27FC236}">
                <a16:creationId xmlns:a16="http://schemas.microsoft.com/office/drawing/2014/main" id="{FACE2D80-77E9-4433-B62B-693C5B7B2A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0211" y="5393160"/>
            <a:ext cx="6309360" cy="0"/>
          </a:xfrm>
          <a:prstGeom prst="line">
            <a:avLst/>
          </a:prstGeom>
          <a:ln w="19050">
            <a:solidFill>
              <a:schemeClr val="accent1">
                <a:alpha val="90000"/>
              </a:schemeClr>
            </a:solidFill>
          </a:ln>
        </p:spPr>
        <p:style>
          <a:lnRef idx="1">
            <a:schemeClr val="accent1"/>
          </a:lnRef>
          <a:fillRef idx="0">
            <a:schemeClr val="accent1"/>
          </a:fillRef>
          <a:effectRef idx="0">
            <a:schemeClr val="accent1"/>
          </a:effectRef>
          <a:fontRef idx="minor">
            <a:schemeClr val="tx1"/>
          </a:fontRef>
        </p:style>
      </p:cxnSp>
      <p:pic>
        <p:nvPicPr>
          <p:cNvPr id="7" name="Picture 6">
            <a:extLst>
              <a:ext uri="{FF2B5EF4-FFF2-40B4-BE49-F238E27FC236}">
                <a16:creationId xmlns:a16="http://schemas.microsoft.com/office/drawing/2014/main" id="{9B760CA9-C054-9056-7B56-130A84B97D7B}"/>
              </a:ext>
            </a:extLst>
          </p:cNvPr>
          <p:cNvPicPr>
            <a:picLocks noChangeAspect="1"/>
          </p:cNvPicPr>
          <p:nvPr/>
        </p:nvPicPr>
        <p:blipFill rotWithShape="1">
          <a:blip r:embed="rId6"/>
          <a:srcRect t="3424" r="1" b="1"/>
          <a:stretch/>
        </p:blipFill>
        <p:spPr>
          <a:xfrm>
            <a:off x="317635" y="3506291"/>
            <a:ext cx="4152770" cy="2967839"/>
          </a:xfrm>
          <a:prstGeom prst="rect">
            <a:avLst/>
          </a:prstGeom>
        </p:spPr>
      </p:pic>
      <p:pic>
        <p:nvPicPr>
          <p:cNvPr id="35" name="Audio 34">
            <a:hlinkClick r:id="" action="ppaction://media"/>
            <a:extLst>
              <a:ext uri="{FF2B5EF4-FFF2-40B4-BE49-F238E27FC236}">
                <a16:creationId xmlns:a16="http://schemas.microsoft.com/office/drawing/2014/main" id="{75E1829C-78AE-C494-1503-F421EF9D7463}"/>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7679463"/>
      </p:ext>
    </p:extLst>
  </p:cSld>
  <p:clrMapOvr>
    <a:masterClrMapping/>
  </p:clrMapOvr>
  <mc:AlternateContent xmlns:mc="http://schemas.openxmlformats.org/markup-compatibility/2006">
    <mc:Choice xmlns:p14="http://schemas.microsoft.com/office/powerpoint/2010/main" Requires="p14">
      <p:transition spd="slow" p14:dur="2000" advTm="10798"/>
    </mc:Choice>
    <mc:Fallback>
      <p:transition spd="slow" advTm="107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par>
                                <p:cTn id="7" presetID="10" presetClass="entr" presetSubtype="0" fill="hold" grpId="0" nodeType="withEffect">
                                  <p:stCondLst>
                                    <p:cond delay="1000"/>
                                  </p:stCondLst>
                                  <p:iterate>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35"/>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C43CDB-0F43-000D-C496-0EAEDEBDD429}"/>
              </a:ext>
            </a:extLst>
          </p:cNvPr>
          <p:cNvSpPr>
            <a:spLocks noGrp="1"/>
          </p:cNvSpPr>
          <p:nvPr>
            <p:ph type="title"/>
          </p:nvPr>
        </p:nvSpPr>
        <p:spPr>
          <a:xfrm>
            <a:off x="643468" y="643467"/>
            <a:ext cx="3073550" cy="5126203"/>
          </a:xfrm>
        </p:spPr>
        <p:txBody>
          <a:bodyPr anchor="ctr">
            <a:normAutofit/>
          </a:bodyPr>
          <a:lstStyle/>
          <a:p>
            <a:pPr algn="r"/>
            <a:r>
              <a:rPr lang="en-GB" dirty="0"/>
              <a:t>WHY THIS TOPIC</a:t>
            </a:r>
          </a:p>
        </p:txBody>
      </p:sp>
      <p:cxnSp>
        <p:nvCxnSpPr>
          <p:cNvPr id="17" name="Straight Connector 16">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006607-307F-8C1C-3380-BA52EDFEDBB6}"/>
              </a:ext>
            </a:extLst>
          </p:cNvPr>
          <p:cNvSpPr>
            <a:spLocks noGrp="1"/>
          </p:cNvSpPr>
          <p:nvPr>
            <p:ph idx="1"/>
          </p:nvPr>
        </p:nvSpPr>
        <p:spPr>
          <a:xfrm>
            <a:off x="4363786" y="621697"/>
            <a:ext cx="6791894" cy="5147973"/>
          </a:xfrm>
        </p:spPr>
        <p:txBody>
          <a:bodyPr anchor="ctr">
            <a:normAutofit/>
          </a:bodyPr>
          <a:lstStyle/>
          <a:p>
            <a:r>
              <a:rPr lang="en-GB" sz="1800" dirty="0"/>
              <a:t>I have chosen this topic because growing up in the city, I didn’t have much access to the outdoor environment until joining the duke of Edinburgh where I discovered a love for the outdoors, hillwalking and climbing. Being surrounded by nature and being in the outdoors just for a weekend would overall lower my stress levels and improve my wellbeing. I am interested to find out why the outdoor environment had such an impact on my transition from childhood to adulthood and if it has had a similar effect to those currently going through that process. Compared to our grandparents and parents, growing up in the 21st century, children spend far more time indoors sitting in a prolonged position usually in front of a computer screen. I want to find out if taking children away from this type of behaviour for a couple of weeks can improve their mental health</a:t>
            </a:r>
          </a:p>
        </p:txBody>
      </p:sp>
      <p:sp>
        <p:nvSpPr>
          <p:cNvPr id="19" name="Rectangle 18">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Audio 20">
            <a:hlinkClick r:id="" action="ppaction://media"/>
            <a:extLst>
              <a:ext uri="{FF2B5EF4-FFF2-40B4-BE49-F238E27FC236}">
                <a16:creationId xmlns:a16="http://schemas.microsoft.com/office/drawing/2014/main" id="{5C23BB1E-9868-FF17-B23F-AA5A4655682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8602159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54060"/>
    </mc:Choice>
    <mc:Fallback>
      <p:transition spd="slow" advTm="54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64" name="Rectangle 1063">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4A52DC-327C-69C7-52A9-56619D516476}"/>
              </a:ext>
            </a:extLst>
          </p:cNvPr>
          <p:cNvSpPr>
            <a:spLocks noGrp="1"/>
          </p:cNvSpPr>
          <p:nvPr>
            <p:ph type="title"/>
          </p:nvPr>
        </p:nvSpPr>
        <p:spPr>
          <a:xfrm>
            <a:off x="643468" y="643467"/>
            <a:ext cx="3073550" cy="5126203"/>
          </a:xfrm>
        </p:spPr>
        <p:txBody>
          <a:bodyPr anchor="ctr">
            <a:normAutofit/>
          </a:bodyPr>
          <a:lstStyle/>
          <a:p>
            <a:pPr algn="r"/>
            <a:r>
              <a:rPr lang="en-GB" sz="3700" dirty="0"/>
              <a:t>TOPIC RESEARCH</a:t>
            </a:r>
            <a:br>
              <a:rPr lang="en-GB" sz="3700" dirty="0"/>
            </a:br>
            <a:r>
              <a:rPr lang="en-GB" sz="3700" dirty="0"/>
              <a:t>​</a:t>
            </a:r>
            <a:r>
              <a:rPr lang="en-GB" sz="1800" dirty="0"/>
              <a:t>WELLBEING IN TEENAGERS </a:t>
            </a:r>
            <a:br>
              <a:rPr lang="en-GB" sz="3600" dirty="0"/>
            </a:br>
            <a:endParaRPr lang="en-GB" sz="3700" dirty="0"/>
          </a:p>
        </p:txBody>
      </p:sp>
      <p:cxnSp>
        <p:nvCxnSpPr>
          <p:cNvPr id="1066" name="Straight Connector 1065">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5F84242-5194-8493-51D2-F846E8992190}"/>
              </a:ext>
            </a:extLst>
          </p:cNvPr>
          <p:cNvSpPr>
            <a:spLocks noGrp="1"/>
          </p:cNvSpPr>
          <p:nvPr>
            <p:ph idx="1"/>
          </p:nvPr>
        </p:nvSpPr>
        <p:spPr>
          <a:xfrm>
            <a:off x="4363786" y="621697"/>
            <a:ext cx="6791894" cy="5147973"/>
          </a:xfrm>
        </p:spPr>
        <p:txBody>
          <a:bodyPr anchor="ctr">
            <a:normAutofit/>
          </a:bodyPr>
          <a:lstStyle/>
          <a:p>
            <a:r>
              <a:rPr lang="en-GB" sz="1800" dirty="0"/>
              <a:t>What is adolescence - Adolescence is the phase of life between childhood and adulthood, from ages 10 to 19. It is a unique stage of human development and an important time for laying the foundations of good health. Adolescents experience rapid physical, cognitive and psychosocial growth. This affects how they feel, think, make decisions, and interact with the world around  them. </a:t>
            </a:r>
          </a:p>
        </p:txBody>
      </p:sp>
      <p:sp>
        <p:nvSpPr>
          <p:cNvPr id="1068" name="Rectangle 1067">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a:extLst>
              <a:ext uri="{FF2B5EF4-FFF2-40B4-BE49-F238E27FC236}">
                <a16:creationId xmlns:a16="http://schemas.microsoft.com/office/drawing/2014/main" id="{811A8F77-3BF4-398A-CE72-2880DFFE206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15294178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38233"/>
    </mc:Choice>
    <mc:Fallback>
      <p:transition spd="slow" advTm="382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1A6CBE-26E7-0E6A-78A2-EE20FC51BE99}"/>
              </a:ext>
            </a:extLst>
          </p:cNvPr>
          <p:cNvSpPr>
            <a:spLocks noGrp="1"/>
          </p:cNvSpPr>
          <p:nvPr>
            <p:ph type="title"/>
          </p:nvPr>
        </p:nvSpPr>
        <p:spPr>
          <a:xfrm>
            <a:off x="5117309" y="634946"/>
            <a:ext cx="6432434" cy="1450757"/>
          </a:xfrm>
        </p:spPr>
        <p:txBody>
          <a:bodyPr>
            <a:normAutofit/>
          </a:bodyPr>
          <a:lstStyle/>
          <a:p>
            <a:r>
              <a:rPr lang="en-GB"/>
              <a:t>WORLD HEALTH ORGANISATION</a:t>
            </a:r>
          </a:p>
        </p:txBody>
      </p:sp>
      <p:pic>
        <p:nvPicPr>
          <p:cNvPr id="6" name="Picture 5">
            <a:extLst>
              <a:ext uri="{FF2B5EF4-FFF2-40B4-BE49-F238E27FC236}">
                <a16:creationId xmlns:a16="http://schemas.microsoft.com/office/drawing/2014/main" id="{36840B53-A962-6D75-29E9-56C7011F54D9}"/>
              </a:ext>
            </a:extLst>
          </p:cNvPr>
          <p:cNvPicPr>
            <a:picLocks noChangeAspect="1"/>
          </p:cNvPicPr>
          <p:nvPr/>
        </p:nvPicPr>
        <p:blipFill>
          <a:blip r:embed="rId4"/>
          <a:stretch>
            <a:fillRect/>
          </a:stretch>
        </p:blipFill>
        <p:spPr>
          <a:xfrm>
            <a:off x="1375138" y="634947"/>
            <a:ext cx="2519034" cy="2519034"/>
          </a:xfrm>
          <a:prstGeom prst="rect">
            <a:avLst/>
          </a:prstGeom>
        </p:spPr>
      </p:pic>
      <p:cxnSp>
        <p:nvCxnSpPr>
          <p:cNvPr id="19" name="Straight Connector 18">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8072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E5B82898-4E99-B90C-C0F7-39E062E33EA5}"/>
              </a:ext>
            </a:extLst>
          </p:cNvPr>
          <p:cNvPicPr>
            <a:picLocks noChangeAspect="1"/>
          </p:cNvPicPr>
          <p:nvPr/>
        </p:nvPicPr>
        <p:blipFill>
          <a:blip r:embed="rId5"/>
          <a:stretch>
            <a:fillRect/>
          </a:stretch>
        </p:blipFill>
        <p:spPr>
          <a:xfrm>
            <a:off x="633999" y="3913686"/>
            <a:ext cx="4001315" cy="1602832"/>
          </a:xfrm>
          <a:prstGeom prst="rect">
            <a:avLst/>
          </a:prstGeom>
        </p:spPr>
      </p:pic>
      <p:sp>
        <p:nvSpPr>
          <p:cNvPr id="3" name="Content Placeholder 2">
            <a:extLst>
              <a:ext uri="{FF2B5EF4-FFF2-40B4-BE49-F238E27FC236}">
                <a16:creationId xmlns:a16="http://schemas.microsoft.com/office/drawing/2014/main" id="{19D5308A-D00F-A365-ED30-CB0AB31C7889}"/>
              </a:ext>
            </a:extLst>
          </p:cNvPr>
          <p:cNvSpPr>
            <a:spLocks noGrp="1"/>
          </p:cNvSpPr>
          <p:nvPr>
            <p:ph idx="1"/>
          </p:nvPr>
        </p:nvSpPr>
        <p:spPr>
          <a:xfrm>
            <a:off x="5117308" y="2407436"/>
            <a:ext cx="6432434" cy="3461658"/>
          </a:xfrm>
        </p:spPr>
        <p:txBody>
          <a:bodyPr>
            <a:normAutofit/>
          </a:bodyPr>
          <a:lstStyle/>
          <a:p>
            <a:pPr>
              <a:lnSpc>
                <a:spcPct val="110000"/>
              </a:lnSpc>
            </a:pPr>
            <a:r>
              <a:rPr lang="en-GB" sz="1300"/>
              <a:t>Emotional disorders are common among adolescents. Anxiety disorders (which may involve panic or excessive worry) are the most prevalent in this age group and are more common among older than among younger adolescents. It is estimated that 3.6% of 10–14-year-olds and 4.6% of 15–19-year-olds experience an anxiety disorder. Depression is estimated to occur among 1.1% of adolescents aged 10-14 years, and 2.8% of 15-19-year-olds. Depression and anxiety share some of the same symptoms, including rapid and unexpected changes in mood.​</a:t>
            </a:r>
          </a:p>
          <a:p>
            <a:pPr>
              <a:lnSpc>
                <a:spcPct val="110000"/>
              </a:lnSpc>
            </a:pPr>
            <a:r>
              <a:rPr lang="en-GB" sz="1300"/>
              <a:t>The world health organisation shows me that </a:t>
            </a:r>
            <a:r>
              <a:rPr lang="en-GB" sz="1300" err="1"/>
              <a:t>adolences</a:t>
            </a:r>
            <a:r>
              <a:rPr lang="en-GB" sz="1300"/>
              <a:t> are at the most vulnerable time for health and wellbeing as they are currently developing and discovering and how common emotional disorders are among them and has shown me how important it is to make sure that </a:t>
            </a:r>
            <a:r>
              <a:rPr lang="en-GB" sz="1300" err="1"/>
              <a:t>adolences</a:t>
            </a:r>
            <a:r>
              <a:rPr lang="en-GB" sz="1300"/>
              <a:t> get the support they need.</a:t>
            </a:r>
          </a:p>
        </p:txBody>
      </p:sp>
      <p:sp>
        <p:nvSpPr>
          <p:cNvPr id="21" name="Rectangle 20">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Audio 6">
            <a:hlinkClick r:id="" action="ppaction://media"/>
            <a:extLst>
              <a:ext uri="{FF2B5EF4-FFF2-40B4-BE49-F238E27FC236}">
                <a16:creationId xmlns:a16="http://schemas.microsoft.com/office/drawing/2014/main" id="{C64D07CB-D932-DA2B-044C-FE023A4C601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325018796"/>
      </p:ext>
    </p:extLst>
  </p:cSld>
  <p:clrMapOvr>
    <a:masterClrMapping/>
  </p:clrMapOvr>
  <mc:AlternateContent xmlns:mc="http://schemas.openxmlformats.org/markup-compatibility/2006">
    <mc:Choice xmlns:p14="http://schemas.microsoft.com/office/powerpoint/2010/main" Requires="p14">
      <p:transition spd="slow" p14:dur="2000" advTm="81476"/>
    </mc:Choice>
    <mc:Fallback>
      <p:transition spd="slow" advTm="814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69426B45-4C4F-4D52-8537-76E9A5B89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3AD686-56B2-1E57-D727-4B86B3719C06}"/>
              </a:ext>
            </a:extLst>
          </p:cNvPr>
          <p:cNvSpPr>
            <a:spLocks noGrp="1"/>
          </p:cNvSpPr>
          <p:nvPr>
            <p:ph type="title"/>
          </p:nvPr>
        </p:nvSpPr>
        <p:spPr>
          <a:xfrm>
            <a:off x="1036320" y="286603"/>
            <a:ext cx="10058400" cy="1450757"/>
          </a:xfrm>
        </p:spPr>
        <p:txBody>
          <a:bodyPr>
            <a:normAutofit/>
          </a:bodyPr>
          <a:lstStyle/>
          <a:p>
            <a:r>
              <a:rPr lang="en-GB" dirty="0"/>
              <a:t>HEALTH IN MIND</a:t>
            </a:r>
          </a:p>
        </p:txBody>
      </p:sp>
      <p:cxnSp>
        <p:nvCxnSpPr>
          <p:cNvPr id="11" name="Straight Connector 10">
            <a:extLst>
              <a:ext uri="{FF2B5EF4-FFF2-40B4-BE49-F238E27FC236}">
                <a16:creationId xmlns:a16="http://schemas.microsoft.com/office/drawing/2014/main" id="{CF117E1C-E964-4433-B1A8-BB2301D0FF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4" name="Picture 3" descr="Icon&#10;&#10;Description automatically generated">
            <a:extLst>
              <a:ext uri="{FF2B5EF4-FFF2-40B4-BE49-F238E27FC236}">
                <a16:creationId xmlns:a16="http://schemas.microsoft.com/office/drawing/2014/main" id="{F8555C00-2ABB-9A08-3294-54BFC249891C}"/>
              </a:ext>
            </a:extLst>
          </p:cNvPr>
          <p:cNvPicPr>
            <a:picLocks noChangeAspect="1"/>
          </p:cNvPicPr>
          <p:nvPr/>
        </p:nvPicPr>
        <p:blipFill rotWithShape="1">
          <a:blip r:embed="rId4"/>
          <a:srcRect l="1086" r="1824"/>
          <a:stretch/>
        </p:blipFill>
        <p:spPr>
          <a:xfrm>
            <a:off x="1161535" y="2108200"/>
            <a:ext cx="3495807" cy="3600613"/>
          </a:xfrm>
          <a:prstGeom prst="rect">
            <a:avLst/>
          </a:prstGeom>
        </p:spPr>
      </p:pic>
      <p:sp>
        <p:nvSpPr>
          <p:cNvPr id="3" name="Content Placeholder 2">
            <a:extLst>
              <a:ext uri="{FF2B5EF4-FFF2-40B4-BE49-F238E27FC236}">
                <a16:creationId xmlns:a16="http://schemas.microsoft.com/office/drawing/2014/main" id="{672BA1ED-2197-4D75-903A-70D320975BEB}"/>
              </a:ext>
            </a:extLst>
          </p:cNvPr>
          <p:cNvSpPr>
            <a:spLocks noGrp="1"/>
          </p:cNvSpPr>
          <p:nvPr>
            <p:ph idx="1"/>
          </p:nvPr>
        </p:nvSpPr>
        <p:spPr>
          <a:xfrm>
            <a:off x="5248657" y="2108201"/>
            <a:ext cx="5846063" cy="3760891"/>
          </a:xfrm>
        </p:spPr>
        <p:txBody>
          <a:bodyPr>
            <a:normAutofit/>
          </a:bodyPr>
          <a:lstStyle/>
          <a:p>
            <a:pPr>
              <a:lnSpc>
                <a:spcPct val="110000"/>
              </a:lnSpc>
            </a:pPr>
            <a:r>
              <a:rPr lang="en-GB" sz="1500"/>
              <a:t>Many of us live fast-paced lives, where we work long days and often don’t find the time to truly appreciate the nature around us. Spending time out in green spaces has been shown to have a big benefit for both your mental and physical health.​</a:t>
            </a:r>
          </a:p>
          <a:p>
            <a:pPr>
              <a:lnSpc>
                <a:spcPct val="110000"/>
              </a:lnSpc>
              <a:buFont typeface="Wingdings" panose="05000000000000000000" pitchFamily="2" charset="2"/>
              <a:buChar char="§"/>
            </a:pPr>
            <a:r>
              <a:rPr lang="en-GB" sz="1500"/>
              <a:t>Being in the outdoors has been proven to​</a:t>
            </a:r>
          </a:p>
          <a:p>
            <a:pPr>
              <a:lnSpc>
                <a:spcPct val="110000"/>
              </a:lnSpc>
              <a:buFont typeface="Wingdings" panose="05000000000000000000" pitchFamily="2" charset="2"/>
              <a:buChar char="§"/>
            </a:pPr>
            <a:r>
              <a:rPr lang="en-GB" sz="1500"/>
              <a:t>Improve your mood​</a:t>
            </a:r>
          </a:p>
          <a:p>
            <a:pPr>
              <a:lnSpc>
                <a:spcPct val="110000"/>
              </a:lnSpc>
              <a:buFont typeface="Wingdings" panose="05000000000000000000" pitchFamily="2" charset="2"/>
              <a:buChar char="§"/>
            </a:pPr>
            <a:r>
              <a:rPr lang="en-GB" sz="1500"/>
              <a:t>Reduce feelings of stress​</a:t>
            </a:r>
          </a:p>
          <a:p>
            <a:pPr>
              <a:lnSpc>
                <a:spcPct val="110000"/>
              </a:lnSpc>
              <a:buFont typeface="Wingdings" panose="05000000000000000000" pitchFamily="2" charset="2"/>
              <a:buChar char="§"/>
            </a:pPr>
            <a:r>
              <a:rPr lang="en-GB" sz="1500"/>
              <a:t>Improve your concentration​</a:t>
            </a:r>
          </a:p>
          <a:p>
            <a:pPr>
              <a:lnSpc>
                <a:spcPct val="110000"/>
              </a:lnSpc>
              <a:buFont typeface="Wingdings" panose="05000000000000000000" pitchFamily="2" charset="2"/>
              <a:buChar char="§"/>
            </a:pPr>
            <a:r>
              <a:rPr lang="en-GB" sz="1500"/>
              <a:t>Improve your confidence and self-esteem​</a:t>
            </a:r>
          </a:p>
          <a:p>
            <a:pPr>
              <a:lnSpc>
                <a:spcPct val="110000"/>
              </a:lnSpc>
              <a:buFont typeface="Wingdings" panose="05000000000000000000" pitchFamily="2" charset="2"/>
              <a:buChar char="§"/>
            </a:pPr>
            <a:r>
              <a:rPr lang="en-GB" sz="1500"/>
              <a:t>Improve your physical health, and help you to be active​</a:t>
            </a:r>
          </a:p>
        </p:txBody>
      </p:sp>
      <p:sp>
        <p:nvSpPr>
          <p:cNvPr id="13" name="Rectangle 12">
            <a:extLst>
              <a:ext uri="{FF2B5EF4-FFF2-40B4-BE49-F238E27FC236}">
                <a16:creationId xmlns:a16="http://schemas.microsoft.com/office/drawing/2014/main" id="{67E6FB20-7663-466F-A928-9371C34F95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427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01F3DBE0-D7F9-1FD7-DD8D-4E25BC539FDB}"/>
              </a:ext>
            </a:extLst>
          </p:cNvPr>
          <p:cNvSpPr txBox="1"/>
          <p:nvPr/>
        </p:nvSpPr>
        <p:spPr>
          <a:xfrm>
            <a:off x="6065520" y="791740"/>
            <a:ext cx="6096000" cy="1477328"/>
          </a:xfrm>
          <a:prstGeom prst="rect">
            <a:avLst/>
          </a:prstGeom>
          <a:noFill/>
        </p:spPr>
        <p:txBody>
          <a:bodyPr wrap="square">
            <a:spAutoFit/>
          </a:bodyPr>
          <a:lstStyle/>
          <a:p>
            <a:pPr algn="l" fontAlgn="base"/>
            <a:r>
              <a:rPr lang="en-GB" b="0" i="0" dirty="0">
                <a:solidFill>
                  <a:srgbClr val="F1B434"/>
                </a:solidFill>
                <a:effectLst/>
                <a:latin typeface="Baloo"/>
              </a:rPr>
              <a:t>With your mental health at heart</a:t>
            </a:r>
          </a:p>
          <a:p>
            <a:pPr algn="l" fontAlgn="base"/>
            <a:r>
              <a:rPr lang="en-GB" b="0" i="0" dirty="0">
                <a:solidFill>
                  <a:srgbClr val="F1B434"/>
                </a:solidFill>
                <a:effectLst/>
                <a:latin typeface="vag_roundedbold"/>
              </a:rPr>
              <a:t>At Health in Mind, we've been promoting positive mental health and wellbeing in Scotland since 1982.</a:t>
            </a:r>
          </a:p>
          <a:p>
            <a:br>
              <a:rPr lang="en-GB" dirty="0"/>
            </a:br>
            <a:endParaRPr lang="en-GB" dirty="0"/>
          </a:p>
        </p:txBody>
      </p:sp>
      <p:pic>
        <p:nvPicPr>
          <p:cNvPr id="7" name="Audio 6">
            <a:hlinkClick r:id="" action="ppaction://media"/>
            <a:extLst>
              <a:ext uri="{FF2B5EF4-FFF2-40B4-BE49-F238E27FC236}">
                <a16:creationId xmlns:a16="http://schemas.microsoft.com/office/drawing/2014/main" id="{D6D92C45-20F8-9300-D28B-BC5E1AAF94C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58356935"/>
      </p:ext>
    </p:extLst>
  </p:cSld>
  <p:clrMapOvr>
    <a:masterClrMapping/>
  </p:clrMapOvr>
  <mc:AlternateContent xmlns:mc="http://schemas.openxmlformats.org/markup-compatibility/2006">
    <mc:Choice xmlns:p14="http://schemas.microsoft.com/office/powerpoint/2010/main" Requires="p14">
      <p:transition spd="slow" p14:dur="2000" advTm="48519"/>
    </mc:Choice>
    <mc:Fallback>
      <p:transition spd="slow" advTm="48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1F44CD7-D789-28B9-CB29-748338399B34}"/>
              </a:ext>
            </a:extLst>
          </p:cNvPr>
          <p:cNvPicPr>
            <a:picLocks noChangeAspect="1"/>
          </p:cNvPicPr>
          <p:nvPr/>
        </p:nvPicPr>
        <p:blipFill rotWithShape="1">
          <a:blip r:embed="rId4">
            <a:alphaModFix amt="50000"/>
          </a:blip>
          <a:srcRect b="16079"/>
          <a:stretch/>
        </p:blipFill>
        <p:spPr>
          <a:xfrm>
            <a:off x="0" y="0"/>
            <a:ext cx="12192000" cy="6431280"/>
          </a:xfrm>
          <a:prstGeom prst="rect">
            <a:avLst/>
          </a:prstGeom>
        </p:spPr>
      </p:pic>
      <p:sp>
        <p:nvSpPr>
          <p:cNvPr id="2" name="Title 1">
            <a:extLst>
              <a:ext uri="{FF2B5EF4-FFF2-40B4-BE49-F238E27FC236}">
                <a16:creationId xmlns:a16="http://schemas.microsoft.com/office/drawing/2014/main" id="{F9CF14FD-CF59-915C-E329-A4B5B8FCC3FE}"/>
              </a:ext>
            </a:extLst>
          </p:cNvPr>
          <p:cNvSpPr>
            <a:spLocks noGrp="1"/>
          </p:cNvSpPr>
          <p:nvPr>
            <p:ph type="title"/>
          </p:nvPr>
        </p:nvSpPr>
        <p:spPr/>
        <p:txBody>
          <a:bodyPr/>
          <a:lstStyle/>
          <a:p>
            <a:r>
              <a:rPr lang="en-GB" dirty="0"/>
              <a:t>STUDY TAKEN BY GERMAN UPPER SECONDARY SCHOOL</a:t>
            </a:r>
          </a:p>
        </p:txBody>
      </p:sp>
      <p:sp>
        <p:nvSpPr>
          <p:cNvPr id="3" name="Content Placeholder 2">
            <a:extLst>
              <a:ext uri="{FF2B5EF4-FFF2-40B4-BE49-F238E27FC236}">
                <a16:creationId xmlns:a16="http://schemas.microsoft.com/office/drawing/2014/main" id="{A8EE6C78-6DE2-73FC-9127-FC75BBDEE4FC}"/>
              </a:ext>
            </a:extLst>
          </p:cNvPr>
          <p:cNvSpPr>
            <a:spLocks noGrp="1"/>
          </p:cNvSpPr>
          <p:nvPr>
            <p:ph idx="1"/>
          </p:nvPr>
        </p:nvSpPr>
        <p:spPr>
          <a:solidFill>
            <a:schemeClr val="bg1">
              <a:alpha val="39000"/>
            </a:schemeClr>
          </a:solidFill>
          <a:ln>
            <a:noFill/>
          </a:ln>
        </p:spPr>
        <p:style>
          <a:lnRef idx="1">
            <a:schemeClr val="accent2"/>
          </a:lnRef>
          <a:fillRef idx="2">
            <a:schemeClr val="accent2"/>
          </a:fillRef>
          <a:effectRef idx="1">
            <a:schemeClr val="accent2"/>
          </a:effectRef>
          <a:fontRef idx="minor">
            <a:schemeClr val="dk1"/>
          </a:fontRef>
        </p:style>
        <p:txBody>
          <a:bodyPr>
            <a:normAutofit/>
          </a:bodyPr>
          <a:lstStyle/>
          <a:p>
            <a:r>
              <a:rPr lang="en-GB" dirty="0"/>
              <a:t>In the school project “Crossing the Alps”, 12 pupils aged 14-year-old participants reported an increase in life satisfaction and mindfulness after a successful nine-day hike through the German, Austrian, and Italian Alps.​</a:t>
            </a:r>
          </a:p>
          <a:p>
            <a:r>
              <a:rPr lang="en-GB" dirty="0"/>
              <a:t>the pupils started the hike in July 2015, accompanied by two teachers and two experienced adult volunteers. Daily stages included 8hours of walking and overcoming 1000m of altitude. The pupils were questioned at two different points in time. The first assessment was carried out one week prior to the hike. The second assessment took place on a school day, four days after the return from the hike. Results Perceived stress has partially decreased after spending nine days in the Alps. Results also reveal a large increase in mindfulness. The mean life satisfaction score increased significantly.</a:t>
            </a:r>
          </a:p>
        </p:txBody>
      </p:sp>
      <p:pic>
        <p:nvPicPr>
          <p:cNvPr id="5" name="Audio 4">
            <a:hlinkClick r:id="" action="ppaction://media"/>
            <a:extLst>
              <a:ext uri="{FF2B5EF4-FFF2-40B4-BE49-F238E27FC236}">
                <a16:creationId xmlns:a16="http://schemas.microsoft.com/office/drawing/2014/main" id="{993BB3C2-1C12-375F-ED62-6D117C6566C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76280760"/>
      </p:ext>
    </p:extLst>
  </p:cSld>
  <p:clrMapOvr>
    <a:masterClrMapping/>
  </p:clrMapOvr>
  <mc:AlternateContent xmlns:mc="http://schemas.openxmlformats.org/markup-compatibility/2006">
    <mc:Choice xmlns:p14="http://schemas.microsoft.com/office/powerpoint/2010/main" Requires="p14">
      <p:transition spd="slow" p14:dur="2000" advTm="75422"/>
    </mc:Choice>
    <mc:Fallback>
      <p:transition spd="slow" advTm="754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84C53-C598-40D1-7EAE-CD432FAA3A46}"/>
              </a:ext>
            </a:extLst>
          </p:cNvPr>
          <p:cNvSpPr>
            <a:spLocks noGrp="1"/>
          </p:cNvSpPr>
          <p:nvPr>
            <p:ph type="title"/>
          </p:nvPr>
        </p:nvSpPr>
        <p:spPr/>
        <p:txBody>
          <a:bodyPr/>
          <a:lstStyle/>
          <a:p>
            <a:r>
              <a:rPr lang="en-GB" dirty="0"/>
              <a:t>STUDY SUMMARY</a:t>
            </a:r>
          </a:p>
        </p:txBody>
      </p:sp>
      <p:sp>
        <p:nvSpPr>
          <p:cNvPr id="3" name="Content Placeholder 2">
            <a:extLst>
              <a:ext uri="{FF2B5EF4-FFF2-40B4-BE49-F238E27FC236}">
                <a16:creationId xmlns:a16="http://schemas.microsoft.com/office/drawing/2014/main" id="{FBD63761-33AA-2622-C366-02F0F547F783}"/>
              </a:ext>
            </a:extLst>
          </p:cNvPr>
          <p:cNvSpPr>
            <a:spLocks noGrp="1"/>
          </p:cNvSpPr>
          <p:nvPr>
            <p:ph idx="1"/>
          </p:nvPr>
        </p:nvSpPr>
        <p:spPr/>
        <p:txBody>
          <a:bodyPr>
            <a:normAutofit/>
          </a:bodyPr>
          <a:lstStyle/>
          <a:p>
            <a:r>
              <a:rPr lang="en-GB" dirty="0"/>
              <a:t>This survey shows us that those who did not partake in as much outdoor activities over the summer of 2020 showed a decrease in mental health and wellbeing and those who did was able to maintain it.  ​</a:t>
            </a:r>
          </a:p>
          <a:p>
            <a:r>
              <a:rPr lang="en-GB" dirty="0"/>
              <a:t>The article also talks about how many children did not have the luxury of having the outdoors at their fingertips and would use afterschool clubs and societies as a form of outdoor activities. And how the pandemic took that away, replacing the activities with video games and an increased use of social media. This tells us that outdoor recreation can promote well-being for kids when it happens and can potentially take away from well-being when it doesn't.</a:t>
            </a:r>
          </a:p>
        </p:txBody>
      </p:sp>
      <p:pic>
        <p:nvPicPr>
          <p:cNvPr id="5" name="Audio 4">
            <a:hlinkClick r:id="" action="ppaction://media"/>
            <a:extLst>
              <a:ext uri="{FF2B5EF4-FFF2-40B4-BE49-F238E27FC236}">
                <a16:creationId xmlns:a16="http://schemas.microsoft.com/office/drawing/2014/main" id="{CF1D019B-D867-68AD-9AEA-1E01E40149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56043513"/>
      </p:ext>
    </p:extLst>
  </p:cSld>
  <p:clrMapOvr>
    <a:masterClrMapping/>
  </p:clrMapOvr>
  <mc:AlternateContent xmlns:mc="http://schemas.openxmlformats.org/markup-compatibility/2006">
    <mc:Choice xmlns:p14="http://schemas.microsoft.com/office/powerpoint/2010/main" Requires="p14">
      <p:transition spd="slow" p14:dur="2000" advTm="47026"/>
    </mc:Choice>
    <mc:Fallback>
      <p:transition spd="slow" advTm="470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253202-5D9A-367B-289E-36EC853B5CC6}"/>
              </a:ext>
            </a:extLst>
          </p:cNvPr>
          <p:cNvSpPr>
            <a:spLocks noGrp="1"/>
          </p:cNvSpPr>
          <p:nvPr>
            <p:ph type="title"/>
          </p:nvPr>
        </p:nvSpPr>
        <p:spPr/>
        <p:txBody>
          <a:bodyPr/>
          <a:lstStyle/>
          <a:p>
            <a:r>
              <a:rPr lang="en-GB" dirty="0"/>
              <a:t>MY STUDY</a:t>
            </a:r>
          </a:p>
        </p:txBody>
      </p:sp>
      <p:sp>
        <p:nvSpPr>
          <p:cNvPr id="3" name="Content Placeholder 2">
            <a:extLst>
              <a:ext uri="{FF2B5EF4-FFF2-40B4-BE49-F238E27FC236}">
                <a16:creationId xmlns:a16="http://schemas.microsoft.com/office/drawing/2014/main" id="{8684A9E9-5160-3786-3CD3-2B6E2CA921EB}"/>
              </a:ext>
            </a:extLst>
          </p:cNvPr>
          <p:cNvSpPr>
            <a:spLocks noGrp="1"/>
          </p:cNvSpPr>
          <p:nvPr>
            <p:ph idx="1"/>
          </p:nvPr>
        </p:nvSpPr>
        <p:spPr/>
        <p:txBody>
          <a:bodyPr>
            <a:normAutofit fontScale="85000" lnSpcReduction="10000"/>
          </a:bodyPr>
          <a:lstStyle/>
          <a:p>
            <a:r>
              <a:rPr lang="en-GB" dirty="0"/>
              <a:t>With the information that I have research it has come to my attention that the outdoor environment has got a positive impact on how the brain develops as an adolescence and how being in nature for only a small period a week can drastically improve the wellbeing of those going through the developing stage of adolescence. I am now going to conduct my own research inspired by the alpine hike where I survey a group of teenagers from a summer school where the students travel from all over the world to come to a summer camp where they are given an experience in nature for the next 2 weeks. The summer camp will contain of adventurous activities such as </a:t>
            </a:r>
            <a:r>
              <a:rPr lang="en-GB" dirty="0" err="1"/>
              <a:t>mounineering</a:t>
            </a:r>
            <a:r>
              <a:rPr lang="en-GB" dirty="0"/>
              <a:t>, hiking, camping in the wilderness and climbing. ​</a:t>
            </a:r>
          </a:p>
          <a:p>
            <a:r>
              <a:rPr lang="en-GB" dirty="0"/>
              <a:t>I will I conduct this research method by studying a group of children aged 10 – 18 the day they start the summer camp and ask the same questions the day they finish. I will then compare the questions to see how much of a change the students have gotten, if there is any change and if they have benefitted from the experience.</a:t>
            </a:r>
          </a:p>
        </p:txBody>
      </p:sp>
      <p:pic>
        <p:nvPicPr>
          <p:cNvPr id="5" name="Audio 4">
            <a:hlinkClick r:id="" action="ppaction://media"/>
            <a:extLst>
              <a:ext uri="{FF2B5EF4-FFF2-40B4-BE49-F238E27FC236}">
                <a16:creationId xmlns:a16="http://schemas.microsoft.com/office/drawing/2014/main" id="{0D9A6CD2-2A6C-BFCC-E9F9-416DD109DF6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94067989"/>
      </p:ext>
    </p:extLst>
  </p:cSld>
  <p:clrMapOvr>
    <a:masterClrMapping/>
  </p:clrMapOvr>
  <mc:AlternateContent xmlns:mc="http://schemas.openxmlformats.org/markup-compatibility/2006">
    <mc:Choice xmlns:p14="http://schemas.microsoft.com/office/powerpoint/2010/main" Requires="p14">
      <p:transition spd="slow" p14:dur="2000" advTm="65495"/>
    </mc:Choice>
    <mc:Fallback>
      <p:transition spd="slow" advTm="654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C8496F-DCFA-A290-E55E-5404C5CA1B69}"/>
              </a:ext>
            </a:extLst>
          </p:cNvPr>
          <p:cNvSpPr>
            <a:spLocks noGrp="1"/>
          </p:cNvSpPr>
          <p:nvPr>
            <p:ph type="title"/>
          </p:nvPr>
        </p:nvSpPr>
        <p:spPr/>
        <p:txBody>
          <a:bodyPr/>
          <a:lstStyle/>
          <a:p>
            <a:r>
              <a:rPr lang="en-GB" dirty="0"/>
              <a:t>Questionnaire</a:t>
            </a:r>
          </a:p>
        </p:txBody>
      </p:sp>
      <p:sp>
        <p:nvSpPr>
          <p:cNvPr id="3" name="Content Placeholder 2">
            <a:extLst>
              <a:ext uri="{FF2B5EF4-FFF2-40B4-BE49-F238E27FC236}">
                <a16:creationId xmlns:a16="http://schemas.microsoft.com/office/drawing/2014/main" id="{143CF2ED-01A1-7254-4139-C9AB4CA0EC61}"/>
              </a:ext>
            </a:extLst>
          </p:cNvPr>
          <p:cNvSpPr>
            <a:spLocks noGrp="1"/>
          </p:cNvSpPr>
          <p:nvPr>
            <p:ph idx="1"/>
          </p:nvPr>
        </p:nvSpPr>
        <p:spPr/>
        <p:txBody>
          <a:bodyPr/>
          <a:lstStyle/>
          <a:p>
            <a:r>
              <a:rPr lang="en-GB" dirty="0">
                <a:hlinkClick r:id="rId4"/>
              </a:rPr>
              <a:t>https://www.surveymonkey.co.uk/r/8XLH9VL</a:t>
            </a:r>
            <a:endParaRPr lang="en-GB" dirty="0"/>
          </a:p>
          <a:p>
            <a:endParaRPr lang="en-GB" dirty="0"/>
          </a:p>
        </p:txBody>
      </p:sp>
      <p:grpSp>
        <p:nvGrpSpPr>
          <p:cNvPr id="54" name="Group 53">
            <a:extLst>
              <a:ext uri="{FF2B5EF4-FFF2-40B4-BE49-F238E27FC236}">
                <a16:creationId xmlns:a16="http://schemas.microsoft.com/office/drawing/2014/main" id="{EF2A46B7-045C-BF17-0540-EEC2069D1935}"/>
              </a:ext>
            </a:extLst>
          </p:cNvPr>
          <p:cNvGrpSpPr/>
          <p:nvPr/>
        </p:nvGrpSpPr>
        <p:grpSpPr>
          <a:xfrm>
            <a:off x="1310640" y="2665749"/>
            <a:ext cx="4876800" cy="3430252"/>
            <a:chOff x="701040" y="2702560"/>
            <a:chExt cx="5171440" cy="3645305"/>
          </a:xfrm>
        </p:grpSpPr>
        <p:sp>
          <p:nvSpPr>
            <p:cNvPr id="52" name="Rectangle 51">
              <a:extLst>
                <a:ext uri="{FF2B5EF4-FFF2-40B4-BE49-F238E27FC236}">
                  <a16:creationId xmlns:a16="http://schemas.microsoft.com/office/drawing/2014/main" id="{4103FB46-9DD3-2A9F-81E9-5E663B84EDE4}"/>
                </a:ext>
              </a:extLst>
            </p:cNvPr>
            <p:cNvSpPr/>
            <p:nvPr/>
          </p:nvSpPr>
          <p:spPr>
            <a:xfrm>
              <a:off x="701040" y="2702560"/>
              <a:ext cx="5171440" cy="3645305"/>
            </a:xfrm>
            <a:prstGeom prst="rect">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GB" dirty="0"/>
            </a:p>
          </p:txBody>
        </p:sp>
        <p:pic>
          <p:nvPicPr>
            <p:cNvPr id="48" name="Picture 47">
              <a:extLst>
                <a:ext uri="{FF2B5EF4-FFF2-40B4-BE49-F238E27FC236}">
                  <a16:creationId xmlns:a16="http://schemas.microsoft.com/office/drawing/2014/main" id="{9C21B27A-E4C3-87C8-B0DA-01E080F06C9E}"/>
                </a:ext>
              </a:extLst>
            </p:cNvPr>
            <p:cNvPicPr>
              <a:picLocks noChangeAspect="1"/>
            </p:cNvPicPr>
            <p:nvPr/>
          </p:nvPicPr>
          <p:blipFill rotWithShape="1">
            <a:blip r:embed="rId5"/>
            <a:srcRect l="14167" t="8592" r="56331" b="6222"/>
            <a:stretch/>
          </p:blipFill>
          <p:spPr>
            <a:xfrm>
              <a:off x="1036320" y="2807917"/>
              <a:ext cx="2179535" cy="3539948"/>
            </a:xfrm>
            <a:prstGeom prst="rect">
              <a:avLst/>
            </a:prstGeom>
          </p:spPr>
        </p:pic>
        <p:pic>
          <p:nvPicPr>
            <p:cNvPr id="49" name="Picture 48">
              <a:extLst>
                <a:ext uri="{FF2B5EF4-FFF2-40B4-BE49-F238E27FC236}">
                  <a16:creationId xmlns:a16="http://schemas.microsoft.com/office/drawing/2014/main" id="{23B79E16-4842-34F1-3FDD-1C0BEC485EEF}"/>
                </a:ext>
              </a:extLst>
            </p:cNvPr>
            <p:cNvPicPr>
              <a:picLocks noChangeAspect="1"/>
            </p:cNvPicPr>
            <p:nvPr/>
          </p:nvPicPr>
          <p:blipFill rotWithShape="1">
            <a:blip r:embed="rId6"/>
            <a:srcRect l="56135" b="10900"/>
            <a:stretch/>
          </p:blipFill>
          <p:spPr>
            <a:xfrm>
              <a:off x="3276815" y="2807917"/>
              <a:ext cx="2179535" cy="3156003"/>
            </a:xfrm>
            <a:prstGeom prst="rect">
              <a:avLst/>
            </a:prstGeom>
          </p:spPr>
        </p:pic>
      </p:grpSp>
      <p:pic>
        <p:nvPicPr>
          <p:cNvPr id="50" name="Picture 49">
            <a:extLst>
              <a:ext uri="{FF2B5EF4-FFF2-40B4-BE49-F238E27FC236}">
                <a16:creationId xmlns:a16="http://schemas.microsoft.com/office/drawing/2014/main" id="{62165795-EC90-32C6-A3EC-45F1BAD80D53}"/>
              </a:ext>
            </a:extLst>
          </p:cNvPr>
          <p:cNvPicPr>
            <a:picLocks noChangeAspect="1"/>
          </p:cNvPicPr>
          <p:nvPr/>
        </p:nvPicPr>
        <p:blipFill>
          <a:blip r:embed="rId7"/>
          <a:stretch>
            <a:fillRect/>
          </a:stretch>
        </p:blipFill>
        <p:spPr>
          <a:xfrm>
            <a:off x="5267543" y="615890"/>
            <a:ext cx="1962573" cy="1121470"/>
          </a:xfrm>
          <a:prstGeom prst="rect">
            <a:avLst/>
          </a:prstGeom>
        </p:spPr>
      </p:pic>
      <p:sp>
        <p:nvSpPr>
          <p:cNvPr id="51" name="TextBox 50">
            <a:extLst>
              <a:ext uri="{FF2B5EF4-FFF2-40B4-BE49-F238E27FC236}">
                <a16:creationId xmlns:a16="http://schemas.microsoft.com/office/drawing/2014/main" id="{64C0FD35-1FC0-6273-C4A2-CD0E78A130AE}"/>
              </a:ext>
            </a:extLst>
          </p:cNvPr>
          <p:cNvSpPr txBox="1"/>
          <p:nvPr/>
        </p:nvSpPr>
        <p:spPr>
          <a:xfrm>
            <a:off x="7305040" y="2387600"/>
            <a:ext cx="3911600" cy="3139321"/>
          </a:xfrm>
          <a:prstGeom prst="rect">
            <a:avLst/>
          </a:prstGeom>
          <a:noFill/>
        </p:spPr>
        <p:txBody>
          <a:bodyPr wrap="square" rtlCol="0">
            <a:spAutoFit/>
          </a:bodyPr>
          <a:lstStyle/>
          <a:p>
            <a:r>
              <a:rPr lang="en-GB" dirty="0"/>
              <a:t>There has been a similar survey taken place on surverymonkey.com  where the creator asks questions about children's play in the outdoors. </a:t>
            </a:r>
          </a:p>
          <a:p>
            <a:endParaRPr lang="en-GB" dirty="0"/>
          </a:p>
          <a:p>
            <a:r>
              <a:rPr lang="en-GB" dirty="0"/>
              <a:t>Some of the questions in this survey have are relevant to my research and has inspired me to create my survey in a similar context using these questions</a:t>
            </a:r>
          </a:p>
        </p:txBody>
      </p:sp>
      <p:pic>
        <p:nvPicPr>
          <p:cNvPr id="5" name="Audio 4">
            <a:hlinkClick r:id="" action="ppaction://media"/>
            <a:extLst>
              <a:ext uri="{FF2B5EF4-FFF2-40B4-BE49-F238E27FC236}">
                <a16:creationId xmlns:a16="http://schemas.microsoft.com/office/drawing/2014/main" id="{342C6D0A-D285-26EB-3446-9B26979BE13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32376480"/>
      </p:ext>
    </p:extLst>
  </p:cSld>
  <p:clrMapOvr>
    <a:masterClrMapping/>
  </p:clrMapOvr>
  <mc:AlternateContent xmlns:mc="http://schemas.openxmlformats.org/markup-compatibility/2006">
    <mc:Choice xmlns:p14="http://schemas.microsoft.com/office/powerpoint/2010/main" Requires="p14">
      <p:transition spd="slow" p14:dur="2000" advTm="28356"/>
    </mc:Choice>
    <mc:Fallback>
      <p:transition spd="slow" advTm="283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ECF0FC6-D57B-48B6-9036-F4FFD91A4B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F51E62-439D-6022-3464-5E429DE7791D}"/>
              </a:ext>
            </a:extLst>
          </p:cNvPr>
          <p:cNvSpPr>
            <a:spLocks noGrp="1"/>
          </p:cNvSpPr>
          <p:nvPr>
            <p:ph type="title"/>
          </p:nvPr>
        </p:nvSpPr>
        <p:spPr>
          <a:xfrm>
            <a:off x="990932" y="286603"/>
            <a:ext cx="6750987" cy="1450757"/>
          </a:xfrm>
        </p:spPr>
        <p:txBody>
          <a:bodyPr>
            <a:normAutofit/>
          </a:bodyPr>
          <a:lstStyle/>
          <a:p>
            <a:r>
              <a:rPr lang="en-GB">
                <a:solidFill>
                  <a:schemeClr val="accent1"/>
                </a:solidFill>
              </a:rPr>
              <a:t>Research methods </a:t>
            </a:r>
          </a:p>
        </p:txBody>
      </p:sp>
      <p:sp>
        <p:nvSpPr>
          <p:cNvPr id="3" name="Content Placeholder 2">
            <a:extLst>
              <a:ext uri="{FF2B5EF4-FFF2-40B4-BE49-F238E27FC236}">
                <a16:creationId xmlns:a16="http://schemas.microsoft.com/office/drawing/2014/main" id="{523BB510-9A1C-08E1-3508-0156524AE274}"/>
              </a:ext>
            </a:extLst>
          </p:cNvPr>
          <p:cNvSpPr>
            <a:spLocks noGrp="1"/>
          </p:cNvSpPr>
          <p:nvPr>
            <p:ph idx="1"/>
          </p:nvPr>
        </p:nvSpPr>
        <p:spPr>
          <a:xfrm>
            <a:off x="1044204" y="2023962"/>
            <a:ext cx="6697715" cy="3845131"/>
          </a:xfrm>
        </p:spPr>
        <p:txBody>
          <a:bodyPr>
            <a:normAutofit/>
          </a:bodyPr>
          <a:lstStyle/>
          <a:p>
            <a:r>
              <a:rPr lang="en-GB" dirty="0"/>
              <a:t>I cam going to create a survey on surveymonkey.com I have used this website before and has a lot of useful rescores. I am going to ask 10 questions. </a:t>
            </a:r>
          </a:p>
          <a:p>
            <a:r>
              <a:rPr lang="en-GB" dirty="0"/>
              <a:t>I am then going to go to my summer school at the </a:t>
            </a:r>
            <a:r>
              <a:rPr lang="en-GB" dirty="0" err="1"/>
              <a:t>uklc</a:t>
            </a:r>
            <a:r>
              <a:rPr lang="en-GB" dirty="0"/>
              <a:t> and give the students  30 students.  The questionnaire</a:t>
            </a:r>
          </a:p>
          <a:p>
            <a:r>
              <a:rPr lang="en-GB" dirty="0"/>
              <a:t>After 1 month of the </a:t>
            </a:r>
            <a:r>
              <a:rPr lang="en-GB" dirty="0" err="1"/>
              <a:t>uklc</a:t>
            </a:r>
            <a:r>
              <a:rPr lang="en-GB" dirty="0"/>
              <a:t> summer camp I will then give the students the same questionnaire </a:t>
            </a:r>
          </a:p>
          <a:p>
            <a:r>
              <a:rPr lang="en-GB" dirty="0"/>
              <a:t>I will be able to compare the answers of the students which will give me the answer to my question</a:t>
            </a:r>
          </a:p>
        </p:txBody>
      </p:sp>
      <p:sp>
        <p:nvSpPr>
          <p:cNvPr id="10" name="Rectangle 9">
            <a:extLst>
              <a:ext uri="{FF2B5EF4-FFF2-40B4-BE49-F238E27FC236}">
                <a16:creationId xmlns:a16="http://schemas.microsoft.com/office/drawing/2014/main" id="{717A211C-5863-4303-AC3D-AEBFDF6D6A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44150" y="-1"/>
            <a:ext cx="4050791" cy="6857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0FA2369-10B3-4A99-93ED-036A92FD9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Audio 4">
            <a:hlinkClick r:id="" action="ppaction://media"/>
            <a:extLst>
              <a:ext uri="{FF2B5EF4-FFF2-40B4-BE49-F238E27FC236}">
                <a16:creationId xmlns:a16="http://schemas.microsoft.com/office/drawing/2014/main" id="{22F558FC-1B32-1E88-6D07-1AF6952F644F}"/>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456787595"/>
      </p:ext>
    </p:extLst>
  </p:cSld>
  <p:clrMapOvr>
    <a:masterClrMapping/>
  </p:clrMapOvr>
  <mc:AlternateContent xmlns:mc="http://schemas.openxmlformats.org/markup-compatibility/2006">
    <mc:Choice xmlns:p14="http://schemas.microsoft.com/office/powerpoint/2010/main" Requires="p14">
      <p:transition spd="slow" p14:dur="2000" advTm="32338"/>
    </mc:Choice>
    <mc:Fallback>
      <p:transition spd="slow" advTm="323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73ECEC8-0F24-45B8-950F-35FC94BCEA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139A83-B5DB-FC37-46E2-E0E0DB3C141A}"/>
              </a:ext>
            </a:extLst>
          </p:cNvPr>
          <p:cNvSpPr>
            <a:spLocks noGrp="1"/>
          </p:cNvSpPr>
          <p:nvPr>
            <p:ph type="title"/>
          </p:nvPr>
        </p:nvSpPr>
        <p:spPr>
          <a:xfrm>
            <a:off x="642257" y="634946"/>
            <a:ext cx="3690257" cy="1450757"/>
          </a:xfrm>
        </p:spPr>
        <p:txBody>
          <a:bodyPr>
            <a:normAutofit/>
          </a:bodyPr>
          <a:lstStyle/>
          <a:p>
            <a:r>
              <a:rPr lang="en-GB"/>
              <a:t>Methodology</a:t>
            </a:r>
            <a:endParaRPr lang="en-GB" dirty="0"/>
          </a:p>
        </p:txBody>
      </p:sp>
      <p:cxnSp>
        <p:nvCxnSpPr>
          <p:cNvPr id="11" name="Straight Connector 10">
            <a:extLst>
              <a:ext uri="{FF2B5EF4-FFF2-40B4-BE49-F238E27FC236}">
                <a16:creationId xmlns:a16="http://schemas.microsoft.com/office/drawing/2014/main" id="{89EB8C68-FF1B-4849-867B-32D29B19F1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0797" y="2250460"/>
            <a:ext cx="34747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A3142F-84EE-0BEB-41CE-3672A91A3C07}"/>
              </a:ext>
            </a:extLst>
          </p:cNvPr>
          <p:cNvSpPr>
            <a:spLocks noGrp="1"/>
          </p:cNvSpPr>
          <p:nvPr>
            <p:ph idx="1"/>
          </p:nvPr>
        </p:nvSpPr>
        <p:spPr>
          <a:xfrm>
            <a:off x="642257" y="2407436"/>
            <a:ext cx="3690257" cy="3461658"/>
          </a:xfrm>
        </p:spPr>
        <p:txBody>
          <a:bodyPr>
            <a:normAutofit/>
          </a:bodyPr>
          <a:lstStyle/>
          <a:p>
            <a:pPr>
              <a:lnSpc>
                <a:spcPct val="110000"/>
              </a:lnSpc>
            </a:pPr>
            <a:r>
              <a:rPr lang="en-GB" sz="1300"/>
              <a:t>I am going to be using convenience sampling  this is because I already work in the outdoor centre and it would make sense for me to take the survey to work with me.</a:t>
            </a:r>
          </a:p>
          <a:p>
            <a:pPr>
              <a:lnSpc>
                <a:spcPct val="110000"/>
              </a:lnSpc>
            </a:pPr>
            <a:r>
              <a:rPr lang="en-GB" sz="1300"/>
              <a:t> </a:t>
            </a:r>
          </a:p>
          <a:p>
            <a:pPr>
              <a:lnSpc>
                <a:spcPct val="110000"/>
              </a:lnSpc>
            </a:pPr>
            <a:r>
              <a:rPr lang="en-GB" sz="1300"/>
              <a:t>Convenience sampling (also called accidental sampling or grab sampling) is a method of non-probability sampling where researchers will choose their sample based solely on the convenience.</a:t>
            </a:r>
          </a:p>
          <a:p>
            <a:pPr>
              <a:lnSpc>
                <a:spcPct val="110000"/>
              </a:lnSpc>
            </a:pPr>
            <a:r>
              <a:rPr lang="en-GB" sz="1300"/>
              <a:t> </a:t>
            </a:r>
          </a:p>
        </p:txBody>
      </p:sp>
      <p:pic>
        <p:nvPicPr>
          <p:cNvPr id="4" name="Picture 3">
            <a:extLst>
              <a:ext uri="{FF2B5EF4-FFF2-40B4-BE49-F238E27FC236}">
                <a16:creationId xmlns:a16="http://schemas.microsoft.com/office/drawing/2014/main" id="{1EA3538B-AF1D-902A-D443-9F2A1C2D9689}"/>
              </a:ext>
            </a:extLst>
          </p:cNvPr>
          <p:cNvPicPr>
            <a:picLocks noChangeAspect="1"/>
          </p:cNvPicPr>
          <p:nvPr/>
        </p:nvPicPr>
        <p:blipFill rotWithShape="1">
          <a:blip r:embed="rId4"/>
          <a:srcRect l="6338" t="-1" r="3132" b="8397"/>
          <a:stretch/>
        </p:blipFill>
        <p:spPr>
          <a:xfrm>
            <a:off x="5053312" y="1428119"/>
            <a:ext cx="6607222" cy="4001762"/>
          </a:xfrm>
          <a:prstGeom prst="rect">
            <a:avLst/>
          </a:prstGeom>
        </p:spPr>
      </p:pic>
      <p:sp>
        <p:nvSpPr>
          <p:cNvPr id="13" name="Rectangle 12">
            <a:extLst>
              <a:ext uri="{FF2B5EF4-FFF2-40B4-BE49-F238E27FC236}">
                <a16:creationId xmlns:a16="http://schemas.microsoft.com/office/drawing/2014/main" id="{8B53612E-ADB2-4457-9688-89506397A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Audio 5">
            <a:hlinkClick r:id="" action="ppaction://media"/>
            <a:extLst>
              <a:ext uri="{FF2B5EF4-FFF2-40B4-BE49-F238E27FC236}">
                <a16:creationId xmlns:a16="http://schemas.microsoft.com/office/drawing/2014/main" id="{7399CFDE-A3D7-691B-3CE3-C7ACB88CF8E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623050554"/>
      </p:ext>
    </p:extLst>
  </p:cSld>
  <p:clrMapOvr>
    <a:masterClrMapping/>
  </p:clrMapOvr>
  <mc:AlternateContent xmlns:mc="http://schemas.openxmlformats.org/markup-compatibility/2006">
    <mc:Choice xmlns:p14="http://schemas.microsoft.com/office/powerpoint/2010/main" Requires="p14">
      <p:transition spd="slow" p14:dur="2000" advTm="30671"/>
    </mc:Choice>
    <mc:Fallback>
      <p:transition spd="slow" advTm="306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2E504-67E6-2D61-CCA3-CBE31E45F7A7}"/>
              </a:ext>
            </a:extLst>
          </p:cNvPr>
          <p:cNvSpPr>
            <a:spLocks noGrp="1"/>
          </p:cNvSpPr>
          <p:nvPr>
            <p:ph type="title"/>
          </p:nvPr>
        </p:nvSpPr>
        <p:spPr/>
        <p:txBody>
          <a:bodyPr/>
          <a:lstStyle/>
          <a:p>
            <a:r>
              <a:rPr lang="en-GB" dirty="0"/>
              <a:t>Analysis </a:t>
            </a:r>
          </a:p>
        </p:txBody>
      </p:sp>
      <p:sp>
        <p:nvSpPr>
          <p:cNvPr id="3" name="Content Placeholder 2">
            <a:extLst>
              <a:ext uri="{FF2B5EF4-FFF2-40B4-BE49-F238E27FC236}">
                <a16:creationId xmlns:a16="http://schemas.microsoft.com/office/drawing/2014/main" id="{8E2083BE-7455-AD60-9103-4D355790A8AB}"/>
              </a:ext>
            </a:extLst>
          </p:cNvPr>
          <p:cNvSpPr>
            <a:spLocks noGrp="1"/>
          </p:cNvSpPr>
          <p:nvPr>
            <p:ph idx="1"/>
          </p:nvPr>
        </p:nvSpPr>
        <p:spPr/>
        <p:txBody>
          <a:bodyPr/>
          <a:lstStyle/>
          <a:p>
            <a:r>
              <a:rPr lang="en-GB" dirty="0"/>
              <a:t>To gather my research I am going to create a line chart of the before results and the end results and compare </a:t>
            </a:r>
          </a:p>
        </p:txBody>
      </p:sp>
      <p:graphicFrame>
        <p:nvGraphicFramePr>
          <p:cNvPr id="6" name="Chart 5">
            <a:extLst>
              <a:ext uri="{FF2B5EF4-FFF2-40B4-BE49-F238E27FC236}">
                <a16:creationId xmlns:a16="http://schemas.microsoft.com/office/drawing/2014/main" id="{DAB58482-E27D-18D1-7104-0A4DE6F09A95}"/>
              </a:ext>
            </a:extLst>
          </p:cNvPr>
          <p:cNvGraphicFramePr/>
          <p:nvPr>
            <p:extLst>
              <p:ext uri="{D42A27DB-BD31-4B8C-83A1-F6EECF244321}">
                <p14:modId xmlns:p14="http://schemas.microsoft.com/office/powerpoint/2010/main" val="3670792234"/>
              </p:ext>
            </p:extLst>
          </p:nvPr>
        </p:nvGraphicFramePr>
        <p:xfrm>
          <a:off x="2682240" y="3169920"/>
          <a:ext cx="6664960" cy="3181773"/>
        </p:xfrm>
        <a:graphic>
          <a:graphicData uri="http://schemas.openxmlformats.org/drawingml/2006/chart">
            <c:chart xmlns:c="http://schemas.openxmlformats.org/drawingml/2006/chart" xmlns:r="http://schemas.openxmlformats.org/officeDocument/2006/relationships" r:id="rId4"/>
          </a:graphicData>
        </a:graphic>
      </p:graphicFrame>
      <p:pic>
        <p:nvPicPr>
          <p:cNvPr id="5" name="Audio 4">
            <a:hlinkClick r:id="" action="ppaction://media"/>
            <a:extLst>
              <a:ext uri="{FF2B5EF4-FFF2-40B4-BE49-F238E27FC236}">
                <a16:creationId xmlns:a16="http://schemas.microsoft.com/office/drawing/2014/main" id="{A3F7BFE9-73D6-50EC-C2FA-74EBDD191844}"/>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839921839"/>
      </p:ext>
    </p:extLst>
  </p:cSld>
  <p:clrMapOvr>
    <a:masterClrMapping/>
  </p:clrMapOvr>
  <mc:AlternateContent xmlns:mc="http://schemas.openxmlformats.org/markup-compatibility/2006">
    <mc:Choice xmlns:p14="http://schemas.microsoft.com/office/powerpoint/2010/main" Requires="p14">
      <p:transition spd="slow" p14:dur="2000" advTm="15994"/>
    </mc:Choice>
    <mc:Fallback>
      <p:transition spd="slow" advTm="159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0">
            <a:extLst>
              <a:ext uri="{FF2B5EF4-FFF2-40B4-BE49-F238E27FC236}">
                <a16:creationId xmlns:a16="http://schemas.microsoft.com/office/drawing/2014/main" id="{A8E9C91B-7EAD-4562-AB0E-DFB9663AEC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2">
            <a:extLst>
              <a:ext uri="{FF2B5EF4-FFF2-40B4-BE49-F238E27FC236}">
                <a16:creationId xmlns:a16="http://schemas.microsoft.com/office/drawing/2014/main" id="{BCD2D517-BC35-4439-AC31-06DF764F25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9A3C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1" name="Rectangle 14">
            <a:extLst>
              <a:ext uri="{FF2B5EF4-FFF2-40B4-BE49-F238E27FC236}">
                <a16:creationId xmlns:a16="http://schemas.microsoft.com/office/drawing/2014/main" id="{2DD3F846-0483-40F5-A881-0C1AD2A0C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9C31E612-070C-F6F9-C4A9-C30AB8DDBAB5}"/>
              </a:ext>
            </a:extLst>
          </p:cNvPr>
          <p:cNvPicPr>
            <a:picLocks noGrp="1" noChangeAspect="1"/>
          </p:cNvPicPr>
          <p:nvPr>
            <p:ph idx="1"/>
          </p:nvPr>
        </p:nvPicPr>
        <p:blipFill>
          <a:blip r:embed="rId4"/>
          <a:stretch>
            <a:fillRect/>
          </a:stretch>
        </p:blipFill>
        <p:spPr>
          <a:xfrm>
            <a:off x="987303" y="801793"/>
            <a:ext cx="10217394" cy="5273056"/>
          </a:xfrm>
          <a:prstGeom prst="rect">
            <a:avLst/>
          </a:prstGeom>
        </p:spPr>
      </p:pic>
      <p:pic>
        <p:nvPicPr>
          <p:cNvPr id="8" name="Audio 7">
            <a:hlinkClick r:id="" action="ppaction://media"/>
            <a:extLst>
              <a:ext uri="{FF2B5EF4-FFF2-40B4-BE49-F238E27FC236}">
                <a16:creationId xmlns:a16="http://schemas.microsoft.com/office/drawing/2014/main" id="{773E14EF-0972-24CF-4E47-8B0C086A59D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7502226"/>
      </p:ext>
    </p:extLst>
  </p:cSld>
  <p:clrMapOvr>
    <a:masterClrMapping/>
  </p:clrMapOvr>
  <mc:AlternateContent xmlns:mc="http://schemas.openxmlformats.org/markup-compatibility/2006">
    <mc:Choice xmlns:p14="http://schemas.microsoft.com/office/powerpoint/2010/main" Requires="p14">
      <p:transition spd="slow" p14:dur="2000" advTm="12196"/>
    </mc:Choice>
    <mc:Fallback>
      <p:transition spd="slow" advTm="121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theme/theme1.xml><?xml version="1.0" encoding="utf-8"?>
<a:theme xmlns:a="http://schemas.openxmlformats.org/drawingml/2006/main" name="RetrospectVTI">
  <a:themeElements>
    <a:clrScheme name="AnalogousFromRegularSeedLeftStep">
      <a:dk1>
        <a:srgbClr val="000000"/>
      </a:dk1>
      <a:lt1>
        <a:srgbClr val="FFFFFF"/>
      </a:lt1>
      <a:dk2>
        <a:srgbClr val="203835"/>
      </a:dk2>
      <a:lt2>
        <a:srgbClr val="E8E4E2"/>
      </a:lt2>
      <a:accent1>
        <a:srgbClr val="49A3C7"/>
      </a:accent1>
      <a:accent2>
        <a:srgbClr val="36B1A1"/>
      </a:accent2>
      <a:accent3>
        <a:srgbClr val="43B577"/>
      </a:accent3>
      <a:accent4>
        <a:srgbClr val="37B53C"/>
      </a:accent4>
      <a:accent5>
        <a:srgbClr val="6CB241"/>
      </a:accent5>
      <a:accent6>
        <a:srgbClr val="93AB34"/>
      </a:accent6>
      <a:hlink>
        <a:srgbClr val="BF643F"/>
      </a:hlink>
      <a:folHlink>
        <a:srgbClr val="7F7F7F"/>
      </a:folHlink>
    </a:clrScheme>
    <a:fontScheme name="Retrospect">
      <a:majorFont>
        <a:latin typeface="Sagona Extra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agona Book"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314</TotalTime>
  <Words>1243</Words>
  <Application>Microsoft Office PowerPoint</Application>
  <PresentationFormat>Widescreen</PresentationFormat>
  <Paragraphs>47</Paragraphs>
  <Slides>13</Slides>
  <Notes>0</Notes>
  <HiddenSlides>0</HiddenSlides>
  <MMClips>13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Baloo</vt:lpstr>
      <vt:lpstr>Calibri</vt:lpstr>
      <vt:lpstr>Sagona Book</vt:lpstr>
      <vt:lpstr>Sagona ExtraLight</vt:lpstr>
      <vt:lpstr>vag_roundedbold</vt:lpstr>
      <vt:lpstr>Wingdings</vt:lpstr>
      <vt:lpstr>RetrospectVTI</vt:lpstr>
      <vt:lpstr>HOW BEING IN THE OUTDOOR ENVIRONMENT CAN AFFECT THE WELLBEING'S OF ADOLESCENTS</vt:lpstr>
      <vt:lpstr>WHY THIS TOPIC</vt:lpstr>
      <vt:lpstr>TOPIC RESEARCH ​WELLBEING IN TEENAGERS  </vt:lpstr>
      <vt:lpstr>WORLD HEALTH ORGANISATION</vt:lpstr>
      <vt:lpstr>HEALTH IN MIND</vt:lpstr>
      <vt:lpstr>STUDY TAKEN BY GERMAN UPPER SECONDARY SCHOOL</vt:lpstr>
      <vt:lpstr>STUDY SUMMARY</vt:lpstr>
      <vt:lpstr>MY STUDY</vt:lpstr>
      <vt:lpstr>Questionnaire</vt:lpstr>
      <vt:lpstr>Research methods </vt:lpstr>
      <vt:lpstr>Methodology</vt:lpstr>
      <vt:lpstr>Analysis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BEING IN THE OUTDOOR ENVIRONMENT CAN AFFECT THE WELLBEING'S OF ADOLESCENTS</dc:title>
  <dc:creator>Terri Morris (2100029)</dc:creator>
  <cp:lastModifiedBy>Terri Morris (2100029)</cp:lastModifiedBy>
  <cp:revision>17</cp:revision>
  <dcterms:created xsi:type="dcterms:W3CDTF">2022-12-06T13:19:04Z</dcterms:created>
  <dcterms:modified xsi:type="dcterms:W3CDTF">2022-12-09T00:07:20Z</dcterms:modified>
</cp:coreProperties>
</file>