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83" r:id="rId5"/>
    <p:sldId id="286" r:id="rId6"/>
    <p:sldId id="285" r:id="rId7"/>
    <p:sldId id="260" r:id="rId8"/>
    <p:sldId id="294" r:id="rId9"/>
    <p:sldId id="287" r:id="rId10"/>
    <p:sldId id="295" r:id="rId11"/>
    <p:sldId id="289" r:id="rId12"/>
    <p:sldId id="293" r:id="rId13"/>
    <p:sldId id="288" r:id="rId14"/>
    <p:sldId id="290" r:id="rId15"/>
    <p:sldId id="291" r:id="rId16"/>
    <p:sldId id="284" r:id="rId17"/>
    <p:sldId id="269" r:id="rId18"/>
    <p:sldId id="296" r:id="rId19"/>
    <p:sldId id="28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652ECD-2298-4949-BAE1-B8A374A7E2A7}" v="118" dt="2020-10-09T01:06:45.261"/>
  </p1510:revLst>
</p1510:revInfo>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68" d="100"/>
          <a:sy n="68" d="100"/>
        </p:scale>
        <p:origin x="816"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19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10/9/2020</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10/9/2020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dirty="0"/>
          </a:p>
        </p:txBody>
      </p:sp>
    </p:spTree>
    <p:extLst>
      <p:ext uri="{BB962C8B-B14F-4D97-AF65-F5344CB8AC3E}">
        <p14:creationId xmlns:p14="http://schemas.microsoft.com/office/powerpoint/2010/main" val="2237869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dirty="0"/>
          </a:p>
        </p:txBody>
      </p:sp>
    </p:spTree>
    <p:extLst>
      <p:ext uri="{BB962C8B-B14F-4D97-AF65-F5344CB8AC3E}">
        <p14:creationId xmlns:p14="http://schemas.microsoft.com/office/powerpoint/2010/main" val="1299928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dirty="0"/>
          </a:p>
        </p:txBody>
      </p:sp>
    </p:spTree>
    <p:extLst>
      <p:ext uri="{BB962C8B-B14F-4D97-AF65-F5344CB8AC3E}">
        <p14:creationId xmlns:p14="http://schemas.microsoft.com/office/powerpoint/2010/main" val="3415673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4</a:t>
            </a:fld>
            <a:endParaRPr lang="en-US" noProof="0" dirty="0"/>
          </a:p>
        </p:txBody>
      </p:sp>
    </p:spTree>
    <p:extLst>
      <p:ext uri="{BB962C8B-B14F-4D97-AF65-F5344CB8AC3E}">
        <p14:creationId xmlns:p14="http://schemas.microsoft.com/office/powerpoint/2010/main" val="14731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5</a:t>
            </a:fld>
            <a:endParaRPr lang="en-US" noProof="0" dirty="0"/>
          </a:p>
        </p:txBody>
      </p:sp>
    </p:spTree>
    <p:extLst>
      <p:ext uri="{BB962C8B-B14F-4D97-AF65-F5344CB8AC3E}">
        <p14:creationId xmlns:p14="http://schemas.microsoft.com/office/powerpoint/2010/main" val="1486152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https://cardiffmind.org/wp-content/uploads/2020/07/Cardiff-Mind-Mental-Health-Training-1.pdf.</a:t>
            </a:r>
          </a:p>
          <a:p>
            <a:r>
              <a:rPr lang="en-US" dirty="0"/>
              <a:t>https://www.bacp.co.uk/search?q=placements&amp;RecordTypes=GoodPractice</a:t>
            </a:r>
          </a:p>
          <a:p>
            <a:r>
              <a:rPr lang="en-US" dirty="0"/>
              <a:t>Facebook.com</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9</a:t>
            </a:fld>
            <a:endParaRPr lang="en-US" noProof="0" dirty="0"/>
          </a:p>
        </p:txBody>
      </p:sp>
    </p:spTree>
    <p:extLst>
      <p:ext uri="{BB962C8B-B14F-4D97-AF65-F5344CB8AC3E}">
        <p14:creationId xmlns:p14="http://schemas.microsoft.com/office/powerpoint/2010/main" val="278914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http://www.wales.nhs.uk/healthtopics/conditions/mentalhealth</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11</a:t>
            </a:fld>
            <a:endParaRPr lang="en-US" noProof="0" dirty="0"/>
          </a:p>
        </p:txBody>
      </p:sp>
    </p:spTree>
    <p:extLst>
      <p:ext uri="{BB962C8B-B14F-4D97-AF65-F5344CB8AC3E}">
        <p14:creationId xmlns:p14="http://schemas.microsoft.com/office/powerpoint/2010/main" val="4115719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http://www.wales.nhs.uk/healthtopics/conditions/mentalhealth</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12</a:t>
            </a:fld>
            <a:endParaRPr lang="en-US" noProof="0" dirty="0"/>
          </a:p>
        </p:txBody>
      </p:sp>
    </p:spTree>
    <p:extLst>
      <p:ext uri="{BB962C8B-B14F-4D97-AF65-F5344CB8AC3E}">
        <p14:creationId xmlns:p14="http://schemas.microsoft.com/office/powerpoint/2010/main" val="1689543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13</a:t>
            </a:fld>
            <a:endParaRPr lang="en-US" noProof="0" dirty="0"/>
          </a:p>
        </p:txBody>
      </p:sp>
    </p:spTree>
    <p:extLst>
      <p:ext uri="{BB962C8B-B14F-4D97-AF65-F5344CB8AC3E}">
        <p14:creationId xmlns:p14="http://schemas.microsoft.com/office/powerpoint/2010/main" val="2891042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14</a:t>
            </a:fld>
            <a:endParaRPr lang="en-US" noProof="0" dirty="0"/>
          </a:p>
        </p:txBody>
      </p:sp>
    </p:spTree>
    <p:extLst>
      <p:ext uri="{BB962C8B-B14F-4D97-AF65-F5344CB8AC3E}">
        <p14:creationId xmlns:p14="http://schemas.microsoft.com/office/powerpoint/2010/main" val="169499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15</a:t>
            </a:fld>
            <a:endParaRPr lang="en-US" noProof="0" dirty="0"/>
          </a:p>
        </p:txBody>
      </p:sp>
    </p:spTree>
    <p:extLst>
      <p:ext uri="{BB962C8B-B14F-4D97-AF65-F5344CB8AC3E}">
        <p14:creationId xmlns:p14="http://schemas.microsoft.com/office/powerpoint/2010/main" val="1784892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DDBACE-0F8F-43FD-98F0-DEE13552DADA}" type="slidenum">
              <a:rPr lang="en-US" smtClean="0"/>
              <a:t>16</a:t>
            </a:fld>
            <a:endParaRPr lang="en-US" dirty="0"/>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4" name="Picture 23">
            <a:extLst>
              <a:ext uri="{FF2B5EF4-FFF2-40B4-BE49-F238E27FC236}">
                <a16:creationId xmlns:a16="http://schemas.microsoft.com/office/drawing/2014/main" id="{56B1235F-7F39-4A5B-9E30-7105E197D5C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pic>
        <p:nvPicPr>
          <p:cNvPr id="44" name="Picture 43">
            <a:extLst>
              <a:ext uri="{FF2B5EF4-FFF2-40B4-BE49-F238E27FC236}">
                <a16:creationId xmlns:a16="http://schemas.microsoft.com/office/drawing/2014/main" id="{42D97A27-82CC-4C99-A055-C3572732087B}"/>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53" name="Picture 52">
            <a:extLst>
              <a:ext uri="{FF2B5EF4-FFF2-40B4-BE49-F238E27FC236}">
                <a16:creationId xmlns:a16="http://schemas.microsoft.com/office/drawing/2014/main" id="{FC1DA787-0E72-4002-921D-E78F824CC3CC}"/>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2" name="Picture 21">
            <a:extLst>
              <a:ext uri="{FF2B5EF4-FFF2-40B4-BE49-F238E27FC236}">
                <a16:creationId xmlns:a16="http://schemas.microsoft.com/office/drawing/2014/main" id="{D98D57CD-4838-4ABE-97CB-358D8A39305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50000"/>
            </a:schemeClr>
          </a:solidFill>
          <a:ln w="9525" cap="flat">
            <a:noFill/>
            <a:prstDash val="solid"/>
            <a:miter/>
          </a:ln>
        </p:spPr>
        <p:txBody>
          <a:bodyPr rtlCol="0" anchor="ctr"/>
          <a:lstStyle/>
          <a:p>
            <a:endParaRPr lang="en-US"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205688"/>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8" name="Freeform: Shape 177">
            <a:extLst>
              <a:ext uri="{FF2B5EF4-FFF2-40B4-BE49-F238E27FC236}">
                <a16:creationId xmlns:a16="http://schemas.microsoft.com/office/drawing/2014/main" id="{551B3958-3394-4790-BE99-52664DBCD31E}"/>
              </a:ext>
            </a:extLst>
          </p:cNvPr>
          <p:cNvSpPr>
            <a:spLocks noChangeAspect="1"/>
          </p:cNvSpPr>
          <p:nvPr userDrawn="1"/>
        </p:nvSpPr>
        <p:spPr>
          <a:xfrm>
            <a:off x="4656428" y="2651872"/>
            <a:ext cx="791896" cy="2303810"/>
          </a:xfrm>
          <a:custGeom>
            <a:avLst/>
            <a:gdLst>
              <a:gd name="connsiteX0" fmla="*/ 323315 w 791896"/>
              <a:gd name="connsiteY0" fmla="*/ 0 h 2303810"/>
              <a:gd name="connsiteX1" fmla="*/ 331046 w 791896"/>
              <a:gd name="connsiteY1" fmla="*/ 12386 h 2303810"/>
              <a:gd name="connsiteX2" fmla="*/ 317496 w 791896"/>
              <a:gd name="connsiteY2" fmla="*/ 31199 h 2303810"/>
              <a:gd name="connsiteX3" fmla="*/ 295541 w 791896"/>
              <a:gd name="connsiteY3" fmla="*/ 68105 h 2303810"/>
              <a:gd name="connsiteX4" fmla="*/ 308915 w 791896"/>
              <a:gd name="connsiteY4" fmla="*/ 46930 h 2303810"/>
              <a:gd name="connsiteX5" fmla="*/ 327508 w 791896"/>
              <a:gd name="connsiteY5" fmla="*/ 19756 h 2303810"/>
              <a:gd name="connsiteX6" fmla="*/ 331763 w 791896"/>
              <a:gd name="connsiteY6" fmla="*/ 13536 h 2303810"/>
              <a:gd name="connsiteX7" fmla="*/ 339476 w 791896"/>
              <a:gd name="connsiteY7" fmla="*/ 25894 h 2303810"/>
              <a:gd name="connsiteX8" fmla="*/ 375261 w 791896"/>
              <a:gd name="connsiteY8" fmla="*/ 102568 h 2303810"/>
              <a:gd name="connsiteX9" fmla="*/ 311775 w 791896"/>
              <a:gd name="connsiteY9" fmla="*/ 217118 h 2303810"/>
              <a:gd name="connsiteX10" fmla="*/ 334658 w 791896"/>
              <a:gd name="connsiteY10" fmla="*/ 178505 h 2303810"/>
              <a:gd name="connsiteX11" fmla="*/ 361831 w 791896"/>
              <a:gd name="connsiteY11" fmla="*/ 137029 h 2303810"/>
              <a:gd name="connsiteX12" fmla="*/ 379066 w 791896"/>
              <a:gd name="connsiteY12" fmla="*/ 110723 h 2303810"/>
              <a:gd name="connsiteX13" fmla="*/ 452722 w 791896"/>
              <a:gd name="connsiteY13" fmla="*/ 268540 h 2303810"/>
              <a:gd name="connsiteX14" fmla="*/ 605751 w 791896"/>
              <a:gd name="connsiteY14" fmla="*/ 1077491 h 2303810"/>
              <a:gd name="connsiteX15" fmla="*/ 605022 w 791896"/>
              <a:gd name="connsiteY15" fmla="*/ 1091915 h 2303810"/>
              <a:gd name="connsiteX16" fmla="*/ 624710 w 791896"/>
              <a:gd name="connsiteY16" fmla="*/ 1094727 h 2303810"/>
              <a:gd name="connsiteX17" fmla="*/ 643668 w 791896"/>
              <a:gd name="connsiteY17" fmla="*/ 1108516 h 2303810"/>
              <a:gd name="connsiteX18" fmla="*/ 652287 w 791896"/>
              <a:gd name="connsiteY18" fmla="*/ 1155051 h 2303810"/>
              <a:gd name="connsiteX19" fmla="*/ 685034 w 791896"/>
              <a:gd name="connsiteY19" fmla="*/ 1210206 h 2303810"/>
              <a:gd name="connsiteX20" fmla="*/ 698824 w 791896"/>
              <a:gd name="connsiteY20" fmla="*/ 1211460 h 2303810"/>
              <a:gd name="connsiteX21" fmla="*/ 698824 w 791896"/>
              <a:gd name="connsiteY21" fmla="*/ 1198142 h 2303810"/>
              <a:gd name="connsiteX22" fmla="*/ 712836 w 791896"/>
              <a:gd name="connsiteY22" fmla="*/ 1159220 h 2303810"/>
              <a:gd name="connsiteX23" fmla="*/ 712611 w 791896"/>
              <a:gd name="connsiteY23" fmla="*/ 1151606 h 2303810"/>
              <a:gd name="connsiteX24" fmla="*/ 726400 w 791896"/>
              <a:gd name="connsiteY24" fmla="*/ 1105068 h 2303810"/>
              <a:gd name="connsiteX25" fmla="*/ 745360 w 791896"/>
              <a:gd name="connsiteY25" fmla="*/ 1105068 h 2303810"/>
              <a:gd name="connsiteX26" fmla="*/ 774660 w 791896"/>
              <a:gd name="connsiteY26" fmla="*/ 1086110 h 2303810"/>
              <a:gd name="connsiteX27" fmla="*/ 778107 w 791896"/>
              <a:gd name="connsiteY27" fmla="*/ 1161947 h 2303810"/>
              <a:gd name="connsiteX28" fmla="*/ 769490 w 791896"/>
              <a:gd name="connsiteY28" fmla="*/ 1198142 h 2303810"/>
              <a:gd name="connsiteX29" fmla="*/ 759149 w 791896"/>
              <a:gd name="connsiteY29" fmla="*/ 1232613 h 2303810"/>
              <a:gd name="connsiteX30" fmla="*/ 753977 w 791896"/>
              <a:gd name="connsiteY30" fmla="*/ 1289492 h 2303810"/>
              <a:gd name="connsiteX31" fmla="*/ 752254 w 791896"/>
              <a:gd name="connsiteY31" fmla="*/ 1318792 h 2303810"/>
              <a:gd name="connsiteX32" fmla="*/ 748807 w 791896"/>
              <a:gd name="connsiteY32" fmla="*/ 1348094 h 2303810"/>
              <a:gd name="connsiteX33" fmla="*/ 741457 w 791896"/>
              <a:gd name="connsiteY33" fmla="*/ 1352994 h 2303810"/>
              <a:gd name="connsiteX34" fmla="*/ 741913 w 791896"/>
              <a:gd name="connsiteY34" fmla="*/ 1354986 h 2303810"/>
              <a:gd name="connsiteX35" fmla="*/ 748954 w 791896"/>
              <a:gd name="connsiteY35" fmla="*/ 1350293 h 2303810"/>
              <a:gd name="connsiteX36" fmla="*/ 752254 w 791896"/>
              <a:gd name="connsiteY36" fmla="*/ 1322239 h 2303810"/>
              <a:gd name="connsiteX37" fmla="*/ 753977 w 791896"/>
              <a:gd name="connsiteY37" fmla="*/ 1292939 h 2303810"/>
              <a:gd name="connsiteX38" fmla="*/ 759149 w 791896"/>
              <a:gd name="connsiteY38" fmla="*/ 1236060 h 2303810"/>
              <a:gd name="connsiteX39" fmla="*/ 769490 w 791896"/>
              <a:gd name="connsiteY39" fmla="*/ 1201589 h 2303810"/>
              <a:gd name="connsiteX40" fmla="*/ 778107 w 791896"/>
              <a:gd name="connsiteY40" fmla="*/ 1165395 h 2303810"/>
              <a:gd name="connsiteX41" fmla="*/ 791896 w 791896"/>
              <a:gd name="connsiteY41" fmla="*/ 1175736 h 2303810"/>
              <a:gd name="connsiteX42" fmla="*/ 790173 w 791896"/>
              <a:gd name="connsiteY42" fmla="*/ 1201589 h 2303810"/>
              <a:gd name="connsiteX43" fmla="*/ 786726 w 791896"/>
              <a:gd name="connsiteY43" fmla="*/ 1227443 h 2303810"/>
              <a:gd name="connsiteX44" fmla="*/ 785002 w 791896"/>
              <a:gd name="connsiteY44" fmla="*/ 1275704 h 2303810"/>
              <a:gd name="connsiteX45" fmla="*/ 781554 w 791896"/>
              <a:gd name="connsiteY45" fmla="*/ 1332581 h 2303810"/>
              <a:gd name="connsiteX46" fmla="*/ 772937 w 791896"/>
              <a:gd name="connsiteY46" fmla="*/ 1392907 h 2303810"/>
              <a:gd name="connsiteX47" fmla="*/ 762596 w 791896"/>
              <a:gd name="connsiteY47" fmla="*/ 1456679 h 2303810"/>
              <a:gd name="connsiteX48" fmla="*/ 750530 w 791896"/>
              <a:gd name="connsiteY48" fmla="*/ 1518727 h 2303810"/>
              <a:gd name="connsiteX49" fmla="*/ 728124 w 791896"/>
              <a:gd name="connsiteY49" fmla="*/ 1649719 h 2303810"/>
              <a:gd name="connsiteX50" fmla="*/ 707441 w 791896"/>
              <a:gd name="connsiteY50" fmla="*/ 1661785 h 2303810"/>
              <a:gd name="connsiteX51" fmla="*/ 681587 w 791896"/>
              <a:gd name="connsiteY51" fmla="*/ 1737623 h 2303810"/>
              <a:gd name="connsiteX52" fmla="*/ 674692 w 791896"/>
              <a:gd name="connsiteY52" fmla="*/ 1810013 h 2303810"/>
              <a:gd name="connsiteX53" fmla="*/ 671245 w 791896"/>
              <a:gd name="connsiteY53" fmla="*/ 1820355 h 2303810"/>
              <a:gd name="connsiteX54" fmla="*/ 641945 w 791896"/>
              <a:gd name="connsiteY54" fmla="*/ 1899639 h 2303810"/>
              <a:gd name="connsiteX55" fmla="*/ 633327 w 791896"/>
              <a:gd name="connsiteY55" fmla="*/ 1906534 h 2303810"/>
              <a:gd name="connsiteX56" fmla="*/ 597132 w 791896"/>
              <a:gd name="connsiteY56" fmla="*/ 1990988 h 2303810"/>
              <a:gd name="connsiteX57" fmla="*/ 635051 w 791896"/>
              <a:gd name="connsiteY57" fmla="*/ 1906534 h 2303810"/>
              <a:gd name="connsiteX58" fmla="*/ 643668 w 791896"/>
              <a:gd name="connsiteY58" fmla="*/ 1899639 h 2303810"/>
              <a:gd name="connsiteX59" fmla="*/ 588513 w 791896"/>
              <a:gd name="connsiteY59" fmla="*/ 2056484 h 2303810"/>
              <a:gd name="connsiteX60" fmla="*/ 559214 w 791896"/>
              <a:gd name="connsiteY60" fmla="*/ 2071997 h 2303810"/>
              <a:gd name="connsiteX61" fmla="*/ 553137 w 791896"/>
              <a:gd name="connsiteY61" fmla="*/ 2084152 h 2303810"/>
              <a:gd name="connsiteX62" fmla="*/ 554044 w 791896"/>
              <a:gd name="connsiteY62" fmla="*/ 2085784 h 2303810"/>
              <a:gd name="connsiteX63" fmla="*/ 560938 w 791896"/>
              <a:gd name="connsiteY63" fmla="*/ 2071996 h 2303810"/>
              <a:gd name="connsiteX64" fmla="*/ 590238 w 791896"/>
              <a:gd name="connsiteY64" fmla="*/ 2056484 h 2303810"/>
              <a:gd name="connsiteX65" fmla="*/ 569555 w 791896"/>
              <a:gd name="connsiteY65" fmla="*/ 2115086 h 2303810"/>
              <a:gd name="connsiteX66" fmla="*/ 531636 w 791896"/>
              <a:gd name="connsiteY66" fmla="*/ 2184029 h 2303810"/>
              <a:gd name="connsiteX67" fmla="*/ 512678 w 791896"/>
              <a:gd name="connsiteY67" fmla="*/ 2218501 h 2303810"/>
              <a:gd name="connsiteX68" fmla="*/ 491995 w 791896"/>
              <a:gd name="connsiteY68" fmla="*/ 2252972 h 2303810"/>
              <a:gd name="connsiteX69" fmla="*/ 476482 w 791896"/>
              <a:gd name="connsiteY69" fmla="*/ 2278825 h 2303810"/>
              <a:gd name="connsiteX70" fmla="*/ 465282 w 791896"/>
              <a:gd name="connsiteY70" fmla="*/ 2303810 h 2303810"/>
              <a:gd name="connsiteX71" fmla="*/ 390435 w 791896"/>
              <a:gd name="connsiteY71" fmla="*/ 2210761 h 2303810"/>
              <a:gd name="connsiteX72" fmla="*/ 388540 w 791896"/>
              <a:gd name="connsiteY72" fmla="*/ 2207971 h 2303810"/>
              <a:gd name="connsiteX73" fmla="*/ 405816 w 791896"/>
              <a:gd name="connsiteY73" fmla="*/ 2177135 h 2303810"/>
              <a:gd name="connsiteX74" fmla="*/ 452352 w 791896"/>
              <a:gd name="connsiteY74" fmla="*/ 2094403 h 2303810"/>
              <a:gd name="connsiteX75" fmla="*/ 469587 w 791896"/>
              <a:gd name="connsiteY75" fmla="*/ 2063379 h 2303810"/>
              <a:gd name="connsiteX76" fmla="*/ 483376 w 791896"/>
              <a:gd name="connsiteY76" fmla="*/ 2034079 h 2303810"/>
              <a:gd name="connsiteX77" fmla="*/ 505783 w 791896"/>
              <a:gd name="connsiteY77" fmla="*/ 1978924 h 2303810"/>
              <a:gd name="connsiteX78" fmla="*/ 554044 w 791896"/>
              <a:gd name="connsiteY78" fmla="*/ 1873785 h 2303810"/>
              <a:gd name="connsiteX79" fmla="*/ 573002 w 791896"/>
              <a:gd name="connsiteY79" fmla="*/ 1803119 h 2303810"/>
              <a:gd name="connsiteX80" fmla="*/ 619540 w 791896"/>
              <a:gd name="connsiteY80" fmla="*/ 1661785 h 2303810"/>
              <a:gd name="connsiteX81" fmla="*/ 640223 w 791896"/>
              <a:gd name="connsiteY81" fmla="*/ 1551476 h 2303810"/>
              <a:gd name="connsiteX82" fmla="*/ 667800 w 791896"/>
              <a:gd name="connsiteY82" fmla="*/ 1418760 h 2303810"/>
              <a:gd name="connsiteX83" fmla="*/ 674018 w 791896"/>
              <a:gd name="connsiteY83" fmla="*/ 1395448 h 2303810"/>
              <a:gd name="connsiteX84" fmla="*/ 669523 w 791896"/>
              <a:gd name="connsiteY84" fmla="*/ 1394630 h 2303810"/>
              <a:gd name="connsiteX85" fmla="*/ 671245 w 791896"/>
              <a:gd name="connsiteY85" fmla="*/ 1351541 h 2303810"/>
              <a:gd name="connsiteX86" fmla="*/ 672163 w 791896"/>
              <a:gd name="connsiteY86" fmla="*/ 1348329 h 2303810"/>
              <a:gd name="connsiteX87" fmla="*/ 670959 w 791896"/>
              <a:gd name="connsiteY87" fmla="*/ 1348396 h 2303810"/>
              <a:gd name="connsiteX88" fmla="*/ 668779 w 791896"/>
              <a:gd name="connsiteY88" fmla="*/ 1348517 h 2303810"/>
              <a:gd name="connsiteX89" fmla="*/ 669523 w 791896"/>
              <a:gd name="connsiteY89" fmla="*/ 1356711 h 2303810"/>
              <a:gd name="connsiteX90" fmla="*/ 667800 w 791896"/>
              <a:gd name="connsiteY90" fmla="*/ 1399801 h 2303810"/>
              <a:gd name="connsiteX91" fmla="*/ 660906 w 791896"/>
              <a:gd name="connsiteY91" fmla="*/ 1425654 h 2303810"/>
              <a:gd name="connsiteX92" fmla="*/ 619540 w 791896"/>
              <a:gd name="connsiteY92" fmla="*/ 1491150 h 2303810"/>
              <a:gd name="connsiteX93" fmla="*/ 609198 w 791896"/>
              <a:gd name="connsiteY93" fmla="*/ 1548029 h 2303810"/>
              <a:gd name="connsiteX94" fmla="*/ 598857 w 791896"/>
              <a:gd name="connsiteY94" fmla="*/ 1566988 h 2303810"/>
              <a:gd name="connsiteX95" fmla="*/ 581621 w 791896"/>
              <a:gd name="connsiteY95" fmla="*/ 1649719 h 2303810"/>
              <a:gd name="connsiteX96" fmla="*/ 562661 w 791896"/>
              <a:gd name="connsiteY96" fmla="*/ 1715215 h 2303810"/>
              <a:gd name="connsiteX97" fmla="*/ 541978 w 791896"/>
              <a:gd name="connsiteY97" fmla="*/ 1778989 h 2303810"/>
              <a:gd name="connsiteX98" fmla="*/ 529914 w 791896"/>
              <a:gd name="connsiteY98" fmla="*/ 1828972 h 2303810"/>
              <a:gd name="connsiteX99" fmla="*/ 516125 w 791896"/>
              <a:gd name="connsiteY99" fmla="*/ 1880679 h 2303810"/>
              <a:gd name="connsiteX100" fmla="*/ 527121 w 791896"/>
              <a:gd name="connsiteY100" fmla="*/ 1863574 h 2303810"/>
              <a:gd name="connsiteX101" fmla="*/ 536808 w 791896"/>
              <a:gd name="connsiteY101" fmla="*/ 1827247 h 2303810"/>
              <a:gd name="connsiteX102" fmla="*/ 545425 w 791896"/>
              <a:gd name="connsiteY102" fmla="*/ 1775540 h 2303810"/>
              <a:gd name="connsiteX103" fmla="*/ 566108 w 791896"/>
              <a:gd name="connsiteY103" fmla="*/ 1711768 h 2303810"/>
              <a:gd name="connsiteX104" fmla="*/ 585068 w 791896"/>
              <a:gd name="connsiteY104" fmla="*/ 1646272 h 2303810"/>
              <a:gd name="connsiteX105" fmla="*/ 602304 w 791896"/>
              <a:gd name="connsiteY105" fmla="*/ 1563540 h 2303810"/>
              <a:gd name="connsiteX106" fmla="*/ 612645 w 791896"/>
              <a:gd name="connsiteY106" fmla="*/ 1544580 h 2303810"/>
              <a:gd name="connsiteX107" fmla="*/ 622987 w 791896"/>
              <a:gd name="connsiteY107" fmla="*/ 1487703 h 2303810"/>
              <a:gd name="connsiteX108" fmla="*/ 664353 w 791896"/>
              <a:gd name="connsiteY108" fmla="*/ 1422207 h 2303810"/>
              <a:gd name="connsiteX109" fmla="*/ 636776 w 791896"/>
              <a:gd name="connsiteY109" fmla="*/ 1554922 h 2303810"/>
              <a:gd name="connsiteX110" fmla="*/ 616093 w 791896"/>
              <a:gd name="connsiteY110" fmla="*/ 1665231 h 2303810"/>
              <a:gd name="connsiteX111" fmla="*/ 569555 w 791896"/>
              <a:gd name="connsiteY111" fmla="*/ 1806564 h 2303810"/>
              <a:gd name="connsiteX112" fmla="*/ 560348 w 791896"/>
              <a:gd name="connsiteY112" fmla="*/ 1820885 h 2303810"/>
              <a:gd name="connsiteX113" fmla="*/ 556412 w 791896"/>
              <a:gd name="connsiteY113" fmla="*/ 1842330 h 2303810"/>
              <a:gd name="connsiteX114" fmla="*/ 543702 w 791896"/>
              <a:gd name="connsiteY114" fmla="*/ 1878956 h 2303810"/>
              <a:gd name="connsiteX115" fmla="*/ 495442 w 791896"/>
              <a:gd name="connsiteY115" fmla="*/ 1984094 h 2303810"/>
              <a:gd name="connsiteX116" fmla="*/ 473034 w 791896"/>
              <a:gd name="connsiteY116" fmla="*/ 2039248 h 2303810"/>
              <a:gd name="connsiteX117" fmla="*/ 459246 w 791896"/>
              <a:gd name="connsiteY117" fmla="*/ 2068550 h 2303810"/>
              <a:gd name="connsiteX118" fmla="*/ 442010 w 791896"/>
              <a:gd name="connsiteY118" fmla="*/ 2099575 h 2303810"/>
              <a:gd name="connsiteX119" fmla="*/ 395474 w 791896"/>
              <a:gd name="connsiteY119" fmla="*/ 2182306 h 2303810"/>
              <a:gd name="connsiteX120" fmla="*/ 384460 w 791896"/>
              <a:gd name="connsiteY120" fmla="*/ 2201965 h 2303810"/>
              <a:gd name="connsiteX121" fmla="*/ 366366 w 791896"/>
              <a:gd name="connsiteY121" fmla="*/ 2175324 h 2303810"/>
              <a:gd name="connsiteX122" fmla="*/ 385983 w 791896"/>
              <a:gd name="connsiteY122" fmla="*/ 2146987 h 2303810"/>
              <a:gd name="connsiteX123" fmla="*/ 392027 w 791896"/>
              <a:gd name="connsiteY123" fmla="*/ 2139216 h 2303810"/>
              <a:gd name="connsiteX124" fmla="*/ 392890 w 791896"/>
              <a:gd name="connsiteY124" fmla="*/ 2137010 h 2303810"/>
              <a:gd name="connsiteX125" fmla="*/ 385983 w 791896"/>
              <a:gd name="connsiteY125" fmla="*/ 2146987 h 2303810"/>
              <a:gd name="connsiteX126" fmla="*/ 369405 w 791896"/>
              <a:gd name="connsiteY126" fmla="*/ 2168302 h 2303810"/>
              <a:gd name="connsiteX127" fmla="*/ 365656 w 791896"/>
              <a:gd name="connsiteY127" fmla="*/ 2174279 h 2303810"/>
              <a:gd name="connsiteX128" fmla="*/ 342348 w 791896"/>
              <a:gd name="connsiteY128" fmla="*/ 2139962 h 2303810"/>
              <a:gd name="connsiteX129" fmla="*/ 353460 w 791896"/>
              <a:gd name="connsiteY129" fmla="*/ 2118317 h 2303810"/>
              <a:gd name="connsiteX130" fmla="*/ 386855 w 791896"/>
              <a:gd name="connsiteY130" fmla="*/ 2044418 h 2303810"/>
              <a:gd name="connsiteX131" fmla="*/ 455799 w 791896"/>
              <a:gd name="connsiteY131" fmla="*/ 1887573 h 2303810"/>
              <a:gd name="connsiteX132" fmla="*/ 476051 w 791896"/>
              <a:gd name="connsiteY132" fmla="*/ 1823800 h 2303810"/>
              <a:gd name="connsiteX133" fmla="*/ 482661 w 791896"/>
              <a:gd name="connsiteY133" fmla="*/ 1798854 h 2303810"/>
              <a:gd name="connsiteX134" fmla="*/ 432378 w 791896"/>
              <a:gd name="connsiteY134" fmla="*/ 1936237 h 2303810"/>
              <a:gd name="connsiteX135" fmla="*/ 336746 w 791896"/>
              <a:gd name="connsiteY135" fmla="*/ 2131714 h 2303810"/>
              <a:gd name="connsiteX136" fmla="*/ 312848 w 791896"/>
              <a:gd name="connsiteY136" fmla="*/ 2096527 h 2303810"/>
              <a:gd name="connsiteX137" fmla="*/ 241698 w 791896"/>
              <a:gd name="connsiteY137" fmla="*/ 1970494 h 2303810"/>
              <a:gd name="connsiteX138" fmla="*/ 130146 w 791896"/>
              <a:gd name="connsiteY138" fmla="*/ 1695903 h 2303810"/>
              <a:gd name="connsiteX139" fmla="*/ 65788 w 791896"/>
              <a:gd name="connsiteY139" fmla="*/ 1428464 h 2303810"/>
              <a:gd name="connsiteX140" fmla="*/ 57207 w 791896"/>
              <a:gd name="connsiteY140" fmla="*/ 1366967 h 2303810"/>
              <a:gd name="connsiteX141" fmla="*/ 50057 w 791896"/>
              <a:gd name="connsiteY141" fmla="*/ 1309760 h 2303810"/>
              <a:gd name="connsiteX142" fmla="*/ 44336 w 791896"/>
              <a:gd name="connsiteY142" fmla="*/ 1256845 h 2303810"/>
              <a:gd name="connsiteX143" fmla="*/ 41476 w 791896"/>
              <a:gd name="connsiteY143" fmla="*/ 1232532 h 2303810"/>
              <a:gd name="connsiteX144" fmla="*/ 40045 w 791896"/>
              <a:gd name="connsiteY144" fmla="*/ 1209649 h 2303810"/>
              <a:gd name="connsiteX145" fmla="*/ 34324 w 791896"/>
              <a:gd name="connsiteY145" fmla="*/ 1130991 h 2303810"/>
              <a:gd name="connsiteX146" fmla="*/ 30034 w 791896"/>
              <a:gd name="connsiteY146" fmla="*/ 1079505 h 2303810"/>
              <a:gd name="connsiteX147" fmla="*/ 23599 w 791896"/>
              <a:gd name="connsiteY147" fmla="*/ 1058411 h 2303810"/>
              <a:gd name="connsiteX148" fmla="*/ 12872 w 791896"/>
              <a:gd name="connsiteY148" fmla="*/ 1073785 h 2303810"/>
              <a:gd name="connsiteX149" fmla="*/ 62927 w 791896"/>
              <a:gd name="connsiteY149" fmla="*/ 1517134 h 2303810"/>
              <a:gd name="connsiteX150" fmla="*/ 200223 w 791896"/>
              <a:gd name="connsiteY150" fmla="*/ 1927589 h 2303810"/>
              <a:gd name="connsiteX151" fmla="*/ 307485 w 791896"/>
              <a:gd name="connsiteY151" fmla="*/ 2122091 h 2303810"/>
              <a:gd name="connsiteX152" fmla="*/ 327552 w 791896"/>
              <a:gd name="connsiteY152" fmla="*/ 2150508 h 2303810"/>
              <a:gd name="connsiteX153" fmla="*/ 326603 w 791896"/>
              <a:gd name="connsiteY153" fmla="*/ 2152447 h 2303810"/>
              <a:gd name="connsiteX154" fmla="*/ 318895 w 791896"/>
              <a:gd name="connsiteY154" fmla="*/ 2164633 h 2303810"/>
              <a:gd name="connsiteX155" fmla="*/ 289505 w 791896"/>
              <a:gd name="connsiteY155" fmla="*/ 2123617 h 2303810"/>
              <a:gd name="connsiteX156" fmla="*/ 169363 w 791896"/>
              <a:gd name="connsiteY156" fmla="*/ 1898316 h 2303810"/>
              <a:gd name="connsiteX157" fmla="*/ 133618 w 791896"/>
              <a:gd name="connsiteY157" fmla="*/ 1809378 h 2303810"/>
              <a:gd name="connsiteX158" fmla="*/ 128715 w 791896"/>
              <a:gd name="connsiteY158" fmla="*/ 1791725 h 2303810"/>
              <a:gd name="connsiteX159" fmla="*/ 118704 w 791896"/>
              <a:gd name="connsiteY159" fmla="*/ 1760261 h 2303810"/>
              <a:gd name="connsiteX160" fmla="*/ 97251 w 791896"/>
              <a:gd name="connsiteY160" fmla="*/ 1698764 h 2303810"/>
              <a:gd name="connsiteX161" fmla="*/ 78660 w 791896"/>
              <a:gd name="connsiteY161" fmla="*/ 1637267 h 2303810"/>
              <a:gd name="connsiteX162" fmla="*/ 67167 w 791896"/>
              <a:gd name="connsiteY162" fmla="*/ 1592343 h 2303810"/>
              <a:gd name="connsiteX163" fmla="*/ 42792 w 791896"/>
              <a:gd name="connsiteY163" fmla="*/ 1477612 h 2303810"/>
              <a:gd name="connsiteX164" fmla="*/ 28603 w 791896"/>
              <a:gd name="connsiteY164" fmla="*/ 1388420 h 2303810"/>
              <a:gd name="connsiteX165" fmla="*/ 21453 w 791896"/>
              <a:gd name="connsiteY165" fmla="*/ 1325493 h 2303810"/>
              <a:gd name="connsiteX166" fmla="*/ 17162 w 791896"/>
              <a:gd name="connsiteY166" fmla="*/ 1262566 h 2303810"/>
              <a:gd name="connsiteX167" fmla="*/ 14302 w 791896"/>
              <a:gd name="connsiteY167" fmla="*/ 1231102 h 2303810"/>
              <a:gd name="connsiteX168" fmla="*/ 12872 w 791896"/>
              <a:gd name="connsiteY168" fmla="*/ 1199639 h 2303810"/>
              <a:gd name="connsiteX169" fmla="*/ 10012 w 791896"/>
              <a:gd name="connsiteY169" fmla="*/ 1138141 h 2303810"/>
              <a:gd name="connsiteX170" fmla="*/ 17520 w 791896"/>
              <a:gd name="connsiteY170" fmla="*/ 903774 h 2303810"/>
              <a:gd name="connsiteX171" fmla="*/ 38928 w 791896"/>
              <a:gd name="connsiteY171" fmla="*/ 702431 h 2303810"/>
              <a:gd name="connsiteX172" fmla="*/ 38614 w 791896"/>
              <a:gd name="connsiteY172" fmla="*/ 703374 h 2303810"/>
              <a:gd name="connsiteX173" fmla="*/ 0 w 791896"/>
              <a:gd name="connsiteY173" fmla="*/ 1063774 h 2303810"/>
              <a:gd name="connsiteX174" fmla="*/ 157318 w 791896"/>
              <a:gd name="connsiteY174" fmla="*/ 321521 h 2303810"/>
              <a:gd name="connsiteX175" fmla="*/ 238836 w 791896"/>
              <a:gd name="connsiteY175" fmla="*/ 142751 h 2303810"/>
              <a:gd name="connsiteX176" fmla="*/ 291886 w 791896"/>
              <a:gd name="connsiteY176" fmla="*/ 48181 h 2303810"/>
              <a:gd name="connsiteX177" fmla="*/ 323315 w 791896"/>
              <a:gd name="connsiteY177" fmla="*/ 0 h 2303810"/>
              <a:gd name="connsiteX178" fmla="*/ 296223 w 791896"/>
              <a:gd name="connsiteY178" fmla="*/ 73499 h 2303810"/>
              <a:gd name="connsiteX179" fmla="*/ 291993 w 791896"/>
              <a:gd name="connsiteY179" fmla="*/ 74071 h 2303810"/>
              <a:gd name="connsiteX180" fmla="*/ 226502 w 791896"/>
              <a:gd name="connsiteY180" fmla="*/ 184159 h 2303810"/>
              <a:gd name="connsiteX181" fmla="*/ 87418 w 791896"/>
              <a:gd name="connsiteY181" fmla="*/ 516895 h 2303810"/>
              <a:gd name="connsiteX182" fmla="*/ 47497 w 791896"/>
              <a:gd name="connsiteY182" fmla="*/ 671472 h 2303810"/>
              <a:gd name="connsiteX183" fmla="*/ 49876 w 791896"/>
              <a:gd name="connsiteY183" fmla="*/ 664938 h 2303810"/>
              <a:gd name="connsiteX184" fmla="*/ 58638 w 791896"/>
              <a:gd name="connsiteY184" fmla="*/ 639016 h 2303810"/>
              <a:gd name="connsiteX185" fmla="*/ 153028 w 791896"/>
              <a:gd name="connsiteY185" fmla="*/ 367286 h 2303810"/>
              <a:gd name="connsiteX186" fmla="*/ 268870 w 791896"/>
              <a:gd name="connsiteY186" fmla="*/ 125588 h 2303810"/>
              <a:gd name="connsiteX187" fmla="*/ 296223 w 791896"/>
              <a:gd name="connsiteY187" fmla="*/ 73499 h 2303810"/>
              <a:gd name="connsiteX188" fmla="*/ 650562 w 791896"/>
              <a:gd name="connsiteY188" fmla="*/ 1220547 h 2303810"/>
              <a:gd name="connsiteX189" fmla="*/ 639267 w 791896"/>
              <a:gd name="connsiteY189" fmla="*/ 1247245 h 2303810"/>
              <a:gd name="connsiteX190" fmla="*/ 635051 w 791896"/>
              <a:gd name="connsiteY190" fmla="*/ 1286045 h 2303810"/>
              <a:gd name="connsiteX191" fmla="*/ 629613 w 791896"/>
              <a:gd name="connsiteY191" fmla="*/ 1267919 h 2303810"/>
              <a:gd name="connsiteX192" fmla="*/ 627625 w 791896"/>
              <a:gd name="connsiteY192" fmla="*/ 1270478 h 2303810"/>
              <a:gd name="connsiteX193" fmla="*/ 633328 w 791896"/>
              <a:gd name="connsiteY193" fmla="*/ 1289492 h 2303810"/>
              <a:gd name="connsiteX194" fmla="*/ 629881 w 791896"/>
              <a:gd name="connsiteY194" fmla="*/ 1317070 h 2303810"/>
              <a:gd name="connsiteX195" fmla="*/ 636776 w 791896"/>
              <a:gd name="connsiteY195" fmla="*/ 1339475 h 2303810"/>
              <a:gd name="connsiteX196" fmla="*/ 642119 w 791896"/>
              <a:gd name="connsiteY196" fmla="*/ 1339178 h 2303810"/>
              <a:gd name="connsiteX197" fmla="*/ 638498 w 791896"/>
              <a:gd name="connsiteY197" fmla="*/ 1327409 h 2303810"/>
              <a:gd name="connsiteX198" fmla="*/ 641945 w 791896"/>
              <a:gd name="connsiteY198" fmla="*/ 1299832 h 2303810"/>
              <a:gd name="connsiteX199" fmla="*/ 650562 w 791896"/>
              <a:gd name="connsiteY199" fmla="*/ 1220547 h 2303810"/>
              <a:gd name="connsiteX200" fmla="*/ 724677 w 791896"/>
              <a:gd name="connsiteY200" fmla="*/ 1294662 h 2303810"/>
              <a:gd name="connsiteX201" fmla="*/ 714336 w 791896"/>
              <a:gd name="connsiteY201" fmla="*/ 1317070 h 2303810"/>
              <a:gd name="connsiteX202" fmla="*/ 711965 w 791896"/>
              <a:gd name="connsiteY202" fmla="*/ 1364036 h 2303810"/>
              <a:gd name="connsiteX203" fmla="*/ 710889 w 791896"/>
              <a:gd name="connsiteY203" fmla="*/ 1408418 h 2303810"/>
              <a:gd name="connsiteX204" fmla="*/ 693653 w 791896"/>
              <a:gd name="connsiteY204" fmla="*/ 1461454 h 2303810"/>
              <a:gd name="connsiteX205" fmla="*/ 693653 w 791896"/>
              <a:gd name="connsiteY205" fmla="*/ 1467512 h 2303810"/>
              <a:gd name="connsiteX206" fmla="*/ 714336 w 791896"/>
              <a:gd name="connsiteY206" fmla="*/ 1408418 h 2303810"/>
              <a:gd name="connsiteX207" fmla="*/ 717783 w 791896"/>
              <a:gd name="connsiteY207" fmla="*/ 1317068 h 2303810"/>
              <a:gd name="connsiteX208" fmla="*/ 725819 w 791896"/>
              <a:gd name="connsiteY208" fmla="*/ 1299658 h 2303810"/>
              <a:gd name="connsiteX209" fmla="*/ 724677 w 791896"/>
              <a:gd name="connsiteY209" fmla="*/ 1294662 h 2303810"/>
              <a:gd name="connsiteX210" fmla="*/ 709164 w 791896"/>
              <a:gd name="connsiteY210" fmla="*/ 1311898 h 2303810"/>
              <a:gd name="connsiteX211" fmla="*/ 689093 w 791896"/>
              <a:gd name="connsiteY211" fmla="*/ 1395525 h 2303810"/>
              <a:gd name="connsiteX212" fmla="*/ 689095 w 791896"/>
              <a:gd name="connsiteY212" fmla="*/ 1395525 h 2303810"/>
              <a:gd name="connsiteX213" fmla="*/ 709166 w 791896"/>
              <a:gd name="connsiteY213" fmla="*/ 1311900 h 2303810"/>
              <a:gd name="connsiteX214" fmla="*/ 709164 w 791896"/>
              <a:gd name="connsiteY214" fmla="*/ 1311898 h 2303810"/>
              <a:gd name="connsiteX215" fmla="*/ 459716 w 791896"/>
              <a:gd name="connsiteY215" fmla="*/ 1965619 h 2303810"/>
              <a:gd name="connsiteX216" fmla="*/ 417880 w 791896"/>
              <a:gd name="connsiteY216" fmla="*/ 2039248 h 2303810"/>
              <a:gd name="connsiteX217" fmla="*/ 417111 w 791896"/>
              <a:gd name="connsiteY217" fmla="*/ 2041018 h 2303810"/>
              <a:gd name="connsiteX218" fmla="*/ 459246 w 791896"/>
              <a:gd name="connsiteY218" fmla="*/ 1966858 h 2303810"/>
              <a:gd name="connsiteX219" fmla="*/ 459716 w 791896"/>
              <a:gd name="connsiteY219" fmla="*/ 1965619 h 2303810"/>
              <a:gd name="connsiteX220" fmla="*/ 687526 w 791896"/>
              <a:gd name="connsiteY220" fmla="*/ 1544122 h 2303810"/>
              <a:gd name="connsiteX221" fmla="*/ 686907 w 791896"/>
              <a:gd name="connsiteY221" fmla="*/ 1547171 h 2303810"/>
              <a:gd name="connsiteX222" fmla="*/ 691928 w 791896"/>
              <a:gd name="connsiteY222" fmla="*/ 1553199 h 2303810"/>
              <a:gd name="connsiteX223" fmla="*/ 707441 w 791896"/>
              <a:gd name="connsiteY223" fmla="*/ 1570435 h 2303810"/>
              <a:gd name="connsiteX224" fmla="*/ 717783 w 791896"/>
              <a:gd name="connsiteY224" fmla="*/ 1563540 h 2303810"/>
              <a:gd name="connsiteX225" fmla="*/ 718043 w 791896"/>
              <a:gd name="connsiteY225" fmla="*/ 1562218 h 2303810"/>
              <a:gd name="connsiteX226" fmla="*/ 710889 w 791896"/>
              <a:gd name="connsiteY226" fmla="*/ 1566988 h 2303810"/>
              <a:gd name="connsiteX227" fmla="*/ 693653 w 791896"/>
              <a:gd name="connsiteY227" fmla="*/ 1551475 h 2303810"/>
              <a:gd name="connsiteX228" fmla="*/ 687526 w 791896"/>
              <a:gd name="connsiteY228" fmla="*/ 1544122 h 230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Lst>
            <a:rect l="l" t="t" r="r" b="b"/>
            <a:pathLst>
              <a:path w="791896" h="2303810">
                <a:moveTo>
                  <a:pt x="323315" y="0"/>
                </a:moveTo>
                <a:lnTo>
                  <a:pt x="331046" y="12386"/>
                </a:lnTo>
                <a:lnTo>
                  <a:pt x="317496" y="31199"/>
                </a:lnTo>
                <a:lnTo>
                  <a:pt x="295541" y="68105"/>
                </a:lnTo>
                <a:lnTo>
                  <a:pt x="308915" y="46930"/>
                </a:lnTo>
                <a:cubicBezTo>
                  <a:pt x="314635" y="38349"/>
                  <a:pt x="321787" y="29768"/>
                  <a:pt x="327508" y="19756"/>
                </a:cubicBezTo>
                <a:lnTo>
                  <a:pt x="331763" y="13536"/>
                </a:lnTo>
                <a:lnTo>
                  <a:pt x="339476" y="25894"/>
                </a:lnTo>
                <a:lnTo>
                  <a:pt x="375261" y="102568"/>
                </a:lnTo>
                <a:lnTo>
                  <a:pt x="311775" y="217118"/>
                </a:lnTo>
                <a:cubicBezTo>
                  <a:pt x="318927" y="205677"/>
                  <a:pt x="326077" y="192806"/>
                  <a:pt x="334658" y="178505"/>
                </a:cubicBezTo>
                <a:cubicBezTo>
                  <a:pt x="343239" y="165632"/>
                  <a:pt x="351820" y="151331"/>
                  <a:pt x="361831" y="137029"/>
                </a:cubicBezTo>
                <a:lnTo>
                  <a:pt x="379066" y="110723"/>
                </a:lnTo>
                <a:lnTo>
                  <a:pt x="452722" y="268540"/>
                </a:lnTo>
                <a:cubicBezTo>
                  <a:pt x="551492" y="519020"/>
                  <a:pt x="605751" y="791919"/>
                  <a:pt x="605751" y="1077491"/>
                </a:cubicBezTo>
                <a:lnTo>
                  <a:pt x="605022" y="1091915"/>
                </a:lnTo>
                <a:lnTo>
                  <a:pt x="624710" y="1094727"/>
                </a:lnTo>
                <a:cubicBezTo>
                  <a:pt x="631604" y="1099897"/>
                  <a:pt x="636774" y="1103344"/>
                  <a:pt x="643668" y="1108516"/>
                </a:cubicBezTo>
                <a:cubicBezTo>
                  <a:pt x="645393" y="1127474"/>
                  <a:pt x="648840" y="1132646"/>
                  <a:pt x="652287" y="1155051"/>
                </a:cubicBezTo>
                <a:cubicBezTo>
                  <a:pt x="662628" y="1175734"/>
                  <a:pt x="674692" y="1192970"/>
                  <a:pt x="685034" y="1210206"/>
                </a:cubicBezTo>
                <a:lnTo>
                  <a:pt x="698824" y="1211460"/>
                </a:lnTo>
                <a:lnTo>
                  <a:pt x="698824" y="1198142"/>
                </a:lnTo>
                <a:lnTo>
                  <a:pt x="712836" y="1159220"/>
                </a:lnTo>
                <a:lnTo>
                  <a:pt x="712611" y="1151606"/>
                </a:lnTo>
                <a:cubicBezTo>
                  <a:pt x="717783" y="1099899"/>
                  <a:pt x="721230" y="1101621"/>
                  <a:pt x="726400" y="1105068"/>
                </a:cubicBezTo>
                <a:cubicBezTo>
                  <a:pt x="733294" y="1103346"/>
                  <a:pt x="740189" y="1103346"/>
                  <a:pt x="745360" y="1105068"/>
                </a:cubicBezTo>
                <a:cubicBezTo>
                  <a:pt x="755702" y="1098174"/>
                  <a:pt x="764319" y="1089557"/>
                  <a:pt x="774660" y="1086110"/>
                </a:cubicBezTo>
                <a:cubicBezTo>
                  <a:pt x="776385" y="1111963"/>
                  <a:pt x="776385" y="1134370"/>
                  <a:pt x="778107" y="1161947"/>
                </a:cubicBezTo>
                <a:cubicBezTo>
                  <a:pt x="774660" y="1174012"/>
                  <a:pt x="772937" y="1186077"/>
                  <a:pt x="769490" y="1198142"/>
                </a:cubicBezTo>
                <a:cubicBezTo>
                  <a:pt x="766043" y="1210208"/>
                  <a:pt x="762596" y="1222272"/>
                  <a:pt x="759149" y="1232613"/>
                </a:cubicBezTo>
                <a:cubicBezTo>
                  <a:pt x="757424" y="1251574"/>
                  <a:pt x="755702" y="1270532"/>
                  <a:pt x="753977" y="1289492"/>
                </a:cubicBezTo>
                <a:lnTo>
                  <a:pt x="752254" y="1318792"/>
                </a:lnTo>
                <a:cubicBezTo>
                  <a:pt x="750530" y="1329134"/>
                  <a:pt x="750530" y="1337752"/>
                  <a:pt x="748807" y="1348094"/>
                </a:cubicBezTo>
                <a:lnTo>
                  <a:pt x="741457" y="1352994"/>
                </a:lnTo>
                <a:lnTo>
                  <a:pt x="741913" y="1354986"/>
                </a:lnTo>
                <a:lnTo>
                  <a:pt x="748954" y="1350293"/>
                </a:lnTo>
                <a:lnTo>
                  <a:pt x="752254" y="1322239"/>
                </a:lnTo>
                <a:lnTo>
                  <a:pt x="753977" y="1292939"/>
                </a:lnTo>
                <a:cubicBezTo>
                  <a:pt x="755702" y="1273979"/>
                  <a:pt x="757424" y="1255021"/>
                  <a:pt x="759149" y="1236060"/>
                </a:cubicBezTo>
                <a:cubicBezTo>
                  <a:pt x="762596" y="1225719"/>
                  <a:pt x="766043" y="1213655"/>
                  <a:pt x="769490" y="1201589"/>
                </a:cubicBezTo>
                <a:cubicBezTo>
                  <a:pt x="772937" y="1189525"/>
                  <a:pt x="776385" y="1177459"/>
                  <a:pt x="778107" y="1165395"/>
                </a:cubicBezTo>
                <a:cubicBezTo>
                  <a:pt x="783279" y="1168842"/>
                  <a:pt x="786726" y="1172289"/>
                  <a:pt x="791896" y="1175736"/>
                </a:cubicBezTo>
                <a:cubicBezTo>
                  <a:pt x="791896" y="1184353"/>
                  <a:pt x="791896" y="1192972"/>
                  <a:pt x="790173" y="1201589"/>
                </a:cubicBezTo>
                <a:cubicBezTo>
                  <a:pt x="788449" y="1210208"/>
                  <a:pt x="788449" y="1218825"/>
                  <a:pt x="786726" y="1227443"/>
                </a:cubicBezTo>
                <a:cubicBezTo>
                  <a:pt x="785002" y="1244679"/>
                  <a:pt x="783279" y="1260190"/>
                  <a:pt x="785002" y="1275704"/>
                </a:cubicBezTo>
                <a:cubicBezTo>
                  <a:pt x="783279" y="1292939"/>
                  <a:pt x="783279" y="1311898"/>
                  <a:pt x="781554" y="1332581"/>
                </a:cubicBezTo>
                <a:cubicBezTo>
                  <a:pt x="778107" y="1351541"/>
                  <a:pt x="776385" y="1372224"/>
                  <a:pt x="772937" y="1392907"/>
                </a:cubicBezTo>
                <a:cubicBezTo>
                  <a:pt x="769490" y="1413590"/>
                  <a:pt x="767766" y="1434273"/>
                  <a:pt x="762596" y="1456679"/>
                </a:cubicBezTo>
                <a:cubicBezTo>
                  <a:pt x="759149" y="1477362"/>
                  <a:pt x="753977" y="1498044"/>
                  <a:pt x="750530" y="1518727"/>
                </a:cubicBezTo>
                <a:cubicBezTo>
                  <a:pt x="738466" y="1565265"/>
                  <a:pt x="741913" y="1580776"/>
                  <a:pt x="728124" y="1649719"/>
                </a:cubicBezTo>
                <a:cubicBezTo>
                  <a:pt x="721230" y="1653167"/>
                  <a:pt x="714336" y="1656614"/>
                  <a:pt x="707441" y="1661785"/>
                </a:cubicBezTo>
                <a:cubicBezTo>
                  <a:pt x="700547" y="1685916"/>
                  <a:pt x="690206" y="1713493"/>
                  <a:pt x="681587" y="1737623"/>
                </a:cubicBezTo>
                <a:cubicBezTo>
                  <a:pt x="669523" y="1777264"/>
                  <a:pt x="678140" y="1782436"/>
                  <a:pt x="674692" y="1810013"/>
                </a:cubicBezTo>
                <a:cubicBezTo>
                  <a:pt x="672970" y="1813460"/>
                  <a:pt x="671245" y="1818630"/>
                  <a:pt x="671245" y="1820355"/>
                </a:cubicBezTo>
                <a:cubicBezTo>
                  <a:pt x="660904" y="1847932"/>
                  <a:pt x="650562" y="1875509"/>
                  <a:pt x="641945" y="1899639"/>
                </a:cubicBezTo>
                <a:cubicBezTo>
                  <a:pt x="638498" y="1903087"/>
                  <a:pt x="636774" y="1904809"/>
                  <a:pt x="633327" y="1906534"/>
                </a:cubicBezTo>
                <a:cubicBezTo>
                  <a:pt x="621262" y="1934111"/>
                  <a:pt x="609196" y="1963411"/>
                  <a:pt x="597132" y="1990988"/>
                </a:cubicBezTo>
                <a:cubicBezTo>
                  <a:pt x="610921" y="1963411"/>
                  <a:pt x="622985" y="1934111"/>
                  <a:pt x="635051" y="1906534"/>
                </a:cubicBezTo>
                <a:cubicBezTo>
                  <a:pt x="638498" y="1903087"/>
                  <a:pt x="640221" y="1903087"/>
                  <a:pt x="643668" y="1899639"/>
                </a:cubicBezTo>
                <a:cubicBezTo>
                  <a:pt x="629879" y="1973752"/>
                  <a:pt x="607474" y="2020290"/>
                  <a:pt x="588513" y="2056484"/>
                </a:cubicBezTo>
                <a:lnTo>
                  <a:pt x="559214" y="2071997"/>
                </a:lnTo>
                <a:lnTo>
                  <a:pt x="553137" y="2084152"/>
                </a:lnTo>
                <a:lnTo>
                  <a:pt x="554044" y="2085784"/>
                </a:lnTo>
                <a:cubicBezTo>
                  <a:pt x="555766" y="2082337"/>
                  <a:pt x="557491" y="2077167"/>
                  <a:pt x="560938" y="2071996"/>
                </a:cubicBezTo>
                <a:cubicBezTo>
                  <a:pt x="569555" y="2068548"/>
                  <a:pt x="579896" y="2063379"/>
                  <a:pt x="590238" y="2056484"/>
                </a:cubicBezTo>
                <a:cubicBezTo>
                  <a:pt x="591962" y="2075443"/>
                  <a:pt x="578174" y="2099573"/>
                  <a:pt x="569555" y="2115086"/>
                </a:cubicBezTo>
                <a:cubicBezTo>
                  <a:pt x="557491" y="2139216"/>
                  <a:pt x="543702" y="2161622"/>
                  <a:pt x="531636" y="2184029"/>
                </a:cubicBezTo>
                <a:cubicBezTo>
                  <a:pt x="524742" y="2196093"/>
                  <a:pt x="519572" y="2206435"/>
                  <a:pt x="512678" y="2218501"/>
                </a:cubicBezTo>
                <a:cubicBezTo>
                  <a:pt x="505783" y="2230565"/>
                  <a:pt x="498889" y="2240906"/>
                  <a:pt x="491995" y="2252972"/>
                </a:cubicBezTo>
                <a:cubicBezTo>
                  <a:pt x="486823" y="2259867"/>
                  <a:pt x="483376" y="2268484"/>
                  <a:pt x="476482" y="2278825"/>
                </a:cubicBezTo>
                <a:lnTo>
                  <a:pt x="465282" y="2303810"/>
                </a:lnTo>
                <a:lnTo>
                  <a:pt x="390435" y="2210761"/>
                </a:lnTo>
                <a:lnTo>
                  <a:pt x="388540" y="2207971"/>
                </a:lnTo>
                <a:lnTo>
                  <a:pt x="405816" y="2177135"/>
                </a:lnTo>
                <a:cubicBezTo>
                  <a:pt x="421327" y="2151282"/>
                  <a:pt x="436840" y="2120258"/>
                  <a:pt x="452352" y="2094403"/>
                </a:cubicBezTo>
                <a:cubicBezTo>
                  <a:pt x="459246" y="2084061"/>
                  <a:pt x="464418" y="2073720"/>
                  <a:pt x="469587" y="2063379"/>
                </a:cubicBezTo>
                <a:cubicBezTo>
                  <a:pt x="474759" y="2053037"/>
                  <a:pt x="478206" y="2042696"/>
                  <a:pt x="483376" y="2034079"/>
                </a:cubicBezTo>
                <a:cubicBezTo>
                  <a:pt x="491995" y="2015118"/>
                  <a:pt x="498889" y="1996160"/>
                  <a:pt x="505783" y="1978924"/>
                </a:cubicBezTo>
                <a:cubicBezTo>
                  <a:pt x="519572" y="1942728"/>
                  <a:pt x="531636" y="1908256"/>
                  <a:pt x="554044" y="1873785"/>
                </a:cubicBezTo>
                <a:cubicBezTo>
                  <a:pt x="569555" y="1846208"/>
                  <a:pt x="566108" y="1825525"/>
                  <a:pt x="573002" y="1803119"/>
                </a:cubicBezTo>
                <a:cubicBezTo>
                  <a:pt x="591962" y="1756581"/>
                  <a:pt x="604027" y="1710046"/>
                  <a:pt x="619540" y="1661785"/>
                </a:cubicBezTo>
                <a:cubicBezTo>
                  <a:pt x="612645" y="1647997"/>
                  <a:pt x="636776" y="1592842"/>
                  <a:pt x="640223" y="1551476"/>
                </a:cubicBezTo>
                <a:cubicBezTo>
                  <a:pt x="650564" y="1508386"/>
                  <a:pt x="659181" y="1463573"/>
                  <a:pt x="667800" y="1418760"/>
                </a:cubicBezTo>
                <a:lnTo>
                  <a:pt x="674018" y="1395448"/>
                </a:lnTo>
                <a:lnTo>
                  <a:pt x="669523" y="1394630"/>
                </a:lnTo>
                <a:cubicBezTo>
                  <a:pt x="671245" y="1380841"/>
                  <a:pt x="671245" y="1368777"/>
                  <a:pt x="671245" y="1351541"/>
                </a:cubicBezTo>
                <a:lnTo>
                  <a:pt x="672163" y="1348329"/>
                </a:lnTo>
                <a:lnTo>
                  <a:pt x="670959" y="1348396"/>
                </a:lnTo>
                <a:lnTo>
                  <a:pt x="668779" y="1348517"/>
                </a:lnTo>
                <a:lnTo>
                  <a:pt x="669523" y="1356711"/>
                </a:lnTo>
                <a:cubicBezTo>
                  <a:pt x="669523" y="1372224"/>
                  <a:pt x="669523" y="1384288"/>
                  <a:pt x="667800" y="1399801"/>
                </a:cubicBezTo>
                <a:cubicBezTo>
                  <a:pt x="666075" y="1408418"/>
                  <a:pt x="664353" y="1415313"/>
                  <a:pt x="660906" y="1425654"/>
                </a:cubicBezTo>
                <a:cubicBezTo>
                  <a:pt x="647117" y="1448062"/>
                  <a:pt x="633328" y="1470467"/>
                  <a:pt x="619540" y="1491150"/>
                </a:cubicBezTo>
                <a:cubicBezTo>
                  <a:pt x="616093" y="1511833"/>
                  <a:pt x="614368" y="1529069"/>
                  <a:pt x="609198" y="1548029"/>
                </a:cubicBezTo>
                <a:lnTo>
                  <a:pt x="598857" y="1566988"/>
                </a:lnTo>
                <a:cubicBezTo>
                  <a:pt x="593685" y="1594565"/>
                  <a:pt x="588515" y="1620420"/>
                  <a:pt x="581621" y="1649719"/>
                </a:cubicBezTo>
                <a:cubicBezTo>
                  <a:pt x="574727" y="1672127"/>
                  <a:pt x="569555" y="1692810"/>
                  <a:pt x="562661" y="1715215"/>
                </a:cubicBezTo>
                <a:cubicBezTo>
                  <a:pt x="555766" y="1737623"/>
                  <a:pt x="550597" y="1758306"/>
                  <a:pt x="541978" y="1778989"/>
                </a:cubicBezTo>
                <a:cubicBezTo>
                  <a:pt x="538531" y="1796225"/>
                  <a:pt x="535083" y="1811736"/>
                  <a:pt x="529914" y="1828972"/>
                </a:cubicBezTo>
                <a:cubicBezTo>
                  <a:pt x="526466" y="1846208"/>
                  <a:pt x="523019" y="1863443"/>
                  <a:pt x="516125" y="1880679"/>
                </a:cubicBezTo>
                <a:lnTo>
                  <a:pt x="527121" y="1863574"/>
                </a:lnTo>
                <a:lnTo>
                  <a:pt x="536808" y="1827247"/>
                </a:lnTo>
                <a:cubicBezTo>
                  <a:pt x="538531" y="1808289"/>
                  <a:pt x="541978" y="1792776"/>
                  <a:pt x="545425" y="1775540"/>
                </a:cubicBezTo>
                <a:cubicBezTo>
                  <a:pt x="552319" y="1754857"/>
                  <a:pt x="559214" y="1732451"/>
                  <a:pt x="566108" y="1711768"/>
                </a:cubicBezTo>
                <a:cubicBezTo>
                  <a:pt x="573002" y="1689361"/>
                  <a:pt x="578174" y="1668678"/>
                  <a:pt x="585068" y="1646272"/>
                </a:cubicBezTo>
                <a:cubicBezTo>
                  <a:pt x="591962" y="1618695"/>
                  <a:pt x="595410" y="1592840"/>
                  <a:pt x="602304" y="1563540"/>
                </a:cubicBezTo>
                <a:lnTo>
                  <a:pt x="612645" y="1544580"/>
                </a:lnTo>
                <a:cubicBezTo>
                  <a:pt x="617815" y="1525622"/>
                  <a:pt x="619540" y="1508386"/>
                  <a:pt x="622987" y="1487703"/>
                </a:cubicBezTo>
                <a:cubicBezTo>
                  <a:pt x="636776" y="1465296"/>
                  <a:pt x="650564" y="1444613"/>
                  <a:pt x="664353" y="1422207"/>
                </a:cubicBezTo>
                <a:cubicBezTo>
                  <a:pt x="655734" y="1467020"/>
                  <a:pt x="647117" y="1510109"/>
                  <a:pt x="636776" y="1554922"/>
                </a:cubicBezTo>
                <a:cubicBezTo>
                  <a:pt x="633328" y="1596288"/>
                  <a:pt x="609198" y="1653167"/>
                  <a:pt x="616093" y="1665231"/>
                </a:cubicBezTo>
                <a:cubicBezTo>
                  <a:pt x="600579" y="1713491"/>
                  <a:pt x="586791" y="1760029"/>
                  <a:pt x="569555" y="1806564"/>
                </a:cubicBezTo>
                <a:lnTo>
                  <a:pt x="560348" y="1820885"/>
                </a:lnTo>
                <a:lnTo>
                  <a:pt x="556412" y="1842330"/>
                </a:lnTo>
                <a:cubicBezTo>
                  <a:pt x="554474" y="1853534"/>
                  <a:pt x="551458" y="1865168"/>
                  <a:pt x="543702" y="1878956"/>
                </a:cubicBezTo>
                <a:cubicBezTo>
                  <a:pt x="519572" y="1913428"/>
                  <a:pt x="507506" y="1947900"/>
                  <a:pt x="495442" y="1984094"/>
                </a:cubicBezTo>
                <a:cubicBezTo>
                  <a:pt x="488548" y="2001330"/>
                  <a:pt x="481653" y="2020290"/>
                  <a:pt x="473034" y="2039248"/>
                </a:cubicBezTo>
                <a:cubicBezTo>
                  <a:pt x="469587" y="2049590"/>
                  <a:pt x="464418" y="2058209"/>
                  <a:pt x="459246" y="2068550"/>
                </a:cubicBezTo>
                <a:cubicBezTo>
                  <a:pt x="454076" y="2078892"/>
                  <a:pt x="448904" y="2089233"/>
                  <a:pt x="442010" y="2099575"/>
                </a:cubicBezTo>
                <a:cubicBezTo>
                  <a:pt x="426499" y="2127152"/>
                  <a:pt x="410986" y="2156452"/>
                  <a:pt x="395474" y="2182306"/>
                </a:cubicBezTo>
                <a:lnTo>
                  <a:pt x="384460" y="2201965"/>
                </a:lnTo>
                <a:lnTo>
                  <a:pt x="366366" y="2175324"/>
                </a:lnTo>
                <a:lnTo>
                  <a:pt x="385983" y="2146987"/>
                </a:lnTo>
                <a:lnTo>
                  <a:pt x="392027" y="2139216"/>
                </a:lnTo>
                <a:lnTo>
                  <a:pt x="392890" y="2137010"/>
                </a:lnTo>
                <a:lnTo>
                  <a:pt x="385983" y="2146987"/>
                </a:lnTo>
                <a:lnTo>
                  <a:pt x="369405" y="2168302"/>
                </a:lnTo>
                <a:lnTo>
                  <a:pt x="365656" y="2174279"/>
                </a:lnTo>
                <a:lnTo>
                  <a:pt x="342348" y="2139962"/>
                </a:lnTo>
                <a:lnTo>
                  <a:pt x="353460" y="2118317"/>
                </a:lnTo>
                <a:cubicBezTo>
                  <a:pt x="364879" y="2093972"/>
                  <a:pt x="375651" y="2069411"/>
                  <a:pt x="386855" y="2044418"/>
                </a:cubicBezTo>
                <a:cubicBezTo>
                  <a:pt x="407538" y="1994435"/>
                  <a:pt x="429944" y="1944451"/>
                  <a:pt x="455799" y="1887573"/>
                </a:cubicBezTo>
                <a:cubicBezTo>
                  <a:pt x="458385" y="1872062"/>
                  <a:pt x="468726" y="1845777"/>
                  <a:pt x="476051" y="1823800"/>
                </a:cubicBezTo>
                <a:lnTo>
                  <a:pt x="482661" y="1798854"/>
                </a:lnTo>
                <a:lnTo>
                  <a:pt x="432378" y="1936237"/>
                </a:lnTo>
                <a:lnTo>
                  <a:pt x="336746" y="2131714"/>
                </a:lnTo>
                <a:lnTo>
                  <a:pt x="312848" y="2096527"/>
                </a:lnTo>
                <a:cubicBezTo>
                  <a:pt x="287820" y="2056304"/>
                  <a:pt x="263865" y="2014114"/>
                  <a:pt x="241698" y="1970494"/>
                </a:cubicBezTo>
                <a:cubicBezTo>
                  <a:pt x="197362" y="1881824"/>
                  <a:pt x="158749" y="1788864"/>
                  <a:pt x="130146" y="1695903"/>
                </a:cubicBezTo>
                <a:cubicBezTo>
                  <a:pt x="101542" y="1602944"/>
                  <a:pt x="80089" y="1511413"/>
                  <a:pt x="65788" y="1428464"/>
                </a:cubicBezTo>
                <a:cubicBezTo>
                  <a:pt x="62927" y="1407011"/>
                  <a:pt x="60067" y="1386989"/>
                  <a:pt x="57207" y="1366967"/>
                </a:cubicBezTo>
                <a:cubicBezTo>
                  <a:pt x="54346" y="1346944"/>
                  <a:pt x="51486" y="1328353"/>
                  <a:pt x="50057" y="1309760"/>
                </a:cubicBezTo>
                <a:cubicBezTo>
                  <a:pt x="48626" y="1291169"/>
                  <a:pt x="47196" y="1274007"/>
                  <a:pt x="44336" y="1256845"/>
                </a:cubicBezTo>
                <a:cubicBezTo>
                  <a:pt x="42905" y="1248264"/>
                  <a:pt x="42905" y="1239683"/>
                  <a:pt x="41476" y="1232532"/>
                </a:cubicBezTo>
                <a:cubicBezTo>
                  <a:pt x="41476" y="1223951"/>
                  <a:pt x="40045" y="1216801"/>
                  <a:pt x="40045" y="1209649"/>
                </a:cubicBezTo>
                <a:cubicBezTo>
                  <a:pt x="38615" y="1179616"/>
                  <a:pt x="35755" y="1153874"/>
                  <a:pt x="34324" y="1130991"/>
                </a:cubicBezTo>
                <a:cubicBezTo>
                  <a:pt x="32895" y="1109538"/>
                  <a:pt x="31464" y="1092376"/>
                  <a:pt x="30034" y="1079505"/>
                </a:cubicBezTo>
                <a:cubicBezTo>
                  <a:pt x="28603" y="1066635"/>
                  <a:pt x="26459" y="1059483"/>
                  <a:pt x="23599" y="1058411"/>
                </a:cubicBezTo>
                <a:cubicBezTo>
                  <a:pt x="20739" y="1057337"/>
                  <a:pt x="17162" y="1062343"/>
                  <a:pt x="12872" y="1073785"/>
                </a:cubicBezTo>
                <a:cubicBezTo>
                  <a:pt x="14302" y="1218230"/>
                  <a:pt x="30034" y="1371258"/>
                  <a:pt x="62927" y="1517134"/>
                </a:cubicBezTo>
                <a:cubicBezTo>
                  <a:pt x="95822" y="1663010"/>
                  <a:pt x="144447" y="1803166"/>
                  <a:pt x="200223" y="1927589"/>
                </a:cubicBezTo>
                <a:cubicBezTo>
                  <a:pt x="223105" y="1977645"/>
                  <a:pt x="260289" y="2047723"/>
                  <a:pt x="307485" y="2122091"/>
                </a:cubicBezTo>
                <a:lnTo>
                  <a:pt x="327552" y="2150508"/>
                </a:lnTo>
                <a:lnTo>
                  <a:pt x="326603" y="2152447"/>
                </a:lnTo>
                <a:lnTo>
                  <a:pt x="318895" y="2164633"/>
                </a:lnTo>
                <a:lnTo>
                  <a:pt x="289505" y="2123617"/>
                </a:lnTo>
                <a:cubicBezTo>
                  <a:pt x="244530" y="2051132"/>
                  <a:pt x="204457" y="1975881"/>
                  <a:pt x="169363" y="1898316"/>
                </a:cubicBezTo>
                <a:lnTo>
                  <a:pt x="133618" y="1809378"/>
                </a:lnTo>
                <a:lnTo>
                  <a:pt x="128715" y="1791725"/>
                </a:lnTo>
                <a:lnTo>
                  <a:pt x="118704" y="1760261"/>
                </a:lnTo>
                <a:cubicBezTo>
                  <a:pt x="111553" y="1740239"/>
                  <a:pt x="104403" y="1718786"/>
                  <a:pt x="97251" y="1698764"/>
                </a:cubicBezTo>
                <a:cubicBezTo>
                  <a:pt x="91530" y="1678741"/>
                  <a:pt x="85810" y="1657290"/>
                  <a:pt x="78660" y="1637267"/>
                </a:cubicBezTo>
                <a:lnTo>
                  <a:pt x="67167" y="1592343"/>
                </a:lnTo>
                <a:lnTo>
                  <a:pt x="42792" y="1477612"/>
                </a:lnTo>
                <a:lnTo>
                  <a:pt x="28603" y="1388420"/>
                </a:lnTo>
                <a:cubicBezTo>
                  <a:pt x="25743" y="1366967"/>
                  <a:pt x="22883" y="1346944"/>
                  <a:pt x="21453" y="1325493"/>
                </a:cubicBezTo>
                <a:cubicBezTo>
                  <a:pt x="20023" y="1304040"/>
                  <a:pt x="18593" y="1284017"/>
                  <a:pt x="17162" y="1262566"/>
                </a:cubicBezTo>
                <a:cubicBezTo>
                  <a:pt x="15733" y="1252554"/>
                  <a:pt x="15733" y="1242543"/>
                  <a:pt x="14302" y="1231102"/>
                </a:cubicBezTo>
                <a:cubicBezTo>
                  <a:pt x="14302" y="1221090"/>
                  <a:pt x="14302" y="1211080"/>
                  <a:pt x="12872" y="1199639"/>
                </a:cubicBezTo>
                <a:cubicBezTo>
                  <a:pt x="11442" y="1179616"/>
                  <a:pt x="11442" y="1158163"/>
                  <a:pt x="10012" y="1138141"/>
                </a:cubicBezTo>
                <a:cubicBezTo>
                  <a:pt x="8581" y="1057337"/>
                  <a:pt x="11799" y="978679"/>
                  <a:pt x="17520" y="903774"/>
                </a:cubicBezTo>
                <a:lnTo>
                  <a:pt x="38928" y="702431"/>
                </a:lnTo>
                <a:lnTo>
                  <a:pt x="38614" y="703374"/>
                </a:lnTo>
                <a:cubicBezTo>
                  <a:pt x="14302" y="824937"/>
                  <a:pt x="1430" y="945070"/>
                  <a:pt x="0" y="1063774"/>
                </a:cubicBezTo>
                <a:cubicBezTo>
                  <a:pt x="1430" y="816356"/>
                  <a:pt x="48626" y="563218"/>
                  <a:pt x="157318" y="321521"/>
                </a:cubicBezTo>
                <a:cubicBezTo>
                  <a:pt x="180200" y="271466"/>
                  <a:pt x="213093" y="192806"/>
                  <a:pt x="238836" y="142751"/>
                </a:cubicBezTo>
                <a:cubicBezTo>
                  <a:pt x="255283" y="110930"/>
                  <a:pt x="272981" y="79377"/>
                  <a:pt x="291886" y="48181"/>
                </a:cubicBezTo>
                <a:lnTo>
                  <a:pt x="323315" y="0"/>
                </a:lnTo>
                <a:close/>
                <a:moveTo>
                  <a:pt x="296223" y="73499"/>
                </a:moveTo>
                <a:lnTo>
                  <a:pt x="291993" y="74071"/>
                </a:lnTo>
                <a:lnTo>
                  <a:pt x="226502" y="184159"/>
                </a:lnTo>
                <a:cubicBezTo>
                  <a:pt x="170367" y="289320"/>
                  <a:pt x="123530" y="400649"/>
                  <a:pt x="87418" y="516895"/>
                </a:cubicBezTo>
                <a:lnTo>
                  <a:pt x="47497" y="671472"/>
                </a:lnTo>
                <a:lnTo>
                  <a:pt x="49876" y="664938"/>
                </a:lnTo>
                <a:cubicBezTo>
                  <a:pt x="52558" y="658324"/>
                  <a:pt x="55061" y="651888"/>
                  <a:pt x="58638" y="639016"/>
                </a:cubicBezTo>
                <a:cubicBezTo>
                  <a:pt x="82950" y="544626"/>
                  <a:pt x="117273" y="453095"/>
                  <a:pt x="153028" y="367286"/>
                </a:cubicBezTo>
                <a:cubicBezTo>
                  <a:pt x="188781" y="281476"/>
                  <a:pt x="230257" y="201387"/>
                  <a:pt x="268870" y="125588"/>
                </a:cubicBezTo>
                <a:cubicBezTo>
                  <a:pt x="266725" y="124516"/>
                  <a:pt x="291931" y="84829"/>
                  <a:pt x="296223" y="73499"/>
                </a:cubicBezTo>
                <a:close/>
                <a:moveTo>
                  <a:pt x="650562" y="1220547"/>
                </a:moveTo>
                <a:lnTo>
                  <a:pt x="639267" y="1247245"/>
                </a:lnTo>
                <a:lnTo>
                  <a:pt x="635051" y="1286045"/>
                </a:lnTo>
                <a:lnTo>
                  <a:pt x="629613" y="1267919"/>
                </a:lnTo>
                <a:lnTo>
                  <a:pt x="627625" y="1270478"/>
                </a:lnTo>
                <a:lnTo>
                  <a:pt x="633328" y="1289492"/>
                </a:lnTo>
                <a:cubicBezTo>
                  <a:pt x="631604" y="1298109"/>
                  <a:pt x="631604" y="1306728"/>
                  <a:pt x="629881" y="1317070"/>
                </a:cubicBezTo>
                <a:cubicBezTo>
                  <a:pt x="633328" y="1322239"/>
                  <a:pt x="635051" y="1330858"/>
                  <a:pt x="636776" y="1339475"/>
                </a:cubicBezTo>
                <a:lnTo>
                  <a:pt x="642119" y="1339178"/>
                </a:lnTo>
                <a:lnTo>
                  <a:pt x="638498" y="1327409"/>
                </a:lnTo>
                <a:cubicBezTo>
                  <a:pt x="640221" y="1317068"/>
                  <a:pt x="640221" y="1308451"/>
                  <a:pt x="641945" y="1299832"/>
                </a:cubicBezTo>
                <a:cubicBezTo>
                  <a:pt x="645393" y="1275702"/>
                  <a:pt x="647115" y="1248125"/>
                  <a:pt x="650562" y="1220547"/>
                </a:cubicBezTo>
                <a:close/>
                <a:moveTo>
                  <a:pt x="724677" y="1294662"/>
                </a:moveTo>
                <a:cubicBezTo>
                  <a:pt x="721230" y="1301556"/>
                  <a:pt x="717783" y="1306728"/>
                  <a:pt x="714336" y="1317070"/>
                </a:cubicBezTo>
                <a:lnTo>
                  <a:pt x="711965" y="1364036"/>
                </a:lnTo>
                <a:cubicBezTo>
                  <a:pt x="711752" y="1377394"/>
                  <a:pt x="711752" y="1390321"/>
                  <a:pt x="710889" y="1408418"/>
                </a:cubicBezTo>
                <a:lnTo>
                  <a:pt x="693653" y="1461454"/>
                </a:lnTo>
                <a:lnTo>
                  <a:pt x="693653" y="1467512"/>
                </a:lnTo>
                <a:lnTo>
                  <a:pt x="714336" y="1408418"/>
                </a:lnTo>
                <a:cubicBezTo>
                  <a:pt x="716060" y="1372222"/>
                  <a:pt x="714336" y="1356711"/>
                  <a:pt x="717783" y="1317068"/>
                </a:cubicBezTo>
                <a:lnTo>
                  <a:pt x="725819" y="1299658"/>
                </a:lnTo>
                <a:lnTo>
                  <a:pt x="724677" y="1294662"/>
                </a:lnTo>
                <a:close/>
                <a:moveTo>
                  <a:pt x="709164" y="1311898"/>
                </a:moveTo>
                <a:lnTo>
                  <a:pt x="689093" y="1395525"/>
                </a:lnTo>
                <a:lnTo>
                  <a:pt x="689095" y="1395525"/>
                </a:lnTo>
                <a:lnTo>
                  <a:pt x="709166" y="1311900"/>
                </a:lnTo>
                <a:lnTo>
                  <a:pt x="709164" y="1311898"/>
                </a:lnTo>
                <a:close/>
                <a:moveTo>
                  <a:pt x="459716" y="1965619"/>
                </a:moveTo>
                <a:lnTo>
                  <a:pt x="417880" y="2039248"/>
                </a:lnTo>
                <a:lnTo>
                  <a:pt x="417111" y="2041018"/>
                </a:lnTo>
                <a:lnTo>
                  <a:pt x="459246" y="1966858"/>
                </a:lnTo>
                <a:lnTo>
                  <a:pt x="459716" y="1965619"/>
                </a:lnTo>
                <a:close/>
                <a:moveTo>
                  <a:pt x="687526" y="1544122"/>
                </a:moveTo>
                <a:lnTo>
                  <a:pt x="686907" y="1547171"/>
                </a:lnTo>
                <a:lnTo>
                  <a:pt x="691928" y="1553199"/>
                </a:lnTo>
                <a:cubicBezTo>
                  <a:pt x="697100" y="1558371"/>
                  <a:pt x="702270" y="1565265"/>
                  <a:pt x="707441" y="1570435"/>
                </a:cubicBezTo>
                <a:cubicBezTo>
                  <a:pt x="710889" y="1566988"/>
                  <a:pt x="714336" y="1563540"/>
                  <a:pt x="717783" y="1563540"/>
                </a:cubicBezTo>
                <a:lnTo>
                  <a:pt x="718043" y="1562218"/>
                </a:lnTo>
                <a:lnTo>
                  <a:pt x="710889" y="1566988"/>
                </a:lnTo>
                <a:cubicBezTo>
                  <a:pt x="703994" y="1563540"/>
                  <a:pt x="698824" y="1556646"/>
                  <a:pt x="693653" y="1551475"/>
                </a:cubicBezTo>
                <a:lnTo>
                  <a:pt x="687526" y="1544122"/>
                </a:lnTo>
                <a:close/>
              </a:path>
            </a:pathLst>
          </a:custGeom>
          <a:solidFill>
            <a:schemeClr val="tx1">
              <a:lumMod val="85000"/>
              <a:lumOff val="15000"/>
            </a:schemeClr>
          </a:solidFill>
          <a:ln w="9525" cap="flat">
            <a:noFill/>
            <a:prstDash val="solid"/>
            <a:miter/>
          </a:ln>
        </p:spPr>
        <p:txBody>
          <a:bodyPr rtlCol="0" anchor="ctr"/>
          <a:lstStyle/>
          <a:p>
            <a:endParaRPr lang="en-US" noProof="0" dirty="0"/>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a:lstStyle>
            <a:lvl1pPr marL="0" indent="0" algn="r">
              <a:buNone/>
              <a:defRPr sz="1600">
                <a:solidFill>
                  <a:schemeClr val="bg1"/>
                </a:solidFill>
              </a:defRPr>
            </a:lvl1pPr>
          </a:lstStyle>
          <a:p>
            <a:pPr lvl="0"/>
            <a:r>
              <a:rPr lang="en-US"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50000"/>
                </a:schemeClr>
              </a:gs>
              <a:gs pos="100000">
                <a:schemeClr val="accent3"/>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https://www.bacp.co.uk/media/2638/bacp-what-therapists-mean-by-professional-boundaries-c4.pdf"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6891522" y="642938"/>
            <a:ext cx="4969384" cy="3486150"/>
          </a:xfrm>
        </p:spPr>
        <p:txBody>
          <a:bodyPr/>
          <a:lstStyle/>
          <a:p>
            <a:pPr algn="ct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Professional Relationships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(ECHC5004</a:t>
            </a:r>
            <a:r>
              <a:rPr lang="en-US" sz="2400" dirty="0"/>
              <a:t>)</a:t>
            </a:r>
            <a:br>
              <a:rPr lang="en-US" sz="2400" dirty="0"/>
            </a:br>
            <a:br>
              <a:rPr lang="en-US" sz="2400" dirty="0"/>
            </a:br>
            <a:r>
              <a:rPr lang="en-US" sz="2400" dirty="0"/>
              <a:t>Seminar  Presentation  ppt</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Assignment  2:</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8772525" y="6215062"/>
            <a:ext cx="2497724" cy="442912"/>
          </a:xfrm>
        </p:spPr>
        <p:txBody>
          <a:bodyPr/>
          <a:lstStyle/>
          <a:p>
            <a:pPr algn="ctr"/>
            <a:r>
              <a:rPr lang="en-US" sz="1200" dirty="0">
                <a:latin typeface="Arial" panose="020B0604020202020204" pitchFamily="34" charset="0"/>
                <a:cs typeface="Arial" panose="020B0604020202020204" pitchFamily="34" charset="0"/>
              </a:rPr>
              <a:t>Annette Evans  1809565</a:t>
            </a:r>
          </a:p>
        </p:txBody>
      </p:sp>
      <p:pic>
        <p:nvPicPr>
          <p:cNvPr id="6" name="Picture Placeholder 5" descr="A person standing in front of a building">
            <a:extLst>
              <a:ext uri="{FF2B5EF4-FFF2-40B4-BE49-F238E27FC236}">
                <a16:creationId xmlns:a16="http://schemas.microsoft.com/office/drawing/2014/main" id="{178A0520-36DB-4CF2-AE3A-5DFDAF9E6BBE}"/>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a:xfrm>
            <a:off x="6807200" y="3133725"/>
            <a:ext cx="4463049" cy="2078700"/>
          </a:xfrm>
        </p:spPr>
        <p:txBody>
          <a:bodyPr/>
          <a:lstStyle/>
          <a:p>
            <a:pPr algn="ctr"/>
            <a:br>
              <a:rPr lang="en-US" dirty="0"/>
            </a:br>
            <a:br>
              <a:rPr lang="en-US" dirty="0"/>
            </a:br>
            <a:endParaRPr lang="en-US" dirty="0"/>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bwMode="gray"/>
        <p:txBody>
          <a:bodyPr/>
          <a:lstStyle/>
          <a:p>
            <a:r>
              <a:rPr lang="en-US" noProof="1"/>
              <a:t>.</a:t>
            </a:r>
          </a:p>
          <a:p>
            <a:endParaRPr lang="en-US" dirty="0"/>
          </a:p>
        </p:txBody>
      </p:sp>
      <p:sp>
        <p:nvSpPr>
          <p:cNvPr id="9" name="Freeform: Shape 8">
            <a:extLst>
              <a:ext uri="{FF2B5EF4-FFF2-40B4-BE49-F238E27FC236}">
                <a16:creationId xmlns:a16="http://schemas.microsoft.com/office/drawing/2014/main" id="{F4E224D4-CF4C-4EC1-B54B-3738143F6391}"/>
              </a:ext>
              <a:ext uri="{C183D7F6-B498-43B3-948B-1728B52AA6E4}">
                <adec:decorative xmlns:adec="http://schemas.microsoft.com/office/drawing/2017/decorative" val="1"/>
              </a:ext>
            </a:extLst>
          </p:cNvPr>
          <p:cNvSpPr/>
          <p:nvPr/>
        </p:nvSpPr>
        <p:spPr>
          <a:xfrm>
            <a:off x="753993" y="606224"/>
            <a:ext cx="3403670" cy="328625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Introduction;</a:t>
            </a:r>
          </a:p>
          <a:p>
            <a:pPr algn="ctr"/>
            <a:r>
              <a:rPr lang="en-US" sz="2400" dirty="0">
                <a:latin typeface="Arial" panose="020B0604020202020204" pitchFamily="34" charset="0"/>
                <a:cs typeface="Arial" panose="020B0604020202020204" pitchFamily="34" charset="0"/>
              </a:rPr>
              <a:t>The presentation is based upon the counselling charity:</a:t>
            </a:r>
          </a:p>
        </p:txBody>
      </p:sp>
      <p:pic>
        <p:nvPicPr>
          <p:cNvPr id="5" name="Picture 4" descr="Text&#10;&#10;Description automatically generated">
            <a:extLst>
              <a:ext uri="{FF2B5EF4-FFF2-40B4-BE49-F238E27FC236}">
                <a16:creationId xmlns:a16="http://schemas.microsoft.com/office/drawing/2014/main" id="{973180F5-420D-4F85-BE95-BAC01C69FA71}"/>
              </a:ext>
            </a:extLst>
          </p:cNvPr>
          <p:cNvPicPr>
            <a:picLocks noChangeAspect="1"/>
          </p:cNvPicPr>
          <p:nvPr/>
        </p:nvPicPr>
        <p:blipFill>
          <a:blip r:embed="rId3"/>
          <a:stretch>
            <a:fillRect/>
          </a:stretch>
        </p:blipFill>
        <p:spPr>
          <a:xfrm>
            <a:off x="4754880" y="3191103"/>
            <a:ext cx="7119225" cy="3286259"/>
          </a:xfrm>
          <a:prstGeom prst="rect">
            <a:avLst/>
          </a:prstGeom>
        </p:spPr>
      </p:pic>
    </p:spTree>
    <p:extLst>
      <p:ext uri="{BB962C8B-B14F-4D97-AF65-F5344CB8AC3E}">
        <p14:creationId xmlns:p14="http://schemas.microsoft.com/office/powerpoint/2010/main" val="30693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bwMode="gray">
          <a:xfrm>
            <a:off x="5090286" y="244738"/>
            <a:ext cx="4793714" cy="1369749"/>
          </a:xfrm>
        </p:spPr>
        <p:txBody>
          <a:bodyPr/>
          <a:lstStyle/>
          <a:p>
            <a:r>
              <a:rPr lang="en-US" sz="3200" dirty="0"/>
              <a:t>History</a:t>
            </a:r>
          </a:p>
        </p:txBody>
      </p:sp>
      <p:sp>
        <p:nvSpPr>
          <p:cNvPr id="3" name="Text Placeholder 2">
            <a:extLst>
              <a:ext uri="{FF2B5EF4-FFF2-40B4-BE49-F238E27FC236}">
                <a16:creationId xmlns:a16="http://schemas.microsoft.com/office/drawing/2014/main" id="{4E130815-DBFE-4A9B-9738-40A4F2E21836}"/>
              </a:ext>
            </a:extLst>
          </p:cNvPr>
          <p:cNvSpPr>
            <a:spLocks noGrp="1"/>
          </p:cNvSpPr>
          <p:nvPr>
            <p:ph type="body" idx="1"/>
          </p:nvPr>
        </p:nvSpPr>
        <p:spPr bwMode="gray">
          <a:xfrm>
            <a:off x="632093" y="1943100"/>
            <a:ext cx="8211870" cy="1047600"/>
          </a:xfrm>
        </p:spPr>
        <p:txBody>
          <a:bodyPr/>
          <a:lstStyle/>
          <a:p>
            <a:pPr marL="342900" indent="-342900">
              <a:buFont typeface="Arial" panose="020B0604020202020204" pitchFamily="34" charset="0"/>
              <a:buChar char="•"/>
            </a:pPr>
            <a:r>
              <a:rPr lang="en-US" sz="2400" b="0" cap="none" noProof="1"/>
              <a:t>Mind was founded over 70 years ago in 1946 and was originally known as the ‘National Association for Mental Health (NAMH). </a:t>
            </a:r>
          </a:p>
          <a:p>
            <a:endParaRPr lang="en-US" noProof="1"/>
          </a:p>
        </p:txBody>
      </p:sp>
      <p:sp>
        <p:nvSpPr>
          <p:cNvPr id="9" name="Slide Number Placeholder 8">
            <a:extLst>
              <a:ext uri="{FF2B5EF4-FFF2-40B4-BE49-F238E27FC236}">
                <a16:creationId xmlns:a16="http://schemas.microsoft.com/office/drawing/2014/main" id="{CBEFF07F-FAEE-4EDA-A822-96C6B92C55DE}"/>
              </a:ext>
            </a:extLst>
          </p:cNvPr>
          <p:cNvSpPr>
            <a:spLocks noGrp="1"/>
          </p:cNvSpPr>
          <p:nvPr>
            <p:ph type="sldNum" sz="quarter" idx="11"/>
          </p:nvPr>
        </p:nvSpPr>
        <p:spPr/>
        <p:txBody>
          <a:bodyPr/>
          <a:lstStyle/>
          <a:p>
            <a:pPr algn="ctr"/>
            <a:fld id="{B67B645E-C5E5-4727-B977-D372A0AA71D9}" type="slidenum">
              <a:rPr lang="en-US" smtClean="0"/>
              <a:pPr algn="ctr"/>
              <a:t>3</a:t>
            </a:fld>
            <a:endParaRPr lang="en-US" dirty="0"/>
          </a:p>
        </p:txBody>
      </p:sp>
      <p:sp>
        <p:nvSpPr>
          <p:cNvPr id="4" name="TextBox 3">
            <a:extLst>
              <a:ext uri="{FF2B5EF4-FFF2-40B4-BE49-F238E27FC236}">
                <a16:creationId xmlns:a16="http://schemas.microsoft.com/office/drawing/2014/main" id="{F08CB66B-20DA-4BC4-8005-3724F3B20C89}"/>
              </a:ext>
            </a:extLst>
          </p:cNvPr>
          <p:cNvSpPr txBox="1"/>
          <p:nvPr/>
        </p:nvSpPr>
        <p:spPr>
          <a:xfrm>
            <a:off x="114301" y="3095775"/>
            <a:ext cx="10329862" cy="1200329"/>
          </a:xfrm>
          <a:prstGeom prst="rect">
            <a:avLst/>
          </a:prstGeom>
          <a:noFill/>
        </p:spPr>
        <p:txBody>
          <a:bodyPr wrap="square" rtlCol="0">
            <a:spAutoFit/>
          </a:bodyPr>
          <a:lstStyle/>
          <a:p>
            <a:pPr marL="800100" lvl="1" indent="-342900">
              <a:buFont typeface="Arial" panose="020B0604020202020204" pitchFamily="34" charset="0"/>
              <a:buChar char="•"/>
            </a:pPr>
            <a:r>
              <a:rPr lang="en-US" sz="2400" noProof="1">
                <a:solidFill>
                  <a:schemeClr val="bg1"/>
                </a:solidFill>
              </a:rPr>
              <a:t>It provided a services for the emotionally disturbed and the mentally handicapped, which also supported steralisation to those who were unable to contribute to the working or family environment (ref….).</a:t>
            </a:r>
          </a:p>
        </p:txBody>
      </p:sp>
      <p:sp>
        <p:nvSpPr>
          <p:cNvPr id="5" name="TextBox 4">
            <a:extLst>
              <a:ext uri="{FF2B5EF4-FFF2-40B4-BE49-F238E27FC236}">
                <a16:creationId xmlns:a16="http://schemas.microsoft.com/office/drawing/2014/main" id="{24BC69C0-A00D-4377-BCC8-E2F5DA8556A0}"/>
              </a:ext>
            </a:extLst>
          </p:cNvPr>
          <p:cNvSpPr txBox="1"/>
          <p:nvPr/>
        </p:nvSpPr>
        <p:spPr>
          <a:xfrm>
            <a:off x="114301" y="4814887"/>
            <a:ext cx="8786812" cy="830997"/>
          </a:xfrm>
          <a:prstGeom prst="rect">
            <a:avLst/>
          </a:prstGeom>
          <a:noFill/>
        </p:spPr>
        <p:txBody>
          <a:bodyPr wrap="square" rtlCol="0">
            <a:spAutoFit/>
          </a:bodyPr>
          <a:lstStyle/>
          <a:p>
            <a:pPr marL="800100" lvl="1" indent="-342900">
              <a:buFont typeface="Arial" panose="020B0604020202020204" pitchFamily="34" charset="0"/>
              <a:buChar char="•"/>
            </a:pPr>
            <a:r>
              <a:rPr lang="en-US" sz="2400" noProof="1">
                <a:solidFill>
                  <a:schemeClr val="bg1"/>
                </a:solidFill>
              </a:rPr>
              <a:t>Mind was introduced in the 1990’s and on the 10</a:t>
            </a:r>
            <a:r>
              <a:rPr lang="en-US" sz="2400" baseline="30000" noProof="1">
                <a:solidFill>
                  <a:schemeClr val="bg1"/>
                </a:solidFill>
              </a:rPr>
              <a:t>th</a:t>
            </a:r>
            <a:r>
              <a:rPr lang="en-US" sz="2400" noProof="1">
                <a:solidFill>
                  <a:schemeClr val="bg1"/>
                </a:solidFill>
              </a:rPr>
              <a:t> October each year, celebrates ‘World Mental Health Day’  </a:t>
            </a:r>
          </a:p>
        </p:txBody>
      </p:sp>
    </p:spTree>
    <p:extLst>
      <p:ext uri="{BB962C8B-B14F-4D97-AF65-F5344CB8AC3E}">
        <p14:creationId xmlns:p14="http://schemas.microsoft.com/office/powerpoint/2010/main" val="366102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a:xfrm>
            <a:off x="11728948" y="6385422"/>
            <a:ext cx="288000" cy="288000"/>
          </a:xfrm>
        </p:spPr>
        <p:txBody>
          <a:bodyPr/>
          <a:lstStyle/>
          <a:p>
            <a:fld id="{B67B645E-C5E5-4727-B977-D372A0AA71D9}" type="slidenum">
              <a:rPr lang="en-US" smtClean="0"/>
              <a:pPr/>
              <a:t>4</a:t>
            </a:fld>
            <a:endParaRPr lang="en-US" dirty="0"/>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7624689" y="436099"/>
            <a:ext cx="3783086" cy="668216"/>
          </a:xfrm>
        </p:spPr>
        <p:txBody>
          <a:bodyPr/>
          <a:lstStyle/>
          <a:p>
            <a:pPr algn="ctr"/>
            <a:r>
              <a:rPr lang="en-US" dirty="0"/>
              <a:t> Mind</a:t>
            </a:r>
          </a:p>
        </p:txBody>
      </p:sp>
      <p:sp>
        <p:nvSpPr>
          <p:cNvPr id="4" name="Subtitle 3">
            <a:extLst>
              <a:ext uri="{FF2B5EF4-FFF2-40B4-BE49-F238E27FC236}">
                <a16:creationId xmlns:a16="http://schemas.microsoft.com/office/drawing/2014/main" id="{8E41F722-BA6E-4DCA-864E-876ECDFB5336}"/>
              </a:ext>
            </a:extLst>
          </p:cNvPr>
          <p:cNvSpPr>
            <a:spLocks noGrp="1"/>
          </p:cNvSpPr>
          <p:nvPr>
            <p:ph type="subTitle" idx="1"/>
          </p:nvPr>
        </p:nvSpPr>
        <p:spPr bwMode="gray">
          <a:xfrm>
            <a:off x="6794695" y="1336430"/>
            <a:ext cx="5329835" cy="5521569"/>
          </a:xfrm>
        </p:spPr>
        <p:txBody>
          <a:bodyPr/>
          <a:lstStyle/>
          <a:p>
            <a:pPr marL="342900" indent="-342900" algn="l">
              <a:buFont typeface="Arial" panose="020B0604020202020204" pitchFamily="34" charset="0"/>
              <a:buChar char="•"/>
            </a:pPr>
            <a:r>
              <a:rPr lang="en-US" sz="2000" noProof="1">
                <a:latin typeface="Arial" panose="020B0604020202020204" pitchFamily="34" charset="0"/>
                <a:cs typeface="Arial" panose="020B0604020202020204" pitchFamily="34" charset="0"/>
              </a:rPr>
              <a:t>They are one of the main leading mental health charity working in England and Wales.</a:t>
            </a:r>
          </a:p>
          <a:p>
            <a:pPr marL="342900" indent="-342900" algn="l">
              <a:buFont typeface="Arial" panose="020B0604020202020204" pitchFamily="34" charset="0"/>
              <a:buChar char="•"/>
            </a:pPr>
            <a:r>
              <a:rPr lang="en-US" sz="2000" noProof="1">
                <a:latin typeface="Arial" panose="020B0604020202020204" pitchFamily="34" charset="0"/>
                <a:cs typeface="Arial" panose="020B0604020202020204" pitchFamily="34" charset="0"/>
              </a:rPr>
              <a:t> Their establishment includes over a 150 charity shops and a network of 140 centres, that offers specialised support, provides information to those who need it most. </a:t>
            </a:r>
          </a:p>
          <a:p>
            <a:pPr marL="342900" indent="-342900" algn="l">
              <a:buFont typeface="Arial" panose="020B0604020202020204" pitchFamily="34" charset="0"/>
              <a:buChar char="•"/>
            </a:pPr>
            <a:r>
              <a:rPr lang="en-US" sz="2000" noProof="1">
                <a:latin typeface="Arial" panose="020B0604020202020204" pitchFamily="34" charset="0"/>
                <a:cs typeface="Arial" panose="020B0604020202020204" pitchFamily="34" charset="0"/>
              </a:rPr>
              <a:t>Though they are a national brand, There seems to be a misconception that each local Mind Association works to the same policy and procedure framework. The fact is, each one are unique independent charity, and are responsible for their own funding, </a:t>
            </a:r>
            <a:r>
              <a:rPr lang="en-GB" sz="2000" b="0" i="0" dirty="0">
                <a:effectLst/>
                <a:latin typeface="Arial" panose="020B0604020202020204" pitchFamily="34" charset="0"/>
                <a:cs typeface="Arial" panose="020B0604020202020204" pitchFamily="34" charset="0"/>
              </a:rPr>
              <a:t>but all sign up to certain shared aims and ethical guidelines</a:t>
            </a:r>
            <a:r>
              <a:rPr lang="en-GB" sz="1800" b="0" i="0" dirty="0">
                <a:effectLst/>
                <a:latin typeface="Arial" panose="020B0604020202020204" pitchFamily="34" charset="0"/>
                <a:cs typeface="Arial" panose="020B0604020202020204" pitchFamily="34" charset="0"/>
              </a:rPr>
              <a:t>.</a:t>
            </a:r>
            <a:endParaRPr lang="en-US" sz="1800" noProof="1">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sz="1800" noProof="1">
              <a:latin typeface="Arial" panose="020B0604020202020204" pitchFamily="34" charset="0"/>
              <a:cs typeface="Arial" panose="020B0604020202020204" pitchFamily="34" charset="0"/>
            </a:endParaRPr>
          </a:p>
        </p:txBody>
      </p:sp>
      <p:pic>
        <p:nvPicPr>
          <p:cNvPr id="24" name="Picture 23" descr="A close up of a tree&#10;&#10;Description automatically generated">
            <a:extLst>
              <a:ext uri="{FF2B5EF4-FFF2-40B4-BE49-F238E27FC236}">
                <a16:creationId xmlns:a16="http://schemas.microsoft.com/office/drawing/2014/main" id="{0C345102-16C5-44D1-82AF-924EA3929BE3}"/>
              </a:ext>
            </a:extLst>
          </p:cNvPr>
          <p:cNvPicPr>
            <a:picLocks noChangeAspect="1"/>
          </p:cNvPicPr>
          <p:nvPr/>
        </p:nvPicPr>
        <p:blipFill>
          <a:blip r:embed="rId3"/>
          <a:stretch>
            <a:fillRect/>
          </a:stretch>
        </p:blipFill>
        <p:spPr>
          <a:xfrm>
            <a:off x="1" y="0"/>
            <a:ext cx="6316038" cy="6858000"/>
          </a:xfrm>
          <a:prstGeom prst="rect">
            <a:avLst/>
          </a:prstGeom>
        </p:spPr>
      </p:pic>
    </p:spTree>
    <p:extLst>
      <p:ext uri="{BB962C8B-B14F-4D97-AF65-F5344CB8AC3E}">
        <p14:creationId xmlns:p14="http://schemas.microsoft.com/office/powerpoint/2010/main" val="2122728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a:xfrm>
            <a:off x="11728948" y="6385422"/>
            <a:ext cx="288000" cy="288000"/>
          </a:xfrm>
        </p:spPr>
        <p:txBody>
          <a:bodyPr/>
          <a:lstStyle/>
          <a:p>
            <a:fld id="{B67B645E-C5E5-4727-B977-D372A0AA71D9}" type="slidenum">
              <a:rPr lang="en-US" smtClean="0"/>
              <a:pPr/>
              <a:t>5</a:t>
            </a:fld>
            <a:endParaRPr lang="en-US" dirty="0"/>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7545388" y="442913"/>
            <a:ext cx="3862387" cy="1220787"/>
          </a:xfrm>
        </p:spPr>
        <p:txBody>
          <a:bodyPr/>
          <a:lstStyle/>
          <a:p>
            <a:pPr algn="ctr"/>
            <a:r>
              <a:rPr lang="en-GB" sz="3600" b="0" i="0" dirty="0">
                <a:effectLst/>
                <a:latin typeface="Arial" panose="020B0604020202020204" pitchFamily="34" charset="0"/>
                <a:cs typeface="Arial" panose="020B0604020202020204" pitchFamily="34" charset="0"/>
              </a:rPr>
              <a:t>President and ambassador,</a:t>
            </a:r>
            <a:endParaRPr lang="en-US" sz="3600" dirty="0"/>
          </a:p>
        </p:txBody>
      </p:sp>
      <p:sp>
        <p:nvSpPr>
          <p:cNvPr id="4" name="Subtitle 3">
            <a:extLst>
              <a:ext uri="{FF2B5EF4-FFF2-40B4-BE49-F238E27FC236}">
                <a16:creationId xmlns:a16="http://schemas.microsoft.com/office/drawing/2014/main" id="{8E41F722-BA6E-4DCA-864E-876ECDFB5336}"/>
              </a:ext>
            </a:extLst>
          </p:cNvPr>
          <p:cNvSpPr>
            <a:spLocks noGrp="1"/>
          </p:cNvSpPr>
          <p:nvPr>
            <p:ph type="subTitle" idx="1"/>
          </p:nvPr>
        </p:nvSpPr>
        <p:spPr bwMode="gray">
          <a:xfrm>
            <a:off x="6757989" y="1914526"/>
            <a:ext cx="5366542" cy="3443288"/>
          </a:xfrm>
        </p:spPr>
        <p:txBody>
          <a:bodyPr/>
          <a:lstStyle/>
          <a:p>
            <a:pPr algn="l"/>
            <a:r>
              <a:rPr lang="en-GB" b="0" i="0" dirty="0">
                <a:effectLst/>
                <a:latin typeface="Arial" panose="020B0604020202020204" pitchFamily="34" charset="0"/>
                <a:cs typeface="Arial" panose="020B0604020202020204" pitchFamily="34" charset="0"/>
              </a:rPr>
              <a:t>Stephen Fry, actor, author, comedian, himself struggles with bipolar disorder, and is the charity’s current President and ambassador, working with Mind towards ensuring that every person can receive the most immediate and effective care and attention, whether it be initial diagnosis or counselling and support.</a:t>
            </a:r>
            <a:endParaRPr lang="en-US" noProof="1">
              <a:latin typeface="Arial" panose="020B0604020202020204" pitchFamily="34" charset="0"/>
              <a:cs typeface="Arial" panose="020B0604020202020204" pitchFamily="34" charset="0"/>
            </a:endParaRPr>
          </a:p>
        </p:txBody>
      </p:sp>
      <p:pic>
        <p:nvPicPr>
          <p:cNvPr id="6" name="Picture 5" descr="A person wearing a suit and tie smiling at the camera&#10;&#10;Description automatically generated">
            <a:extLst>
              <a:ext uri="{FF2B5EF4-FFF2-40B4-BE49-F238E27FC236}">
                <a16:creationId xmlns:a16="http://schemas.microsoft.com/office/drawing/2014/main" id="{AD6CD36B-20ED-4BA4-9682-86EE6014BC31}"/>
              </a:ext>
            </a:extLst>
          </p:cNvPr>
          <p:cNvPicPr>
            <a:picLocks noChangeAspect="1"/>
          </p:cNvPicPr>
          <p:nvPr/>
        </p:nvPicPr>
        <p:blipFill>
          <a:blip r:embed="rId3"/>
          <a:stretch>
            <a:fillRect/>
          </a:stretch>
        </p:blipFill>
        <p:spPr>
          <a:xfrm>
            <a:off x="174625" y="95250"/>
            <a:ext cx="5921375" cy="6667500"/>
          </a:xfrm>
          <a:prstGeom prst="rect">
            <a:avLst/>
          </a:prstGeom>
        </p:spPr>
      </p:pic>
    </p:spTree>
    <p:extLst>
      <p:ext uri="{BB962C8B-B14F-4D97-AF65-F5344CB8AC3E}">
        <p14:creationId xmlns:p14="http://schemas.microsoft.com/office/powerpoint/2010/main" val="396107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0E81-B0E7-40F9-B609-D88141BDA0FC}"/>
              </a:ext>
            </a:extLst>
          </p:cNvPr>
          <p:cNvSpPr>
            <a:spLocks noGrp="1"/>
          </p:cNvSpPr>
          <p:nvPr>
            <p:ph type="title"/>
          </p:nvPr>
        </p:nvSpPr>
        <p:spPr>
          <a:xfrm>
            <a:off x="604910" y="-672671"/>
            <a:ext cx="3238427" cy="2248254"/>
          </a:xfrm>
        </p:spPr>
        <p:txBody>
          <a:bodyPr/>
          <a:lstStyle/>
          <a:p>
            <a:pPr algn="ctr"/>
            <a:r>
              <a:rPr lang="en-US" sz="3600" dirty="0">
                <a:latin typeface="Arial" panose="020B0604020202020204" pitchFamily="34" charset="0"/>
                <a:cs typeface="Arial" panose="020B0604020202020204" pitchFamily="34" charset="0"/>
              </a:rPr>
              <a:t> </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Their mission</a:t>
            </a:r>
            <a:endParaRPr lang="en-GB" sz="36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19050F3C-B9D9-4E60-B23D-5E9B1A2E7620}"/>
              </a:ext>
            </a:extLst>
          </p:cNvPr>
          <p:cNvSpPr>
            <a:spLocks noGrp="1"/>
          </p:cNvSpPr>
          <p:nvPr>
            <p:ph type="sldNum" sz="quarter" idx="11"/>
          </p:nvPr>
        </p:nvSpPr>
        <p:spPr/>
        <p:txBody>
          <a:bodyPr/>
          <a:lstStyle/>
          <a:p>
            <a:fld id="{B67B645E-C5E5-4727-B977-D372A0AA71D9}" type="slidenum">
              <a:rPr lang="en-US" noProof="0" smtClean="0"/>
              <a:pPr/>
              <a:t>6</a:t>
            </a:fld>
            <a:endParaRPr lang="en-US" noProof="0" dirty="0"/>
          </a:p>
        </p:txBody>
      </p:sp>
      <p:sp>
        <p:nvSpPr>
          <p:cNvPr id="5" name="TextBox 4">
            <a:extLst>
              <a:ext uri="{FF2B5EF4-FFF2-40B4-BE49-F238E27FC236}">
                <a16:creationId xmlns:a16="http://schemas.microsoft.com/office/drawing/2014/main" id="{0FD9C951-513F-4877-A9CF-C889AF981BF1}"/>
              </a:ext>
            </a:extLst>
          </p:cNvPr>
          <p:cNvSpPr txBox="1"/>
          <p:nvPr/>
        </p:nvSpPr>
        <p:spPr>
          <a:xfrm>
            <a:off x="0" y="1826230"/>
            <a:ext cx="5920948" cy="923330"/>
          </a:xfrm>
          <a:prstGeom prst="rect">
            <a:avLst/>
          </a:prstGeom>
          <a:noFill/>
        </p:spPr>
        <p:txBody>
          <a:bodyPr wrap="square" rtlCol="0">
            <a:spAutoFit/>
          </a:bodyPr>
          <a:lstStyle/>
          <a:p>
            <a:pPr marL="285750" indent="-285750">
              <a:buFont typeface="Arial" panose="020B0604020202020204" pitchFamily="34" charset="0"/>
              <a:buChar char="•"/>
            </a:pPr>
            <a:endParaRPr lang="en-GB" sz="1800"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sz="1800" dirty="0">
              <a:solidFill>
                <a:schemeClr val="bg1"/>
              </a:solidFill>
            </a:endParaRPr>
          </a:p>
        </p:txBody>
      </p:sp>
      <p:sp>
        <p:nvSpPr>
          <p:cNvPr id="4" name="TextBox 3">
            <a:extLst>
              <a:ext uri="{FF2B5EF4-FFF2-40B4-BE49-F238E27FC236}">
                <a16:creationId xmlns:a16="http://schemas.microsoft.com/office/drawing/2014/main" id="{CA085666-3D39-4EF7-9F64-50330DC3E973}"/>
              </a:ext>
            </a:extLst>
          </p:cNvPr>
          <p:cNvSpPr txBox="1"/>
          <p:nvPr/>
        </p:nvSpPr>
        <p:spPr>
          <a:xfrm>
            <a:off x="5920948" y="184578"/>
            <a:ext cx="6096000" cy="6771084"/>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bg1"/>
                </a:solidFill>
                <a:effectLst/>
                <a:latin typeface="Tahoma" panose="020B0604030504040204" pitchFamily="34" charset="0"/>
              </a:rPr>
              <a:t>Empowerment:</a:t>
            </a:r>
            <a:r>
              <a:rPr lang="en-GB" sz="1600" b="0" dirty="0">
                <a:solidFill>
                  <a:schemeClr val="bg1"/>
                </a:solidFill>
                <a:effectLst/>
                <a:latin typeface="Tahoma" panose="020B0604030504040204" pitchFamily="34" charset="0"/>
              </a:rPr>
              <a:t> working to </a:t>
            </a:r>
            <a:r>
              <a:rPr lang="en-GB" sz="1600" b="0" i="0" dirty="0">
                <a:solidFill>
                  <a:schemeClr val="bg1"/>
                </a:solidFill>
                <a:effectLst/>
                <a:latin typeface="arial" panose="020B0604020202020204" pitchFamily="34" charset="0"/>
              </a:rPr>
              <a:t>increase the degree of autonomy and self-determination </a:t>
            </a:r>
            <a:r>
              <a:rPr lang="en-GB" sz="1600" i="0" dirty="0">
                <a:solidFill>
                  <a:schemeClr val="bg1"/>
                </a:solidFill>
                <a:latin typeface="Tahoma" panose="020B0604030504040204" pitchFamily="34" charset="0"/>
              </a:rPr>
              <a:t>for</a:t>
            </a:r>
            <a:r>
              <a:rPr lang="en-GB" sz="1600" b="0" dirty="0">
                <a:solidFill>
                  <a:schemeClr val="bg1"/>
                </a:solidFill>
                <a:effectLst/>
                <a:latin typeface="Tahoma" panose="020B0604030504040204" pitchFamily="34" charset="0"/>
              </a:rPr>
              <a:t> individuals in  communities. Contributing meaningfully to the design and provision of services to enable positive change.</a:t>
            </a: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Innovation:</a:t>
            </a:r>
            <a:r>
              <a:rPr lang="en-GB" sz="1600" b="0" dirty="0">
                <a:solidFill>
                  <a:schemeClr val="bg1"/>
                </a:solidFill>
                <a:effectLst/>
                <a:latin typeface="Tahoma" panose="020B0604030504040204" pitchFamily="34" charset="0"/>
              </a:rPr>
              <a:t> seeking to the needs of people with mental health issues, treating people positively </a:t>
            </a:r>
            <a:r>
              <a:rPr lang="en-GB" sz="1600" b="0" i="0" dirty="0">
                <a:solidFill>
                  <a:schemeClr val="bg1"/>
                </a:solidFill>
                <a:effectLst/>
                <a:latin typeface="Tahoma" panose="020B0604030504040204" pitchFamily="34" charset="0"/>
              </a:rPr>
              <a:t>with mental health issues fairly, positively, supportively and with respect.</a:t>
            </a:r>
            <a:endParaRPr lang="en-GB" sz="1600" b="0" dirty="0">
              <a:solidFill>
                <a:schemeClr val="bg1"/>
              </a:solidFill>
              <a:effectLst/>
              <a:latin typeface="Tahoma" panose="020B0604030504040204" pitchFamily="34" charset="0"/>
            </a:endParaRP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Partnership:</a:t>
            </a:r>
            <a:r>
              <a:rPr lang="en-GB" sz="1600" b="0" dirty="0">
                <a:solidFill>
                  <a:schemeClr val="bg1"/>
                </a:solidFill>
                <a:effectLst/>
                <a:latin typeface="Tahoma" panose="020B0604030504040204" pitchFamily="34" charset="0"/>
              </a:rPr>
              <a:t> working with individuals, groups and other organisations to achieve a more integrated system of mental health provision which builds resilience and wellbeing in the community.</a:t>
            </a: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Effectiveness:</a:t>
            </a:r>
            <a:r>
              <a:rPr lang="en-GB" sz="1600" b="0" dirty="0">
                <a:solidFill>
                  <a:schemeClr val="bg1"/>
                </a:solidFill>
                <a:effectLst/>
                <a:latin typeface="Tahoma" panose="020B0604030504040204" pitchFamily="34" charset="0"/>
              </a:rPr>
              <a:t> skilled staff strive to meet the needs of the communities, serving with integrity and transparency. </a:t>
            </a: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Mindful Employer:</a:t>
            </a:r>
            <a:r>
              <a:rPr lang="en-GB" sz="1600" b="0" dirty="0">
                <a:solidFill>
                  <a:schemeClr val="bg1"/>
                </a:solidFill>
                <a:effectLst/>
                <a:latin typeface="Tahoma" panose="020B0604030504040204" pitchFamily="34" charset="0"/>
              </a:rPr>
              <a:t> respect and value the skills and knowledge of </a:t>
            </a:r>
            <a:r>
              <a:rPr lang="en-GB" sz="1600" dirty="0">
                <a:solidFill>
                  <a:schemeClr val="bg1"/>
                </a:solidFill>
                <a:latin typeface="Tahoma" panose="020B0604030504040204" pitchFamily="34" charset="0"/>
              </a:rPr>
              <a:t>their</a:t>
            </a:r>
            <a:r>
              <a:rPr lang="en-GB" sz="1600" b="0" dirty="0">
                <a:solidFill>
                  <a:schemeClr val="bg1"/>
                </a:solidFill>
                <a:effectLst/>
                <a:latin typeface="Tahoma" panose="020B0604030504040204" pitchFamily="34" charset="0"/>
              </a:rPr>
              <a:t> staff and volunteers. </a:t>
            </a:r>
            <a:r>
              <a:rPr lang="en-GB" sz="1600" dirty="0">
                <a:solidFill>
                  <a:schemeClr val="bg1"/>
                </a:solidFill>
                <a:latin typeface="Tahoma" panose="020B0604030504040204" pitchFamily="34" charset="0"/>
              </a:rPr>
              <a:t>Valuing</a:t>
            </a:r>
            <a:r>
              <a:rPr lang="en-GB" sz="1600" b="0" dirty="0">
                <a:solidFill>
                  <a:schemeClr val="bg1"/>
                </a:solidFill>
                <a:effectLst/>
                <a:latin typeface="Tahoma" panose="020B0604030504040204" pitchFamily="34" charset="0"/>
              </a:rPr>
              <a:t> the diversity of </a:t>
            </a:r>
            <a:r>
              <a:rPr lang="en-GB" sz="1600" dirty="0">
                <a:solidFill>
                  <a:schemeClr val="bg1"/>
                </a:solidFill>
                <a:latin typeface="Tahoma" panose="020B0604030504040204" pitchFamily="34" charset="0"/>
              </a:rPr>
              <a:t>their</a:t>
            </a:r>
            <a:r>
              <a:rPr lang="en-GB" sz="1600" b="0" dirty="0">
                <a:solidFill>
                  <a:schemeClr val="bg1"/>
                </a:solidFill>
                <a:effectLst/>
                <a:latin typeface="Tahoma" panose="020B0604030504040204" pitchFamily="34" charset="0"/>
              </a:rPr>
              <a:t> workforce and are committed to equality.</a:t>
            </a: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Social Justice:</a:t>
            </a:r>
            <a:r>
              <a:rPr lang="en-GB" sz="1600" b="0" dirty="0">
                <a:solidFill>
                  <a:schemeClr val="bg1"/>
                </a:solidFill>
                <a:effectLst/>
                <a:latin typeface="Tahoma" panose="020B0604030504040204" pitchFamily="34" charset="0"/>
              </a:rPr>
              <a:t> committed to social justice and recognise that inequality of opportunity is a major cause of mental health issues. </a:t>
            </a:r>
            <a:r>
              <a:rPr lang="en-GB" sz="1600" dirty="0">
                <a:solidFill>
                  <a:schemeClr val="bg1"/>
                </a:solidFill>
                <a:latin typeface="Tahoma" panose="020B0604030504040204" pitchFamily="34" charset="0"/>
              </a:rPr>
              <a:t>C</a:t>
            </a:r>
            <a:r>
              <a:rPr lang="en-GB" sz="1600" b="0" dirty="0">
                <a:solidFill>
                  <a:schemeClr val="bg1"/>
                </a:solidFill>
                <a:effectLst/>
                <a:latin typeface="Tahoma" panose="020B0604030504040204" pitchFamily="34" charset="0"/>
              </a:rPr>
              <a:t>hallenging stigma and discrimination wherever </a:t>
            </a:r>
            <a:r>
              <a:rPr lang="en-GB" sz="1600" dirty="0">
                <a:solidFill>
                  <a:schemeClr val="bg1"/>
                </a:solidFill>
                <a:latin typeface="Tahoma" panose="020B0604030504040204" pitchFamily="34" charset="0"/>
              </a:rPr>
              <a:t>found</a:t>
            </a:r>
            <a:r>
              <a:rPr lang="en-GB" sz="1600" b="0" dirty="0">
                <a:solidFill>
                  <a:schemeClr val="bg1"/>
                </a:solidFill>
                <a:effectLst/>
                <a:latin typeface="Tahoma" panose="020B0604030504040204" pitchFamily="34" charset="0"/>
              </a:rPr>
              <a:t> it and defend the human and civil rights of people with mental health issues</a:t>
            </a:r>
          </a:p>
          <a:p>
            <a:pPr marL="285750" indent="-285750" algn="l" fontAlgn="base">
              <a:buFont typeface="Arial" panose="020B0604020202020204" pitchFamily="34" charset="0"/>
              <a:buChar char="•"/>
            </a:pPr>
            <a:r>
              <a:rPr lang="en-GB" sz="1600" b="1" dirty="0">
                <a:solidFill>
                  <a:schemeClr val="bg1"/>
                </a:solidFill>
                <a:effectLst/>
                <a:latin typeface="Tahoma" panose="020B0604030504040204" pitchFamily="34" charset="0"/>
              </a:rPr>
              <a:t>Independence:</a:t>
            </a:r>
            <a:r>
              <a:rPr lang="en-GB" sz="1600" b="0" dirty="0">
                <a:solidFill>
                  <a:schemeClr val="bg1"/>
                </a:solidFill>
                <a:effectLst/>
                <a:latin typeface="Tahoma" panose="020B0604030504040204" pitchFamily="34" charset="0"/>
              </a:rPr>
              <a:t> services are structurally independent from statutory organisations. </a:t>
            </a:r>
            <a:r>
              <a:rPr lang="en-GB" sz="1600" dirty="0">
                <a:solidFill>
                  <a:schemeClr val="bg1"/>
                </a:solidFill>
                <a:latin typeface="Tahoma" panose="020B0604030504040204" pitchFamily="34" charset="0"/>
              </a:rPr>
              <a:t>S</a:t>
            </a:r>
            <a:r>
              <a:rPr lang="en-GB" sz="1600" b="0" dirty="0">
                <a:solidFill>
                  <a:schemeClr val="bg1"/>
                </a:solidFill>
                <a:effectLst/>
                <a:latin typeface="Tahoma" panose="020B0604030504040204" pitchFamily="34" charset="0"/>
              </a:rPr>
              <a:t>ervices are free as possible from conflict of interest both in design and operation and staff are free to act according to the wishes and needs of </a:t>
            </a:r>
            <a:r>
              <a:rPr lang="en-GB" sz="1600" dirty="0">
                <a:solidFill>
                  <a:schemeClr val="bg1"/>
                </a:solidFill>
                <a:latin typeface="Tahoma" panose="020B0604030504040204" pitchFamily="34" charset="0"/>
              </a:rPr>
              <a:t>the</a:t>
            </a:r>
            <a:r>
              <a:rPr lang="en-GB" sz="1600" b="0" dirty="0">
                <a:solidFill>
                  <a:schemeClr val="bg1"/>
                </a:solidFill>
                <a:effectLst/>
                <a:latin typeface="Tahoma" panose="020B0604030504040204" pitchFamily="34" charset="0"/>
              </a:rPr>
              <a:t> service users (Mind).</a:t>
            </a:r>
          </a:p>
          <a:p>
            <a:pPr marL="285750" indent="-285750">
              <a:buFont typeface="Arial" panose="020B0604020202020204" pitchFamily="34" charset="0"/>
              <a:buChar char="•"/>
            </a:pPr>
            <a:endParaRPr lang="en-GB" dirty="0">
              <a:solidFill>
                <a:schemeClr val="bg1"/>
              </a:solidFill>
            </a:endParaRPr>
          </a:p>
        </p:txBody>
      </p:sp>
      <p:sp>
        <p:nvSpPr>
          <p:cNvPr id="6" name="TextBox 5">
            <a:extLst>
              <a:ext uri="{FF2B5EF4-FFF2-40B4-BE49-F238E27FC236}">
                <a16:creationId xmlns:a16="http://schemas.microsoft.com/office/drawing/2014/main" id="{B32D4FA5-1CBA-47B8-9D80-AA9FA2D70562}"/>
              </a:ext>
            </a:extLst>
          </p:cNvPr>
          <p:cNvSpPr txBox="1"/>
          <p:nvPr/>
        </p:nvSpPr>
        <p:spPr>
          <a:xfrm>
            <a:off x="175053" y="2377441"/>
            <a:ext cx="5437956" cy="1569660"/>
          </a:xfrm>
          <a:prstGeom prst="rect">
            <a:avLst/>
          </a:prstGeom>
          <a:noFill/>
        </p:spPr>
        <p:txBody>
          <a:bodyPr wrap="square" rtlCol="0">
            <a:spAutoFit/>
          </a:bodyPr>
          <a:lstStyle/>
          <a:p>
            <a:r>
              <a:rPr lang="en-US" sz="2400" noProof="1">
                <a:solidFill>
                  <a:schemeClr val="bg1"/>
                </a:solidFill>
                <a:latin typeface="Arial" panose="020B0604020202020204" pitchFamily="34" charset="0"/>
                <a:cs typeface="Arial" panose="020B0604020202020204" pitchFamily="34" charset="0"/>
              </a:rPr>
              <a:t>To provides advice and support to empower their clients, increasing their self-confidence when experiencing mental health problems.</a:t>
            </a:r>
          </a:p>
        </p:txBody>
      </p:sp>
      <p:pic>
        <p:nvPicPr>
          <p:cNvPr id="11" name="Picture 10" descr="Logo, company name&#10;&#10;Description automatically generated">
            <a:extLst>
              <a:ext uri="{FF2B5EF4-FFF2-40B4-BE49-F238E27FC236}">
                <a16:creationId xmlns:a16="http://schemas.microsoft.com/office/drawing/2014/main" id="{44D03AEA-AFC6-49E8-841F-AD0C3118964C}"/>
              </a:ext>
            </a:extLst>
          </p:cNvPr>
          <p:cNvPicPr>
            <a:picLocks noChangeAspect="1"/>
          </p:cNvPicPr>
          <p:nvPr/>
        </p:nvPicPr>
        <p:blipFill>
          <a:blip r:embed="rId2"/>
          <a:stretch>
            <a:fillRect/>
          </a:stretch>
        </p:blipFill>
        <p:spPr>
          <a:xfrm>
            <a:off x="323558" y="5499064"/>
            <a:ext cx="801857" cy="673135"/>
          </a:xfrm>
          <a:prstGeom prst="rect">
            <a:avLst/>
          </a:prstGeom>
        </p:spPr>
      </p:pic>
      <p:pic>
        <p:nvPicPr>
          <p:cNvPr id="14" name="Picture 13" descr="Logo, company name&#10;&#10;Description automatically generated">
            <a:extLst>
              <a:ext uri="{FF2B5EF4-FFF2-40B4-BE49-F238E27FC236}">
                <a16:creationId xmlns:a16="http://schemas.microsoft.com/office/drawing/2014/main" id="{7ECE242F-CC89-4F54-8E85-1DE6673296E4}"/>
              </a:ext>
            </a:extLst>
          </p:cNvPr>
          <p:cNvPicPr>
            <a:picLocks noChangeAspect="1"/>
          </p:cNvPicPr>
          <p:nvPr/>
        </p:nvPicPr>
        <p:blipFill>
          <a:blip r:embed="rId3"/>
          <a:stretch>
            <a:fillRect/>
          </a:stretch>
        </p:blipFill>
        <p:spPr>
          <a:xfrm>
            <a:off x="1589650" y="5499064"/>
            <a:ext cx="4023360" cy="673135"/>
          </a:xfrm>
          <a:prstGeom prst="rect">
            <a:avLst/>
          </a:prstGeom>
        </p:spPr>
      </p:pic>
    </p:spTree>
    <p:extLst>
      <p:ext uri="{BB962C8B-B14F-4D97-AF65-F5344CB8AC3E}">
        <p14:creationId xmlns:p14="http://schemas.microsoft.com/office/powerpoint/2010/main" val="3472045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0E81-B0E7-40F9-B609-D88141BDA0FC}"/>
              </a:ext>
            </a:extLst>
          </p:cNvPr>
          <p:cNvSpPr>
            <a:spLocks noGrp="1"/>
          </p:cNvSpPr>
          <p:nvPr>
            <p:ph type="title"/>
          </p:nvPr>
        </p:nvSpPr>
        <p:spPr>
          <a:xfrm>
            <a:off x="175051" y="-672672"/>
            <a:ext cx="5733379" cy="2206050"/>
          </a:xfrm>
        </p:spPr>
        <p:txBody>
          <a:bodyPr/>
          <a:lstStyle/>
          <a:p>
            <a:pPr algn="ctr"/>
            <a:r>
              <a:rPr lang="en-US" sz="3600" dirty="0">
                <a:latin typeface="Arial" panose="020B0604020202020204" pitchFamily="34" charset="0"/>
                <a:cs typeface="Arial" panose="020B0604020202020204" pitchFamily="34" charset="0"/>
              </a:rPr>
              <a:t>Strategy </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2016 - 2021</a:t>
            </a:r>
            <a:endParaRPr lang="en-GB" sz="36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19050F3C-B9D9-4E60-B23D-5E9B1A2E7620}"/>
              </a:ext>
            </a:extLst>
          </p:cNvPr>
          <p:cNvSpPr>
            <a:spLocks noGrp="1"/>
          </p:cNvSpPr>
          <p:nvPr>
            <p:ph type="sldNum" sz="quarter" idx="11"/>
          </p:nvPr>
        </p:nvSpPr>
        <p:spPr/>
        <p:txBody>
          <a:bodyPr/>
          <a:lstStyle/>
          <a:p>
            <a:fld id="{B67B645E-C5E5-4727-B977-D372A0AA71D9}" type="slidenum">
              <a:rPr lang="en-US" noProof="0" smtClean="0"/>
              <a:pPr/>
              <a:t>7</a:t>
            </a:fld>
            <a:endParaRPr lang="en-US" noProof="0" dirty="0"/>
          </a:p>
        </p:txBody>
      </p:sp>
      <p:sp>
        <p:nvSpPr>
          <p:cNvPr id="5" name="TextBox 4">
            <a:extLst>
              <a:ext uri="{FF2B5EF4-FFF2-40B4-BE49-F238E27FC236}">
                <a16:creationId xmlns:a16="http://schemas.microsoft.com/office/drawing/2014/main" id="{0FD9C951-513F-4877-A9CF-C889AF981BF1}"/>
              </a:ext>
            </a:extLst>
          </p:cNvPr>
          <p:cNvSpPr txBox="1"/>
          <p:nvPr/>
        </p:nvSpPr>
        <p:spPr>
          <a:xfrm>
            <a:off x="7029157" y="2617879"/>
            <a:ext cx="4987791" cy="1200329"/>
          </a:xfrm>
          <a:prstGeom prst="rect">
            <a:avLst/>
          </a:prstGeom>
          <a:noFill/>
        </p:spPr>
        <p:txBody>
          <a:bodyPr wrap="square" rtlCol="0">
            <a:spAutoFit/>
          </a:bodyPr>
          <a:lstStyle/>
          <a:p>
            <a:r>
              <a:rPr lang="en-GB" sz="2400" dirty="0">
                <a:solidFill>
                  <a:schemeClr val="bg1"/>
                </a:solidFill>
              </a:rPr>
              <a:t>This second phase of their journey is ‘Building on change’ works across five areas, these include: </a:t>
            </a:r>
          </a:p>
        </p:txBody>
      </p:sp>
      <p:sp>
        <p:nvSpPr>
          <p:cNvPr id="8" name="TextBox 7">
            <a:extLst>
              <a:ext uri="{FF2B5EF4-FFF2-40B4-BE49-F238E27FC236}">
                <a16:creationId xmlns:a16="http://schemas.microsoft.com/office/drawing/2014/main" id="{14DEDBB5-53FE-42FA-9753-EEFEC5438F5F}"/>
              </a:ext>
            </a:extLst>
          </p:cNvPr>
          <p:cNvSpPr txBox="1"/>
          <p:nvPr/>
        </p:nvSpPr>
        <p:spPr>
          <a:xfrm>
            <a:off x="865922" y="1695859"/>
            <a:ext cx="5230078" cy="5139869"/>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The services and support</a:t>
            </a:r>
            <a:r>
              <a:rPr lang="en-GB" dirty="0">
                <a:solidFill>
                  <a:schemeClr val="bg1"/>
                </a:solidFill>
                <a:latin typeface="Arial" panose="020B0604020202020204" pitchFamily="34" charset="0"/>
                <a:cs typeface="Arial" panose="020B0604020202020204" pitchFamily="34" charset="0"/>
              </a:rPr>
              <a:t>: experience services and support 23/7.</a:t>
            </a:r>
          </a:p>
          <a:p>
            <a:r>
              <a:rPr lang="en-GB" b="1" dirty="0">
                <a:solidFill>
                  <a:schemeClr val="bg1"/>
                </a:solidFill>
                <a:latin typeface="Arial" panose="020B0604020202020204" pitchFamily="34" charset="0"/>
                <a:cs typeface="Arial" panose="020B0604020202020204" pitchFamily="34" charset="0"/>
              </a:rPr>
              <a:t>Empowering choice</a:t>
            </a:r>
            <a:r>
              <a:rPr lang="en-GB" dirty="0">
                <a:solidFill>
                  <a:schemeClr val="bg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prioritise integrating digital, telephone, text and face-to-face information and one-to-one services.</a:t>
            </a:r>
          </a:p>
          <a:p>
            <a:r>
              <a:rPr lang="en-GB" b="1" dirty="0">
                <a:solidFill>
                  <a:schemeClr val="bg1"/>
                </a:solidFill>
                <a:latin typeface="Arial" panose="020B0604020202020204" pitchFamily="34" charset="0"/>
                <a:cs typeface="Arial" panose="020B0604020202020204" pitchFamily="34" charset="0"/>
              </a:rPr>
              <a:t>Social participation</a:t>
            </a:r>
            <a:r>
              <a:rPr lang="en-GB" dirty="0">
                <a:solidFill>
                  <a:schemeClr val="bg1"/>
                </a:solidFill>
                <a:latin typeface="Arial" panose="020B0604020202020204" pitchFamily="34" charset="0"/>
                <a:cs typeface="Arial" panose="020B0604020202020204" pitchFamily="34" charset="0"/>
              </a:rPr>
              <a:t>: as everyone is now talking about mental health, people's attitudes and behaviour have improved. </a:t>
            </a:r>
            <a:r>
              <a:rPr lang="en-GB" sz="1800" dirty="0">
                <a:solidFill>
                  <a:schemeClr val="bg1"/>
                </a:solidFill>
                <a:latin typeface="Arial" panose="020B0604020202020204" pitchFamily="34" charset="0"/>
                <a:cs typeface="Arial" panose="020B0604020202020204" pitchFamily="34" charset="0"/>
              </a:rPr>
              <a:t>The NHS Wales state ‘that a</a:t>
            </a:r>
            <a:r>
              <a:rPr lang="en-GB" sz="1800" b="0" i="0" dirty="0">
                <a:solidFill>
                  <a:schemeClr val="bg1"/>
                </a:solidFill>
                <a:effectLst/>
                <a:latin typeface="Arial" panose="020B0604020202020204" pitchFamily="34" charset="0"/>
                <a:cs typeface="Arial" panose="020B0604020202020204" pitchFamily="34" charset="0"/>
              </a:rPr>
              <a:t> quarter of us will experience mental health problems or illness at some point’, having an enormous effect on those around us. The stigma and discrimination they suffer only adds further problems.</a:t>
            </a:r>
            <a:endParaRPr lang="en-GB" sz="1800" dirty="0">
              <a:solidFill>
                <a:schemeClr val="bg1"/>
              </a:solidFill>
            </a:endParaRPr>
          </a:p>
          <a:p>
            <a:r>
              <a:rPr lang="en-GB" b="1" dirty="0">
                <a:solidFill>
                  <a:schemeClr val="bg1"/>
                </a:solidFill>
                <a:latin typeface="Arial" panose="020B0604020202020204" pitchFamily="34" charset="0"/>
                <a:cs typeface="Arial" panose="020B0604020202020204" pitchFamily="34" charset="0"/>
              </a:rPr>
              <a:t>Staying well</a:t>
            </a:r>
            <a:r>
              <a:rPr lang="en-GB" dirty="0">
                <a:solidFill>
                  <a:schemeClr val="bg1"/>
                </a:solidFill>
                <a:latin typeface="Arial" panose="020B0604020202020204" pitchFamily="34" charset="0"/>
                <a:cs typeface="Arial" panose="020B0604020202020204" pitchFamily="34" charset="0"/>
              </a:rPr>
              <a:t>: By 2021, we will support a million people .</a:t>
            </a:r>
            <a:r>
              <a:rPr lang="en-GB" sz="1800" dirty="0">
                <a:solidFill>
                  <a:schemeClr val="bg1"/>
                </a:solidFill>
                <a:latin typeface="Arial" panose="020B0604020202020204" pitchFamily="34" charset="0"/>
                <a:cs typeface="Arial" panose="020B0604020202020204" pitchFamily="34" charset="0"/>
              </a:rPr>
              <a:t> This requires an increase on public mental health investment.</a:t>
            </a:r>
            <a:endParaRPr lang="en-GB"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Removing inequality: </a:t>
            </a:r>
            <a:r>
              <a:rPr lang="en-GB" sz="2000" dirty="0">
                <a:solidFill>
                  <a:schemeClr val="bg1"/>
                </a:solidFill>
                <a:latin typeface="Arial" panose="020B0604020202020204" pitchFamily="34" charset="0"/>
                <a:cs typeface="Arial" panose="020B0604020202020204" pitchFamily="34" charset="0"/>
              </a:rPr>
              <a:t>experience forms of discrimination, </a:t>
            </a:r>
            <a:r>
              <a:rPr lang="en-GB" dirty="0">
                <a:solidFill>
                  <a:schemeClr val="bg1"/>
                </a:solidFill>
                <a:latin typeface="Arial" panose="020B0604020202020204" pitchFamily="34" charset="0"/>
                <a:cs typeface="Arial" panose="020B0604020202020204" pitchFamily="34" charset="0"/>
              </a:rPr>
              <a:t>race, religion or sexuality</a:t>
            </a:r>
            <a:r>
              <a:rPr lang="en-GB" dirty="0">
                <a:latin typeface="Arial" panose="020B060402020202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164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76D0F12-068D-4519-B571-B32FE903268D}"/>
              </a:ext>
            </a:extLst>
          </p:cNvPr>
          <p:cNvSpPr>
            <a:spLocks noGrp="1"/>
          </p:cNvSpPr>
          <p:nvPr>
            <p:ph type="sldNum" sz="quarter" idx="11"/>
          </p:nvPr>
        </p:nvSpPr>
        <p:spPr/>
        <p:txBody>
          <a:bodyPr/>
          <a:lstStyle/>
          <a:p>
            <a:fld id="{B67B645E-C5E5-4727-B977-D372A0AA71D9}" type="slidenum">
              <a:rPr lang="en-US" noProof="0" smtClean="0"/>
              <a:pPr/>
              <a:t>8</a:t>
            </a:fld>
            <a:endParaRPr lang="en-US" noProof="0" dirty="0"/>
          </a:p>
        </p:txBody>
      </p:sp>
      <p:sp>
        <p:nvSpPr>
          <p:cNvPr id="6" name="TextBox 5">
            <a:extLst>
              <a:ext uri="{FF2B5EF4-FFF2-40B4-BE49-F238E27FC236}">
                <a16:creationId xmlns:a16="http://schemas.microsoft.com/office/drawing/2014/main" id="{C86BDFC1-9ECE-4959-80E7-7D3DB8A3C72C}"/>
              </a:ext>
            </a:extLst>
          </p:cNvPr>
          <p:cNvSpPr txBox="1"/>
          <p:nvPr/>
        </p:nvSpPr>
        <p:spPr>
          <a:xfrm>
            <a:off x="175052" y="3790211"/>
            <a:ext cx="5627077" cy="2739211"/>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They provide a variety of different types of therapy; by talking with a trained professional. Some are tailored</a:t>
            </a:r>
            <a:r>
              <a:rPr lang="en-GB" sz="1400" b="0" i="0" dirty="0">
                <a:solidFill>
                  <a:schemeClr val="bg1"/>
                </a:solidFill>
                <a:effectLst/>
                <a:latin typeface="Arial" panose="020B0604020202020204" pitchFamily="34" charset="0"/>
                <a:cs typeface="Arial" panose="020B0604020202020204" pitchFamily="34" charset="0"/>
              </a:rPr>
              <a:t> to anger issues.</a:t>
            </a:r>
          </a:p>
          <a:p>
            <a:endParaRPr lang="en-GB" sz="1400" b="0" i="0" dirty="0">
              <a:solidFill>
                <a:schemeClr val="bg1"/>
              </a:solidFill>
              <a:effectLst/>
              <a:latin typeface="Arial" panose="020B0604020202020204" pitchFamily="34" charset="0"/>
              <a:cs typeface="Arial" panose="020B0604020202020204" pitchFamily="34" charset="0"/>
            </a:endParaRPr>
          </a:p>
          <a:p>
            <a:r>
              <a:rPr lang="en-GB" sz="1400" b="0" i="0" dirty="0">
                <a:solidFill>
                  <a:schemeClr val="bg1"/>
                </a:solidFill>
                <a:effectLst/>
                <a:latin typeface="Arial" panose="020B0604020202020204" pitchFamily="34" charset="0"/>
                <a:cs typeface="Arial" panose="020B0604020202020204" pitchFamily="34" charset="0"/>
              </a:rPr>
              <a:t> </a:t>
            </a:r>
            <a:r>
              <a:rPr lang="en-GB" sz="1400" b="1" i="0" dirty="0">
                <a:solidFill>
                  <a:schemeClr val="bg1"/>
                </a:solidFill>
                <a:effectLst/>
                <a:latin typeface="Arial" panose="020B0604020202020204" pitchFamily="34" charset="0"/>
                <a:cs typeface="Arial" panose="020B0604020202020204" pitchFamily="34" charset="0"/>
              </a:rPr>
              <a:t>Counselling</a:t>
            </a:r>
            <a:r>
              <a:rPr lang="en-GB" sz="1400" b="0" i="0" dirty="0">
                <a:solidFill>
                  <a:schemeClr val="bg1"/>
                </a:solidFill>
                <a:effectLst/>
                <a:latin typeface="Arial" panose="020B0604020202020204" pitchFamily="34" charset="0"/>
                <a:cs typeface="Arial" panose="020B0604020202020204" pitchFamily="34" charset="0"/>
              </a:rPr>
              <a:t> - a short-term treatment, talking through specific</a:t>
            </a:r>
          </a:p>
          <a:p>
            <a:r>
              <a:rPr lang="en-GB" sz="1400" dirty="0">
                <a:solidFill>
                  <a:schemeClr val="bg1"/>
                </a:solidFill>
                <a:latin typeface="Arial" panose="020B0604020202020204" pitchFamily="34" charset="0"/>
                <a:cs typeface="Arial" panose="020B0604020202020204" pitchFamily="34" charset="0"/>
              </a:rPr>
              <a:t>                         issues.</a:t>
            </a:r>
          </a:p>
          <a:p>
            <a:r>
              <a:rPr lang="en-GB" sz="1400" b="0" i="0" dirty="0">
                <a:solidFill>
                  <a:schemeClr val="bg1"/>
                </a:solidFill>
                <a:effectLst/>
                <a:latin typeface="Arial" panose="020B0604020202020204" pitchFamily="34" charset="0"/>
                <a:cs typeface="Arial" panose="020B0604020202020204" pitchFamily="34" charset="0"/>
              </a:rPr>
              <a:t> </a:t>
            </a:r>
            <a:r>
              <a:rPr lang="en-GB" sz="1400" b="1" i="0" dirty="0">
                <a:solidFill>
                  <a:schemeClr val="bg1"/>
                </a:solidFill>
                <a:effectLst/>
                <a:latin typeface="Arial" panose="020B0604020202020204" pitchFamily="34" charset="0"/>
                <a:cs typeface="Arial" panose="020B0604020202020204" pitchFamily="34" charset="0"/>
              </a:rPr>
              <a:t>Psychotherapist</a:t>
            </a:r>
            <a:r>
              <a:rPr lang="en-GB" sz="1400" dirty="0">
                <a:solidFill>
                  <a:schemeClr val="bg1"/>
                </a:solidFill>
                <a:latin typeface="Arial" panose="020B0604020202020204" pitchFamily="34" charset="0"/>
                <a:cs typeface="Arial" panose="020B0604020202020204" pitchFamily="34" charset="0"/>
              </a:rPr>
              <a:t> </a:t>
            </a:r>
            <a:r>
              <a:rPr lang="en-GB" sz="1400" b="0" i="0" dirty="0">
                <a:solidFill>
                  <a:schemeClr val="bg1"/>
                </a:solidFill>
                <a:effectLst/>
                <a:latin typeface="Arial" panose="020B0604020202020204" pitchFamily="34" charset="0"/>
                <a:cs typeface="Arial" panose="020B0604020202020204" pitchFamily="34" charset="0"/>
              </a:rPr>
              <a:t>- longer form of treatment, tends to go deeper into  </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client’s past experiences, exploring the reason</a:t>
            </a:r>
          </a:p>
          <a:p>
            <a:r>
              <a:rPr lang="en-GB" sz="1400" dirty="0">
                <a:solidFill>
                  <a:schemeClr val="bg1"/>
                </a:solidFill>
                <a:latin typeface="Arial" panose="020B0604020202020204" pitchFamily="34" charset="0"/>
                <a:cs typeface="Arial" panose="020B0604020202020204" pitchFamily="34" charset="0"/>
              </a:rPr>
              <a:t>                                 behind their anger.</a:t>
            </a:r>
          </a:p>
          <a:p>
            <a:r>
              <a:rPr lang="en-GB" sz="1400" dirty="0">
                <a:solidFill>
                  <a:schemeClr val="bg1"/>
                </a:solidFill>
                <a:latin typeface="Arial" panose="020B0604020202020204" pitchFamily="34" charset="0"/>
                <a:cs typeface="Arial" panose="020B0604020202020204" pitchFamily="34" charset="0"/>
              </a:rPr>
              <a:t> </a:t>
            </a:r>
            <a:r>
              <a:rPr lang="en-GB" sz="1400" b="1" dirty="0">
                <a:solidFill>
                  <a:schemeClr val="bg1"/>
                </a:solidFill>
                <a:latin typeface="Arial" panose="020B0604020202020204" pitchFamily="34" charset="0"/>
                <a:cs typeface="Arial" panose="020B0604020202020204" pitchFamily="34" charset="0"/>
              </a:rPr>
              <a:t>Cognitive behaviour (CBT) </a:t>
            </a:r>
            <a:r>
              <a:rPr lang="en-GB" sz="1400" dirty="0">
                <a:solidFill>
                  <a:schemeClr val="bg1"/>
                </a:solidFill>
                <a:latin typeface="Arial" panose="020B0604020202020204" pitchFamily="34" charset="0"/>
                <a:cs typeface="Arial" panose="020B0604020202020204" pitchFamily="34" charset="0"/>
              </a:rPr>
              <a:t>- </a:t>
            </a:r>
            <a:r>
              <a:rPr lang="en-GB" sz="1400" b="0" i="0" dirty="0">
                <a:solidFill>
                  <a:schemeClr val="bg1"/>
                </a:solidFill>
                <a:effectLst/>
                <a:latin typeface="Arial" panose="020B0604020202020204" pitchFamily="34" charset="0"/>
                <a:cs typeface="Arial" panose="020B0604020202020204" pitchFamily="34" charset="0"/>
              </a:rPr>
              <a:t>a short-term but </a:t>
            </a:r>
            <a:r>
              <a:rPr lang="en-GB" sz="1400" dirty="0">
                <a:solidFill>
                  <a:schemeClr val="bg1"/>
                </a:solidFill>
                <a:latin typeface="Arial" panose="020B0604020202020204" pitchFamily="34" charset="0"/>
                <a:cs typeface="Arial" panose="020B0604020202020204" pitchFamily="34" charset="0"/>
              </a:rPr>
              <a:t>far more structured, </a:t>
            </a:r>
          </a:p>
          <a:p>
            <a:r>
              <a:rPr lang="en-GB" sz="1400" dirty="0">
                <a:solidFill>
                  <a:schemeClr val="bg1"/>
                </a:solidFill>
                <a:latin typeface="Arial" panose="020B0604020202020204" pitchFamily="34" charset="0"/>
                <a:cs typeface="Arial" panose="020B0604020202020204" pitchFamily="34" charset="0"/>
              </a:rPr>
              <a:t>                                  examines, how thoughts, feelings and </a:t>
            </a:r>
          </a:p>
          <a:p>
            <a:r>
              <a:rPr lang="en-GB" sz="1400" dirty="0">
                <a:solidFill>
                  <a:schemeClr val="bg1"/>
                </a:solidFill>
                <a:latin typeface="Arial" panose="020B0604020202020204" pitchFamily="34" charset="0"/>
                <a:cs typeface="Arial" panose="020B0604020202020204" pitchFamily="34" charset="0"/>
              </a:rPr>
              <a:t>                                  behaviour, and how they effect each other.</a:t>
            </a:r>
          </a:p>
          <a:p>
            <a:endParaRPr lang="en-GB" dirty="0">
              <a:solidFill>
                <a:schemeClr val="bg1"/>
              </a:solidFill>
            </a:endParaRPr>
          </a:p>
        </p:txBody>
      </p:sp>
      <p:sp>
        <p:nvSpPr>
          <p:cNvPr id="2" name="TextBox 1">
            <a:extLst>
              <a:ext uri="{FF2B5EF4-FFF2-40B4-BE49-F238E27FC236}">
                <a16:creationId xmlns:a16="http://schemas.microsoft.com/office/drawing/2014/main" id="{F7AE50CC-C27F-49EE-B799-75E97CC625B0}"/>
              </a:ext>
            </a:extLst>
          </p:cNvPr>
          <p:cNvSpPr txBox="1"/>
          <p:nvPr/>
        </p:nvSpPr>
        <p:spPr>
          <a:xfrm>
            <a:off x="977705" y="431347"/>
            <a:ext cx="3038621" cy="646331"/>
          </a:xfrm>
          <a:prstGeom prst="rect">
            <a:avLst/>
          </a:prstGeom>
          <a:noFill/>
        </p:spPr>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Culture</a:t>
            </a:r>
          </a:p>
        </p:txBody>
      </p:sp>
      <p:sp>
        <p:nvSpPr>
          <p:cNvPr id="4" name="TextBox 3">
            <a:extLst>
              <a:ext uri="{FF2B5EF4-FFF2-40B4-BE49-F238E27FC236}">
                <a16:creationId xmlns:a16="http://schemas.microsoft.com/office/drawing/2014/main" id="{AE61A3D8-6F94-400C-9139-156AE5642995}"/>
              </a:ext>
            </a:extLst>
          </p:cNvPr>
          <p:cNvSpPr txBox="1"/>
          <p:nvPr/>
        </p:nvSpPr>
        <p:spPr>
          <a:xfrm>
            <a:off x="6861526" y="400569"/>
            <a:ext cx="4867422" cy="707886"/>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With the constant changing cultures we have in society today.</a:t>
            </a:r>
          </a:p>
        </p:txBody>
      </p:sp>
      <p:pic>
        <p:nvPicPr>
          <p:cNvPr id="15" name="Picture 14" descr="A picture containing text&#10;&#10;Description automatically generated">
            <a:extLst>
              <a:ext uri="{FF2B5EF4-FFF2-40B4-BE49-F238E27FC236}">
                <a16:creationId xmlns:a16="http://schemas.microsoft.com/office/drawing/2014/main" id="{30887E68-7EA0-4DDC-9645-537B6FA766EE}"/>
              </a:ext>
            </a:extLst>
          </p:cNvPr>
          <p:cNvPicPr>
            <a:picLocks noChangeAspect="1"/>
          </p:cNvPicPr>
          <p:nvPr/>
        </p:nvPicPr>
        <p:blipFill>
          <a:blip r:embed="rId2"/>
          <a:stretch>
            <a:fillRect/>
          </a:stretch>
        </p:blipFill>
        <p:spPr>
          <a:xfrm>
            <a:off x="977705" y="1577441"/>
            <a:ext cx="3305909" cy="1859574"/>
          </a:xfrm>
          <a:prstGeom prst="rect">
            <a:avLst/>
          </a:prstGeom>
        </p:spPr>
      </p:pic>
      <p:sp>
        <p:nvSpPr>
          <p:cNvPr id="16" name="TextBox 15">
            <a:extLst>
              <a:ext uri="{FF2B5EF4-FFF2-40B4-BE49-F238E27FC236}">
                <a16:creationId xmlns:a16="http://schemas.microsoft.com/office/drawing/2014/main" id="{D519301F-4BF0-4C5A-9B0A-484E1912F5F0}"/>
              </a:ext>
            </a:extLst>
          </p:cNvPr>
          <p:cNvSpPr txBox="1"/>
          <p:nvPr/>
        </p:nvSpPr>
        <p:spPr>
          <a:xfrm>
            <a:off x="7099495" y="1390301"/>
            <a:ext cx="4114800" cy="4093428"/>
          </a:xfrm>
          <a:prstGeom prst="rect">
            <a:avLst/>
          </a:prstGeom>
          <a:noFill/>
        </p:spPr>
        <p:txBody>
          <a:bodyPr wrap="square" rtlCol="0">
            <a:spAutoFit/>
          </a:bodyPr>
          <a:lstStyle/>
          <a:p>
            <a:pPr marL="285750" indent="-285750">
              <a:buFont typeface="Arial" panose="020B0604020202020204" pitchFamily="34" charset="0"/>
              <a:buChar char="•"/>
            </a:pPr>
            <a:r>
              <a:rPr lang="en-GB" sz="2000" b="1" i="0" dirty="0">
                <a:solidFill>
                  <a:schemeClr val="bg1"/>
                </a:solidFill>
                <a:effectLst/>
                <a:latin typeface="arial" panose="020B0604020202020204" pitchFamily="34" charset="0"/>
              </a:rPr>
              <a:t>cultural</a:t>
            </a:r>
            <a:r>
              <a:rPr lang="en-GB" sz="2000" b="0" i="0" dirty="0">
                <a:solidFill>
                  <a:schemeClr val="bg1"/>
                </a:solidFill>
                <a:effectLst/>
                <a:latin typeface="arial" panose="020B0604020202020204" pitchFamily="34" charset="0"/>
              </a:rPr>
              <a:t> environment is relevant to the beliefs, values, and practices of the </a:t>
            </a:r>
            <a:r>
              <a:rPr lang="en-GB" sz="2000" b="1" i="0" dirty="0">
                <a:solidFill>
                  <a:schemeClr val="bg1"/>
                </a:solidFill>
                <a:effectLst/>
                <a:latin typeface="arial" panose="020B0604020202020204" pitchFamily="34" charset="0"/>
              </a:rPr>
              <a:t>culture</a:t>
            </a:r>
            <a:r>
              <a:rPr lang="en-GB" sz="2000" b="0" i="0" dirty="0">
                <a:solidFill>
                  <a:schemeClr val="bg1"/>
                </a:solidFill>
                <a:effectLst/>
                <a:latin typeface="arial" panose="020B0604020202020204" pitchFamily="34" charset="0"/>
              </a:rPr>
              <a:t> under study.</a:t>
            </a:r>
            <a:endParaRPr lang="en-GB" sz="2000" b="0" i="0" dirty="0">
              <a:solidFill>
                <a:schemeClr val="bg1"/>
              </a:solidFill>
              <a:effectLst/>
              <a:latin typeface="StreetCorner"/>
            </a:endParaRPr>
          </a:p>
          <a:p>
            <a:pPr marL="285750" indent="-285750">
              <a:buFont typeface="Arial" panose="020B0604020202020204" pitchFamily="34" charset="0"/>
              <a:buChar char="•"/>
            </a:pPr>
            <a:r>
              <a:rPr lang="en-GB" sz="2000" b="0" i="0" dirty="0">
                <a:solidFill>
                  <a:schemeClr val="bg1"/>
                </a:solidFill>
                <a:effectLst/>
                <a:latin typeface="StreetCorner"/>
              </a:rPr>
              <a:t>diversity and difference hold distinct meanings for different people, and don't just relate to race or cultural diversity. </a:t>
            </a:r>
          </a:p>
          <a:p>
            <a:pPr marL="285750" indent="-285750">
              <a:buFont typeface="Arial" panose="020B0604020202020204" pitchFamily="34" charset="0"/>
              <a:buChar char="•"/>
            </a:pPr>
            <a:r>
              <a:rPr lang="en-GB" sz="2000" b="0" i="0" dirty="0">
                <a:solidFill>
                  <a:schemeClr val="bg1"/>
                </a:solidFill>
                <a:effectLst/>
                <a:latin typeface="StreetCorner"/>
              </a:rPr>
              <a:t> lesbian, gay, bisexual, transgender and queer (LGBTQ+) community, people who are physically disabled, and people with autism or learning disabilities?</a:t>
            </a:r>
            <a:endParaRPr lang="en-GB" sz="2000" dirty="0">
              <a:solidFill>
                <a:schemeClr val="bg1"/>
              </a:solidFill>
            </a:endParaRPr>
          </a:p>
        </p:txBody>
      </p:sp>
    </p:spTree>
    <p:extLst>
      <p:ext uri="{BB962C8B-B14F-4D97-AF65-F5344CB8AC3E}">
        <p14:creationId xmlns:p14="http://schemas.microsoft.com/office/powerpoint/2010/main" val="3510491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142445" y="442915"/>
            <a:ext cx="3780626" cy="2664356"/>
          </a:xfrm>
        </p:spPr>
        <p:txBody>
          <a:bodyPr/>
          <a:lstStyle/>
          <a:p>
            <a:pPr algn="ctr"/>
            <a:r>
              <a:rPr lang="en-GB" sz="3600" dirty="0">
                <a:latin typeface="Arial" panose="020B0604020202020204" pitchFamily="34" charset="0"/>
                <a:cs typeface="Arial" panose="020B0604020202020204" pitchFamily="34" charset="0"/>
              </a:rPr>
              <a:t>What  type of training is offered</a:t>
            </a:r>
            <a:br>
              <a:rPr lang="en-GB" sz="3600" dirty="0">
                <a:latin typeface="Arial" panose="020B0604020202020204" pitchFamily="34" charset="0"/>
                <a:cs typeface="Arial" panose="020B0604020202020204" pitchFamily="34" charset="0"/>
              </a:rPr>
            </a:br>
            <a:r>
              <a:rPr lang="en-GB" dirty="0"/>
              <a:t> </a:t>
            </a:r>
            <a:endParaRPr lang="en-US" dirty="0"/>
          </a:p>
        </p:txBody>
      </p:sp>
      <p:sp>
        <p:nvSpPr>
          <p:cNvPr id="6" name="Oval 5">
            <a:extLst>
              <a:ext uri="{FF2B5EF4-FFF2-40B4-BE49-F238E27FC236}">
                <a16:creationId xmlns:a16="http://schemas.microsoft.com/office/drawing/2014/main" id="{05B0670B-BF1F-4BCF-B83C-74D893BF46CC}"/>
              </a:ext>
              <a:ext uri="{C183D7F6-B498-43B3-948B-1728B52AA6E4}">
                <adec:decorative xmlns:adec="http://schemas.microsoft.com/office/drawing/2017/decorative" val="1"/>
              </a:ext>
            </a:extLst>
          </p:cNvPr>
          <p:cNvSpPr/>
          <p:nvPr/>
        </p:nvSpPr>
        <p:spPr>
          <a:xfrm>
            <a:off x="9618755" y="676469"/>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701A5D44-66B7-440E-B8AF-C1EE434FE296}"/>
              </a:ext>
            </a:extLst>
          </p:cNvPr>
          <p:cNvSpPr>
            <a:spLocks noGrp="1"/>
          </p:cNvSpPr>
          <p:nvPr>
            <p:ph type="sldNum" sz="quarter" idx="11"/>
          </p:nvPr>
        </p:nvSpPr>
        <p:spPr/>
        <p:txBody>
          <a:bodyPr/>
          <a:lstStyle/>
          <a:p>
            <a:pPr algn="ctr"/>
            <a:fld id="{B67B645E-C5E5-4727-B977-D372A0AA71D9}" type="slidenum">
              <a:rPr lang="en-US" smtClean="0"/>
              <a:pPr algn="ctr"/>
              <a:t>9</a:t>
            </a:fld>
            <a:endParaRPr lang="en-US" dirty="0"/>
          </a:p>
        </p:txBody>
      </p:sp>
      <p:sp>
        <p:nvSpPr>
          <p:cNvPr id="5" name="TextBox 4">
            <a:extLst>
              <a:ext uri="{FF2B5EF4-FFF2-40B4-BE49-F238E27FC236}">
                <a16:creationId xmlns:a16="http://schemas.microsoft.com/office/drawing/2014/main" id="{6175C37B-E37A-4743-8597-8C45984E61B9}"/>
              </a:ext>
            </a:extLst>
          </p:cNvPr>
          <p:cNvSpPr txBox="1"/>
          <p:nvPr/>
        </p:nvSpPr>
        <p:spPr>
          <a:xfrm>
            <a:off x="0" y="2627345"/>
            <a:ext cx="6303823"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There are opportunities regarding vacancies and volunteering and provide full training but failed to find information offering training for trainee counsellors. For supervision, is the trainee's responsibility to source their own personal supervisor. </a:t>
            </a:r>
          </a:p>
        </p:txBody>
      </p:sp>
      <p:sp>
        <p:nvSpPr>
          <p:cNvPr id="8" name="TextBox 7">
            <a:extLst>
              <a:ext uri="{FF2B5EF4-FFF2-40B4-BE49-F238E27FC236}">
                <a16:creationId xmlns:a16="http://schemas.microsoft.com/office/drawing/2014/main" id="{7B7C85CF-BD43-49DC-B12F-443D047ED290}"/>
              </a:ext>
            </a:extLst>
          </p:cNvPr>
          <p:cNvSpPr txBox="1"/>
          <p:nvPr/>
        </p:nvSpPr>
        <p:spPr>
          <a:xfrm>
            <a:off x="0" y="4629981"/>
            <a:ext cx="6096000"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 BACP does offer a trainee’s guide QPiA082 for students on a qualification training. The Good Practice in Action fact sheet when on placement can be downloaded (</a:t>
            </a:r>
            <a:r>
              <a:rPr lang="en-US" sz="2000" dirty="0">
                <a:solidFill>
                  <a:schemeClr val="bg1"/>
                </a:solidFill>
                <a:latin typeface="Arial" panose="020B0604020202020204" pitchFamily="34" charset="0"/>
                <a:cs typeface="Arial" panose="020B0604020202020204" pitchFamily="34" charset="0"/>
              </a:rPr>
              <a:t>BACP, 2019).</a:t>
            </a:r>
            <a:endParaRPr lang="en-GB" sz="2000" dirty="0">
              <a:solidFill>
                <a:schemeClr val="bg1"/>
              </a:solidFill>
              <a:latin typeface="Arial" panose="020B0604020202020204" pitchFamily="34" charset="0"/>
              <a:cs typeface="Arial" panose="020B0604020202020204" pitchFamily="34" charset="0"/>
            </a:endParaRPr>
          </a:p>
        </p:txBody>
      </p:sp>
      <p:pic>
        <p:nvPicPr>
          <p:cNvPr id="15" name="Picture Placeholder 14" descr="A picture containing square&#10;&#10;Description automatically generated">
            <a:extLst>
              <a:ext uri="{FF2B5EF4-FFF2-40B4-BE49-F238E27FC236}">
                <a16:creationId xmlns:a16="http://schemas.microsoft.com/office/drawing/2014/main" id="{A48E1D50-4B61-46D4-8EFA-70D1A7BA050D}"/>
              </a:ext>
            </a:extLst>
          </p:cNvPr>
          <p:cNvPicPr>
            <a:picLocks noGrp="1" noChangeAspect="1"/>
          </p:cNvPicPr>
          <p:nvPr>
            <p:ph type="pic" sz="quarter" idx="12"/>
          </p:nvPr>
        </p:nvPicPr>
        <p:blipFill>
          <a:blip r:embed="rId3"/>
          <a:srcRect l="15200" r="15200"/>
          <a:stretch>
            <a:fillRect/>
          </a:stretch>
        </p:blipFill>
        <p:spPr/>
      </p:pic>
    </p:spTree>
    <p:extLst>
      <p:ext uri="{BB962C8B-B14F-4D97-AF65-F5344CB8AC3E}">
        <p14:creationId xmlns:p14="http://schemas.microsoft.com/office/powerpoint/2010/main" val="4194207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0E81-B0E7-40F9-B609-D88141BDA0FC}"/>
              </a:ext>
            </a:extLst>
          </p:cNvPr>
          <p:cNvSpPr>
            <a:spLocks noGrp="1"/>
          </p:cNvSpPr>
          <p:nvPr>
            <p:ph type="title"/>
          </p:nvPr>
        </p:nvSpPr>
        <p:spPr>
          <a:xfrm>
            <a:off x="152435" y="-672672"/>
            <a:ext cx="2076415" cy="2101422"/>
          </a:xfrm>
        </p:spPr>
        <p:txBody>
          <a:bodyPr/>
          <a:lstStyle/>
          <a:p>
            <a:pPr algn="ctr"/>
            <a:r>
              <a:rPr lang="en-US" sz="3600"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19050F3C-B9D9-4E60-B23D-5E9B1A2E7620}"/>
              </a:ext>
            </a:extLst>
          </p:cNvPr>
          <p:cNvSpPr>
            <a:spLocks noGrp="1"/>
          </p:cNvSpPr>
          <p:nvPr>
            <p:ph type="sldNum" sz="quarter" idx="11"/>
          </p:nvPr>
        </p:nvSpPr>
        <p:spPr/>
        <p:txBody>
          <a:bodyPr/>
          <a:lstStyle/>
          <a:p>
            <a:fld id="{B67B645E-C5E5-4727-B977-D372A0AA71D9}" type="slidenum">
              <a:rPr lang="en-US" noProof="0" smtClean="0"/>
              <a:pPr/>
              <a:t>10</a:t>
            </a:fld>
            <a:endParaRPr lang="en-US" noProof="0" dirty="0"/>
          </a:p>
        </p:txBody>
      </p:sp>
      <p:sp>
        <p:nvSpPr>
          <p:cNvPr id="4" name="TextBox 3">
            <a:extLst>
              <a:ext uri="{FF2B5EF4-FFF2-40B4-BE49-F238E27FC236}">
                <a16:creationId xmlns:a16="http://schemas.microsoft.com/office/drawing/2014/main" id="{BCCBD705-3D94-41F6-B1B7-E95BC63343FD}"/>
              </a:ext>
            </a:extLst>
          </p:cNvPr>
          <p:cNvSpPr txBox="1"/>
          <p:nvPr/>
        </p:nvSpPr>
        <p:spPr>
          <a:xfrm>
            <a:off x="393895" y="1965960"/>
            <a:ext cx="5022167" cy="2031325"/>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chemeClr val="bg1"/>
                </a:solidFill>
                <a:effectLst/>
                <a:latin typeface="Arial" panose="020B0604020202020204" pitchFamily="34" charset="0"/>
                <a:cs typeface="Arial" panose="020B0604020202020204" pitchFamily="34" charset="0"/>
              </a:rPr>
              <a:t>The person delivering therapy, is trained although they differ in  educational backgrounds and levels of training.</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It is</a:t>
            </a:r>
            <a:r>
              <a:rPr lang="en-GB" b="0" i="0" dirty="0">
                <a:solidFill>
                  <a:schemeClr val="bg1"/>
                </a:solidFill>
                <a:effectLst/>
                <a:latin typeface="Arial" panose="020B0604020202020204" pitchFamily="34" charset="0"/>
                <a:cs typeface="Arial" panose="020B0604020202020204" pitchFamily="34" charset="0"/>
              </a:rPr>
              <a:t> good practice for any therapist to be a registered member of one of the professional bodies,</a:t>
            </a:r>
            <a:r>
              <a:rPr lang="en-GB" b="0" i="0" dirty="0">
                <a:solidFill>
                  <a:srgbClr val="555555"/>
                </a:solidFill>
                <a:effectLst/>
                <a:latin typeface="StreetCorner"/>
              </a:rPr>
              <a:t> </a:t>
            </a:r>
            <a:r>
              <a:rPr lang="en-GB" b="0" i="0" dirty="0">
                <a:solidFill>
                  <a:schemeClr val="bg1"/>
                </a:solidFill>
                <a:effectLst/>
                <a:latin typeface="Arial" panose="020B0604020202020204" pitchFamily="34" charset="0"/>
                <a:cs typeface="Arial" panose="020B0604020202020204" pitchFamily="34" charset="0"/>
              </a:rPr>
              <a:t>meeting certain standards of practice. </a:t>
            </a:r>
          </a:p>
        </p:txBody>
      </p:sp>
      <p:sp>
        <p:nvSpPr>
          <p:cNvPr id="7" name="TextBox 6">
            <a:extLst>
              <a:ext uri="{FF2B5EF4-FFF2-40B4-BE49-F238E27FC236}">
                <a16:creationId xmlns:a16="http://schemas.microsoft.com/office/drawing/2014/main" id="{51CCD5C1-D4A0-412F-8AA1-CD5ECC754615}"/>
              </a:ext>
            </a:extLst>
          </p:cNvPr>
          <p:cNvSpPr txBox="1"/>
          <p:nvPr/>
        </p:nvSpPr>
        <p:spPr>
          <a:xfrm>
            <a:off x="900332" y="1139483"/>
            <a:ext cx="4121834"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Professional Qualifications</a:t>
            </a:r>
          </a:p>
        </p:txBody>
      </p:sp>
      <p:pic>
        <p:nvPicPr>
          <p:cNvPr id="10" name="Picture 9" descr="A close up of a toy&#10;&#10;Description automatically generated">
            <a:extLst>
              <a:ext uri="{FF2B5EF4-FFF2-40B4-BE49-F238E27FC236}">
                <a16:creationId xmlns:a16="http://schemas.microsoft.com/office/drawing/2014/main" id="{2234D95B-1084-4C08-85F8-85545F1DD335}"/>
              </a:ext>
            </a:extLst>
          </p:cNvPr>
          <p:cNvPicPr>
            <a:picLocks noChangeAspect="1"/>
          </p:cNvPicPr>
          <p:nvPr/>
        </p:nvPicPr>
        <p:blipFill>
          <a:blip r:embed="rId2"/>
          <a:stretch>
            <a:fillRect/>
          </a:stretch>
        </p:blipFill>
        <p:spPr>
          <a:xfrm>
            <a:off x="5416062" y="351692"/>
            <a:ext cx="6623503" cy="5866227"/>
          </a:xfrm>
          <a:prstGeom prst="rect">
            <a:avLst/>
          </a:prstGeom>
        </p:spPr>
      </p:pic>
    </p:spTree>
    <p:extLst>
      <p:ext uri="{BB962C8B-B14F-4D97-AF65-F5344CB8AC3E}">
        <p14:creationId xmlns:p14="http://schemas.microsoft.com/office/powerpoint/2010/main" val="133706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9050F3C-B9D9-4E60-B23D-5E9B1A2E7620}"/>
              </a:ext>
            </a:extLst>
          </p:cNvPr>
          <p:cNvSpPr>
            <a:spLocks noGrp="1"/>
          </p:cNvSpPr>
          <p:nvPr>
            <p:ph type="sldNum" sz="quarter" idx="11"/>
          </p:nvPr>
        </p:nvSpPr>
        <p:spPr/>
        <p:txBody>
          <a:bodyPr/>
          <a:lstStyle/>
          <a:p>
            <a:fld id="{B67B645E-C5E5-4727-B977-D372A0AA71D9}" type="slidenum">
              <a:rPr lang="en-US" noProof="0" smtClean="0"/>
              <a:pPr/>
              <a:t>11</a:t>
            </a:fld>
            <a:endParaRPr lang="en-US" noProof="0" dirty="0"/>
          </a:p>
        </p:txBody>
      </p:sp>
      <p:sp>
        <p:nvSpPr>
          <p:cNvPr id="5" name="TextBox 4">
            <a:extLst>
              <a:ext uri="{FF2B5EF4-FFF2-40B4-BE49-F238E27FC236}">
                <a16:creationId xmlns:a16="http://schemas.microsoft.com/office/drawing/2014/main" id="{90014F30-A841-499E-8475-230567D54069}"/>
              </a:ext>
            </a:extLst>
          </p:cNvPr>
          <p:cNvSpPr txBox="1"/>
          <p:nvPr/>
        </p:nvSpPr>
        <p:spPr>
          <a:xfrm>
            <a:off x="309489" y="562523"/>
            <a:ext cx="4768948" cy="83099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Economic boundaries of the organisation</a:t>
            </a:r>
          </a:p>
        </p:txBody>
      </p:sp>
      <p:sp>
        <p:nvSpPr>
          <p:cNvPr id="6" name="TextBox 5">
            <a:extLst>
              <a:ext uri="{FF2B5EF4-FFF2-40B4-BE49-F238E27FC236}">
                <a16:creationId xmlns:a16="http://schemas.microsoft.com/office/drawing/2014/main" id="{01ACE497-62D3-4CBA-A35F-3BC37318FC42}"/>
              </a:ext>
            </a:extLst>
          </p:cNvPr>
          <p:cNvSpPr txBox="1"/>
          <p:nvPr/>
        </p:nvSpPr>
        <p:spPr>
          <a:xfrm>
            <a:off x="6566104" y="1688047"/>
            <a:ext cx="5162844" cy="4093428"/>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Limitations:</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chemeClr val="bg1"/>
                </a:solidFill>
                <a:effectLst/>
                <a:latin typeface="StreetCorner"/>
              </a:rPr>
              <a:t> </a:t>
            </a:r>
            <a:r>
              <a:rPr lang="en-GB" sz="2000" b="0" i="0" dirty="0">
                <a:solidFill>
                  <a:schemeClr val="bg1"/>
                </a:solidFill>
                <a:effectLst/>
                <a:latin typeface="Arial" panose="020B0604020202020204" pitchFamily="34" charset="0"/>
                <a:cs typeface="Arial" panose="020B0604020202020204" pitchFamily="34" charset="0"/>
              </a:rPr>
              <a:t>undergo rigorous assessments by ‘Mind Quality Mark’ (MQM), covering a set of standards in all areas of their activities.</a:t>
            </a:r>
          </a:p>
          <a:p>
            <a:pPr marL="342900" indent="-342900">
              <a:buFont typeface="Arial" panose="020B0604020202020204" pitchFamily="34" charset="0"/>
              <a:buChar char="•"/>
            </a:pPr>
            <a:r>
              <a:rPr lang="en-GB" sz="2000" b="0" i="0" dirty="0">
                <a:solidFill>
                  <a:schemeClr val="bg1"/>
                </a:solidFill>
                <a:effectLst/>
                <a:latin typeface="Arial" panose="020B0604020202020204" pitchFamily="34" charset="0"/>
                <a:cs typeface="Arial" panose="020B0604020202020204" pitchFamily="34" charset="0"/>
              </a:rPr>
              <a:t> These include a thorough appraisal of organisational policies and procedures, interviewing trustees, staff, volunteers and people who use services. </a:t>
            </a:r>
          </a:p>
          <a:p>
            <a:pPr marL="342900" indent="-34290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a:t>
            </a:r>
            <a:r>
              <a:rPr lang="en-GB" sz="2000" b="0" i="0" dirty="0">
                <a:solidFill>
                  <a:schemeClr val="bg1"/>
                </a:solidFill>
                <a:effectLst/>
                <a:latin typeface="Arial" panose="020B0604020202020204" pitchFamily="34" charset="0"/>
                <a:cs typeface="Arial" panose="020B0604020202020204" pitchFamily="34" charset="0"/>
              </a:rPr>
              <a:t>rovides assurance that local Minds are well-run and meet the expectations of good practice, and in many cases excel beyond those expectations.</a:t>
            </a:r>
            <a:endParaRPr lang="en-GB" sz="20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1900C84-8263-44D2-9B9C-2CFB885B2A1B}"/>
              </a:ext>
            </a:extLst>
          </p:cNvPr>
          <p:cNvSpPr txBox="1"/>
          <p:nvPr/>
        </p:nvSpPr>
        <p:spPr>
          <a:xfrm>
            <a:off x="309489" y="1701296"/>
            <a:ext cx="2433711" cy="400110"/>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Challenges:</a:t>
            </a:r>
          </a:p>
        </p:txBody>
      </p:sp>
      <p:sp>
        <p:nvSpPr>
          <p:cNvPr id="8" name="TextBox 7">
            <a:extLst>
              <a:ext uri="{FF2B5EF4-FFF2-40B4-BE49-F238E27FC236}">
                <a16:creationId xmlns:a16="http://schemas.microsoft.com/office/drawing/2014/main" id="{4C96C791-FB87-4481-926D-68CAB8EAE625}"/>
              </a:ext>
            </a:extLst>
          </p:cNvPr>
          <p:cNvSpPr txBox="1"/>
          <p:nvPr/>
        </p:nvSpPr>
        <p:spPr>
          <a:xfrm>
            <a:off x="283107" y="2119080"/>
            <a:ext cx="4920185" cy="317009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chemeClr val="bg1"/>
                </a:solidFill>
                <a:effectLst/>
                <a:latin typeface="Arial" panose="020B0604020202020204" pitchFamily="34" charset="0"/>
                <a:cs typeface="Arial" panose="020B0604020202020204" pitchFamily="34" charset="0"/>
              </a:rPr>
              <a:t>Local Minds are responsible for their own funding, through donations, grants and income from the services they provide for local councils, NHS and private organisations. </a:t>
            </a:r>
          </a:p>
          <a:p>
            <a:pPr marL="342900" indent="-342900">
              <a:buFont typeface="Arial" panose="020B0604020202020204" pitchFamily="34" charset="0"/>
              <a:buChar char="•"/>
            </a:pPr>
            <a:r>
              <a:rPr lang="en-GB" sz="2000" b="0" i="0" dirty="0">
                <a:solidFill>
                  <a:schemeClr val="bg1"/>
                </a:solidFill>
                <a:effectLst/>
                <a:latin typeface="Arial" panose="020B0604020202020204" pitchFamily="34" charset="0"/>
                <a:cs typeface="Arial" panose="020B0604020202020204" pitchFamily="34" charset="0"/>
              </a:rPr>
              <a:t>Last year they supported local Minds with £9.2m of direct and indirect funding. Most local Minds provide services to people free of charge, but some may charge a small fee. </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862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9050F3C-B9D9-4E60-B23D-5E9B1A2E7620}"/>
              </a:ext>
            </a:extLst>
          </p:cNvPr>
          <p:cNvSpPr>
            <a:spLocks noGrp="1"/>
          </p:cNvSpPr>
          <p:nvPr>
            <p:ph type="sldNum" sz="quarter" idx="11"/>
          </p:nvPr>
        </p:nvSpPr>
        <p:spPr/>
        <p:txBody>
          <a:bodyPr/>
          <a:lstStyle/>
          <a:p>
            <a:fld id="{B67B645E-C5E5-4727-B977-D372A0AA71D9}" type="slidenum">
              <a:rPr lang="en-US" noProof="0" smtClean="0"/>
              <a:pPr/>
              <a:t>12</a:t>
            </a:fld>
            <a:endParaRPr lang="en-US" noProof="0" dirty="0"/>
          </a:p>
        </p:txBody>
      </p:sp>
      <p:sp>
        <p:nvSpPr>
          <p:cNvPr id="4" name="TextBox 3">
            <a:extLst>
              <a:ext uri="{FF2B5EF4-FFF2-40B4-BE49-F238E27FC236}">
                <a16:creationId xmlns:a16="http://schemas.microsoft.com/office/drawing/2014/main" id="{D840DAF3-53CA-4198-A84E-1D8A78799BA1}"/>
              </a:ext>
            </a:extLst>
          </p:cNvPr>
          <p:cNvSpPr txBox="1"/>
          <p:nvPr/>
        </p:nvSpPr>
        <p:spPr>
          <a:xfrm>
            <a:off x="2138288" y="440843"/>
            <a:ext cx="3038622" cy="830997"/>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Policies and procedures</a:t>
            </a:r>
          </a:p>
        </p:txBody>
      </p:sp>
      <p:sp>
        <p:nvSpPr>
          <p:cNvPr id="6" name="TextBox 5">
            <a:extLst>
              <a:ext uri="{FF2B5EF4-FFF2-40B4-BE49-F238E27FC236}">
                <a16:creationId xmlns:a16="http://schemas.microsoft.com/office/drawing/2014/main" id="{B27BF956-1477-4D39-B101-34D0270CE35E}"/>
              </a:ext>
            </a:extLst>
          </p:cNvPr>
          <p:cNvSpPr txBox="1"/>
          <p:nvPr/>
        </p:nvSpPr>
        <p:spPr>
          <a:xfrm>
            <a:off x="492184" y="2397948"/>
            <a:ext cx="11380764" cy="3662541"/>
          </a:xfrm>
          <a:prstGeom prst="rect">
            <a:avLst/>
          </a:prstGeom>
          <a:noFill/>
        </p:spPr>
        <p:txBody>
          <a:bodyPr wrap="square" rtlCol="0">
            <a:spAutoFit/>
          </a:bodyPr>
          <a:lstStyle/>
          <a:p>
            <a:r>
              <a:rPr lang="en-GB" b="0" i="0" dirty="0">
                <a:solidFill>
                  <a:schemeClr val="bg1"/>
                </a:solidFill>
                <a:effectLst/>
                <a:latin typeface="Arial" panose="020B0604020202020204" pitchFamily="34" charset="0"/>
                <a:cs typeface="Arial" panose="020B0604020202020204" pitchFamily="34" charset="0"/>
              </a:rPr>
              <a:t>policy work influences government so that people with mental health problems can get support and respect.</a:t>
            </a:r>
          </a:p>
          <a:p>
            <a:endParaRPr lang="en-GB" b="0" i="0" dirty="0">
              <a:solidFill>
                <a:schemeClr val="bg1"/>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Mental Act Review</a:t>
            </a:r>
            <a:r>
              <a:rPr lang="en-GB" dirty="0">
                <a:solidFill>
                  <a:schemeClr val="bg1"/>
                </a:solidFill>
                <a:latin typeface="Arial" panose="020B0604020202020204" pitchFamily="34" charset="0"/>
                <a:cs typeface="Arial" panose="020B0604020202020204" pitchFamily="34" charset="0"/>
              </a:rPr>
              <a:t>:</a:t>
            </a:r>
            <a:r>
              <a:rPr lang="en-GB" b="0" i="0" dirty="0">
                <a:solidFill>
                  <a:srgbClr val="555555"/>
                </a:solidFill>
                <a:effectLst/>
                <a:latin typeface="StreetCorner"/>
              </a:rPr>
              <a:t> </a:t>
            </a:r>
            <a:r>
              <a:rPr lang="en-GB" b="0" i="0" dirty="0">
                <a:solidFill>
                  <a:schemeClr val="bg1"/>
                </a:solidFill>
                <a:effectLst/>
                <a:latin typeface="Arial" panose="020B0604020202020204" pitchFamily="34" charset="0"/>
                <a:cs typeface="Arial" panose="020B0604020202020204" pitchFamily="34" charset="0"/>
              </a:rPr>
              <a:t>to see action on the recommendations made by the independent review.</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The NHS long term plan</a:t>
            </a:r>
            <a:r>
              <a:rPr lang="en-GB" dirty="0">
                <a:solidFill>
                  <a:schemeClr val="bg1"/>
                </a:solidFill>
                <a:latin typeface="Arial" panose="020B0604020202020204" pitchFamily="34" charset="0"/>
                <a:cs typeface="Arial" panose="020B0604020202020204" pitchFamily="34" charset="0"/>
              </a:rPr>
              <a:t>:</a:t>
            </a:r>
            <a:r>
              <a:rPr lang="en-GB" b="0" i="0" dirty="0">
                <a:solidFill>
                  <a:srgbClr val="555555"/>
                </a:solidFill>
                <a:effectLst/>
                <a:latin typeface="Arial" panose="020B0604020202020204" pitchFamily="34" charset="0"/>
                <a:cs typeface="Arial" panose="020B0604020202020204" pitchFamily="34" charset="0"/>
              </a:rPr>
              <a:t> </a:t>
            </a:r>
            <a:r>
              <a:rPr lang="en-GB" b="0" i="0" dirty="0">
                <a:solidFill>
                  <a:schemeClr val="bg1"/>
                </a:solidFill>
                <a:effectLst/>
                <a:latin typeface="Arial" panose="020B0604020202020204" pitchFamily="34" charset="0"/>
                <a:cs typeface="Arial" panose="020B0604020202020204" pitchFamily="34" charset="0"/>
              </a:rPr>
              <a:t>7</a:t>
            </a:r>
            <a:r>
              <a:rPr lang="en-GB" b="0" i="0" baseline="30000" dirty="0">
                <a:solidFill>
                  <a:schemeClr val="bg1"/>
                </a:solidFill>
                <a:effectLst/>
                <a:latin typeface="Arial" panose="020B0604020202020204" pitchFamily="34" charset="0"/>
                <a:cs typeface="Arial" panose="020B0604020202020204" pitchFamily="34" charset="0"/>
              </a:rPr>
              <a:t>th</a:t>
            </a:r>
            <a:r>
              <a:rPr lang="en-GB" b="0" i="0" dirty="0">
                <a:solidFill>
                  <a:schemeClr val="bg1"/>
                </a:solidFill>
                <a:effectLst/>
                <a:latin typeface="Arial" panose="020B0604020202020204" pitchFamily="34" charset="0"/>
                <a:cs typeface="Arial" panose="020B0604020202020204" pitchFamily="34" charset="0"/>
              </a:rPr>
              <a:t> January 2019 setting out meet the increasing demands on services.</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Access to Justice </a:t>
            </a:r>
            <a:r>
              <a:rPr lang="en-GB" dirty="0">
                <a:solidFill>
                  <a:schemeClr val="bg1"/>
                </a:solidFill>
                <a:latin typeface="Arial" panose="020B0604020202020204" pitchFamily="34" charset="0"/>
                <a:cs typeface="Arial" panose="020B0604020202020204" pitchFamily="34" charset="0"/>
              </a:rPr>
              <a:t>:Changes- Legal Aid</a:t>
            </a:r>
          </a:p>
          <a:p>
            <a:pPr marL="342900" indent="-342900">
              <a:buFont typeface="Arial" panose="020B0604020202020204" pitchFamily="34" charset="0"/>
              <a:buChar char="•"/>
            </a:pPr>
            <a:r>
              <a:rPr lang="en-GB" b="1" i="0" dirty="0">
                <a:solidFill>
                  <a:schemeClr val="bg1"/>
                </a:solidFill>
                <a:effectLst/>
                <a:latin typeface="Arial" panose="020B0604020202020204" pitchFamily="34" charset="0"/>
                <a:cs typeface="Arial" panose="020B0604020202020204" pitchFamily="34" charset="0"/>
              </a:rPr>
              <a:t>Talking therapies</a:t>
            </a:r>
            <a:r>
              <a:rPr lang="en-GB" b="0" i="0" dirty="0">
                <a:solidFill>
                  <a:schemeClr val="bg1"/>
                </a:solidFill>
                <a:effectLst/>
                <a:latin typeface="Arial" panose="020B0604020202020204" pitchFamily="34" charset="0"/>
                <a:cs typeface="Arial" panose="020B0604020202020204" pitchFamily="34" charset="0"/>
              </a:rPr>
              <a:t>: there are still far too many not getting treatment they need.</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Equality &amp; Human Rights</a:t>
            </a:r>
            <a:r>
              <a:rPr lang="en-GB" dirty="0">
                <a:solidFill>
                  <a:schemeClr val="bg1"/>
                </a:solidFill>
                <a:latin typeface="Arial" panose="020B0604020202020204" pitchFamily="34" charset="0"/>
                <a:cs typeface="Arial" panose="020B0604020202020204" pitchFamily="34" charset="0"/>
              </a:rPr>
              <a:t>: very one has access to good mental health support .</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Legal casework</a:t>
            </a:r>
            <a:r>
              <a:rPr lang="en-GB" dirty="0">
                <a:solidFill>
                  <a:schemeClr val="bg1"/>
                </a:solidFill>
                <a:latin typeface="Arial" panose="020B0604020202020204" pitchFamily="34" charset="0"/>
                <a:cs typeface="Arial" panose="020B0604020202020204" pitchFamily="34" charset="0"/>
              </a:rPr>
              <a:t>:  working with mental health layers, supporting their policies and campaigns.</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Work in Parliament</a:t>
            </a:r>
            <a:r>
              <a:rPr lang="en-GB" dirty="0">
                <a:solidFill>
                  <a:schemeClr val="bg1"/>
                </a:solidFill>
                <a:latin typeface="Arial" panose="020B0604020202020204" pitchFamily="34" charset="0"/>
                <a:cs typeface="Arial" panose="020B0604020202020204" pitchFamily="34" charset="0"/>
              </a:rPr>
              <a:t>: helping MP’s understand mental health problems. </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Public Health</a:t>
            </a:r>
            <a:r>
              <a:rPr lang="en-GB" dirty="0">
                <a:solidFill>
                  <a:schemeClr val="bg1"/>
                </a:solidFill>
                <a:latin typeface="Arial" panose="020B0604020202020204" pitchFamily="34" charset="0"/>
                <a:cs typeface="Arial" panose="020B0604020202020204" pitchFamily="34" charset="0"/>
              </a:rPr>
              <a:t>:</a:t>
            </a:r>
            <a:r>
              <a:rPr lang="en-GB" b="0" i="0" dirty="0">
                <a:solidFill>
                  <a:schemeClr val="bg1"/>
                </a:solidFill>
                <a:effectLst/>
                <a:latin typeface="StreetCorner"/>
              </a:rPr>
              <a:t> l</a:t>
            </a:r>
            <a:r>
              <a:rPr lang="en-GB" b="0" i="0" dirty="0">
                <a:solidFill>
                  <a:schemeClr val="bg1"/>
                </a:solidFill>
                <a:effectLst/>
                <a:latin typeface="Arial" panose="020B0604020202020204" pitchFamily="34" charset="0"/>
                <a:cs typeface="Arial" panose="020B0604020202020204" pitchFamily="34" charset="0"/>
              </a:rPr>
              <a:t>ocal councils are responsible for promoting good physical and mental health. Unfortunately, they aren't investing anywhere near enough in mental health. </a:t>
            </a:r>
          </a:p>
          <a:p>
            <a:pPr marL="342900" indent="-34290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Reports and guides</a:t>
            </a:r>
            <a:r>
              <a:rPr lang="en-GB" dirty="0">
                <a:solidFill>
                  <a:schemeClr val="bg1"/>
                </a:solidFill>
                <a:latin typeface="Arial" panose="020B0604020202020204" pitchFamily="34" charset="0"/>
                <a:cs typeface="Arial" panose="020B0604020202020204" pitchFamily="34" charset="0"/>
              </a:rPr>
              <a:t>: crisis care</a:t>
            </a:r>
          </a:p>
          <a:p>
            <a:endParaRPr lang="en-GB" sz="16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850F72D-1E93-45CC-B7D3-74DE14A1B93C}"/>
              </a:ext>
            </a:extLst>
          </p:cNvPr>
          <p:cNvSpPr txBox="1"/>
          <p:nvPr/>
        </p:nvSpPr>
        <p:spPr>
          <a:xfrm>
            <a:off x="827647" y="1244181"/>
            <a:ext cx="5659903" cy="1015663"/>
          </a:xfrm>
          <a:prstGeom prst="rect">
            <a:avLst/>
          </a:prstGeom>
          <a:noFill/>
        </p:spPr>
        <p:txBody>
          <a:bodyPr wrap="square" rtlCol="0">
            <a:spAutoFit/>
          </a:bodyPr>
          <a:lstStyle/>
          <a:p>
            <a:r>
              <a:rPr lang="en-GB" sz="2000" b="0" i="0" dirty="0">
                <a:solidFill>
                  <a:schemeClr val="bg1"/>
                </a:solidFill>
                <a:effectLst/>
                <a:latin typeface="Arial" panose="020B0604020202020204" pitchFamily="34" charset="0"/>
                <a:cs typeface="Arial" panose="020B0604020202020204" pitchFamily="34" charset="0"/>
              </a:rPr>
              <a:t>The Coronavirus Act 2020 is a new law, it is about changes, and applies across the whole of the UK, it is under review and has not yet started </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9493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175052" y="-7553"/>
            <a:ext cx="4793714" cy="2078699"/>
          </a:xfrm>
        </p:spPr>
        <p:txBody>
          <a:bodyPr/>
          <a:lstStyle/>
          <a:p>
            <a:br>
              <a:rPr lang="en-GB" b="0" i="0" dirty="0">
                <a:solidFill>
                  <a:srgbClr val="013378"/>
                </a:solidFill>
                <a:effectLst/>
                <a:latin typeface="StreetCornerBold"/>
              </a:rPr>
            </a:br>
            <a:endParaRPr lang="en-US" dirty="0"/>
          </a:p>
        </p:txBody>
      </p:sp>
      <p:sp>
        <p:nvSpPr>
          <p:cNvPr id="3" name="Text Placeholder 2">
            <a:extLst>
              <a:ext uri="{FF2B5EF4-FFF2-40B4-BE49-F238E27FC236}">
                <a16:creationId xmlns:a16="http://schemas.microsoft.com/office/drawing/2014/main" id="{4E130815-DBFE-4A9B-9738-40A4F2E21836}"/>
              </a:ext>
            </a:extLst>
          </p:cNvPr>
          <p:cNvSpPr>
            <a:spLocks noGrp="1"/>
          </p:cNvSpPr>
          <p:nvPr>
            <p:ph type="body" idx="1"/>
          </p:nvPr>
        </p:nvSpPr>
        <p:spPr>
          <a:xfrm>
            <a:off x="367063" y="796643"/>
            <a:ext cx="4793714" cy="1047600"/>
          </a:xfrm>
        </p:spPr>
        <p:txBody>
          <a:bodyPr/>
          <a:lstStyle/>
          <a:p>
            <a:pPr algn="ctr"/>
            <a:r>
              <a:rPr lang="en-US" sz="2400" noProof="1">
                <a:latin typeface="Arial" panose="020B0604020202020204" pitchFamily="34" charset="0"/>
                <a:cs typeface="Arial" panose="020B0604020202020204" pitchFamily="34" charset="0"/>
              </a:rPr>
              <a:t>Evaluation</a:t>
            </a:r>
          </a:p>
        </p:txBody>
      </p:sp>
      <p:pic>
        <p:nvPicPr>
          <p:cNvPr id="9" name="Picture Placeholder 8" descr="A person standing on a sidewalk looking at his phone">
            <a:extLst>
              <a:ext uri="{FF2B5EF4-FFF2-40B4-BE49-F238E27FC236}">
                <a16:creationId xmlns:a16="http://schemas.microsoft.com/office/drawing/2014/main" id="{42799937-A44F-4FB1-A231-F54C02388DB3}"/>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7031224" y="1474288"/>
            <a:ext cx="4290933" cy="4404388"/>
          </a:xfrm>
        </p:spPr>
      </p:pic>
      <p:pic>
        <p:nvPicPr>
          <p:cNvPr id="7" name="Picture 6" descr="Contoso Logo">
            <a:extLst>
              <a:ext uri="{FF2B5EF4-FFF2-40B4-BE49-F238E27FC236}">
                <a16:creationId xmlns:a16="http://schemas.microsoft.com/office/drawing/2014/main" id="{65227EBC-85F6-4D53-9C19-579BACEE751B}"/>
              </a:ext>
            </a:extLst>
          </p:cNvPr>
          <p:cNvPicPr>
            <a:picLocks noChangeAspect="1"/>
          </p:cNvPicPr>
          <p:nvPr/>
        </p:nvPicPr>
        <p:blipFill>
          <a:blip r:embed="rId4">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010513" y="1510868"/>
            <a:ext cx="1728108" cy="666751"/>
          </a:xfrm>
          <a:prstGeom prst="rect">
            <a:avLst/>
          </a:prstGeom>
        </p:spPr>
      </p:pic>
      <p:sp>
        <p:nvSpPr>
          <p:cNvPr id="4" name="Slide Number Placeholder 3">
            <a:extLst>
              <a:ext uri="{FF2B5EF4-FFF2-40B4-BE49-F238E27FC236}">
                <a16:creationId xmlns:a16="http://schemas.microsoft.com/office/drawing/2014/main" id="{701A5D44-66B7-440E-B8AF-C1EE434FE296}"/>
              </a:ext>
            </a:extLst>
          </p:cNvPr>
          <p:cNvSpPr>
            <a:spLocks noGrp="1"/>
          </p:cNvSpPr>
          <p:nvPr>
            <p:ph type="sldNum" sz="quarter" idx="11"/>
          </p:nvPr>
        </p:nvSpPr>
        <p:spPr/>
        <p:txBody>
          <a:bodyPr/>
          <a:lstStyle/>
          <a:p>
            <a:pPr algn="ctr"/>
            <a:fld id="{B67B645E-C5E5-4727-B977-D372A0AA71D9}" type="slidenum">
              <a:rPr lang="en-US" smtClean="0"/>
              <a:pPr algn="ctr"/>
              <a:t>13</a:t>
            </a:fld>
            <a:endParaRPr lang="en-US" dirty="0"/>
          </a:p>
        </p:txBody>
      </p:sp>
      <p:sp>
        <p:nvSpPr>
          <p:cNvPr id="10" name="TextBox 9">
            <a:extLst>
              <a:ext uri="{FF2B5EF4-FFF2-40B4-BE49-F238E27FC236}">
                <a16:creationId xmlns:a16="http://schemas.microsoft.com/office/drawing/2014/main" id="{055F292B-973D-4C83-B22F-7BDB7102569C}"/>
              </a:ext>
            </a:extLst>
          </p:cNvPr>
          <p:cNvSpPr txBox="1"/>
          <p:nvPr/>
        </p:nvSpPr>
        <p:spPr>
          <a:xfrm>
            <a:off x="633046" y="1715954"/>
            <a:ext cx="4335720" cy="2862322"/>
          </a:xfrm>
          <a:prstGeom prst="rect">
            <a:avLst/>
          </a:prstGeom>
          <a:noFill/>
        </p:spPr>
        <p:txBody>
          <a:bodyPr wrap="square" rtlCol="0">
            <a:spAutoFit/>
          </a:bodyPr>
          <a:lstStyle/>
          <a:p>
            <a:r>
              <a:rPr lang="en-GB" b="0" i="0" dirty="0">
                <a:solidFill>
                  <a:schemeClr val="bg1"/>
                </a:solidFill>
                <a:effectLst/>
                <a:latin typeface="Arial" panose="020B0604020202020204" pitchFamily="34" charset="0"/>
                <a:cs typeface="Arial" panose="020B0604020202020204" pitchFamily="34" charset="0"/>
              </a:rPr>
              <a:t>Mind have carried ou</a:t>
            </a:r>
            <a:r>
              <a:rPr lang="en-GB" dirty="0">
                <a:solidFill>
                  <a:schemeClr val="bg1"/>
                </a:solidFill>
                <a:latin typeface="Arial" panose="020B0604020202020204" pitchFamily="34" charset="0"/>
                <a:cs typeface="Arial" panose="020B0604020202020204" pitchFamily="34" charset="0"/>
              </a:rPr>
              <a:t>t a large </a:t>
            </a:r>
            <a:r>
              <a:rPr lang="en-GB" b="0" i="0" dirty="0">
                <a:solidFill>
                  <a:schemeClr val="bg1"/>
                </a:solidFill>
                <a:effectLst/>
                <a:latin typeface="Arial" panose="020B0604020202020204" pitchFamily="34" charset="0"/>
                <a:cs typeface="Arial" panose="020B0604020202020204" pitchFamily="34" charset="0"/>
              </a:rPr>
              <a:t>research area into the mental health needs of emergency service workers.</a:t>
            </a:r>
          </a:p>
          <a:p>
            <a:r>
              <a:rPr lang="en-GB" dirty="0">
                <a:solidFill>
                  <a:schemeClr val="bg1"/>
                </a:solidFill>
                <a:latin typeface="Arial" panose="020B0604020202020204" pitchFamily="34" charset="0"/>
                <a:cs typeface="Arial" panose="020B0604020202020204" pitchFamily="34" charset="0"/>
              </a:rPr>
              <a:t>S</a:t>
            </a:r>
            <a:r>
              <a:rPr lang="en-GB" b="0" i="0" dirty="0">
                <a:solidFill>
                  <a:schemeClr val="bg1"/>
                </a:solidFill>
                <a:effectLst/>
                <a:latin typeface="Arial" panose="020B0604020202020204" pitchFamily="34" charset="0"/>
                <a:cs typeface="Arial" panose="020B0604020202020204" pitchFamily="34" charset="0"/>
              </a:rPr>
              <a:t>howing the considerable amount of work that services, organisations and individuals have undertaken to promote wellbeing and challenge stigma so far. They also show the progress that has been made from the initial research findings, by </a:t>
            </a:r>
            <a:r>
              <a:rPr lang="en-GB" b="0" i="0">
                <a:solidFill>
                  <a:schemeClr val="bg1"/>
                </a:solidFill>
                <a:effectLst/>
                <a:latin typeface="Arial" panose="020B0604020202020204" pitchFamily="34" charset="0"/>
                <a:cs typeface="Arial" panose="020B0604020202020204" pitchFamily="34" charset="0"/>
              </a:rPr>
              <a:t>people's experiences.</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982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3821FC-5A1C-47E8-A586-3177C3498204}"/>
              </a:ext>
            </a:extLst>
          </p:cNvPr>
          <p:cNvSpPr>
            <a:spLocks noGrp="1"/>
          </p:cNvSpPr>
          <p:nvPr>
            <p:ph type="title"/>
          </p:nvPr>
        </p:nvSpPr>
        <p:spPr>
          <a:xfrm>
            <a:off x="1012873" y="756446"/>
            <a:ext cx="10143235" cy="432000"/>
          </a:xfrm>
        </p:spPr>
        <p:txBody>
          <a:bodyPr/>
          <a:lstStyle/>
          <a:p>
            <a:r>
              <a:rPr lang="en-US" sz="2400" dirty="0">
                <a:latin typeface="Arial" panose="020B0604020202020204" pitchFamily="34" charset="0"/>
                <a:cs typeface="Arial" panose="020B0604020202020204" pitchFamily="34" charset="0"/>
              </a:rPr>
              <a:t>References</a:t>
            </a:r>
          </a:p>
        </p:txBody>
      </p:sp>
      <p:sp>
        <p:nvSpPr>
          <p:cNvPr id="8" name="Slide Number Placeholder 7">
            <a:extLst>
              <a:ext uri="{FF2B5EF4-FFF2-40B4-BE49-F238E27FC236}">
                <a16:creationId xmlns:a16="http://schemas.microsoft.com/office/drawing/2014/main" id="{4051189A-387F-4321-8065-73672D658998}"/>
              </a:ext>
            </a:extLst>
          </p:cNvPr>
          <p:cNvSpPr>
            <a:spLocks noGrp="1"/>
          </p:cNvSpPr>
          <p:nvPr>
            <p:ph type="sldNum" sz="quarter" idx="15"/>
          </p:nvPr>
        </p:nvSpPr>
        <p:spPr/>
        <p:txBody>
          <a:bodyPr/>
          <a:lstStyle/>
          <a:p>
            <a:pPr algn="ctr"/>
            <a:fld id="{B67B645E-C5E5-4727-B977-D372A0AA71D9}" type="slidenum">
              <a:rPr lang="en-US" smtClean="0"/>
              <a:pPr algn="ctr"/>
              <a:t>14</a:t>
            </a:fld>
            <a:endParaRPr lang="en-US" dirty="0"/>
          </a:p>
        </p:txBody>
      </p:sp>
      <p:sp>
        <p:nvSpPr>
          <p:cNvPr id="11" name="TextBox 10">
            <a:extLst>
              <a:ext uri="{FF2B5EF4-FFF2-40B4-BE49-F238E27FC236}">
                <a16:creationId xmlns:a16="http://schemas.microsoft.com/office/drawing/2014/main" id="{0BAFD2CF-68D5-486B-852A-77C9DF594BBA}"/>
              </a:ext>
            </a:extLst>
          </p:cNvPr>
          <p:cNvSpPr txBox="1"/>
          <p:nvPr/>
        </p:nvSpPr>
        <p:spPr>
          <a:xfrm>
            <a:off x="914399" y="1360654"/>
            <a:ext cx="707604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https://www.google.com/search?q=mind+logo&amp;safe=strict&amp;rlz=1C1GCEA</a:t>
            </a:r>
          </a:p>
        </p:txBody>
      </p:sp>
      <p:sp>
        <p:nvSpPr>
          <p:cNvPr id="3" name="TextBox 2">
            <a:extLst>
              <a:ext uri="{FF2B5EF4-FFF2-40B4-BE49-F238E27FC236}">
                <a16:creationId xmlns:a16="http://schemas.microsoft.com/office/drawing/2014/main" id="{E2768011-154B-445B-BDBF-474E3CF56CD8}"/>
              </a:ext>
            </a:extLst>
          </p:cNvPr>
          <p:cNvSpPr txBox="1"/>
          <p:nvPr/>
        </p:nvSpPr>
        <p:spPr>
          <a:xfrm>
            <a:off x="1012874" y="2859261"/>
            <a:ext cx="662588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https://www.mindcharity.co.uk/about-us/our-mission-vision-values/</a:t>
            </a:r>
          </a:p>
        </p:txBody>
      </p:sp>
      <p:sp>
        <p:nvSpPr>
          <p:cNvPr id="4" name="TextBox 3">
            <a:extLst>
              <a:ext uri="{FF2B5EF4-FFF2-40B4-BE49-F238E27FC236}">
                <a16:creationId xmlns:a16="http://schemas.microsoft.com/office/drawing/2014/main" id="{DDF55666-CC80-486A-BAFA-C029DB8C458C}"/>
              </a:ext>
            </a:extLst>
          </p:cNvPr>
          <p:cNvSpPr txBox="1"/>
          <p:nvPr/>
        </p:nvSpPr>
        <p:spPr>
          <a:xfrm>
            <a:off x="914399" y="1744291"/>
            <a:ext cx="800451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https://www.google.com/search. https://en.wikipedia.org/wiki/Mind_(charity)</a:t>
            </a:r>
          </a:p>
        </p:txBody>
      </p:sp>
      <p:sp>
        <p:nvSpPr>
          <p:cNvPr id="5" name="TextBox 4">
            <a:extLst>
              <a:ext uri="{FF2B5EF4-FFF2-40B4-BE49-F238E27FC236}">
                <a16:creationId xmlns:a16="http://schemas.microsoft.com/office/drawing/2014/main" id="{2BF9BA32-D13E-4B66-9BF2-9B29AC3BDA06}"/>
              </a:ext>
            </a:extLst>
          </p:cNvPr>
          <p:cNvSpPr txBox="1"/>
          <p:nvPr/>
        </p:nvSpPr>
        <p:spPr>
          <a:xfrm>
            <a:off x="914399" y="2131828"/>
            <a:ext cx="634452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https://www.google.com/search.pixabay.com</a:t>
            </a:r>
          </a:p>
        </p:txBody>
      </p:sp>
      <p:sp>
        <p:nvSpPr>
          <p:cNvPr id="6" name="TextBox 5">
            <a:extLst>
              <a:ext uri="{FF2B5EF4-FFF2-40B4-BE49-F238E27FC236}">
                <a16:creationId xmlns:a16="http://schemas.microsoft.com/office/drawing/2014/main" id="{BBD76ADE-A6D9-497E-9B6D-AB0B7F590700}"/>
              </a:ext>
            </a:extLst>
          </p:cNvPr>
          <p:cNvSpPr txBox="1"/>
          <p:nvPr/>
        </p:nvSpPr>
        <p:spPr>
          <a:xfrm>
            <a:off x="914399" y="2519365"/>
            <a:ext cx="4543865" cy="369332"/>
          </a:xfrm>
          <a:prstGeom prst="rect">
            <a:avLst/>
          </a:prstGeom>
          <a:noFill/>
        </p:spPr>
        <p:txBody>
          <a:bodyPr wrap="square" rtlCol="0">
            <a:spAutoFit/>
          </a:bodyPr>
          <a:lstStyle/>
          <a:p>
            <a:r>
              <a:rPr lang="en-GB" dirty="0"/>
              <a:t> https://www.google.com/search. </a:t>
            </a:r>
            <a:r>
              <a:rPr lang="en-GB" dirty="0" err="1"/>
              <a:t>mfl.global</a:t>
            </a:r>
            <a:endParaRPr lang="en-GB" dirty="0"/>
          </a:p>
        </p:txBody>
      </p:sp>
      <p:sp>
        <p:nvSpPr>
          <p:cNvPr id="9" name="TextBox 8">
            <a:extLst>
              <a:ext uri="{FF2B5EF4-FFF2-40B4-BE49-F238E27FC236}">
                <a16:creationId xmlns:a16="http://schemas.microsoft.com/office/drawing/2014/main" id="{69D6CF14-808B-4BFF-BF93-A08262BADC12}"/>
              </a:ext>
            </a:extLst>
          </p:cNvPr>
          <p:cNvSpPr txBox="1"/>
          <p:nvPr/>
        </p:nvSpPr>
        <p:spPr>
          <a:xfrm>
            <a:off x="914399" y="3168379"/>
            <a:ext cx="5711483" cy="369332"/>
          </a:xfrm>
          <a:prstGeom prst="rect">
            <a:avLst/>
          </a:prstGeom>
          <a:noFill/>
        </p:spPr>
        <p:txBody>
          <a:bodyPr wrap="square" rtlCol="0">
            <a:spAutoFit/>
          </a:bodyPr>
          <a:lstStyle/>
          <a:p>
            <a:r>
              <a:rPr lang="en-GB" dirty="0"/>
              <a:t> https://www.mindcharity.co.uk/about-us/partnerships/</a:t>
            </a:r>
          </a:p>
        </p:txBody>
      </p:sp>
      <p:sp>
        <p:nvSpPr>
          <p:cNvPr id="10" name="TextBox 9">
            <a:extLst>
              <a:ext uri="{FF2B5EF4-FFF2-40B4-BE49-F238E27FC236}">
                <a16:creationId xmlns:a16="http://schemas.microsoft.com/office/drawing/2014/main" id="{224E32A3-7D9E-439C-9CFA-3A4AAE519531}"/>
              </a:ext>
            </a:extLst>
          </p:cNvPr>
          <p:cNvSpPr txBox="1"/>
          <p:nvPr/>
        </p:nvSpPr>
        <p:spPr>
          <a:xfrm>
            <a:off x="914399" y="3586694"/>
            <a:ext cx="928467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https://www.mind.org.uk/media-a/4261/building-on-change_booklet_final_pdf_21march16.pdf</a:t>
            </a:r>
          </a:p>
        </p:txBody>
      </p:sp>
      <p:sp>
        <p:nvSpPr>
          <p:cNvPr id="12" name="TextBox 11">
            <a:extLst>
              <a:ext uri="{FF2B5EF4-FFF2-40B4-BE49-F238E27FC236}">
                <a16:creationId xmlns:a16="http://schemas.microsoft.com/office/drawing/2014/main" id="{C27B0733-C94F-40B7-85D9-6357F8EFFAE2}"/>
              </a:ext>
            </a:extLst>
          </p:cNvPr>
          <p:cNvSpPr txBox="1"/>
          <p:nvPr/>
        </p:nvSpPr>
        <p:spPr>
          <a:xfrm>
            <a:off x="914399" y="3974231"/>
            <a:ext cx="9284678" cy="369332"/>
          </a:xfrm>
          <a:prstGeom prst="rect">
            <a:avLst/>
          </a:prstGeom>
          <a:noFill/>
        </p:spPr>
        <p:txBody>
          <a:bodyPr wrap="square" rtlCol="0">
            <a:spAutoFit/>
          </a:bodyPr>
          <a:lstStyle/>
          <a:p>
            <a:r>
              <a:rPr lang="en-GB"/>
              <a:t>https://www.mind.org.uk/media-a/4261/building-on-change_booklet_final_pdf_21march16.pdf</a:t>
            </a:r>
            <a:endParaRPr lang="en-GB" dirty="0"/>
          </a:p>
        </p:txBody>
      </p:sp>
      <p:sp>
        <p:nvSpPr>
          <p:cNvPr id="13" name="TextBox 12">
            <a:extLst>
              <a:ext uri="{FF2B5EF4-FFF2-40B4-BE49-F238E27FC236}">
                <a16:creationId xmlns:a16="http://schemas.microsoft.com/office/drawing/2014/main" id="{2CD0ED0B-9F2E-4CB0-9C1B-ED501351FF2F}"/>
              </a:ext>
            </a:extLst>
          </p:cNvPr>
          <p:cNvSpPr txBox="1"/>
          <p:nvPr/>
        </p:nvSpPr>
        <p:spPr>
          <a:xfrm>
            <a:off x="914399" y="4314127"/>
            <a:ext cx="173032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youtube.com</a:t>
            </a:r>
          </a:p>
        </p:txBody>
      </p:sp>
      <p:sp>
        <p:nvSpPr>
          <p:cNvPr id="14" name="TextBox 13">
            <a:extLst>
              <a:ext uri="{FF2B5EF4-FFF2-40B4-BE49-F238E27FC236}">
                <a16:creationId xmlns:a16="http://schemas.microsoft.com/office/drawing/2014/main" id="{BC1DE924-32DB-4FEC-BC2D-01AE7E7B668F}"/>
              </a:ext>
            </a:extLst>
          </p:cNvPr>
          <p:cNvSpPr txBox="1"/>
          <p:nvPr/>
        </p:nvSpPr>
        <p:spPr>
          <a:xfrm>
            <a:off x="914399" y="4652681"/>
            <a:ext cx="9562361"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https://www.mind.org.uk/workplace/influence-and-participation-toolkit/how/planning/diversity-and-difference/</a:t>
            </a:r>
          </a:p>
        </p:txBody>
      </p:sp>
      <p:sp>
        <p:nvSpPr>
          <p:cNvPr id="15" name="TextBox 14">
            <a:extLst>
              <a:ext uri="{FF2B5EF4-FFF2-40B4-BE49-F238E27FC236}">
                <a16:creationId xmlns:a16="http://schemas.microsoft.com/office/drawing/2014/main" id="{20F8EBE5-A5CF-4D39-9AF9-6C2AF101D03A}"/>
              </a:ext>
            </a:extLst>
          </p:cNvPr>
          <p:cNvSpPr txBox="1"/>
          <p:nvPr/>
        </p:nvSpPr>
        <p:spPr>
          <a:xfrm>
            <a:off x="914399" y="5119616"/>
            <a:ext cx="995992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https://www.bacp.co.uk/media/2638/bacp-what-therapists-mean-by-professional-boundaries-c4.pdf</a:t>
            </a:r>
            <a:r>
              <a:rPr lang="en-GB" sz="1600" dirty="0">
                <a:latin typeface="Arial" panose="020B0604020202020204" pitchFamily="34" charset="0"/>
                <a:cs typeface="Arial" panose="020B0604020202020204" pitchFamily="34" charset="0"/>
              </a:rPr>
              <a:t>, 2017.</a:t>
            </a:r>
          </a:p>
        </p:txBody>
      </p:sp>
      <p:sp>
        <p:nvSpPr>
          <p:cNvPr id="16" name="TextBox 15">
            <a:extLst>
              <a:ext uri="{FF2B5EF4-FFF2-40B4-BE49-F238E27FC236}">
                <a16:creationId xmlns:a16="http://schemas.microsoft.com/office/drawing/2014/main" id="{9C82A336-58AD-4A9F-96BF-83E2FDEDC849}"/>
              </a:ext>
            </a:extLst>
          </p:cNvPr>
          <p:cNvSpPr txBox="1"/>
          <p:nvPr/>
        </p:nvSpPr>
        <p:spPr>
          <a:xfrm>
            <a:off x="914399" y="5380114"/>
            <a:ext cx="9720775" cy="369332"/>
          </a:xfrm>
          <a:prstGeom prst="rect">
            <a:avLst/>
          </a:prstGeom>
          <a:noFill/>
        </p:spPr>
        <p:txBody>
          <a:bodyPr wrap="square" rtlCol="0">
            <a:spAutoFit/>
          </a:bodyPr>
          <a:lstStyle/>
          <a:p>
            <a:r>
              <a:rPr lang="en-GB"/>
              <a:t>https://www.bacp.co.uk/media/2638/bacp-what-therapists-mean-by-professional-boundaries-c4.pdf</a:t>
            </a:r>
            <a:endParaRPr lang="en-GB" dirty="0"/>
          </a:p>
        </p:txBody>
      </p:sp>
    </p:spTree>
    <p:extLst>
      <p:ext uri="{BB962C8B-B14F-4D97-AF65-F5344CB8AC3E}">
        <p14:creationId xmlns:p14="http://schemas.microsoft.com/office/powerpoint/2010/main" val="3635862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3821FC-5A1C-47E8-A586-3177C3498204}"/>
              </a:ext>
            </a:extLst>
          </p:cNvPr>
          <p:cNvSpPr>
            <a:spLocks noGrp="1"/>
          </p:cNvSpPr>
          <p:nvPr>
            <p:ph type="title"/>
          </p:nvPr>
        </p:nvSpPr>
        <p:spPr>
          <a:xfrm>
            <a:off x="1012873" y="756446"/>
            <a:ext cx="10143235" cy="432000"/>
          </a:xfrm>
        </p:spPr>
        <p:txBody>
          <a:bodyPr/>
          <a:lstStyle/>
          <a:p>
            <a:r>
              <a:rPr lang="en-US" sz="2400" dirty="0">
                <a:latin typeface="Arial" panose="020B0604020202020204" pitchFamily="34" charset="0"/>
                <a:cs typeface="Arial" panose="020B0604020202020204" pitchFamily="34" charset="0"/>
              </a:rPr>
              <a:t>References</a:t>
            </a:r>
          </a:p>
        </p:txBody>
      </p:sp>
      <p:sp>
        <p:nvSpPr>
          <p:cNvPr id="8" name="Slide Number Placeholder 7">
            <a:extLst>
              <a:ext uri="{FF2B5EF4-FFF2-40B4-BE49-F238E27FC236}">
                <a16:creationId xmlns:a16="http://schemas.microsoft.com/office/drawing/2014/main" id="{4051189A-387F-4321-8065-73672D658998}"/>
              </a:ext>
            </a:extLst>
          </p:cNvPr>
          <p:cNvSpPr>
            <a:spLocks noGrp="1"/>
          </p:cNvSpPr>
          <p:nvPr>
            <p:ph type="sldNum" sz="quarter" idx="15"/>
          </p:nvPr>
        </p:nvSpPr>
        <p:spPr/>
        <p:txBody>
          <a:bodyPr/>
          <a:lstStyle/>
          <a:p>
            <a:pPr algn="ctr"/>
            <a:fld id="{B67B645E-C5E5-4727-B977-D372A0AA71D9}" type="slidenum">
              <a:rPr lang="en-US" smtClean="0"/>
              <a:pPr algn="ctr"/>
              <a:t>15</a:t>
            </a:fld>
            <a:endParaRPr lang="en-US" dirty="0"/>
          </a:p>
        </p:txBody>
      </p:sp>
      <p:sp>
        <p:nvSpPr>
          <p:cNvPr id="4" name="TextBox 3">
            <a:extLst>
              <a:ext uri="{FF2B5EF4-FFF2-40B4-BE49-F238E27FC236}">
                <a16:creationId xmlns:a16="http://schemas.microsoft.com/office/drawing/2014/main" id="{DDF55666-CC80-486A-BAFA-C029DB8C458C}"/>
              </a:ext>
            </a:extLst>
          </p:cNvPr>
          <p:cNvSpPr txBox="1"/>
          <p:nvPr/>
        </p:nvSpPr>
        <p:spPr>
          <a:xfrm>
            <a:off x="914399" y="1744291"/>
            <a:ext cx="800451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BBD76ADE-A6D9-497E-9B6D-AB0B7F590700}"/>
              </a:ext>
            </a:extLst>
          </p:cNvPr>
          <p:cNvSpPr txBox="1"/>
          <p:nvPr/>
        </p:nvSpPr>
        <p:spPr>
          <a:xfrm>
            <a:off x="914399" y="2519365"/>
            <a:ext cx="4543865" cy="369332"/>
          </a:xfrm>
          <a:prstGeom prst="rect">
            <a:avLst/>
          </a:prstGeom>
          <a:noFill/>
        </p:spPr>
        <p:txBody>
          <a:bodyPr wrap="square" rtlCol="0">
            <a:spAutoFit/>
          </a:bodyPr>
          <a:lstStyle/>
          <a:p>
            <a:r>
              <a:rPr lang="en-GB" dirty="0"/>
              <a:t> </a:t>
            </a:r>
          </a:p>
        </p:txBody>
      </p:sp>
      <p:sp>
        <p:nvSpPr>
          <p:cNvPr id="9" name="TextBox 8">
            <a:extLst>
              <a:ext uri="{FF2B5EF4-FFF2-40B4-BE49-F238E27FC236}">
                <a16:creationId xmlns:a16="http://schemas.microsoft.com/office/drawing/2014/main" id="{69D6CF14-808B-4BFF-BF93-A08262BADC12}"/>
              </a:ext>
            </a:extLst>
          </p:cNvPr>
          <p:cNvSpPr txBox="1"/>
          <p:nvPr/>
        </p:nvSpPr>
        <p:spPr>
          <a:xfrm>
            <a:off x="914399" y="3168379"/>
            <a:ext cx="5711483" cy="369332"/>
          </a:xfrm>
          <a:prstGeom prst="rect">
            <a:avLst/>
          </a:prstGeom>
          <a:noFill/>
        </p:spPr>
        <p:txBody>
          <a:bodyPr wrap="square" rtlCol="0">
            <a:spAutoFit/>
          </a:bodyPr>
          <a:lstStyle/>
          <a:p>
            <a:r>
              <a:rPr lang="en-GB" dirty="0"/>
              <a:t> </a:t>
            </a:r>
          </a:p>
        </p:txBody>
      </p:sp>
      <p:sp>
        <p:nvSpPr>
          <p:cNvPr id="17" name="TextBox 16">
            <a:extLst>
              <a:ext uri="{FF2B5EF4-FFF2-40B4-BE49-F238E27FC236}">
                <a16:creationId xmlns:a16="http://schemas.microsoft.com/office/drawing/2014/main" id="{CDC88D2B-9D4E-4F41-8353-7C312CBF4073}"/>
              </a:ext>
            </a:extLst>
          </p:cNvPr>
          <p:cNvSpPr txBox="1"/>
          <p:nvPr/>
        </p:nvSpPr>
        <p:spPr>
          <a:xfrm>
            <a:off x="914399" y="1258276"/>
            <a:ext cx="537385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https://www.mind.org.uk/about-us/our-policy-work/</a:t>
            </a:r>
          </a:p>
        </p:txBody>
      </p:sp>
    </p:spTree>
    <p:extLst>
      <p:ext uri="{BB962C8B-B14F-4D97-AF65-F5344CB8AC3E}">
        <p14:creationId xmlns:p14="http://schemas.microsoft.com/office/powerpoint/2010/main" val="9335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title"/>
          </p:nvPr>
        </p:nvSpPr>
        <p:spPr bwMode="ltGray"/>
        <p:txBody>
          <a:bodyPr/>
          <a:lstStyle/>
          <a:p>
            <a:r>
              <a:rPr lang="en-US" dirty="0"/>
              <a:t>Thank You</a:t>
            </a:r>
          </a:p>
        </p:txBody>
      </p:sp>
      <p:sp>
        <p:nvSpPr>
          <p:cNvPr id="4" name="Subtitle 3">
            <a:extLst>
              <a:ext uri="{FF2B5EF4-FFF2-40B4-BE49-F238E27FC236}">
                <a16:creationId xmlns:a16="http://schemas.microsoft.com/office/drawing/2014/main" id="{37530160-A714-49C8-85A0-932553905B40}"/>
              </a:ext>
            </a:extLst>
          </p:cNvPr>
          <p:cNvSpPr>
            <a:spLocks noGrp="1"/>
          </p:cNvSpPr>
          <p:nvPr>
            <p:ph type="subTitle" idx="1"/>
          </p:nvPr>
        </p:nvSpPr>
        <p:spPr bwMode="gray"/>
        <p:txBody>
          <a:bodyPr/>
          <a:lstStyle/>
          <a:p>
            <a:r>
              <a:rPr lang="en-US" noProof="1">
                <a:latin typeface="Arial" panose="020B0604020202020204" pitchFamily="34" charset="0"/>
                <a:cs typeface="Arial" panose="020B0604020202020204" pitchFamily="34" charset="0"/>
              </a:rPr>
              <a:t>Annette Evans</a:t>
            </a:r>
          </a:p>
        </p:txBody>
      </p:sp>
      <p:pic>
        <p:nvPicPr>
          <p:cNvPr id="12" name="Graphic 11" descr="User" title="Icon - Presenter Name">
            <a:extLst>
              <a:ext uri="{FF2B5EF4-FFF2-40B4-BE49-F238E27FC236}">
                <a16:creationId xmlns:a16="http://schemas.microsoft.com/office/drawing/2014/main" id="{3FD34FCD-807B-4BBC-8AFE-2162CCE29BE9}"/>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bwMode="gray">
          <a:xfrm>
            <a:off x="11301465" y="3884812"/>
            <a:ext cx="218900" cy="218900"/>
          </a:xfrm>
          <a:prstGeom prst="rect">
            <a:avLst/>
          </a:prstGeom>
        </p:spPr>
      </p:pic>
      <p:sp>
        <p:nvSpPr>
          <p:cNvPr id="19" name="Slide Number Placeholder 18">
            <a:extLst>
              <a:ext uri="{FF2B5EF4-FFF2-40B4-BE49-F238E27FC236}">
                <a16:creationId xmlns:a16="http://schemas.microsoft.com/office/drawing/2014/main" id="{719DF40F-7D18-4AEB-B04C-9870555D297B}"/>
              </a:ext>
            </a:extLst>
          </p:cNvPr>
          <p:cNvSpPr>
            <a:spLocks noGrp="1"/>
          </p:cNvSpPr>
          <p:nvPr>
            <p:ph type="sldNum" sz="quarter" idx="11"/>
          </p:nvPr>
        </p:nvSpPr>
        <p:spPr/>
        <p:txBody>
          <a:bodyPr/>
          <a:lstStyle/>
          <a:p>
            <a:fld id="{B67B645E-C5E5-4727-B977-D372A0AA71D9}" type="slidenum">
              <a:rPr lang="en-US" smtClean="0"/>
              <a:pPr/>
              <a:t>16</a:t>
            </a:fld>
            <a:endParaRPr lang="en-US" dirty="0"/>
          </a:p>
        </p:txBody>
      </p:sp>
      <p:sp>
        <p:nvSpPr>
          <p:cNvPr id="2" name="TextBox 1">
            <a:extLst>
              <a:ext uri="{FF2B5EF4-FFF2-40B4-BE49-F238E27FC236}">
                <a16:creationId xmlns:a16="http://schemas.microsoft.com/office/drawing/2014/main" id="{327EF0ED-1F0D-4F8C-A917-030681C1A511}"/>
              </a:ext>
            </a:extLst>
          </p:cNvPr>
          <p:cNvSpPr txBox="1"/>
          <p:nvPr/>
        </p:nvSpPr>
        <p:spPr>
          <a:xfrm>
            <a:off x="9734843" y="4400453"/>
            <a:ext cx="1785522"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1809565</a:t>
            </a:r>
          </a:p>
        </p:txBody>
      </p:sp>
    </p:spTree>
    <p:extLst>
      <p:ext uri="{BB962C8B-B14F-4D97-AF65-F5344CB8AC3E}">
        <p14:creationId xmlns:p14="http://schemas.microsoft.com/office/powerpoint/2010/main" val="3113318487"/>
      </p:ext>
    </p:extLst>
  </p:cSld>
  <p:clrMapOvr>
    <a:masterClrMapping/>
  </p:clrMapOvr>
</p:sld>
</file>

<file path=ppt/theme/theme1.xml><?xml version="1.0" encoding="utf-8"?>
<a:theme xmlns:a="http://schemas.openxmlformats.org/drawingml/2006/main" name="Office Theme">
  <a:themeElements>
    <a:clrScheme name="Contoso Theme 2">
      <a:dk1>
        <a:sysClr val="windowText" lastClr="000000"/>
      </a:dk1>
      <a:lt1>
        <a:sysClr val="window" lastClr="FFFFFF"/>
      </a:lt1>
      <a:dk2>
        <a:srgbClr val="44546A"/>
      </a:dk2>
      <a:lt2>
        <a:srgbClr val="E7E6E6"/>
      </a:lt2>
      <a:accent1>
        <a:srgbClr val="155078"/>
      </a:accent1>
      <a:accent2>
        <a:srgbClr val="0F3955"/>
      </a:accent2>
      <a:accent3>
        <a:srgbClr val="BF678E"/>
      </a:accent3>
      <a:accent4>
        <a:srgbClr val="B2606E"/>
      </a:accent4>
      <a:accent5>
        <a:srgbClr val="731F1C"/>
      </a:accent5>
      <a:accent6>
        <a:srgbClr val="666666"/>
      </a:accent6>
      <a:hlink>
        <a:srgbClr val="BF678E"/>
      </a:hlink>
      <a:folHlink>
        <a:srgbClr val="731F1C"/>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73322_Rose suite pitch deck_RVA_v3" id="{A1173EBD-D547-46AD-95A9-9B7E4968ED1F}" vid="{F580D4A0-499F-4E77-AB0C-FFDC165FC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3B9686E-60BB-426D-9902-B37A45317C63}">
  <ds:schemaRefs>
    <ds:schemaRef ds:uri="http://schemas.microsoft.com/sharepoint/v3/contenttype/forms"/>
  </ds:schemaRefs>
</ds:datastoreItem>
</file>

<file path=customXml/itemProps2.xml><?xml version="1.0" encoding="utf-8"?>
<ds:datastoreItem xmlns:ds="http://schemas.openxmlformats.org/officeDocument/2006/customXml" ds:itemID="{D4342EA1-02DE-432C-B535-038F595FE8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78E46C-0F2F-4D8F-8685-D890AF38A48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Rose suite pitch deck</Template>
  <TotalTime>1904</TotalTime>
  <Words>1695</Words>
  <Application>Microsoft Office PowerPoint</Application>
  <PresentationFormat>Widescreen</PresentationFormat>
  <Paragraphs>134</Paragraphs>
  <Slides>16</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vt:lpstr>
      <vt:lpstr>Calibri</vt:lpstr>
      <vt:lpstr>Corbel</vt:lpstr>
      <vt:lpstr>StreetCorner</vt:lpstr>
      <vt:lpstr>StreetCornerBold</vt:lpstr>
      <vt:lpstr>Tahoma</vt:lpstr>
      <vt:lpstr>Office Theme</vt:lpstr>
      <vt:lpstr>    Professional Relationships  (ECHC5004)  Seminar  Presentation  ppt  Assignment  2:</vt:lpstr>
      <vt:lpstr>  </vt:lpstr>
      <vt:lpstr>History</vt:lpstr>
      <vt:lpstr> Mind</vt:lpstr>
      <vt:lpstr>President and ambassador,</vt:lpstr>
      <vt:lpstr>   Their mission</vt:lpstr>
      <vt:lpstr>Strategy  2016 - 2021</vt:lpstr>
      <vt:lpstr>PowerPoint Presentation</vt:lpstr>
      <vt:lpstr>What  type of training is offered  </vt:lpstr>
      <vt:lpstr> </vt:lpstr>
      <vt:lpstr>PowerPoint Presentation</vt:lpstr>
      <vt:lpstr>PowerPoint Presentation</vt:lpstr>
      <vt:lpstr> </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Annette Evans</dc:creator>
  <cp:lastModifiedBy>Annette Evans</cp:lastModifiedBy>
  <cp:revision>2</cp:revision>
  <dcterms:created xsi:type="dcterms:W3CDTF">2020-10-06T06:39:00Z</dcterms:created>
  <dcterms:modified xsi:type="dcterms:W3CDTF">2020-10-09T01:17:20Z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