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4"/>
  </p:notesMasterIdLst>
  <p:sldIdLst>
    <p:sldId id="257" r:id="rId2"/>
    <p:sldId id="296" r:id="rId3"/>
    <p:sldId id="290" r:id="rId4"/>
    <p:sldId id="298" r:id="rId5"/>
    <p:sldId id="299" r:id="rId6"/>
    <p:sldId id="301" r:id="rId7"/>
    <p:sldId id="300" r:id="rId8"/>
    <p:sldId id="259" r:id="rId9"/>
    <p:sldId id="270" r:id="rId10"/>
    <p:sldId id="271" r:id="rId11"/>
    <p:sldId id="291" r:id="rId12"/>
    <p:sldId id="272" r:id="rId13"/>
    <p:sldId id="273" r:id="rId14"/>
    <p:sldId id="302" r:id="rId15"/>
    <p:sldId id="285" r:id="rId16"/>
    <p:sldId id="275" r:id="rId17"/>
    <p:sldId id="276" r:id="rId18"/>
    <p:sldId id="303" r:id="rId19"/>
    <p:sldId id="277" r:id="rId20"/>
    <p:sldId id="267" r:id="rId21"/>
    <p:sldId id="293" r:id="rId22"/>
    <p:sldId id="274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7907" autoAdjust="0"/>
    <p:restoredTop sz="94660"/>
  </p:normalViewPr>
  <p:slideViewPr>
    <p:cSldViewPr snapToGrid="0">
      <p:cViewPr varScale="1">
        <p:scale>
          <a:sx n="62" d="100"/>
          <a:sy n="62" d="100"/>
        </p:scale>
        <p:origin x="62" y="19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5426BE-C6F7-49F0-AFE1-D4A6EE5482BF}" type="datetimeFigureOut">
              <a:rPr lang="en-US" smtClean="0"/>
              <a:t>12/13/2021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6B9132-D309-4BEF-8F0D-6A1B56398BF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40310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7F857B7-3F5C-441F-B169-E78EFFFBF0B5}" type="slidenum">
              <a:rPr lang="en-GB" smtClean="0">
                <a:solidFill>
                  <a:prstClr val="black"/>
                </a:solidFill>
              </a:rPr>
              <a:pPr/>
              <a:t>1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94957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9BEE6-D57E-490D-97A6-7125E5FEE10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814B-5E71-4D94-9207-D6B26A6EC73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16582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9BEE6-D57E-490D-97A6-7125E5FEE10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814B-5E71-4D94-9207-D6B26A6EC73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11672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9BEE6-D57E-490D-97A6-7125E5FEE10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814B-5E71-4D94-9207-D6B26A6EC73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07560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9BEE6-D57E-490D-97A6-7125E5FEE10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814B-5E71-4D94-9207-D6B26A6EC73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51471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9BEE6-D57E-490D-97A6-7125E5FEE10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814B-5E71-4D94-9207-D6B26A6EC73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00888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9BEE6-D57E-490D-97A6-7125E5FEE10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814B-5E71-4D94-9207-D6B26A6EC73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76132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9BEE6-D57E-490D-97A6-7125E5FEE10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814B-5E71-4D94-9207-D6B26A6EC73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9320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9BEE6-D57E-490D-97A6-7125E5FEE10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814B-5E71-4D94-9207-D6B26A6EC73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65861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9BEE6-D57E-490D-97A6-7125E5FEE10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814B-5E71-4D94-9207-D6B26A6EC73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59666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9BEE6-D57E-490D-97A6-7125E5FEE10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814B-5E71-4D94-9207-D6B26A6EC73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62173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9BEE6-D57E-490D-97A6-7125E5FEE10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A814B-5E71-4D94-9207-D6B26A6EC73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04123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D9BEE6-D57E-490D-97A6-7125E5FEE104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EA814B-5E71-4D94-9207-D6B26A6EC732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5598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uwtsd.ac.uk/library/catalogue/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s://whel-primo.hosted.exlibrisgroup.com/primo-explore/dbsearch?query=contains,dbcategory,&amp;tab=jsearch_slot&amp;sortby=title&amp;vid=44WHELF_UWTSD_VU1&amp;databases=category,Institute%20of%20Education%20and%20Humanities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oxfordreference-com.ezproxy.uwtsd.ac.uk/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s://scholar.google.co.uk/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hyperlink" Target="https://books.google.co.uk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s://www.uwtsd.ac.uk/library/need-more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brary.wales/visit/before-your-visit/readers-ticket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library simpsons the hip place to b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651" y="0"/>
            <a:ext cx="988221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0" y="2130426"/>
            <a:ext cx="11277600" cy="1470025"/>
          </a:xfrm>
        </p:spPr>
        <p:txBody>
          <a:bodyPr>
            <a:normAutofit/>
          </a:bodyPr>
          <a:lstStyle/>
          <a:p>
            <a:r>
              <a:rPr lang="en-GB" sz="6000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Library Skills</a:t>
            </a:r>
            <a:endParaRPr lang="en-GB" sz="60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5250426" y="1399831"/>
            <a:ext cx="5321709" cy="293121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3200" dirty="0">
              <a:latin typeface="Harlow Solid Italic" panose="04030604020F02020D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353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>
                <a:hlinkClick r:id="rId2"/>
              </a:rPr>
              <a:t>http://www.uwtsd.ac.uk/library/catalogue</a:t>
            </a:r>
            <a:r>
              <a:rPr lang="en-US" dirty="0" smtClean="0">
                <a:hlinkClick r:id="rId2"/>
              </a:rPr>
              <a:t>/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1" t="16622" r="690" b="11125"/>
          <a:stretch/>
        </p:blipFill>
        <p:spPr>
          <a:xfrm>
            <a:off x="1813035" y="1417638"/>
            <a:ext cx="9002110" cy="5239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1775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518566" y="0"/>
            <a:ext cx="8855143" cy="6807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6178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t="7191" r="3275" b="14256"/>
          <a:stretch/>
        </p:blipFill>
        <p:spPr>
          <a:xfrm>
            <a:off x="609600" y="0"/>
            <a:ext cx="11064766" cy="679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20942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t="9672" r="7155" b="6439"/>
          <a:stretch/>
        </p:blipFill>
        <p:spPr>
          <a:xfrm>
            <a:off x="1497724" y="1"/>
            <a:ext cx="948756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6635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2578" y="175983"/>
            <a:ext cx="8692055" cy="6682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09484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64458" y="-135265"/>
            <a:ext cx="9096928" cy="6993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76514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5086" y="506866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But wait: there’s more to the university library than just the books on the shelves ….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26971" y="1941548"/>
            <a:ext cx="5573484" cy="4168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057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417638"/>
          </a:xfrm>
        </p:spPr>
        <p:txBody>
          <a:bodyPr/>
          <a:lstStyle/>
          <a:p>
            <a:r>
              <a:rPr lang="en-GB" b="1" dirty="0" smtClean="0"/>
              <a:t>eBooks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75657"/>
            <a:ext cx="10972800" cy="4950507"/>
          </a:xfrm>
        </p:spPr>
        <p:txBody>
          <a:bodyPr/>
          <a:lstStyle/>
          <a:p>
            <a:r>
              <a:rPr lang="en-GB" dirty="0" smtClean="0"/>
              <a:t>The university subscribes to 100s (if not 1000s) of electronic journals (as well as some in hard copy)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0228" y="2295274"/>
            <a:ext cx="7257143" cy="4334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0108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Journals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8729" y="1417638"/>
            <a:ext cx="6474542" cy="4977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6318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Journals 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5973" y="1600201"/>
            <a:ext cx="2831691" cy="4446638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The library contains volumes of lots of journals – some of which are not available electronically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5368" y="1417638"/>
            <a:ext cx="6839414" cy="5257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3229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/>
          <a:lstStyle/>
          <a:p>
            <a:r>
              <a:rPr lang="en-GB" b="1" dirty="0" smtClean="0"/>
              <a:t>Databases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166" y="1383929"/>
            <a:ext cx="2921876" cy="7710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 dirty="0" smtClean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 smtClean="0">
              <a:hlinkClick r:id="rId2"/>
            </a:endParaRPr>
          </a:p>
          <a:p>
            <a:pPr marL="0" indent="0">
              <a:buNone/>
            </a:pPr>
            <a:endParaRPr lang="en-GB" sz="2000" dirty="0">
              <a:hlinkClick r:id="rId2"/>
            </a:endParaRPr>
          </a:p>
          <a:p>
            <a:pPr marL="0" indent="0">
              <a:buNone/>
            </a:pPr>
            <a:endParaRPr lang="en-GB" sz="2000" dirty="0" smtClean="0">
              <a:hlinkClick r:id="rId2"/>
            </a:endParaRPr>
          </a:p>
          <a:p>
            <a:pPr marL="0" indent="0">
              <a:buNone/>
            </a:pPr>
            <a:endParaRPr lang="en-GB" sz="2000" dirty="0">
              <a:hlinkClick r:id="rId2"/>
            </a:endParaRPr>
          </a:p>
          <a:p>
            <a:pPr marL="0" indent="0">
              <a:buNone/>
            </a:pPr>
            <a:endParaRPr lang="en-GB" sz="2000" dirty="0" smtClean="0">
              <a:hlinkClick r:id="rId2"/>
            </a:endParaRPr>
          </a:p>
          <a:p>
            <a:pPr marL="0" indent="0">
              <a:buNone/>
            </a:pPr>
            <a:endParaRPr lang="en-GB" sz="2000" dirty="0">
              <a:hlinkClick r:id="rId2"/>
            </a:endParaRPr>
          </a:p>
          <a:p>
            <a:pPr marL="0" indent="0">
              <a:buNone/>
            </a:pPr>
            <a:endParaRPr lang="en-GB" sz="2000" dirty="0" smtClean="0">
              <a:hlinkClick r:id="rId2"/>
            </a:endParaRPr>
          </a:p>
          <a:p>
            <a:pPr marL="0" indent="0">
              <a:buNone/>
            </a:pPr>
            <a:endParaRPr lang="en-GB" sz="2000" dirty="0">
              <a:hlinkClick r:id="rId2"/>
            </a:endParaRPr>
          </a:p>
          <a:p>
            <a:pPr marL="0" indent="0">
              <a:buNone/>
            </a:pPr>
            <a:endParaRPr lang="en-GB" sz="2000" dirty="0" smtClean="0">
              <a:hlinkClick r:id="rId2"/>
            </a:endParaRPr>
          </a:p>
          <a:p>
            <a:pPr marL="0" indent="0">
              <a:buNone/>
            </a:pPr>
            <a:endParaRPr lang="en-GB" sz="5600" dirty="0">
              <a:hlinkClick r:id="rId2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t="10051" r="1207" b="967"/>
          <a:stretch/>
        </p:blipFill>
        <p:spPr>
          <a:xfrm>
            <a:off x="1791730" y="875845"/>
            <a:ext cx="8411945" cy="58245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8250621" y="2784930"/>
            <a:ext cx="3331779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https://whel-primo.hosted.exlibrisgroup.com/primo-explore/dbsearch?query=contains,dbcategory,&amp;tab=jsearch_slot&amp;sortby=title&amp;vid=44WHELF_UWTSD_VU1&amp;databases=category,Institute%20of%20Education%20and%20Humanities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3207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Newspapers</a:t>
            </a:r>
            <a:endParaRPr lang="en-US" b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6839" y="1664448"/>
            <a:ext cx="6145161" cy="472409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1664448"/>
            <a:ext cx="6145161" cy="4724093"/>
          </a:xfrm>
          <a:prstGeom prst="rect">
            <a:avLst/>
          </a:prstGeom>
        </p:spPr>
      </p:pic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599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9597" t="12122" r="23307" b="11970"/>
          <a:stretch/>
        </p:blipFill>
        <p:spPr>
          <a:xfrm>
            <a:off x="3333135" y="891278"/>
            <a:ext cx="5610145" cy="5966722"/>
          </a:xfrm>
          <a:prstGeom prst="rect">
            <a:avLst/>
          </a:prstGeom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609600" y="0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smtClean="0"/>
              <a:t>Databases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27784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/>
          <a:lstStyle/>
          <a:p>
            <a:r>
              <a:rPr lang="en-GB" b="1" dirty="0" smtClean="0"/>
              <a:t>Oxford Reference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1219543" cy="5257799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US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t="13754" r="2441"/>
          <a:stretch/>
        </p:blipFill>
        <p:spPr>
          <a:xfrm>
            <a:off x="1977274" y="1092079"/>
            <a:ext cx="8484194" cy="576592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46744" y="2772384"/>
            <a:ext cx="248860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hlinkClick r:id="rId3"/>
              </a:rPr>
              <a:t>https://www-oxfordreference-com.ezproxy.uwtsd.ac.uk/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9375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hlinkClick r:id="rId2"/>
              </a:rPr>
              <a:t>Google Scholar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t="21597" r="1048"/>
          <a:stretch/>
        </p:blipFill>
        <p:spPr>
          <a:xfrm>
            <a:off x="2359741" y="1600201"/>
            <a:ext cx="7964129" cy="4851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3341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hlinkClick r:id="rId2"/>
              </a:rPr>
              <a:t>Google Books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360437"/>
            <a:ext cx="10972800" cy="4525963"/>
          </a:xfrm>
        </p:spPr>
        <p:txBody>
          <a:bodyPr/>
          <a:lstStyle/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t="20023" r="1048"/>
          <a:stretch/>
        </p:blipFill>
        <p:spPr>
          <a:xfrm>
            <a:off x="2241755" y="1417638"/>
            <a:ext cx="8495071" cy="5278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8206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Archive.Org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" t="8962" r="733"/>
          <a:stretch/>
        </p:blipFill>
        <p:spPr>
          <a:xfrm>
            <a:off x="2507226" y="1417638"/>
            <a:ext cx="7716454" cy="5440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34151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Interlibrary loan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0270" y="1271947"/>
            <a:ext cx="10972800" cy="4525963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https://www.uwtsd.ac.uk/library/need-more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946419"/>
            <a:ext cx="6371303" cy="489794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559" y="2092110"/>
            <a:ext cx="6297441" cy="4841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6233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506867"/>
            <a:ext cx="10972800" cy="1143000"/>
          </a:xfrm>
        </p:spPr>
        <p:txBody>
          <a:bodyPr>
            <a:normAutofit/>
          </a:bodyPr>
          <a:lstStyle/>
          <a:p>
            <a:r>
              <a:rPr lang="en-GB" b="1" dirty="0" smtClean="0"/>
              <a:t>National Library of Wales, Aberystwyth</a:t>
            </a:r>
            <a:endParaRPr lang="en-US" b="1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" y="1926205"/>
            <a:ext cx="6115050" cy="3438525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609600" y="5641068"/>
            <a:ext cx="87884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6900" indent="0">
              <a:buNone/>
            </a:pP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www.library.wales/visit/before-your-visit/readers-ticket</a:t>
            </a:r>
            <a:endParaRPr lang="en-GB" dirty="0" smtClean="0"/>
          </a:p>
          <a:p>
            <a:pPr marL="36900" indent="0">
              <a:buNone/>
            </a:pPr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4"/>
          <a:srcRect l="12187" t="10704" r="12918" b="1492"/>
          <a:stretch/>
        </p:blipFill>
        <p:spPr>
          <a:xfrm>
            <a:off x="7079226" y="1926205"/>
            <a:ext cx="4121893" cy="3714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9988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Join your local library!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94" y="1623220"/>
            <a:ext cx="4021394" cy="516246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8813" y="1623220"/>
            <a:ext cx="7433187" cy="4957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55001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How to find books?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400" dirty="0" smtClean="0"/>
              <a:t>If in doubt: </a:t>
            </a:r>
          </a:p>
          <a:p>
            <a:r>
              <a:rPr lang="en-GB" sz="4400" dirty="0"/>
              <a:t>A</a:t>
            </a:r>
            <a:r>
              <a:rPr lang="en-GB" sz="4400" dirty="0" smtClean="0"/>
              <a:t>sk at the desk.</a:t>
            </a:r>
          </a:p>
          <a:p>
            <a:r>
              <a:rPr lang="en-GB" sz="4400" dirty="0" smtClean="0"/>
              <a:t>Ask your lecturer.</a:t>
            </a:r>
          </a:p>
          <a:p>
            <a:r>
              <a:rPr lang="en-GB" sz="4400" dirty="0" smtClean="0"/>
              <a:t>Consider a purchase.</a:t>
            </a:r>
          </a:p>
          <a:p>
            <a:pPr marL="0" indent="0">
              <a:buNone/>
            </a:pP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815677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Office Theme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709</TotalTime>
  <Words>126</Words>
  <Application>Microsoft Office PowerPoint</Application>
  <PresentationFormat>Widescreen</PresentationFormat>
  <Paragraphs>51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Arial Black</vt:lpstr>
      <vt:lpstr>Calibri</vt:lpstr>
      <vt:lpstr>Harlow Solid Italic</vt:lpstr>
      <vt:lpstr>1_Office Theme</vt:lpstr>
      <vt:lpstr>Library Skills</vt:lpstr>
      <vt:lpstr>http://www.uwtsd.ac.uk/library/catalogue/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But wait: there’s more to the university library than just the books on the shelves ….</vt:lpstr>
      <vt:lpstr>eBooks</vt:lpstr>
      <vt:lpstr>Journals</vt:lpstr>
      <vt:lpstr>Journals </vt:lpstr>
      <vt:lpstr>Databases</vt:lpstr>
      <vt:lpstr>Newspapers</vt:lpstr>
      <vt:lpstr>PowerPoint Presentation</vt:lpstr>
      <vt:lpstr>Oxford Reference</vt:lpstr>
      <vt:lpstr>Google Scholar</vt:lpstr>
      <vt:lpstr>Google Books</vt:lpstr>
      <vt:lpstr>Archive.Org</vt:lpstr>
      <vt:lpstr>Interlibrary loan</vt:lpstr>
      <vt:lpstr>National Library of Wales, Aberystwyth</vt:lpstr>
      <vt:lpstr>Join your local library!</vt:lpstr>
      <vt:lpstr>How to find books?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AHSK4002  Week 6 Lecture Library and Research Skills</dc:title>
  <dc:creator>Alexander Scott</dc:creator>
  <cp:lastModifiedBy>Yiying Jiao</cp:lastModifiedBy>
  <cp:revision>44</cp:revision>
  <dcterms:created xsi:type="dcterms:W3CDTF">2016-11-16T11:44:21Z</dcterms:created>
  <dcterms:modified xsi:type="dcterms:W3CDTF">2021-12-13T11:49:51Z</dcterms:modified>
</cp:coreProperties>
</file>