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8" r:id="rId3"/>
    <p:sldId id="278" r:id="rId4"/>
    <p:sldId id="277" r:id="rId5"/>
    <p:sldId id="276" r:id="rId6"/>
    <p:sldId id="279" r:id="rId7"/>
    <p:sldId id="274" r:id="rId8"/>
    <p:sldId id="275" r:id="rId9"/>
    <p:sldId id="272" r:id="rId10"/>
    <p:sldId id="270" r:id="rId11"/>
    <p:sldId id="280" r:id="rId12"/>
    <p:sldId id="281" r:id="rId13"/>
    <p:sldId id="282" r:id="rId14"/>
    <p:sldId id="283" r:id="rId15"/>
    <p:sldId id="28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hwb.uwtsd.ac.uk/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11079" y="2399374"/>
            <a:ext cx="2507907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2000" b="1" dirty="0"/>
              <a:t>Andrew Noble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75372" y="2473284"/>
            <a:ext cx="43500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Computational Simulation Introduction</a:t>
            </a:r>
          </a:p>
        </p:txBody>
      </p:sp>
    </p:spTree>
    <p:extLst>
      <p:ext uri="{BB962C8B-B14F-4D97-AF65-F5344CB8AC3E}">
        <p14:creationId xmlns:p14="http://schemas.microsoft.com/office/powerpoint/2010/main" val="1126574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Module 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C9CCD1-4ECD-4432-9735-0FF3593CEAA5}"/>
              </a:ext>
            </a:extLst>
          </p:cNvPr>
          <p:cNvSpPr txBox="1"/>
          <p:nvPr/>
        </p:nvSpPr>
        <p:spPr>
          <a:xfrm>
            <a:off x="1266547" y="1439495"/>
            <a:ext cx="965890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Assessment:</a:t>
            </a:r>
          </a:p>
          <a:p>
            <a:pPr algn="ctr"/>
            <a:endParaRPr lang="en-GB" sz="2400" b="1" dirty="0"/>
          </a:p>
          <a:p>
            <a:pPr algn="ctr"/>
            <a:r>
              <a:rPr lang="en-GB" b="1" dirty="0"/>
              <a:t>Single Assessment: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Written Report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5000 Words (max)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Submission: 11/05/26 by 23:00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Covering:</a:t>
            </a:r>
          </a:p>
          <a:p>
            <a:pPr algn="ctr"/>
            <a:endParaRPr lang="en-GB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Understanding of CAE methods and limitations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CAD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Validation methods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FEA driven design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Structural analysis </a:t>
            </a:r>
          </a:p>
        </p:txBody>
      </p:sp>
    </p:spTree>
    <p:extLst>
      <p:ext uri="{BB962C8B-B14F-4D97-AF65-F5344CB8AC3E}">
        <p14:creationId xmlns:p14="http://schemas.microsoft.com/office/powerpoint/2010/main" val="1233705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Accessing Solidworks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4DD548-5C01-4EF0-81C1-6FD2515C0A56}"/>
              </a:ext>
            </a:extLst>
          </p:cNvPr>
          <p:cNvSpPr txBox="1"/>
          <p:nvPr/>
        </p:nvSpPr>
        <p:spPr>
          <a:xfrm>
            <a:off x="982461" y="1802167"/>
            <a:ext cx="102270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You can use remote access to dial into an on-site machine</a:t>
            </a:r>
          </a:p>
          <a:p>
            <a:pPr algn="ctr"/>
            <a:endParaRPr lang="en-GB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Beneficial if you don’t have a laptop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Good quality PC’s on site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Remember to save things to cloud storage!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Availability of machines can be limited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/>
              <a:t>You can download Solidworks onto your own machine</a:t>
            </a:r>
          </a:p>
          <a:p>
            <a:pPr algn="ctr"/>
            <a:endParaRPr lang="en-GB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Makes learning much more flexible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PC Spec can limit performance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Need Activation Code &amp; Download link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4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Downloading Solidworks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0E70CA-C569-4C90-A07B-E063846A5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844" y="2027027"/>
            <a:ext cx="4391025" cy="8170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CF2E94-9A32-471B-9073-5EBFD16B66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4206" y="3523956"/>
            <a:ext cx="3924300" cy="25622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9798010-42E7-4828-A59E-1D4F6CABB605}"/>
              </a:ext>
            </a:extLst>
          </p:cNvPr>
          <p:cNvSpPr txBox="1"/>
          <p:nvPr/>
        </p:nvSpPr>
        <p:spPr>
          <a:xfrm>
            <a:off x="727970" y="1651303"/>
            <a:ext cx="558405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Go to the Hwb website </a:t>
            </a:r>
            <a:r>
              <a:rPr lang="en-GB" sz="2000" b="1" dirty="0">
                <a:hlinkClick r:id="rId6"/>
              </a:rPr>
              <a:t>https://hwb.uwtsd.ac.uk</a:t>
            </a: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Go to the Student Dashboard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Click on ‘Helpdesk &amp; Report Issues’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Click on ‘IT Helpdesk’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Select Request Type as ‘Request for Software &amp; Devices’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Select Solidworks from the list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Input contact number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Input your Course Title (inc. Foundation Year)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For ‘Expected Completion Date’ put the year you will graduate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Tick to agree to terms &amp; conditions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Click Save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You will receive an email to your student account with the activation code &amp; download link</a:t>
            </a:r>
          </a:p>
        </p:txBody>
      </p:sp>
    </p:spTree>
    <p:extLst>
      <p:ext uri="{BB962C8B-B14F-4D97-AF65-F5344CB8AC3E}">
        <p14:creationId xmlns:p14="http://schemas.microsoft.com/office/powerpoint/2010/main" val="1424276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Accessing ANSYS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4DD548-5C01-4EF0-81C1-6FD2515C0A56}"/>
              </a:ext>
            </a:extLst>
          </p:cNvPr>
          <p:cNvSpPr txBox="1"/>
          <p:nvPr/>
        </p:nvSpPr>
        <p:spPr>
          <a:xfrm>
            <a:off x="982461" y="2030767"/>
            <a:ext cx="102270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ANSYS cannot be installed on your own machine, requires use of University PC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You can use remote access to dial into an on-site machine</a:t>
            </a:r>
          </a:p>
          <a:p>
            <a:pPr algn="ctr"/>
            <a:endParaRPr lang="en-GB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Beneficial if you don’t have a laptop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Good quality PC’s on site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Remember to save things to cloud storage!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Availability of machines can be limited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/>
              <a:t>On Site Access in 006 &amp; 1</a:t>
            </a:r>
            <a:r>
              <a:rPr lang="en-GB" b="1" baseline="30000" dirty="0"/>
              <a:t>st</a:t>
            </a:r>
            <a:r>
              <a:rPr lang="en-GB" b="1" dirty="0"/>
              <a:t> Floor PC Labs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279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Computational Engineering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7C4E39-9A3C-492F-9791-802CDEAF1B31}"/>
              </a:ext>
            </a:extLst>
          </p:cNvPr>
          <p:cNvSpPr txBox="1"/>
          <p:nvPr/>
        </p:nvSpPr>
        <p:spPr>
          <a:xfrm>
            <a:off x="5415379" y="1745370"/>
            <a:ext cx="563879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Modern engineering relies heavily on computational methods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Often the first phase of design and testing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Allows rapid testing of designs without the need for prototype manufacture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Main Subsects: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Computer Aided Design (CAD)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Computer Aided Engineering (CAE)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Computer Aided Manufacturing (CAM)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4548A7-31A5-4C08-8293-236622221B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00" y="4154938"/>
            <a:ext cx="4260298" cy="21821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671983-BDDC-4887-949C-0ED9E68A97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600" y="1650944"/>
            <a:ext cx="4190881" cy="220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80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CAD?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09C1B8-B3A7-46EE-B31C-E925D0BE1B2D}"/>
              </a:ext>
            </a:extLst>
          </p:cNvPr>
          <p:cNvSpPr txBox="1"/>
          <p:nvPr/>
        </p:nvSpPr>
        <p:spPr>
          <a:xfrm>
            <a:off x="914399" y="2278112"/>
            <a:ext cx="51816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CAD – Computer Aided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Using computer systems to design, test, optimise and analyse components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Typical Uses: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Component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Assembly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Testing fit/tolerance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Motion Simulation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A663C6-8127-4479-9F2A-17DCD885A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6951" y="2220002"/>
            <a:ext cx="5325029" cy="3161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98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CAE?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9E4000-144E-4E73-BE5E-D22E85CA6833}"/>
              </a:ext>
            </a:extLst>
          </p:cNvPr>
          <p:cNvSpPr txBox="1"/>
          <p:nvPr/>
        </p:nvSpPr>
        <p:spPr>
          <a:xfrm>
            <a:off x="550416" y="1909852"/>
            <a:ext cx="49892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Computer Aided Engineering</a:t>
            </a:r>
          </a:p>
          <a:p>
            <a:endParaRPr lang="en-GB" b="1" dirty="0"/>
          </a:p>
          <a:p>
            <a:r>
              <a:rPr lang="en-GB" b="1" dirty="0"/>
              <a:t>Use of computer simulation software to analyse the performance of components</a:t>
            </a:r>
          </a:p>
          <a:p>
            <a:endParaRPr lang="en-GB" b="1" dirty="0"/>
          </a:p>
          <a:p>
            <a:r>
              <a:rPr lang="en-GB" b="1" dirty="0"/>
              <a:t>Allows user to study: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Component Interaction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Forces, stresses, deformations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Temperatures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Fluid Flow</a:t>
            </a:r>
          </a:p>
          <a:p>
            <a:endParaRPr lang="en-GB" b="1" dirty="0"/>
          </a:p>
          <a:p>
            <a:r>
              <a:rPr lang="en-GB" b="1" dirty="0"/>
              <a:t>Uses Finite Element Methods to divide the large problem into many smaller ones, making solving easier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43746A-3748-41BB-B75A-335D2D93E3C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956621" y="4140294"/>
            <a:ext cx="5419336" cy="25268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929FB81-7BD2-4B82-A2CD-695F301D5BB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3382"/>
          <a:stretch/>
        </p:blipFill>
        <p:spPr>
          <a:xfrm>
            <a:off x="5956621" y="1494980"/>
            <a:ext cx="5419337" cy="264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066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Benefits of CAE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22C4E5-6F11-45D7-B9E4-9A6C5C251D4C}"/>
              </a:ext>
            </a:extLst>
          </p:cNvPr>
          <p:cNvSpPr txBox="1"/>
          <p:nvPr/>
        </p:nvSpPr>
        <p:spPr>
          <a:xfrm>
            <a:off x="1313895" y="1571348"/>
            <a:ext cx="951686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000" b="1" dirty="0"/>
              <a:t>Improves engineering accuracy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Increases productivity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Allows tracking of workflow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Facilitates better transfer of knowledge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Changes to parts can be easily applied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Easy documenting of a design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Many of these factors depend on the skill of the operator!</a:t>
            </a:r>
          </a:p>
        </p:txBody>
      </p:sp>
    </p:spTree>
    <p:extLst>
      <p:ext uri="{BB962C8B-B14F-4D97-AF65-F5344CB8AC3E}">
        <p14:creationId xmlns:p14="http://schemas.microsoft.com/office/powerpoint/2010/main" val="2587969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Why FEA is used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22C4E5-6F11-45D7-B9E4-9A6C5C251D4C}"/>
              </a:ext>
            </a:extLst>
          </p:cNvPr>
          <p:cNvSpPr txBox="1"/>
          <p:nvPr/>
        </p:nvSpPr>
        <p:spPr>
          <a:xfrm>
            <a:off x="1313895" y="1571348"/>
            <a:ext cx="951686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000" b="1" dirty="0"/>
              <a:t>Analytical Solutions:</a:t>
            </a:r>
          </a:p>
          <a:p>
            <a:pPr algn="ctr"/>
            <a:endParaRPr lang="en-GB" sz="2000" i="1" dirty="0">
              <a:solidFill>
                <a:srgbClr val="FF0000"/>
              </a:solidFill>
            </a:endParaRPr>
          </a:p>
          <a:p>
            <a:pPr algn="ctr"/>
            <a:r>
              <a:rPr lang="en-GB" sz="2000" i="1" dirty="0"/>
              <a:t>Stress analysis of simple structures such as beams, trusses, cylinders etc. can be conducted by analytical means</a:t>
            </a:r>
          </a:p>
          <a:p>
            <a:pPr algn="ctr"/>
            <a:endParaRPr lang="en-GB" sz="2000" i="1" dirty="0"/>
          </a:p>
          <a:p>
            <a:pPr algn="ctr"/>
            <a:r>
              <a:rPr lang="en-GB" sz="2000" i="1" dirty="0"/>
              <a:t>Although close, this method is often a simplification or idealised version of a more complex scenario</a:t>
            </a:r>
          </a:p>
          <a:p>
            <a:pPr algn="ctr"/>
            <a:endParaRPr lang="en-GB" sz="2000" i="1" dirty="0"/>
          </a:p>
          <a:p>
            <a:pPr algn="ctr"/>
            <a:r>
              <a:rPr lang="en-GB" sz="2000" b="1" dirty="0"/>
              <a:t>FEA: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i="1" dirty="0"/>
              <a:t>Where more complex geometries or loading conditions exist, analytical solution is not possible</a:t>
            </a:r>
          </a:p>
          <a:p>
            <a:pPr algn="ctr"/>
            <a:endParaRPr lang="en-GB" sz="2000" i="1" dirty="0"/>
          </a:p>
          <a:p>
            <a:pPr algn="ctr"/>
            <a:r>
              <a:rPr lang="en-GB" sz="2000" i="1" dirty="0"/>
              <a:t>Computational solutions are required</a:t>
            </a:r>
          </a:p>
        </p:txBody>
      </p:sp>
    </p:spTree>
    <p:extLst>
      <p:ext uri="{BB962C8B-B14F-4D97-AF65-F5344CB8AC3E}">
        <p14:creationId xmlns:p14="http://schemas.microsoft.com/office/powerpoint/2010/main" val="969691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Discretisation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EF79C0-9519-7685-4D60-6FF47B09FEDB}"/>
              </a:ext>
            </a:extLst>
          </p:cNvPr>
          <p:cNvSpPr txBox="1"/>
          <p:nvPr/>
        </p:nvSpPr>
        <p:spPr>
          <a:xfrm>
            <a:off x="1298448" y="1737360"/>
            <a:ext cx="98846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Finite element Analysis relies on discretisation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Breaking a large problem down into smaller, easier to solve idealised segments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Generally done using a mesh based approach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Has limitations due to this</a:t>
            </a: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A00D658B-DB4C-0D26-5C94-8C01125317B9}"/>
              </a:ext>
            </a:extLst>
          </p:cNvPr>
          <p:cNvSpPr/>
          <p:nvPr/>
        </p:nvSpPr>
        <p:spPr>
          <a:xfrm>
            <a:off x="923160" y="4087368"/>
            <a:ext cx="1957200" cy="14773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Real World Problem</a:t>
            </a:r>
          </a:p>
        </p:txBody>
      </p:sp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EB3EB3C9-F7CC-E0A3-88A5-C6978E53068A}"/>
              </a:ext>
            </a:extLst>
          </p:cNvPr>
          <p:cNvSpPr/>
          <p:nvPr/>
        </p:nvSpPr>
        <p:spPr>
          <a:xfrm>
            <a:off x="3983352" y="4087368"/>
            <a:ext cx="1957200" cy="14773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Adjusted/Simpler Geometry</a:t>
            </a:r>
          </a:p>
        </p:txBody>
      </p:sp>
      <p:sp>
        <p:nvSpPr>
          <p:cNvPr id="11" name="Flowchart: Process 10">
            <a:extLst>
              <a:ext uri="{FF2B5EF4-FFF2-40B4-BE49-F238E27FC236}">
                <a16:creationId xmlns:a16="http://schemas.microsoft.com/office/drawing/2014/main" id="{E88D55C7-4DDD-8A3C-8079-5EE0B9EC71FE}"/>
              </a:ext>
            </a:extLst>
          </p:cNvPr>
          <p:cNvSpPr/>
          <p:nvPr/>
        </p:nvSpPr>
        <p:spPr>
          <a:xfrm>
            <a:off x="6781416" y="4087368"/>
            <a:ext cx="1957200" cy="14773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Mathematical Model</a:t>
            </a:r>
          </a:p>
        </p:txBody>
      </p:sp>
      <p:sp>
        <p:nvSpPr>
          <p:cNvPr id="12" name="Flowchart: Process 11">
            <a:extLst>
              <a:ext uri="{FF2B5EF4-FFF2-40B4-BE49-F238E27FC236}">
                <a16:creationId xmlns:a16="http://schemas.microsoft.com/office/drawing/2014/main" id="{7C34B914-2138-4271-4977-9ECF73385013}"/>
              </a:ext>
            </a:extLst>
          </p:cNvPr>
          <p:cNvSpPr/>
          <p:nvPr/>
        </p:nvSpPr>
        <p:spPr>
          <a:xfrm>
            <a:off x="9661776" y="4087368"/>
            <a:ext cx="1957200" cy="147732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Mesh Representation (Discretised Model)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84A01E8-B495-8855-3611-5AC3B3B03B17}"/>
              </a:ext>
            </a:extLst>
          </p:cNvPr>
          <p:cNvCxnSpPr>
            <a:stCxn id="6" idx="3"/>
            <a:endCxn id="10" idx="1"/>
          </p:cNvCxnSpPr>
          <p:nvPr/>
        </p:nvCxnSpPr>
        <p:spPr>
          <a:xfrm>
            <a:off x="2880360" y="4826032"/>
            <a:ext cx="1102992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3D80302-864E-314B-411A-44DBA4FA6B91}"/>
              </a:ext>
            </a:extLst>
          </p:cNvPr>
          <p:cNvCxnSpPr>
            <a:cxnSpLocks/>
            <a:stCxn id="10" idx="3"/>
            <a:endCxn id="11" idx="1"/>
          </p:cNvCxnSpPr>
          <p:nvPr/>
        </p:nvCxnSpPr>
        <p:spPr>
          <a:xfrm>
            <a:off x="5940552" y="4826032"/>
            <a:ext cx="840864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39DDC9B-82F1-013E-D70C-EDF6C3CF25AA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8738616" y="4826032"/>
            <a:ext cx="923160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3172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Discretisation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525CC-8E1C-FE7D-9438-992C356982A0}"/>
              </a:ext>
            </a:extLst>
          </p:cNvPr>
          <p:cNvSpPr txBox="1"/>
          <p:nvPr/>
        </p:nvSpPr>
        <p:spPr>
          <a:xfrm>
            <a:off x="3042664" y="1743061"/>
            <a:ext cx="61066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“Representation of a body by generation of an equivalent and representative system of multiple smaller bodies which have and interconnected nodal structure of at least 2 connections and defined boundary sections”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5C1AEE-6219-3D51-972B-439CF761B3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6141" y="3129699"/>
            <a:ext cx="6779718" cy="3435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3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Mesh Elements</a:t>
            </a:r>
          </a:p>
        </p:txBody>
      </p:sp>
      <p:pic>
        <p:nvPicPr>
          <p:cNvPr id="1026" name="Picture 2" descr="Stochastic Simulation and Lagrangian Dynamics: WHAT DOES SHAPE FUNCTION  MEAN IN FINITE ELEMENT FORMULATION?">
            <a:extLst>
              <a:ext uri="{FF2B5EF4-FFF2-40B4-BE49-F238E27FC236}">
                <a16:creationId xmlns:a16="http://schemas.microsoft.com/office/drawing/2014/main" id="{B831D2DB-4499-C51B-B6E5-161556352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568" y="3072891"/>
            <a:ext cx="8370863" cy="31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04D2EF-1556-EB92-E20C-9745D4763C58}"/>
              </a:ext>
            </a:extLst>
          </p:cNvPr>
          <p:cNvSpPr txBox="1"/>
          <p:nvPr/>
        </p:nvSpPr>
        <p:spPr>
          <a:xfrm>
            <a:off x="2282951" y="1645920"/>
            <a:ext cx="7626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Depending on the scenario, different element types need to be used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Best optimised to represent the geometry</a:t>
            </a:r>
          </a:p>
        </p:txBody>
      </p:sp>
    </p:spTree>
    <p:extLst>
      <p:ext uri="{BB962C8B-B14F-4D97-AF65-F5344CB8AC3E}">
        <p14:creationId xmlns:p14="http://schemas.microsoft.com/office/powerpoint/2010/main" val="34645554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FEA Process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159EA6-7888-90C9-723F-A11EBD61E179}"/>
              </a:ext>
            </a:extLst>
          </p:cNvPr>
          <p:cNvSpPr txBox="1"/>
          <p:nvPr/>
        </p:nvSpPr>
        <p:spPr>
          <a:xfrm>
            <a:off x="2063495" y="1645920"/>
            <a:ext cx="806500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Pre-processing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Define the geometric domain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Define the solution type required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Define the material properties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Define the geometric properties and interactions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Discretise the model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Define the boundary conditions (constraints &amp; loadings)</a:t>
            </a:r>
          </a:p>
          <a:p>
            <a:pPr lvl="1"/>
            <a:endParaRPr lang="en-GB" dirty="0"/>
          </a:p>
          <a:p>
            <a:pPr marL="0" lvl="1"/>
            <a:r>
              <a:rPr lang="en-GB" b="1" i="1" dirty="0"/>
              <a:t>Solution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dirty="0"/>
              <a:t>Chosen solver will compute the unknown values for the primary variables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dirty="0"/>
              <a:t>Computed values are used in substitution to back-compute additional variables (including derived variables)</a:t>
            </a:r>
          </a:p>
          <a:p>
            <a:pPr marL="457200" lvl="2"/>
            <a:endParaRPr lang="en-GB" dirty="0"/>
          </a:p>
          <a:p>
            <a:pPr marL="0" lvl="2"/>
            <a:r>
              <a:rPr lang="en-GB" b="1" i="1" dirty="0"/>
              <a:t>Post-Processing</a:t>
            </a:r>
          </a:p>
          <a:p>
            <a:pPr marL="742950" lvl="3" indent="-285750">
              <a:buFont typeface="Arial" panose="020B0604020202020204" pitchFamily="34" charset="0"/>
              <a:buChar char="•"/>
            </a:pPr>
            <a:r>
              <a:rPr lang="en-GB" dirty="0"/>
              <a:t>Post-processor allows for numerical display of values</a:t>
            </a:r>
          </a:p>
          <a:p>
            <a:pPr marL="742950" lvl="3" indent="-285750">
              <a:buFont typeface="Arial" panose="020B0604020202020204" pitchFamily="34" charset="0"/>
              <a:buChar char="•"/>
            </a:pPr>
            <a:r>
              <a:rPr lang="en-GB" dirty="0"/>
              <a:t>Most post-processors will allow for graphical representation overlaid onto geometry</a:t>
            </a:r>
          </a:p>
        </p:txBody>
      </p:sp>
    </p:spTree>
    <p:extLst>
      <p:ext uri="{BB962C8B-B14F-4D97-AF65-F5344CB8AC3E}">
        <p14:creationId xmlns:p14="http://schemas.microsoft.com/office/powerpoint/2010/main" val="25416596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617</TotalTime>
  <Words>686</Words>
  <Application>Microsoft Office PowerPoint</Application>
  <PresentationFormat>Widescreen</PresentationFormat>
  <Paragraphs>159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Andrew Noble</cp:lastModifiedBy>
  <cp:revision>40</cp:revision>
  <dcterms:created xsi:type="dcterms:W3CDTF">2020-09-09T10:57:11Z</dcterms:created>
  <dcterms:modified xsi:type="dcterms:W3CDTF">2026-03-16T08:03:34Z</dcterms:modified>
</cp:coreProperties>
</file>