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notesMasterIdLst>
    <p:notesMasterId r:id="rId10"/>
  </p:notesMasterIdLst>
  <p:sldIdLst>
    <p:sldId id="256" r:id="rId2"/>
    <p:sldId id="257" r:id="rId3"/>
    <p:sldId id="259" r:id="rId4"/>
    <p:sldId id="260" r:id="rId5"/>
    <p:sldId id="261" r:id="rId6"/>
    <p:sldId id="262" r:id="rId7"/>
    <p:sldId id="263"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616E890-FDC1-4EE8-A0C9-2BFFA06A1674}" v="34" dt="2026-10-12T04:20:11.02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9739" autoAdjust="0"/>
  </p:normalViewPr>
  <p:slideViewPr>
    <p:cSldViewPr snapToGrid="0">
      <p:cViewPr varScale="1">
        <p:scale>
          <a:sx n="66" d="100"/>
          <a:sy n="66" d="100"/>
        </p:scale>
        <p:origin x="1330" y="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sha Zeeshan" userId="061c50fb336b6e76" providerId="LiveId" clId="{943E8974-5788-4F40-9178-F6C4AB6F7451}"/>
    <pc:docChg chg="undo custSel addSld delSld modSld sldOrd">
      <pc:chgData name="Aysha Zeeshan" userId="061c50fb336b6e76" providerId="LiveId" clId="{943E8974-5788-4F40-9178-F6C4AB6F7451}" dt="2026-10-12T04:30:57.550" v="13068" actId="20577"/>
      <pc:docMkLst>
        <pc:docMk/>
      </pc:docMkLst>
      <pc:sldChg chg="addSp modSp mod">
        <pc:chgData name="Aysha Zeeshan" userId="061c50fb336b6e76" providerId="LiveId" clId="{943E8974-5788-4F40-9178-F6C4AB6F7451}" dt="2026-10-09T20:22:53.499" v="3059" actId="20577"/>
        <pc:sldMkLst>
          <pc:docMk/>
          <pc:sldMk cId="637106510" sldId="256"/>
        </pc:sldMkLst>
        <pc:spChg chg="mod">
          <ac:chgData name="Aysha Zeeshan" userId="061c50fb336b6e76" providerId="LiveId" clId="{943E8974-5788-4F40-9178-F6C4AB6F7451}" dt="2026-10-09T20:22:53.499" v="3059" actId="20577"/>
          <ac:spMkLst>
            <pc:docMk/>
            <pc:sldMk cId="637106510" sldId="256"/>
            <ac:spMk id="3" creationId="{A629CD44-6ADD-1A43-7823-2116F879B8E1}"/>
          </ac:spMkLst>
        </pc:spChg>
        <pc:spChg chg="add mod">
          <ac:chgData name="Aysha Zeeshan" userId="061c50fb336b6e76" providerId="LiveId" clId="{943E8974-5788-4F40-9178-F6C4AB6F7451}" dt="2026-10-01T22:42:32.125" v="64" actId="14100"/>
          <ac:spMkLst>
            <pc:docMk/>
            <pc:sldMk cId="637106510" sldId="256"/>
            <ac:spMk id="5" creationId="{6E3FA879-4B78-E0B7-DFD5-CB95CCB5C32D}"/>
          </ac:spMkLst>
        </pc:spChg>
      </pc:sldChg>
      <pc:sldChg chg="addSp delSp modSp mod modNotesTx">
        <pc:chgData name="Aysha Zeeshan" userId="061c50fb336b6e76" providerId="LiveId" clId="{943E8974-5788-4F40-9178-F6C4AB6F7451}" dt="2026-10-11T21:22:20.027" v="12047" actId="20577"/>
        <pc:sldMkLst>
          <pc:docMk/>
          <pc:sldMk cId="3653302053" sldId="257"/>
        </pc:sldMkLst>
        <pc:spChg chg="mod">
          <ac:chgData name="Aysha Zeeshan" userId="061c50fb336b6e76" providerId="LiveId" clId="{943E8974-5788-4F40-9178-F6C4AB6F7451}" dt="2026-10-01T22:59:59.569" v="79" actId="122"/>
          <ac:spMkLst>
            <pc:docMk/>
            <pc:sldMk cId="3653302053" sldId="257"/>
            <ac:spMk id="2" creationId="{4BD7339F-4F6C-F469-403D-06EF16BAC1EE}"/>
          </ac:spMkLst>
        </pc:spChg>
        <pc:spChg chg="mod">
          <ac:chgData name="Aysha Zeeshan" userId="061c50fb336b6e76" providerId="LiveId" clId="{943E8974-5788-4F40-9178-F6C4AB6F7451}" dt="2026-10-11T00:56:54.270" v="9607" actId="20577"/>
          <ac:spMkLst>
            <pc:docMk/>
            <pc:sldMk cId="3653302053" sldId="257"/>
            <ac:spMk id="3" creationId="{C07AF4D3-C86D-ED83-7F76-5232AC2E14E7}"/>
          </ac:spMkLst>
        </pc:spChg>
      </pc:sldChg>
      <pc:sldChg chg="addSp delSp modSp del mod">
        <pc:chgData name="Aysha Zeeshan" userId="061c50fb336b6e76" providerId="LiveId" clId="{943E8974-5788-4F40-9178-F6C4AB6F7451}" dt="2026-10-11T20:40:36.442" v="10842" actId="2696"/>
        <pc:sldMkLst>
          <pc:docMk/>
          <pc:sldMk cId="4178439060" sldId="258"/>
        </pc:sldMkLst>
      </pc:sldChg>
      <pc:sldChg chg="addSp delSp modSp mod modNotesTx">
        <pc:chgData name="Aysha Zeeshan" userId="061c50fb336b6e76" providerId="LiveId" clId="{943E8974-5788-4F40-9178-F6C4AB6F7451}" dt="2026-10-11T21:28:54.915" v="12051"/>
        <pc:sldMkLst>
          <pc:docMk/>
          <pc:sldMk cId="3180987844" sldId="259"/>
        </pc:sldMkLst>
        <pc:spChg chg="mod">
          <ac:chgData name="Aysha Zeeshan" userId="061c50fb336b6e76" providerId="LiveId" clId="{943E8974-5788-4F40-9178-F6C4AB6F7451}" dt="2026-10-11T21:10:41.470" v="11985" actId="27636"/>
          <ac:spMkLst>
            <pc:docMk/>
            <pc:sldMk cId="3180987844" sldId="259"/>
            <ac:spMk id="2" creationId="{0EDECB74-19FF-53E5-796C-AA0981172E9D}"/>
          </ac:spMkLst>
        </pc:spChg>
        <pc:spChg chg="mod">
          <ac:chgData name="Aysha Zeeshan" userId="061c50fb336b6e76" providerId="LiveId" clId="{943E8974-5788-4F40-9178-F6C4AB6F7451}" dt="2026-10-11T00:51:52.187" v="9572" actId="1076"/>
          <ac:spMkLst>
            <pc:docMk/>
            <pc:sldMk cId="3180987844" sldId="259"/>
            <ac:spMk id="3" creationId="{39707FC9-C3C9-067A-36BB-E306D9EDD362}"/>
          </ac:spMkLst>
        </pc:spChg>
        <pc:spChg chg="add del mod">
          <ac:chgData name="Aysha Zeeshan" userId="061c50fb336b6e76" providerId="LiveId" clId="{943E8974-5788-4F40-9178-F6C4AB6F7451}" dt="2026-10-11T21:28:54.915" v="12051"/>
          <ac:spMkLst>
            <pc:docMk/>
            <pc:sldMk cId="3180987844" sldId="259"/>
            <ac:spMk id="4" creationId="{B91B7C21-E693-9D64-6590-54F0909C987A}"/>
          </ac:spMkLst>
        </pc:spChg>
      </pc:sldChg>
      <pc:sldChg chg="addSp delSp modSp add mod ord modNotesTx">
        <pc:chgData name="Aysha Zeeshan" userId="061c50fb336b6e76" providerId="LiveId" clId="{943E8974-5788-4F40-9178-F6C4AB6F7451}" dt="2026-10-12T04:15:16.840" v="13059" actId="20577"/>
        <pc:sldMkLst>
          <pc:docMk/>
          <pc:sldMk cId="3185639086" sldId="260"/>
        </pc:sldMkLst>
        <pc:spChg chg="mod">
          <ac:chgData name="Aysha Zeeshan" userId="061c50fb336b6e76" providerId="LiveId" clId="{943E8974-5788-4F40-9178-F6C4AB6F7451}" dt="2026-10-09T20:37:53.874" v="4021" actId="20577"/>
          <ac:spMkLst>
            <pc:docMk/>
            <pc:sldMk cId="3185639086" sldId="260"/>
            <ac:spMk id="2" creationId="{E756060C-0A03-579B-82D2-F4A8363F1703}"/>
          </ac:spMkLst>
        </pc:spChg>
        <pc:graphicFrameChg chg="add mod ord modGraphic">
          <ac:chgData name="Aysha Zeeshan" userId="061c50fb336b6e76" providerId="LiveId" clId="{943E8974-5788-4F40-9178-F6C4AB6F7451}" dt="2026-10-10T23:51:44.765" v="5346" actId="20577"/>
          <ac:graphicFrameMkLst>
            <pc:docMk/>
            <pc:sldMk cId="3185639086" sldId="260"/>
            <ac:graphicFrameMk id="4" creationId="{64F3065D-D899-6605-976E-7F19EC0A705E}"/>
          </ac:graphicFrameMkLst>
        </pc:graphicFrameChg>
      </pc:sldChg>
      <pc:sldChg chg="addSp delSp modSp add mod ord modNotesTx">
        <pc:chgData name="Aysha Zeeshan" userId="061c50fb336b6e76" providerId="LiveId" clId="{943E8974-5788-4F40-9178-F6C4AB6F7451}" dt="2026-10-12T04:30:57.550" v="13068" actId="20577"/>
        <pc:sldMkLst>
          <pc:docMk/>
          <pc:sldMk cId="2447291707" sldId="261"/>
        </pc:sldMkLst>
        <pc:spChg chg="mod">
          <ac:chgData name="Aysha Zeeshan" userId="061c50fb336b6e76" providerId="LiveId" clId="{943E8974-5788-4F40-9178-F6C4AB6F7451}" dt="2026-10-09T20:38:18.154" v="4069" actId="20577"/>
          <ac:spMkLst>
            <pc:docMk/>
            <pc:sldMk cId="2447291707" sldId="261"/>
            <ac:spMk id="2" creationId="{E07DBA12-749A-C95E-314B-A738492683FC}"/>
          </ac:spMkLst>
        </pc:spChg>
        <pc:spChg chg="del">
          <ac:chgData name="Aysha Zeeshan" userId="061c50fb336b6e76" providerId="LiveId" clId="{943E8974-5788-4F40-9178-F6C4AB6F7451}" dt="2026-10-11T00:09:36.313" v="7569" actId="3680"/>
          <ac:spMkLst>
            <pc:docMk/>
            <pc:sldMk cId="2447291707" sldId="261"/>
            <ac:spMk id="3" creationId="{ADD67EC7-AF12-0E44-B102-2B00D11ECA30}"/>
          </ac:spMkLst>
        </pc:spChg>
        <pc:spChg chg="add mod">
          <ac:chgData name="Aysha Zeeshan" userId="061c50fb336b6e76" providerId="LiveId" clId="{943E8974-5788-4F40-9178-F6C4AB6F7451}" dt="2026-10-11T00:49:37.789" v="9411" actId="1076"/>
          <ac:spMkLst>
            <pc:docMk/>
            <pc:sldMk cId="2447291707" sldId="261"/>
            <ac:spMk id="5" creationId="{0150B099-F79F-31B3-9BA7-E0FD13D51703}"/>
          </ac:spMkLst>
        </pc:spChg>
        <pc:graphicFrameChg chg="add mod ord modGraphic">
          <ac:chgData name="Aysha Zeeshan" userId="061c50fb336b6e76" providerId="LiveId" clId="{943E8974-5788-4F40-9178-F6C4AB6F7451}" dt="2026-10-11T20:41:55.694" v="10863" actId="14100"/>
          <ac:graphicFrameMkLst>
            <pc:docMk/>
            <pc:sldMk cId="2447291707" sldId="261"/>
            <ac:graphicFrameMk id="4" creationId="{5EF3BB38-7B08-BC5F-9B69-3825EBE9B4D9}"/>
          </ac:graphicFrameMkLst>
        </pc:graphicFrameChg>
      </pc:sldChg>
      <pc:sldChg chg="addSp delSp modSp add mod ord">
        <pc:chgData name="Aysha Zeeshan" userId="061c50fb336b6e76" providerId="LiveId" clId="{943E8974-5788-4F40-9178-F6C4AB6F7451}" dt="2026-10-11T00:09:07.351" v="7568" actId="20577"/>
        <pc:sldMkLst>
          <pc:docMk/>
          <pc:sldMk cId="2485311286" sldId="262"/>
        </pc:sldMkLst>
        <pc:spChg chg="mod">
          <ac:chgData name="Aysha Zeeshan" userId="061c50fb336b6e76" providerId="LiveId" clId="{943E8974-5788-4F40-9178-F6C4AB6F7451}" dt="2026-10-09T20:38:47.162" v="4135" actId="20577"/>
          <ac:spMkLst>
            <pc:docMk/>
            <pc:sldMk cId="2485311286" sldId="262"/>
            <ac:spMk id="2" creationId="{812DA513-29BC-1625-3403-CB8CEEBEAF3A}"/>
          </ac:spMkLst>
        </pc:spChg>
        <pc:spChg chg="del mod ord">
          <ac:chgData name="Aysha Zeeshan" userId="061c50fb336b6e76" providerId="LiveId" clId="{943E8974-5788-4F40-9178-F6C4AB6F7451}" dt="2026-10-11T00:00:44.764" v="6359" actId="478"/>
          <ac:spMkLst>
            <pc:docMk/>
            <pc:sldMk cId="2485311286" sldId="262"/>
            <ac:spMk id="3" creationId="{33DD8A1B-FF39-9FF7-3584-59B15C2F6AFC}"/>
          </ac:spMkLst>
        </pc:spChg>
        <pc:spChg chg="add del mod">
          <ac:chgData name="Aysha Zeeshan" userId="061c50fb336b6e76" providerId="LiveId" clId="{943E8974-5788-4F40-9178-F6C4AB6F7451}" dt="2026-10-11T00:00:50.973" v="6360" actId="478"/>
          <ac:spMkLst>
            <pc:docMk/>
            <pc:sldMk cId="2485311286" sldId="262"/>
            <ac:spMk id="7" creationId="{13ABC23E-B388-B37C-4DF7-07BDAEC934B7}"/>
          </ac:spMkLst>
        </pc:spChg>
        <pc:graphicFrameChg chg="add mod modGraphic">
          <ac:chgData name="Aysha Zeeshan" userId="061c50fb336b6e76" providerId="LiveId" clId="{943E8974-5788-4F40-9178-F6C4AB6F7451}" dt="2026-10-11T00:09:07.351" v="7568" actId="20577"/>
          <ac:graphicFrameMkLst>
            <pc:docMk/>
            <pc:sldMk cId="2485311286" sldId="262"/>
            <ac:graphicFrameMk id="4" creationId="{6EA21F81-8AAE-F532-ECDE-F39B91386602}"/>
          </ac:graphicFrameMkLst>
        </pc:graphicFrameChg>
      </pc:sldChg>
      <pc:sldChg chg="addSp delSp modSp add mod ord">
        <pc:chgData name="Aysha Zeeshan" userId="061c50fb336b6e76" providerId="LiveId" clId="{943E8974-5788-4F40-9178-F6C4AB6F7451}" dt="2026-10-12T03:54:30.527" v="12053" actId="1076"/>
        <pc:sldMkLst>
          <pc:docMk/>
          <pc:sldMk cId="4207499394" sldId="263"/>
        </pc:sldMkLst>
        <pc:spChg chg="mod">
          <ac:chgData name="Aysha Zeeshan" userId="061c50fb336b6e76" providerId="LiveId" clId="{943E8974-5788-4F40-9178-F6C4AB6F7451}" dt="2026-10-09T20:39:00.257" v="4162" actId="20577"/>
          <ac:spMkLst>
            <pc:docMk/>
            <pc:sldMk cId="4207499394" sldId="263"/>
            <ac:spMk id="2" creationId="{000F9953-649E-2903-6C75-B92528403021}"/>
          </ac:spMkLst>
        </pc:spChg>
        <pc:spChg chg="del">
          <ac:chgData name="Aysha Zeeshan" userId="061c50fb336b6e76" providerId="LiveId" clId="{943E8974-5788-4F40-9178-F6C4AB6F7451}" dt="2026-10-11T00:23:12.127" v="8076" actId="3680"/>
          <ac:spMkLst>
            <pc:docMk/>
            <pc:sldMk cId="4207499394" sldId="263"/>
            <ac:spMk id="3" creationId="{1A798B49-7888-74A0-C4A4-E71EAEED3167}"/>
          </ac:spMkLst>
        </pc:spChg>
        <pc:spChg chg="add del mod">
          <ac:chgData name="Aysha Zeeshan" userId="061c50fb336b6e76" providerId="LiveId" clId="{943E8974-5788-4F40-9178-F6C4AB6F7451}" dt="2026-10-11T21:01:51.009" v="11869"/>
          <ac:spMkLst>
            <pc:docMk/>
            <pc:sldMk cId="4207499394" sldId="263"/>
            <ac:spMk id="3" creationId="{D498B4C5-9C0A-7C80-FB86-3B6637399AF1}"/>
          </ac:spMkLst>
        </pc:spChg>
        <pc:spChg chg="add del mod">
          <ac:chgData name="Aysha Zeeshan" userId="061c50fb336b6e76" providerId="LiveId" clId="{943E8974-5788-4F40-9178-F6C4AB6F7451}" dt="2026-10-11T21:03:12.047" v="11873"/>
          <ac:spMkLst>
            <pc:docMk/>
            <pc:sldMk cId="4207499394" sldId="263"/>
            <ac:spMk id="5" creationId="{F319AAE3-9BA2-7FED-750F-66B8CF20DBE6}"/>
          </ac:spMkLst>
        </pc:spChg>
        <pc:spChg chg="add del mod">
          <ac:chgData name="Aysha Zeeshan" userId="061c50fb336b6e76" providerId="LiveId" clId="{943E8974-5788-4F40-9178-F6C4AB6F7451}" dt="2026-10-11T21:03:14.172" v="11877"/>
          <ac:spMkLst>
            <pc:docMk/>
            <pc:sldMk cId="4207499394" sldId="263"/>
            <ac:spMk id="7" creationId="{FABE28DC-285A-22B6-2337-602973262574}"/>
          </ac:spMkLst>
        </pc:spChg>
        <pc:spChg chg="add del mod">
          <ac:chgData name="Aysha Zeeshan" userId="061c50fb336b6e76" providerId="LiveId" clId="{943E8974-5788-4F40-9178-F6C4AB6F7451}" dt="2026-10-11T21:03:15.019" v="11880"/>
          <ac:spMkLst>
            <pc:docMk/>
            <pc:sldMk cId="4207499394" sldId="263"/>
            <ac:spMk id="8" creationId="{9B55D1A0-97E8-A5E9-C9DB-298CB95BF2A3}"/>
          </ac:spMkLst>
        </pc:spChg>
        <pc:spChg chg="add mod">
          <ac:chgData name="Aysha Zeeshan" userId="061c50fb336b6e76" providerId="LiveId" clId="{943E8974-5788-4F40-9178-F6C4AB6F7451}" dt="2026-10-11T21:05:30.939" v="11967" actId="20577"/>
          <ac:spMkLst>
            <pc:docMk/>
            <pc:sldMk cId="4207499394" sldId="263"/>
            <ac:spMk id="9" creationId="{2648086C-722C-357E-E7D7-7D97E7815850}"/>
          </ac:spMkLst>
        </pc:spChg>
        <pc:graphicFrameChg chg="add mod ord modGraphic">
          <ac:chgData name="Aysha Zeeshan" userId="061c50fb336b6e76" providerId="LiveId" clId="{943E8974-5788-4F40-9178-F6C4AB6F7451}" dt="2026-10-12T03:54:30.527" v="12053" actId="1076"/>
          <ac:graphicFrameMkLst>
            <pc:docMk/>
            <pc:sldMk cId="4207499394" sldId="263"/>
            <ac:graphicFrameMk id="4" creationId="{FBF64577-9D1A-CB7C-5AD2-0371ED4AE0BB}"/>
          </ac:graphicFrameMkLst>
        </pc:graphicFrameChg>
      </pc:sldChg>
      <pc:sldChg chg="modSp add mod ord">
        <pc:chgData name="Aysha Zeeshan" userId="061c50fb336b6e76" providerId="LiveId" clId="{943E8974-5788-4F40-9178-F6C4AB6F7451}" dt="2026-10-11T21:20:56.463" v="12046" actId="1076"/>
        <pc:sldMkLst>
          <pc:docMk/>
          <pc:sldMk cId="2340261169" sldId="264"/>
        </pc:sldMkLst>
        <pc:spChg chg="mod">
          <ac:chgData name="Aysha Zeeshan" userId="061c50fb336b6e76" providerId="LiveId" clId="{943E8974-5788-4F40-9178-F6C4AB6F7451}" dt="2026-10-11T21:19:14.170" v="12037" actId="255"/>
          <ac:spMkLst>
            <pc:docMk/>
            <pc:sldMk cId="2340261169" sldId="264"/>
            <ac:spMk id="2" creationId="{1849B189-9227-A61E-7527-CEBDAFB72B9C}"/>
          </ac:spMkLst>
        </pc:spChg>
        <pc:spChg chg="mod">
          <ac:chgData name="Aysha Zeeshan" userId="061c50fb336b6e76" providerId="LiveId" clId="{943E8974-5788-4F40-9178-F6C4AB6F7451}" dt="2026-10-11T21:20:56.463" v="12046" actId="1076"/>
          <ac:spMkLst>
            <pc:docMk/>
            <pc:sldMk cId="2340261169" sldId="264"/>
            <ac:spMk id="3" creationId="{E1E565C0-4F17-C890-9173-E71B80908F49}"/>
          </ac:spMkLst>
        </pc:spChg>
      </pc:sldChg>
      <pc:sldChg chg="add del">
        <pc:chgData name="Aysha Zeeshan" userId="061c50fb336b6e76" providerId="LiveId" clId="{943E8974-5788-4F40-9178-F6C4AB6F7451}" dt="2026-10-11T20:40:40.069" v="10843" actId="2696"/>
        <pc:sldMkLst>
          <pc:docMk/>
          <pc:sldMk cId="3489086429" sldId="265"/>
        </pc:sldMkLst>
      </pc:sldChg>
      <pc:sldChg chg="add del">
        <pc:chgData name="Aysha Zeeshan" userId="061c50fb336b6e76" providerId="LiveId" clId="{943E8974-5788-4F40-9178-F6C4AB6F7451}" dt="2026-10-11T20:40:44.186" v="10844" actId="2696"/>
        <pc:sldMkLst>
          <pc:docMk/>
          <pc:sldMk cId="23419358" sldId="26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25C66B-456C-488F-AC14-75912184DC80}" type="datetimeFigureOut">
              <a:rPr lang="en-GB" smtClean="0"/>
              <a:t>11/10/2026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B3641AB-2956-4583-A557-185F05534FF2}" type="slidenum">
              <a:rPr lang="en-GB" smtClean="0"/>
              <a:t>‹#›</a:t>
            </a:fld>
            <a:endParaRPr lang="en-GB"/>
          </a:p>
        </p:txBody>
      </p:sp>
    </p:spTree>
    <p:extLst>
      <p:ext uri="{BB962C8B-B14F-4D97-AF65-F5344CB8AC3E}">
        <p14:creationId xmlns:p14="http://schemas.microsoft.com/office/powerpoint/2010/main" val="24165445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B3641AB-2956-4583-A557-185F05534FF2}" type="slidenum">
              <a:rPr lang="en-GB" smtClean="0"/>
              <a:t>2</a:t>
            </a:fld>
            <a:endParaRPr lang="en-GB"/>
          </a:p>
        </p:txBody>
      </p:sp>
    </p:spTree>
    <p:extLst>
      <p:ext uri="{BB962C8B-B14F-4D97-AF65-F5344CB8AC3E}">
        <p14:creationId xmlns:p14="http://schemas.microsoft.com/office/powerpoint/2010/main" val="20439140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B3641AB-2956-4583-A557-185F05534FF2}" type="slidenum">
              <a:rPr lang="en-GB" smtClean="0"/>
              <a:t>3</a:t>
            </a:fld>
            <a:endParaRPr lang="en-GB"/>
          </a:p>
        </p:txBody>
      </p:sp>
    </p:spTree>
    <p:extLst>
      <p:ext uri="{BB962C8B-B14F-4D97-AF65-F5344CB8AC3E}">
        <p14:creationId xmlns:p14="http://schemas.microsoft.com/office/powerpoint/2010/main" val="24659942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B3641AB-2956-4583-A557-185F05534FF2}" type="slidenum">
              <a:rPr lang="en-GB" smtClean="0"/>
              <a:t>4</a:t>
            </a:fld>
            <a:endParaRPr lang="en-GB"/>
          </a:p>
        </p:txBody>
      </p:sp>
    </p:spTree>
    <p:extLst>
      <p:ext uri="{BB962C8B-B14F-4D97-AF65-F5344CB8AC3E}">
        <p14:creationId xmlns:p14="http://schemas.microsoft.com/office/powerpoint/2010/main" val="14739818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B3641AB-2956-4583-A557-185F05534FF2}" type="slidenum">
              <a:rPr lang="en-GB" smtClean="0"/>
              <a:t>5</a:t>
            </a:fld>
            <a:endParaRPr lang="en-GB"/>
          </a:p>
        </p:txBody>
      </p:sp>
    </p:spTree>
    <p:extLst>
      <p:ext uri="{BB962C8B-B14F-4D97-AF65-F5344CB8AC3E}">
        <p14:creationId xmlns:p14="http://schemas.microsoft.com/office/powerpoint/2010/main" val="38597932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p:nvPr/>
        </p:nvSpPr>
        <p:spPr>
          <a:xfrm>
            <a:off x="517870" y="6209925"/>
            <a:ext cx="11155680" cy="45719"/>
          </a:xfrm>
          <a:custGeom>
            <a:avLst/>
            <a:gdLst>
              <a:gd name="connsiteX0" fmla="*/ 0 w 8715708"/>
              <a:gd name="connsiteY0" fmla="*/ 0 h 45719"/>
              <a:gd name="connsiteX1" fmla="*/ 3694525 w 8715708"/>
              <a:gd name="connsiteY1" fmla="*/ 0 h 45719"/>
              <a:gd name="connsiteX2" fmla="*/ 5021183 w 8715708"/>
              <a:gd name="connsiteY2" fmla="*/ 0 h 45719"/>
              <a:gd name="connsiteX3" fmla="*/ 8715708 w 8715708"/>
              <a:gd name="connsiteY3" fmla="*/ 0 h 45719"/>
              <a:gd name="connsiteX4" fmla="*/ 8715708 w 8715708"/>
              <a:gd name="connsiteY4" fmla="*/ 45719 h 45719"/>
              <a:gd name="connsiteX5" fmla="*/ 5021183 w 8715708"/>
              <a:gd name="connsiteY5" fmla="*/ 45719 h 45719"/>
              <a:gd name="connsiteX6" fmla="*/ 3694525 w 8715708"/>
              <a:gd name="connsiteY6" fmla="*/ 45719 h 45719"/>
              <a:gd name="connsiteX7" fmla="*/ 0 w 8715708"/>
              <a:gd name="connsiteY7" fmla="*/ 45719 h 45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B2327B2-BA4B-2C04-0751-5CB63D4AA425}"/>
              </a:ext>
            </a:extLst>
          </p:cNvPr>
          <p:cNvSpPr>
            <a:spLocks noGrp="1"/>
          </p:cNvSpPr>
          <p:nvPr>
            <p:ph type="ctrTitle"/>
          </p:nvPr>
        </p:nvSpPr>
        <p:spPr>
          <a:xfrm>
            <a:off x="521208" y="978408"/>
            <a:ext cx="11155680" cy="3429000"/>
          </a:xfrm>
        </p:spPr>
        <p:txBody>
          <a:bodyPr anchor="t">
            <a:normAutofit/>
          </a:bodyPr>
          <a:lstStyle>
            <a:lvl1pPr algn="l">
              <a:defRPr sz="7200"/>
            </a:lvl1pPr>
          </a:lstStyle>
          <a:p>
            <a:r>
              <a:rPr lang="en-US" dirty="0"/>
              <a:t>Click to edit Master title style</a:t>
            </a:r>
          </a:p>
        </p:txBody>
      </p:sp>
      <p:sp>
        <p:nvSpPr>
          <p:cNvPr id="3" name="Subtitle 2">
            <a:extLst>
              <a:ext uri="{FF2B5EF4-FFF2-40B4-BE49-F238E27FC236}">
                <a16:creationId xmlns:a16="http://schemas.microsoft.com/office/drawing/2014/main" id="{E7201176-DC7A-4C3D-3D8F-352526DA7B5D}"/>
              </a:ext>
            </a:extLst>
          </p:cNvPr>
          <p:cNvSpPr>
            <a:spLocks noGrp="1"/>
          </p:cNvSpPr>
          <p:nvPr>
            <p:ph type="subTitle" idx="1"/>
          </p:nvPr>
        </p:nvSpPr>
        <p:spPr>
          <a:xfrm>
            <a:off x="521208" y="4480560"/>
            <a:ext cx="7104888" cy="1399032"/>
          </a:xfrm>
        </p:spPr>
        <p:txBody>
          <a:bodyPr anchor="b">
            <a:normAutofit/>
          </a:bodyPr>
          <a:lstStyle>
            <a:lvl1pPr marL="0" indent="0" algn="l">
              <a:buNone/>
              <a:defRPr sz="22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7DC221-9A2E-7459-102F-C3CFB27CC389}"/>
              </a:ext>
            </a:extLst>
          </p:cNvPr>
          <p:cNvSpPr>
            <a:spLocks noGrp="1"/>
          </p:cNvSpPr>
          <p:nvPr>
            <p:ph type="dt" sz="half" idx="10"/>
          </p:nvPr>
        </p:nvSpPr>
        <p:spPr/>
        <p:txBody>
          <a:bodyPr/>
          <a:lstStyle/>
          <a:p>
            <a:fld id="{E80C50CD-E178-4744-9B35-B2F624D6C5E9}" type="datetimeFigureOut">
              <a:rPr lang="en-US" smtClean="0"/>
              <a:t>10/11/2026</a:t>
            </a:fld>
            <a:endParaRPr lang="en-US"/>
          </a:p>
        </p:txBody>
      </p:sp>
      <p:sp>
        <p:nvSpPr>
          <p:cNvPr id="5" name="Footer Placeholder 4">
            <a:extLst>
              <a:ext uri="{FF2B5EF4-FFF2-40B4-BE49-F238E27FC236}">
                <a16:creationId xmlns:a16="http://schemas.microsoft.com/office/drawing/2014/main" id="{A5020671-6F7D-3A03-EEC1-661A87F96F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453D3A-E0F9-8386-2A6C-96671FBB15A5}"/>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136774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26D03-149A-DAB3-4B2A-E9B74F2E25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3C1E73D-41A7-9934-0990-9208B952329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BB2A3F-E719-673C-5D56-F663712D0E7F}"/>
              </a:ext>
            </a:extLst>
          </p:cNvPr>
          <p:cNvSpPr>
            <a:spLocks noGrp="1"/>
          </p:cNvSpPr>
          <p:nvPr>
            <p:ph type="dt" sz="half" idx="10"/>
          </p:nvPr>
        </p:nvSpPr>
        <p:spPr/>
        <p:txBody>
          <a:bodyPr/>
          <a:lstStyle/>
          <a:p>
            <a:fld id="{E80C50CD-E178-4744-9B35-B2F624D6C5E9}" type="datetimeFigureOut">
              <a:rPr lang="en-US" smtClean="0"/>
              <a:t>10/11/2026</a:t>
            </a:fld>
            <a:endParaRPr lang="en-US"/>
          </a:p>
        </p:txBody>
      </p:sp>
      <p:sp>
        <p:nvSpPr>
          <p:cNvPr id="5" name="Footer Placeholder 4">
            <a:extLst>
              <a:ext uri="{FF2B5EF4-FFF2-40B4-BE49-F238E27FC236}">
                <a16:creationId xmlns:a16="http://schemas.microsoft.com/office/drawing/2014/main" id="{04AE594A-52F5-D85E-343C-ADFEE3C72E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7D5C9C-B2E2-FC26-E459-9E880EF975B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045230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9D51F-B2D5-2804-4F7C-C99850FBD05B}"/>
              </a:ext>
            </a:extLst>
          </p:cNvPr>
          <p:cNvSpPr>
            <a:spLocks noGrp="1"/>
          </p:cNvSpPr>
          <p:nvPr>
            <p:ph type="title"/>
          </p:nvPr>
        </p:nvSpPr>
        <p:spPr>
          <a:xfrm>
            <a:off x="521208" y="978408"/>
            <a:ext cx="5020056" cy="4288536"/>
          </a:xfrm>
        </p:spPr>
        <p:txBody>
          <a:bodyPr anchor="t">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15FE5516-03B6-C488-EB4A-68AE681EDFB8}"/>
              </a:ext>
            </a:extLst>
          </p:cNvPr>
          <p:cNvSpPr>
            <a:spLocks noGrp="1"/>
          </p:cNvSpPr>
          <p:nvPr>
            <p:ph type="body" idx="1"/>
          </p:nvPr>
        </p:nvSpPr>
        <p:spPr>
          <a:xfrm>
            <a:off x="521208" y="5266944"/>
            <a:ext cx="5020056" cy="1088136"/>
          </a:xfrm>
        </p:spPr>
        <p:txBody>
          <a:bodyPr anchor="b">
            <a:normAutofit/>
          </a:bodyPr>
          <a:lstStyle>
            <a:lvl1pPr marL="0" indent="0">
              <a:buNone/>
              <a:defRPr sz="2200" i="1">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0ECB4D7-49A7-D050-70B9-11A1E2D445D8}"/>
              </a:ext>
            </a:extLst>
          </p:cNvPr>
          <p:cNvSpPr>
            <a:spLocks noGrp="1"/>
          </p:cNvSpPr>
          <p:nvPr>
            <p:ph type="dt" sz="half" idx="10"/>
          </p:nvPr>
        </p:nvSpPr>
        <p:spPr/>
        <p:txBody>
          <a:bodyPr/>
          <a:lstStyle/>
          <a:p>
            <a:fld id="{E80C50CD-E178-4744-9B35-B2F624D6C5E9}" type="datetimeFigureOut">
              <a:rPr lang="en-US" smtClean="0"/>
              <a:t>10/11/2026</a:t>
            </a:fld>
            <a:endParaRPr lang="en-US"/>
          </a:p>
        </p:txBody>
      </p:sp>
      <p:sp>
        <p:nvSpPr>
          <p:cNvPr id="5" name="Footer Placeholder 4">
            <a:extLst>
              <a:ext uri="{FF2B5EF4-FFF2-40B4-BE49-F238E27FC236}">
                <a16:creationId xmlns:a16="http://schemas.microsoft.com/office/drawing/2014/main" id="{8A9A913F-AD00-C1EE-B01A-8590671C01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4FC386-B2AF-6FAD-D053-E22D48CD7285}"/>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4E1E1B67-3BFF-F04B-52F4-7E724FB3B24D}"/>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085997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E3B21-CF4D-1B01-0F4E-D32C1B218B63}"/>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1FB39FF2-6858-B514-B695-58442557D0C1}"/>
              </a:ext>
            </a:extLst>
          </p:cNvPr>
          <p:cNvSpPr>
            <a:spLocks noGrp="1"/>
          </p:cNvSpPr>
          <p:nvPr>
            <p:ph sz="half" idx="1"/>
          </p:nvPr>
        </p:nvSpPr>
        <p:spPr>
          <a:xfrm>
            <a:off x="521208"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FA30130-974D-B91D-5B93-EC52AABDB5B0}"/>
              </a:ext>
            </a:extLst>
          </p:cNvPr>
          <p:cNvSpPr>
            <a:spLocks noGrp="1"/>
          </p:cNvSpPr>
          <p:nvPr>
            <p:ph sz="half" idx="2"/>
          </p:nvPr>
        </p:nvSpPr>
        <p:spPr>
          <a:xfrm>
            <a:off x="6519672"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15BED99-6FD7-9C6B-1152-A6E42715BB79}"/>
              </a:ext>
            </a:extLst>
          </p:cNvPr>
          <p:cNvSpPr>
            <a:spLocks noGrp="1"/>
          </p:cNvSpPr>
          <p:nvPr>
            <p:ph type="dt" sz="half" idx="10"/>
          </p:nvPr>
        </p:nvSpPr>
        <p:spPr/>
        <p:txBody>
          <a:bodyPr/>
          <a:lstStyle/>
          <a:p>
            <a:fld id="{E80C50CD-E178-4744-9B35-B2F624D6C5E9}" type="datetimeFigureOut">
              <a:rPr lang="en-US" smtClean="0"/>
              <a:t>10/11/2026</a:t>
            </a:fld>
            <a:endParaRPr lang="en-US"/>
          </a:p>
        </p:txBody>
      </p:sp>
      <p:sp>
        <p:nvSpPr>
          <p:cNvPr id="6" name="Footer Placeholder 5">
            <a:extLst>
              <a:ext uri="{FF2B5EF4-FFF2-40B4-BE49-F238E27FC236}">
                <a16:creationId xmlns:a16="http://schemas.microsoft.com/office/drawing/2014/main" id="{BA253AAC-5967-2565-A715-82D3505ABF0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B51313-69FB-E016-3CC1-62CA476ED214}"/>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54050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3DF9D-B849-CE37-97E4-AD37F880677F}"/>
              </a:ext>
            </a:extLst>
          </p:cNvPr>
          <p:cNvSpPr>
            <a:spLocks noGrp="1"/>
          </p:cNvSpPr>
          <p:nvPr>
            <p:ph type="title"/>
          </p:nvPr>
        </p:nvSpPr>
        <p:spPr>
          <a:xfrm>
            <a:off x="521208" y="978408"/>
            <a:ext cx="11164824" cy="1216152"/>
          </a:xfrm>
        </p:spPr>
        <p:txBody>
          <a:bodyPr/>
          <a:lstStyle/>
          <a:p>
            <a:r>
              <a:rPr lang="en-US"/>
              <a:t>Click to edit Master title style</a:t>
            </a:r>
          </a:p>
        </p:txBody>
      </p:sp>
      <p:sp>
        <p:nvSpPr>
          <p:cNvPr id="3" name="Text Placeholder 2">
            <a:extLst>
              <a:ext uri="{FF2B5EF4-FFF2-40B4-BE49-F238E27FC236}">
                <a16:creationId xmlns:a16="http://schemas.microsoft.com/office/drawing/2014/main" id="{79D4C626-4008-960A-E601-6AA9F4BB8D8B}"/>
              </a:ext>
            </a:extLst>
          </p:cNvPr>
          <p:cNvSpPr>
            <a:spLocks noGrp="1"/>
          </p:cNvSpPr>
          <p:nvPr>
            <p:ph type="body" idx="1"/>
          </p:nvPr>
        </p:nvSpPr>
        <p:spPr>
          <a:xfrm>
            <a:off x="521208"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806E8D6C-AC07-ED6B-2EA8-9C40A5AEA748}"/>
              </a:ext>
            </a:extLst>
          </p:cNvPr>
          <p:cNvSpPr>
            <a:spLocks noGrp="1"/>
          </p:cNvSpPr>
          <p:nvPr>
            <p:ph sz="half" idx="2"/>
          </p:nvPr>
        </p:nvSpPr>
        <p:spPr>
          <a:xfrm>
            <a:off x="521208"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3C52617E-C6D9-246B-E7B7-8159DF17C0A3}"/>
              </a:ext>
            </a:extLst>
          </p:cNvPr>
          <p:cNvSpPr>
            <a:spLocks noGrp="1"/>
          </p:cNvSpPr>
          <p:nvPr>
            <p:ph type="body" sz="quarter" idx="3"/>
          </p:nvPr>
        </p:nvSpPr>
        <p:spPr>
          <a:xfrm>
            <a:off x="6519672"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DBC2094-7EBC-02C5-5AB5-233E63080A9C}"/>
              </a:ext>
            </a:extLst>
          </p:cNvPr>
          <p:cNvSpPr>
            <a:spLocks noGrp="1"/>
          </p:cNvSpPr>
          <p:nvPr>
            <p:ph sz="quarter" idx="4"/>
          </p:nvPr>
        </p:nvSpPr>
        <p:spPr>
          <a:xfrm>
            <a:off x="6519672"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23010BD2-59B4-FD2E-3C5E-C83AE6003985}"/>
              </a:ext>
            </a:extLst>
          </p:cNvPr>
          <p:cNvSpPr>
            <a:spLocks noGrp="1"/>
          </p:cNvSpPr>
          <p:nvPr>
            <p:ph type="dt" sz="half" idx="10"/>
          </p:nvPr>
        </p:nvSpPr>
        <p:spPr/>
        <p:txBody>
          <a:bodyPr/>
          <a:lstStyle/>
          <a:p>
            <a:fld id="{E80C50CD-E178-4744-9B35-B2F624D6C5E9}" type="datetimeFigureOut">
              <a:rPr lang="en-US" smtClean="0"/>
              <a:t>10/11/2026</a:t>
            </a:fld>
            <a:endParaRPr lang="en-US"/>
          </a:p>
        </p:txBody>
      </p:sp>
      <p:sp>
        <p:nvSpPr>
          <p:cNvPr id="8" name="Footer Placeholder 7">
            <a:extLst>
              <a:ext uri="{FF2B5EF4-FFF2-40B4-BE49-F238E27FC236}">
                <a16:creationId xmlns:a16="http://schemas.microsoft.com/office/drawing/2014/main" id="{E72B35C4-A654-7759-BDA0-94D9D1A2166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55F4347-2EC0-CA6E-2637-8048456D7ECB}"/>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8227593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4716D-52F2-C7FB-83B1-2DA1AD375EAE}"/>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56F4A371-AC27-6A28-32E6-74A28371BF55}"/>
              </a:ext>
            </a:extLst>
          </p:cNvPr>
          <p:cNvSpPr>
            <a:spLocks noGrp="1"/>
          </p:cNvSpPr>
          <p:nvPr>
            <p:ph type="dt" sz="half" idx="10"/>
          </p:nvPr>
        </p:nvSpPr>
        <p:spPr/>
        <p:txBody>
          <a:bodyPr/>
          <a:lstStyle/>
          <a:p>
            <a:fld id="{E80C50CD-E178-4744-9B35-B2F624D6C5E9}" type="datetimeFigureOut">
              <a:rPr lang="en-US" smtClean="0"/>
              <a:t>10/11/2026</a:t>
            </a:fld>
            <a:endParaRPr lang="en-US"/>
          </a:p>
        </p:txBody>
      </p:sp>
      <p:sp>
        <p:nvSpPr>
          <p:cNvPr id="4" name="Footer Placeholder 3">
            <a:extLst>
              <a:ext uri="{FF2B5EF4-FFF2-40B4-BE49-F238E27FC236}">
                <a16:creationId xmlns:a16="http://schemas.microsoft.com/office/drawing/2014/main" id="{D155941A-A24E-885D-E894-0326F4C4004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9D5E5B4-971F-FF6A-1B07-A5C8537055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815993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9F431F-E6DC-4137-3092-A30A0A3628EC}"/>
              </a:ext>
            </a:extLst>
          </p:cNvPr>
          <p:cNvSpPr>
            <a:spLocks noGrp="1"/>
          </p:cNvSpPr>
          <p:nvPr>
            <p:ph type="dt" sz="half" idx="10"/>
          </p:nvPr>
        </p:nvSpPr>
        <p:spPr/>
        <p:txBody>
          <a:bodyPr/>
          <a:lstStyle/>
          <a:p>
            <a:fld id="{E80C50CD-E178-4744-9B35-B2F624D6C5E9}" type="datetimeFigureOut">
              <a:rPr lang="en-US" smtClean="0"/>
              <a:t>10/11/2026</a:t>
            </a:fld>
            <a:endParaRPr lang="en-US"/>
          </a:p>
        </p:txBody>
      </p:sp>
      <p:sp>
        <p:nvSpPr>
          <p:cNvPr id="3" name="Footer Placeholder 2">
            <a:extLst>
              <a:ext uri="{FF2B5EF4-FFF2-40B4-BE49-F238E27FC236}">
                <a16:creationId xmlns:a16="http://schemas.microsoft.com/office/drawing/2014/main" id="{06AC814B-67B4-C70F-FA51-6205D5E2CB8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AA9C9-D895-DD20-1089-EA75EA42895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0975988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B50562-884C-9053-70C1-3B72A0B45EA6}"/>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Content Placeholder 2">
            <a:extLst>
              <a:ext uri="{FF2B5EF4-FFF2-40B4-BE49-F238E27FC236}">
                <a16:creationId xmlns:a16="http://schemas.microsoft.com/office/drawing/2014/main" id="{0318F509-68F0-39D5-1A8B-CE246715AE46}"/>
              </a:ext>
            </a:extLst>
          </p:cNvPr>
          <p:cNvSpPr>
            <a:spLocks noGrp="1"/>
          </p:cNvSpPr>
          <p:nvPr>
            <p:ph idx="1"/>
          </p:nvPr>
        </p:nvSpPr>
        <p:spPr>
          <a:xfrm>
            <a:off x="6519672" y="987424"/>
            <a:ext cx="5166360" cy="5358384"/>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F158E37C-27CE-3A84-FC74-BDCCD8A9A3EC}"/>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A95F79-E23E-11D2-40BF-66ED340195DB}"/>
              </a:ext>
            </a:extLst>
          </p:cNvPr>
          <p:cNvSpPr>
            <a:spLocks noGrp="1"/>
          </p:cNvSpPr>
          <p:nvPr>
            <p:ph type="dt" sz="half" idx="10"/>
          </p:nvPr>
        </p:nvSpPr>
        <p:spPr/>
        <p:txBody>
          <a:bodyPr/>
          <a:lstStyle/>
          <a:p>
            <a:fld id="{E80C50CD-E178-4744-9B35-B2F624D6C5E9}" type="datetimeFigureOut">
              <a:rPr lang="en-US" smtClean="0"/>
              <a:t>10/11/2026</a:t>
            </a:fld>
            <a:endParaRPr lang="en-US"/>
          </a:p>
        </p:txBody>
      </p:sp>
      <p:sp>
        <p:nvSpPr>
          <p:cNvPr id="6" name="Footer Placeholder 5">
            <a:extLst>
              <a:ext uri="{FF2B5EF4-FFF2-40B4-BE49-F238E27FC236}">
                <a16:creationId xmlns:a16="http://schemas.microsoft.com/office/drawing/2014/main" id="{4457F7FC-06F3-3D89-5D1A-4EC4B1D735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54ACD5-6E0B-5713-DC9A-41E9D62AB1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7102654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B2D45-7CDB-D38C-2AAE-273F797674E1}"/>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Picture Placeholder 2">
            <a:extLst>
              <a:ext uri="{FF2B5EF4-FFF2-40B4-BE49-F238E27FC236}">
                <a16:creationId xmlns:a16="http://schemas.microsoft.com/office/drawing/2014/main" id="{CCBF0855-1744-56E4-B115-3A3C5EA7834B}"/>
              </a:ext>
            </a:extLst>
          </p:cNvPr>
          <p:cNvSpPr>
            <a:spLocks noGrp="1"/>
          </p:cNvSpPr>
          <p:nvPr>
            <p:ph type="pic" idx="1"/>
          </p:nvPr>
        </p:nvSpPr>
        <p:spPr>
          <a:xfrm>
            <a:off x="6519672" y="987424"/>
            <a:ext cx="5166360" cy="535838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85E8A1D-28AE-4A19-BD96-401D4822A53D}"/>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327DDB-CE95-4C89-DFC5-7DDBFC24E89C}"/>
              </a:ext>
            </a:extLst>
          </p:cNvPr>
          <p:cNvSpPr>
            <a:spLocks noGrp="1"/>
          </p:cNvSpPr>
          <p:nvPr>
            <p:ph type="dt" sz="half" idx="10"/>
          </p:nvPr>
        </p:nvSpPr>
        <p:spPr/>
        <p:txBody>
          <a:bodyPr/>
          <a:lstStyle/>
          <a:p>
            <a:fld id="{E80C50CD-E178-4744-9B35-B2F624D6C5E9}" type="datetimeFigureOut">
              <a:rPr lang="en-US" smtClean="0"/>
              <a:t>10/11/2026</a:t>
            </a:fld>
            <a:endParaRPr lang="en-US"/>
          </a:p>
        </p:txBody>
      </p:sp>
      <p:sp>
        <p:nvSpPr>
          <p:cNvPr id="6" name="Footer Placeholder 5">
            <a:extLst>
              <a:ext uri="{FF2B5EF4-FFF2-40B4-BE49-F238E27FC236}">
                <a16:creationId xmlns:a16="http://schemas.microsoft.com/office/drawing/2014/main" id="{0522C835-F3B5-943C-FFC4-D5BA9666AF3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709891-6E3C-ADED-01DD-15FCED37AF4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2396944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36771-E72D-FAD8-771E-3E196DD2E1C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B5BB827-257D-60D9-792F-E6959004297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E5D2E7-C856-F78A-E88C-375474982A5F}"/>
              </a:ext>
            </a:extLst>
          </p:cNvPr>
          <p:cNvSpPr>
            <a:spLocks noGrp="1"/>
          </p:cNvSpPr>
          <p:nvPr>
            <p:ph type="dt" sz="half" idx="10"/>
          </p:nvPr>
        </p:nvSpPr>
        <p:spPr/>
        <p:txBody>
          <a:bodyPr/>
          <a:lstStyle/>
          <a:p>
            <a:fld id="{E80C50CD-E178-4744-9B35-B2F624D6C5E9}" type="datetimeFigureOut">
              <a:rPr lang="en-US" smtClean="0"/>
              <a:t>10/11/2026</a:t>
            </a:fld>
            <a:endParaRPr lang="en-US"/>
          </a:p>
        </p:txBody>
      </p:sp>
      <p:sp>
        <p:nvSpPr>
          <p:cNvPr id="5" name="Footer Placeholder 4">
            <a:extLst>
              <a:ext uri="{FF2B5EF4-FFF2-40B4-BE49-F238E27FC236}">
                <a16:creationId xmlns:a16="http://schemas.microsoft.com/office/drawing/2014/main" id="{0FDAB289-9591-51C9-9E3C-B6F2ACC6A6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7FE037C-790D-7442-8E43-D2740B3952B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2244121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2635151-A38B-3766-6A32-FF1DF7687D9F}"/>
              </a:ext>
            </a:extLst>
          </p:cNvPr>
          <p:cNvSpPr>
            <a:spLocks noGrp="1"/>
          </p:cNvSpPr>
          <p:nvPr>
            <p:ph type="title" orient="vert"/>
          </p:nvPr>
        </p:nvSpPr>
        <p:spPr>
          <a:xfrm>
            <a:off x="8659368" y="978408"/>
            <a:ext cx="2551176" cy="5367528"/>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33D132D1-640C-FB9A-AD6F-D845738349F6}"/>
              </a:ext>
            </a:extLst>
          </p:cNvPr>
          <p:cNvSpPr>
            <a:spLocks noGrp="1"/>
          </p:cNvSpPr>
          <p:nvPr>
            <p:ph type="body" orient="vert" idx="1"/>
          </p:nvPr>
        </p:nvSpPr>
        <p:spPr>
          <a:xfrm>
            <a:off x="521208" y="978408"/>
            <a:ext cx="8010144" cy="536752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955F80A-4BA7-8ED8-9A62-B92194272620}"/>
              </a:ext>
            </a:extLst>
          </p:cNvPr>
          <p:cNvSpPr>
            <a:spLocks noGrp="1"/>
          </p:cNvSpPr>
          <p:nvPr>
            <p:ph type="dt" sz="half" idx="10"/>
          </p:nvPr>
        </p:nvSpPr>
        <p:spPr/>
        <p:txBody>
          <a:bodyPr/>
          <a:lstStyle/>
          <a:p>
            <a:fld id="{E80C50CD-E178-4744-9B35-B2F624D6C5E9}" type="datetimeFigureOut">
              <a:rPr lang="en-US" smtClean="0"/>
              <a:t>10/11/2026</a:t>
            </a:fld>
            <a:endParaRPr lang="en-US"/>
          </a:p>
        </p:txBody>
      </p:sp>
      <p:sp>
        <p:nvSpPr>
          <p:cNvPr id="5" name="Footer Placeholder 4">
            <a:extLst>
              <a:ext uri="{FF2B5EF4-FFF2-40B4-BE49-F238E27FC236}">
                <a16:creationId xmlns:a16="http://schemas.microsoft.com/office/drawing/2014/main" id="{85E38113-D55A-A1A0-D1FE-53C95860FB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919DDB-F89D-4B2D-21A2-82AF1D1023E4}"/>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262572D8-D485-1DB1-34B1-C35C61C89940}"/>
              </a:ext>
            </a:extLst>
          </p:cNvPr>
          <p:cNvSpPr/>
          <p:nvPr/>
        </p:nvSpPr>
        <p:spPr>
          <a:xfrm rot="5400000">
            <a:off x="8936623" y="3585018"/>
            <a:ext cx="532573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913554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1A28D7-6581-4956-AAE3-9104804DF55B}"/>
              </a:ext>
            </a:extLst>
          </p:cNvPr>
          <p:cNvSpPr>
            <a:spLocks noGrp="1"/>
          </p:cNvSpPr>
          <p:nvPr>
            <p:ph type="title"/>
          </p:nvPr>
        </p:nvSpPr>
        <p:spPr>
          <a:xfrm>
            <a:off x="521208" y="978408"/>
            <a:ext cx="11155680" cy="146304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F3CFCCA4-57A4-08A1-FC45-D2BBA66FABFA}"/>
              </a:ext>
            </a:extLst>
          </p:cNvPr>
          <p:cNvSpPr>
            <a:spLocks noGrp="1"/>
          </p:cNvSpPr>
          <p:nvPr>
            <p:ph type="body" idx="1"/>
          </p:nvPr>
        </p:nvSpPr>
        <p:spPr>
          <a:xfrm>
            <a:off x="521208" y="2578608"/>
            <a:ext cx="11155680" cy="37673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0FAA0F4-2442-8D45-3C3D-1B8F55C8683A}"/>
              </a:ext>
            </a:extLst>
          </p:cNvPr>
          <p:cNvSpPr>
            <a:spLocks noGrp="1"/>
          </p:cNvSpPr>
          <p:nvPr>
            <p:ph type="dt" sz="half" idx="2"/>
          </p:nvPr>
        </p:nvSpPr>
        <p:spPr>
          <a:xfrm>
            <a:off x="521208" y="6419088"/>
            <a:ext cx="2743200" cy="365125"/>
          </a:xfrm>
          <a:prstGeom prst="rect">
            <a:avLst/>
          </a:prstGeom>
        </p:spPr>
        <p:txBody>
          <a:bodyPr vert="horz" lIns="91440" tIns="45720" rIns="91440" bIns="45720" rtlCol="0" anchor="ctr"/>
          <a:lstStyle>
            <a:lvl1pPr algn="l">
              <a:defRPr sz="900">
                <a:solidFill>
                  <a:schemeClr val="tx1"/>
                </a:solidFill>
              </a:defRPr>
            </a:lvl1pPr>
          </a:lstStyle>
          <a:p>
            <a:fld id="{E80C50CD-E178-4744-9B35-B2F624D6C5E9}" type="datetimeFigureOut">
              <a:rPr lang="en-US" smtClean="0"/>
              <a:pPr/>
              <a:t>10/11/2026</a:t>
            </a:fld>
            <a:endParaRPr lang="en-US"/>
          </a:p>
        </p:txBody>
      </p:sp>
      <p:sp>
        <p:nvSpPr>
          <p:cNvPr id="5" name="Footer Placeholder 4">
            <a:extLst>
              <a:ext uri="{FF2B5EF4-FFF2-40B4-BE49-F238E27FC236}">
                <a16:creationId xmlns:a16="http://schemas.microsoft.com/office/drawing/2014/main" id="{9E03785E-FB42-1D54-92AC-D0A61A8FABD4}"/>
              </a:ext>
            </a:extLst>
          </p:cNvPr>
          <p:cNvSpPr>
            <a:spLocks noGrp="1"/>
          </p:cNvSpPr>
          <p:nvPr>
            <p:ph type="ftr" sz="quarter" idx="3"/>
          </p:nvPr>
        </p:nvSpPr>
        <p:spPr>
          <a:xfrm>
            <a:off x="521208" y="100584"/>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BCC9CF34-1274-DB45-4809-90E5D244A9AE}"/>
              </a:ext>
            </a:extLst>
          </p:cNvPr>
          <p:cNvSpPr>
            <a:spLocks noGrp="1"/>
          </p:cNvSpPr>
          <p:nvPr>
            <p:ph type="sldNum" sz="quarter" idx="4"/>
          </p:nvPr>
        </p:nvSpPr>
        <p:spPr>
          <a:xfrm>
            <a:off x="11457432" y="6419088"/>
            <a:ext cx="640080" cy="365125"/>
          </a:xfrm>
          <a:prstGeom prst="rect">
            <a:avLst/>
          </a:prstGeom>
        </p:spPr>
        <p:txBody>
          <a:bodyPr vert="horz" lIns="91440" tIns="45720" rIns="91440" bIns="45720" rtlCol="0" anchor="ctr"/>
          <a:lstStyle>
            <a:lvl1pPr algn="r">
              <a:defRPr sz="900">
                <a:solidFill>
                  <a:schemeClr val="tx1"/>
                </a:solidFill>
              </a:defRPr>
            </a:lvl1pPr>
          </a:lstStyle>
          <a:p>
            <a:fld id="{148CC95F-0247-41B6-91CF-DC97C76A7088}" type="slidenum">
              <a:rPr lang="en-US" smtClean="0"/>
              <a:pPr/>
              <a:t>‹#›</a:t>
            </a:fld>
            <a:endParaRPr lang="en-US"/>
          </a:p>
        </p:txBody>
      </p:sp>
      <p:sp>
        <p:nvSpPr>
          <p:cNvPr id="7" name="Freeform: Shape 6">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656777563"/>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79" r:id="rId6"/>
    <p:sldLayoutId id="2147483675" r:id="rId7"/>
    <p:sldLayoutId id="2147483676" r:id="rId8"/>
    <p:sldLayoutId id="2147483677" r:id="rId9"/>
    <p:sldLayoutId id="2147483678" r:id="rId10"/>
    <p:sldLayoutId id="2147483680" r:id="rId11"/>
  </p:sldLayoutIdLst>
  <p:txStyles>
    <p:titleStyle>
      <a:lvl1pPr algn="l" defTabSz="914400" rtl="0" eaLnBrk="1" latinLnBrk="0" hangingPunct="1">
        <a:lnSpc>
          <a:spcPct val="10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EECA69B-4C2A-7F31-8019-E90DB3BD49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pic>
        <p:nvPicPr>
          <p:cNvPr id="4" name="Picture 3">
            <a:extLst>
              <a:ext uri="{FF2B5EF4-FFF2-40B4-BE49-F238E27FC236}">
                <a16:creationId xmlns:a16="http://schemas.microsoft.com/office/drawing/2014/main" id="{7FCC10FA-90AB-289F-A00E-8F661BD10C50}"/>
              </a:ext>
            </a:extLst>
          </p:cNvPr>
          <p:cNvPicPr>
            <a:picLocks noChangeAspect="1"/>
          </p:cNvPicPr>
          <p:nvPr/>
        </p:nvPicPr>
        <p:blipFill>
          <a:blip r:embed="rId2"/>
          <a:srcRect t="5858"/>
          <a:stretch>
            <a:fillRect/>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857DEAC1-B3AA-6569-0A44-A191DF2F3C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7840"/>
            <a:ext cx="12191999" cy="1280160"/>
          </a:xfrm>
          <a:prstGeom prst="rect">
            <a:avLst/>
          </a:prstGeom>
          <a:solidFill>
            <a:schemeClr val="bg1">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Bierstadt"/>
              <a:ea typeface="+mn-ea"/>
              <a:cs typeface="+mn-cs"/>
            </a:endParaRPr>
          </a:p>
        </p:txBody>
      </p:sp>
      <p:sp>
        <p:nvSpPr>
          <p:cNvPr id="2" name="Title 1">
            <a:extLst>
              <a:ext uri="{FF2B5EF4-FFF2-40B4-BE49-F238E27FC236}">
                <a16:creationId xmlns:a16="http://schemas.microsoft.com/office/drawing/2014/main" id="{0682BA19-5014-D82A-A597-B77AF0EDF510}"/>
              </a:ext>
            </a:extLst>
          </p:cNvPr>
          <p:cNvSpPr>
            <a:spLocks noGrp="1"/>
          </p:cNvSpPr>
          <p:nvPr>
            <p:ph type="ctrTitle"/>
          </p:nvPr>
        </p:nvSpPr>
        <p:spPr>
          <a:xfrm>
            <a:off x="544129" y="713950"/>
            <a:ext cx="11315504" cy="1280160"/>
          </a:xfrm>
          <a:solidFill>
            <a:schemeClr val="accent4">
              <a:lumMod val="20000"/>
              <a:lumOff val="80000"/>
            </a:schemeClr>
          </a:solidFill>
          <a:ln>
            <a:noFill/>
          </a:ln>
        </p:spPr>
        <p:txBody>
          <a:bodyPr anchor="ctr">
            <a:noAutofit/>
          </a:bodyPr>
          <a:lstStyle/>
          <a:p>
            <a:pPr algn="ctr">
              <a:lnSpc>
                <a:spcPct val="90000"/>
              </a:lnSpc>
            </a:pPr>
            <a:r>
              <a:rPr lang="en-GB" sz="4000" dirty="0"/>
              <a:t>Psychology in Health and Social Care: Assignment 1</a:t>
            </a:r>
          </a:p>
        </p:txBody>
      </p:sp>
      <p:sp>
        <p:nvSpPr>
          <p:cNvPr id="3" name="Subtitle 2">
            <a:extLst>
              <a:ext uri="{FF2B5EF4-FFF2-40B4-BE49-F238E27FC236}">
                <a16:creationId xmlns:a16="http://schemas.microsoft.com/office/drawing/2014/main" id="{A629CD44-6ADD-1A43-7823-2116F879B8E1}"/>
              </a:ext>
            </a:extLst>
          </p:cNvPr>
          <p:cNvSpPr>
            <a:spLocks noGrp="1"/>
          </p:cNvSpPr>
          <p:nvPr>
            <p:ph type="subTitle" idx="1"/>
          </p:nvPr>
        </p:nvSpPr>
        <p:spPr>
          <a:xfrm>
            <a:off x="441872" y="5110703"/>
            <a:ext cx="5526308" cy="1496573"/>
          </a:xfrm>
          <a:solidFill>
            <a:schemeClr val="accent4">
              <a:lumMod val="20000"/>
              <a:lumOff val="80000"/>
            </a:schemeClr>
          </a:solidFill>
        </p:spPr>
        <p:txBody>
          <a:bodyPr anchor="ctr">
            <a:normAutofit fontScale="85000" lnSpcReduction="10000"/>
          </a:bodyPr>
          <a:lstStyle/>
          <a:p>
            <a:r>
              <a:rPr lang="en-GB" sz="1900" dirty="0"/>
              <a:t>Student name: Nadia Zeeshan</a:t>
            </a:r>
          </a:p>
          <a:p>
            <a:r>
              <a:rPr lang="en-GB" sz="1900" dirty="0"/>
              <a:t>Student number: 2522818</a:t>
            </a:r>
          </a:p>
          <a:p>
            <a:r>
              <a:rPr lang="en-GB" sz="1900" dirty="0"/>
              <a:t>Module lead: Neale Haddon</a:t>
            </a:r>
          </a:p>
          <a:p>
            <a:r>
              <a:rPr lang="en-GB" sz="1900" dirty="0"/>
              <a:t>Module: Psychology in Health and Social Care, LCHS4010</a:t>
            </a:r>
          </a:p>
        </p:txBody>
      </p:sp>
      <p:pic>
        <p:nvPicPr>
          <p:cNvPr id="6" name="Graphic 5" descr="Right And Left Brain with solid fill">
            <a:extLst>
              <a:ext uri="{FF2B5EF4-FFF2-40B4-BE49-F238E27FC236}">
                <a16:creationId xmlns:a16="http://schemas.microsoft.com/office/drawing/2014/main" id="{B5E68EDA-7C00-E570-CBFF-5999BDDCE5E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851058" y="4644704"/>
            <a:ext cx="2428567" cy="2428567"/>
          </a:xfrm>
          <a:prstGeom prst="rect">
            <a:avLst/>
          </a:prstGeom>
        </p:spPr>
      </p:pic>
      <p:pic>
        <p:nvPicPr>
          <p:cNvPr id="8" name="Graphic 7" descr="Right And Left Brain with solid fill">
            <a:extLst>
              <a:ext uri="{FF2B5EF4-FFF2-40B4-BE49-F238E27FC236}">
                <a16:creationId xmlns:a16="http://schemas.microsoft.com/office/drawing/2014/main" id="{24370A53-7AF4-1A73-672E-799CA3553632}"/>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906289" y="4644704"/>
            <a:ext cx="2428567" cy="2428567"/>
          </a:xfrm>
          <a:prstGeom prst="rect">
            <a:avLst/>
          </a:prstGeom>
        </p:spPr>
      </p:pic>
      <p:pic>
        <p:nvPicPr>
          <p:cNvPr id="12" name="Graphic 11" descr="Right And Left Brain with solid fill">
            <a:extLst>
              <a:ext uri="{FF2B5EF4-FFF2-40B4-BE49-F238E27FC236}">
                <a16:creationId xmlns:a16="http://schemas.microsoft.com/office/drawing/2014/main" id="{B91D3F42-DAB5-A8C5-8A29-E37AEB6CBB2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795827" y="4644704"/>
            <a:ext cx="2428567" cy="2428567"/>
          </a:xfrm>
          <a:prstGeom prst="rect">
            <a:avLst/>
          </a:prstGeom>
        </p:spPr>
      </p:pic>
      <p:sp>
        <p:nvSpPr>
          <p:cNvPr id="5" name="Title 1">
            <a:extLst>
              <a:ext uri="{FF2B5EF4-FFF2-40B4-BE49-F238E27FC236}">
                <a16:creationId xmlns:a16="http://schemas.microsoft.com/office/drawing/2014/main" id="{6E3FA879-4B78-E0B7-DFD5-CB95CCB5C32D}"/>
              </a:ext>
            </a:extLst>
          </p:cNvPr>
          <p:cNvSpPr txBox="1">
            <a:spLocks/>
          </p:cNvSpPr>
          <p:nvPr/>
        </p:nvSpPr>
        <p:spPr>
          <a:xfrm>
            <a:off x="544129" y="2287166"/>
            <a:ext cx="11315504" cy="1970202"/>
          </a:xfrm>
          <a:prstGeom prst="rect">
            <a:avLst/>
          </a:prstGeom>
          <a:solidFill>
            <a:schemeClr val="accent4">
              <a:lumMod val="20000"/>
              <a:lumOff val="80000"/>
            </a:schemeClr>
          </a:solidFill>
          <a:ln>
            <a:noFill/>
          </a:ln>
        </p:spPr>
        <p:txBody>
          <a:bodyPr vert="horz" lIns="91440" tIns="45720" rIns="91440" bIns="45720" rtlCol="0" anchor="ctr">
            <a:noAutofit/>
          </a:bodyPr>
          <a:lstStyle>
            <a:lvl1pPr algn="l" defTabSz="914400" rtl="0" eaLnBrk="1" latinLnBrk="0" hangingPunct="1">
              <a:lnSpc>
                <a:spcPct val="100000"/>
              </a:lnSpc>
              <a:spcBef>
                <a:spcPct val="0"/>
              </a:spcBef>
              <a:buNone/>
              <a:defRPr sz="7200" b="1" kern="1200">
                <a:solidFill>
                  <a:schemeClr val="tx1"/>
                </a:solidFill>
                <a:latin typeface="+mj-lt"/>
                <a:ea typeface="+mj-ea"/>
                <a:cs typeface="+mj-cs"/>
              </a:defRPr>
            </a:lvl1pPr>
          </a:lstStyle>
          <a:p>
            <a:pPr algn="ctr">
              <a:lnSpc>
                <a:spcPct val="90000"/>
              </a:lnSpc>
            </a:pPr>
            <a:r>
              <a:rPr lang="en-GB" sz="4000" dirty="0"/>
              <a:t>Bowlby’s Attachment Theory and Early Childhood Development</a:t>
            </a:r>
          </a:p>
        </p:txBody>
      </p:sp>
    </p:spTree>
    <p:extLst>
      <p:ext uri="{BB962C8B-B14F-4D97-AF65-F5344CB8AC3E}">
        <p14:creationId xmlns:p14="http://schemas.microsoft.com/office/powerpoint/2010/main" val="6371065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7339F-4F6C-F469-403D-06EF16BAC1EE}"/>
              </a:ext>
            </a:extLst>
          </p:cNvPr>
          <p:cNvSpPr>
            <a:spLocks noGrp="1"/>
          </p:cNvSpPr>
          <p:nvPr>
            <p:ph type="title"/>
          </p:nvPr>
        </p:nvSpPr>
        <p:spPr>
          <a:xfrm>
            <a:off x="521208" y="978408"/>
            <a:ext cx="11155680" cy="732405"/>
          </a:xfrm>
        </p:spPr>
        <p:txBody>
          <a:bodyPr>
            <a:normAutofit fontScale="90000"/>
          </a:bodyPr>
          <a:lstStyle/>
          <a:p>
            <a:pPr algn="ctr"/>
            <a:r>
              <a:rPr lang="en-GB" dirty="0"/>
              <a:t>Introduction</a:t>
            </a:r>
          </a:p>
        </p:txBody>
      </p:sp>
      <p:sp>
        <p:nvSpPr>
          <p:cNvPr id="3" name="Content Placeholder 2">
            <a:extLst>
              <a:ext uri="{FF2B5EF4-FFF2-40B4-BE49-F238E27FC236}">
                <a16:creationId xmlns:a16="http://schemas.microsoft.com/office/drawing/2014/main" id="{C07AF4D3-C86D-ED83-7F76-5232AC2E14E7}"/>
              </a:ext>
            </a:extLst>
          </p:cNvPr>
          <p:cNvSpPr>
            <a:spLocks noGrp="1"/>
          </p:cNvSpPr>
          <p:nvPr>
            <p:ph idx="1"/>
          </p:nvPr>
        </p:nvSpPr>
        <p:spPr>
          <a:xfrm>
            <a:off x="515112" y="1710813"/>
            <a:ext cx="11155680" cy="3767328"/>
          </a:xfrm>
        </p:spPr>
        <p:txBody>
          <a:bodyPr>
            <a:normAutofit/>
          </a:bodyPr>
          <a:lstStyle/>
          <a:p>
            <a:pPr lvl="0"/>
            <a:r>
              <a:rPr lang="en-GB" dirty="0"/>
              <a:t>Lifespan development refers to the changes in physical, cognitive, emotional and social functioning across the different stages of life (Baltes, 1987).</a:t>
            </a:r>
          </a:p>
          <a:p>
            <a:pPr lvl="0"/>
            <a:r>
              <a:rPr lang="en-GB" dirty="0"/>
              <a:t>Early childhood is a crucial period for developing relationships, communication and emotional regulation.</a:t>
            </a:r>
          </a:p>
          <a:p>
            <a:pPr lvl="0"/>
            <a:r>
              <a:rPr lang="en-GB" dirty="0"/>
              <a:t>Shona is currently in early childhood, a time when supportive relationships and explorations of relationships are crucial for development.</a:t>
            </a:r>
          </a:p>
          <a:p>
            <a:pPr lvl="0"/>
            <a:r>
              <a:rPr lang="en-GB" dirty="0"/>
              <a:t>Bowlby’s Attachment theory helps psychologists understand the role of caregiving relationships in the emotional and social development of children (Bowlby, 1969). </a:t>
            </a:r>
          </a:p>
          <a:p>
            <a:pPr lvl="0"/>
            <a:r>
              <a:rPr lang="en-GB" dirty="0"/>
              <a:t>By understanding this theory, real-world applications can be made to effectively meet children’s emotional needs and create a supportive environment where they can feel safe to express their emotions. </a:t>
            </a:r>
          </a:p>
        </p:txBody>
      </p:sp>
      <p:pic>
        <p:nvPicPr>
          <p:cNvPr id="6" name="Picture 5">
            <a:extLst>
              <a:ext uri="{FF2B5EF4-FFF2-40B4-BE49-F238E27FC236}">
                <a16:creationId xmlns:a16="http://schemas.microsoft.com/office/drawing/2014/main" id="{52426DC3-F941-BDE6-4737-B353A1E8AE7C}"/>
              </a:ext>
            </a:extLst>
          </p:cNvPr>
          <p:cNvPicPr>
            <a:picLocks noChangeAspect="1"/>
          </p:cNvPicPr>
          <p:nvPr/>
        </p:nvPicPr>
        <p:blipFill>
          <a:blip r:embed="rId3"/>
          <a:srcRect t="5858"/>
          <a:stretch>
            <a:fillRect/>
          </a:stretch>
        </p:blipFill>
        <p:spPr>
          <a:xfrm>
            <a:off x="0" y="5978013"/>
            <a:ext cx="12248617" cy="5769066"/>
          </a:xfrm>
          <a:prstGeom prst="rect">
            <a:avLst/>
          </a:prstGeom>
        </p:spPr>
      </p:pic>
    </p:spTree>
    <p:extLst>
      <p:ext uri="{BB962C8B-B14F-4D97-AF65-F5344CB8AC3E}">
        <p14:creationId xmlns:p14="http://schemas.microsoft.com/office/powerpoint/2010/main" val="36533020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FA1A1E-1E4B-3A11-4DF4-69D6A93E8F6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DECB74-19FF-53E5-796C-AA0981172E9D}"/>
              </a:ext>
            </a:extLst>
          </p:cNvPr>
          <p:cNvSpPr>
            <a:spLocks noGrp="1"/>
          </p:cNvSpPr>
          <p:nvPr>
            <p:ph type="title"/>
          </p:nvPr>
        </p:nvSpPr>
        <p:spPr>
          <a:xfrm>
            <a:off x="518160" y="746914"/>
            <a:ext cx="11155680" cy="771734"/>
          </a:xfrm>
        </p:spPr>
        <p:txBody>
          <a:bodyPr>
            <a:normAutofit fontScale="90000"/>
          </a:bodyPr>
          <a:lstStyle/>
          <a:p>
            <a:pPr algn="ctr"/>
            <a:r>
              <a:rPr lang="en-GB" dirty="0"/>
              <a:t>Bowlby’s Attachment Theory (Bowlby, 1956)</a:t>
            </a:r>
          </a:p>
        </p:txBody>
      </p:sp>
      <p:sp>
        <p:nvSpPr>
          <p:cNvPr id="3" name="Content Placeholder 2">
            <a:extLst>
              <a:ext uri="{FF2B5EF4-FFF2-40B4-BE49-F238E27FC236}">
                <a16:creationId xmlns:a16="http://schemas.microsoft.com/office/drawing/2014/main" id="{39707FC9-C3C9-067A-36BB-E306D9EDD362}"/>
              </a:ext>
            </a:extLst>
          </p:cNvPr>
          <p:cNvSpPr>
            <a:spLocks noGrp="1"/>
          </p:cNvSpPr>
          <p:nvPr>
            <p:ph idx="1"/>
          </p:nvPr>
        </p:nvSpPr>
        <p:spPr>
          <a:xfrm>
            <a:off x="518160" y="1450434"/>
            <a:ext cx="11155680" cy="4595794"/>
          </a:xfrm>
        </p:spPr>
        <p:txBody>
          <a:bodyPr>
            <a:normAutofit/>
          </a:bodyPr>
          <a:lstStyle/>
          <a:p>
            <a:r>
              <a:rPr lang="en-GB" sz="1600" dirty="0"/>
              <a:t>Bowlby’s attachment theory suggests that babies form one special bond with their primary caregiver (usually the mother) that is a different relationship from any other (monotropy). </a:t>
            </a:r>
          </a:p>
          <a:p>
            <a:r>
              <a:rPr lang="en-GB" sz="1600" dirty="0"/>
              <a:t>This primary caregiver acts as a “secure base” for the baby, for when they are exploring different situations, they can return to the caregiver for comfort, particularly under overwhelming conditions. </a:t>
            </a:r>
          </a:p>
          <a:p>
            <a:r>
              <a:rPr lang="en-GB" sz="1600" dirty="0"/>
              <a:t>Bowlby argues that there is a sensitive “critical period” where the bond with the primary caregiver must form or the child will struggle to form relationships later on in life. This sensitive period is thought to be the first 2.5 years of the child’s life. </a:t>
            </a:r>
          </a:p>
          <a:p>
            <a:r>
              <a:rPr lang="en-GB" sz="1600" dirty="0"/>
              <a:t>Internal working model – child builds a template of what they believe relationships are meant to be like from their experience of their very first attachment. This then shapes their future relationships (friendships, romantic partnerships, etc.,).</a:t>
            </a:r>
          </a:p>
          <a:p>
            <a:r>
              <a:rPr lang="en-GB" sz="1600" dirty="0"/>
              <a:t>Bowlby argues that if the primary attachment period is disrupted (through loss, institutionalisation or separation), then there will be negative social and emotional consequences for the child long-term.</a:t>
            </a:r>
          </a:p>
          <a:p>
            <a:r>
              <a:rPr lang="en-GB" sz="1600" dirty="0"/>
              <a:t>For example, Securely attached children may show better frustration tolerance, have effective coping strategies in difficulties and in absence of carer. However, insecurely attached children may experience intense, prolonged distress or suppress emotions, and have difficulty calming oneself down.</a:t>
            </a:r>
          </a:p>
          <a:p>
            <a:endParaRPr lang="en-GB" sz="1600" dirty="0"/>
          </a:p>
        </p:txBody>
      </p:sp>
      <p:pic>
        <p:nvPicPr>
          <p:cNvPr id="6" name="Picture 5">
            <a:extLst>
              <a:ext uri="{FF2B5EF4-FFF2-40B4-BE49-F238E27FC236}">
                <a16:creationId xmlns:a16="http://schemas.microsoft.com/office/drawing/2014/main" id="{E2ECD657-914A-1631-8B20-D9D7E412EBCE}"/>
              </a:ext>
            </a:extLst>
          </p:cNvPr>
          <p:cNvPicPr>
            <a:picLocks noChangeAspect="1"/>
          </p:cNvPicPr>
          <p:nvPr/>
        </p:nvPicPr>
        <p:blipFill>
          <a:blip r:embed="rId3"/>
          <a:srcRect t="5858"/>
          <a:stretch>
            <a:fillRect/>
          </a:stretch>
        </p:blipFill>
        <p:spPr>
          <a:xfrm>
            <a:off x="0" y="5978013"/>
            <a:ext cx="12248617" cy="5769066"/>
          </a:xfrm>
          <a:prstGeom prst="rect">
            <a:avLst/>
          </a:prstGeom>
        </p:spPr>
      </p:pic>
    </p:spTree>
    <p:extLst>
      <p:ext uri="{BB962C8B-B14F-4D97-AF65-F5344CB8AC3E}">
        <p14:creationId xmlns:p14="http://schemas.microsoft.com/office/powerpoint/2010/main" val="31809878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708A0C-82F4-9C04-306C-79BE7E73C24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56060C-0A03-579B-82D2-F4A8363F1703}"/>
              </a:ext>
            </a:extLst>
          </p:cNvPr>
          <p:cNvSpPr>
            <a:spLocks noGrp="1"/>
          </p:cNvSpPr>
          <p:nvPr>
            <p:ph type="title"/>
          </p:nvPr>
        </p:nvSpPr>
        <p:spPr>
          <a:xfrm>
            <a:off x="326194" y="689040"/>
            <a:ext cx="11539612" cy="1220782"/>
          </a:xfrm>
        </p:spPr>
        <p:txBody>
          <a:bodyPr>
            <a:normAutofit/>
          </a:bodyPr>
          <a:lstStyle/>
          <a:p>
            <a:pPr algn="ctr"/>
            <a:r>
              <a:rPr lang="en-GB" dirty="0"/>
              <a:t>Application to Shona’s situation</a:t>
            </a:r>
          </a:p>
        </p:txBody>
      </p:sp>
      <p:graphicFrame>
        <p:nvGraphicFramePr>
          <p:cNvPr id="4" name="Content Placeholder 3">
            <a:extLst>
              <a:ext uri="{FF2B5EF4-FFF2-40B4-BE49-F238E27FC236}">
                <a16:creationId xmlns:a16="http://schemas.microsoft.com/office/drawing/2014/main" id="{64F3065D-D899-6605-976E-7F19EC0A705E}"/>
              </a:ext>
            </a:extLst>
          </p:cNvPr>
          <p:cNvGraphicFramePr>
            <a:graphicFrameLocks noGrp="1"/>
          </p:cNvGraphicFramePr>
          <p:nvPr>
            <p:ph idx="1"/>
            <p:extLst>
              <p:ext uri="{D42A27DB-BD31-4B8C-83A1-F6EECF244321}">
                <p14:modId xmlns:p14="http://schemas.microsoft.com/office/powerpoint/2010/main" val="3399707142"/>
              </p:ext>
            </p:extLst>
          </p:nvPr>
        </p:nvGraphicFramePr>
        <p:xfrm>
          <a:off x="545832" y="1536378"/>
          <a:ext cx="11167748" cy="3968156"/>
        </p:xfrm>
        <a:graphic>
          <a:graphicData uri="http://schemas.openxmlformats.org/drawingml/2006/table">
            <a:tbl>
              <a:tblPr firstRow="1" bandRow="1">
                <a:tableStyleId>{21E4AEA4-8DFA-4A89-87EB-49C32662AFE0}</a:tableStyleId>
              </a:tblPr>
              <a:tblGrid>
                <a:gridCol w="5583874">
                  <a:extLst>
                    <a:ext uri="{9D8B030D-6E8A-4147-A177-3AD203B41FA5}">
                      <a16:colId xmlns:a16="http://schemas.microsoft.com/office/drawing/2014/main" val="230798811"/>
                    </a:ext>
                  </a:extLst>
                </a:gridCol>
                <a:gridCol w="5583874">
                  <a:extLst>
                    <a:ext uri="{9D8B030D-6E8A-4147-A177-3AD203B41FA5}">
                      <a16:colId xmlns:a16="http://schemas.microsoft.com/office/drawing/2014/main" val="163882896"/>
                    </a:ext>
                  </a:extLst>
                </a:gridCol>
              </a:tblGrid>
              <a:tr h="523916">
                <a:tc>
                  <a:txBody>
                    <a:bodyPr/>
                    <a:lstStyle/>
                    <a:p>
                      <a:pPr algn="ctr"/>
                      <a:r>
                        <a:rPr lang="en-GB" dirty="0"/>
                        <a:t>Observed Behaviours</a:t>
                      </a:r>
                    </a:p>
                  </a:txBody>
                  <a:tcPr>
                    <a:solidFill>
                      <a:schemeClr val="accent4">
                        <a:lumMod val="40000"/>
                        <a:lumOff val="60000"/>
                      </a:schemeClr>
                    </a:solidFill>
                  </a:tcPr>
                </a:tc>
                <a:tc>
                  <a:txBody>
                    <a:bodyPr/>
                    <a:lstStyle/>
                    <a:p>
                      <a:pPr algn="ctr"/>
                      <a:r>
                        <a:rPr lang="en-GB" dirty="0"/>
                        <a:t>Interpretation </a:t>
                      </a:r>
                    </a:p>
                  </a:txBody>
                  <a:tcPr>
                    <a:solidFill>
                      <a:schemeClr val="accent4">
                        <a:lumMod val="40000"/>
                        <a:lumOff val="60000"/>
                      </a:schemeClr>
                    </a:solidFill>
                  </a:tcPr>
                </a:tc>
                <a:extLst>
                  <a:ext uri="{0D108BD9-81ED-4DB2-BD59-A6C34878D82A}">
                    <a16:rowId xmlns:a16="http://schemas.microsoft.com/office/drawing/2014/main" val="503130442"/>
                  </a:ext>
                </a:extLst>
              </a:tr>
              <a:tr h="1052351">
                <a:tc>
                  <a:txBody>
                    <a:bodyPr/>
                    <a:lstStyle/>
                    <a:p>
                      <a:pPr algn="ctr"/>
                      <a:r>
                        <a:rPr lang="en-GB" dirty="0"/>
                        <a:t>Anxiety when separated from carers</a:t>
                      </a:r>
                    </a:p>
                  </a:txBody>
                  <a:tcPr/>
                </a:tc>
                <a:tc>
                  <a:txBody>
                    <a:bodyPr/>
                    <a:lstStyle/>
                    <a:p>
                      <a:r>
                        <a:rPr lang="en-GB" sz="1600" dirty="0"/>
                        <a:t>Due to absence of a secure base in the nursery, Shona does not have a safe reference point so views the unfamiliar environment as threatening rather than safe to explore.</a:t>
                      </a:r>
                    </a:p>
                    <a:p>
                      <a:r>
                        <a:rPr lang="en-GB" sz="1600" dirty="0"/>
                        <a:t>Shona’s internal working model may be less secure leading to prolonged distress when separated from caregiver.</a:t>
                      </a:r>
                    </a:p>
                  </a:txBody>
                  <a:tcPr/>
                </a:tc>
                <a:extLst>
                  <a:ext uri="{0D108BD9-81ED-4DB2-BD59-A6C34878D82A}">
                    <a16:rowId xmlns:a16="http://schemas.microsoft.com/office/drawing/2014/main" val="1543422786"/>
                  </a:ext>
                </a:extLst>
              </a:tr>
              <a:tr h="1052351">
                <a:tc>
                  <a:txBody>
                    <a:bodyPr/>
                    <a:lstStyle/>
                    <a:p>
                      <a:pPr algn="ctr"/>
                      <a:r>
                        <a:rPr lang="en-GB" dirty="0"/>
                        <a:t>Limited verbal communication </a:t>
                      </a:r>
                    </a:p>
                  </a:txBody>
                  <a:tcPr/>
                </a:tc>
                <a:tc>
                  <a:txBody>
                    <a:bodyPr/>
                    <a:lstStyle/>
                    <a:p>
                      <a:r>
                        <a:rPr lang="en-GB" sz="1600" dirty="0"/>
                        <a:t>Shona’s attachment system is in a distress state with anxiety so her cognitive and communication compartments are being deferred to regulating the distress rather than focusing on language production.</a:t>
                      </a:r>
                    </a:p>
                  </a:txBody>
                  <a:tcPr/>
                </a:tc>
                <a:extLst>
                  <a:ext uri="{0D108BD9-81ED-4DB2-BD59-A6C34878D82A}">
                    <a16:rowId xmlns:a16="http://schemas.microsoft.com/office/drawing/2014/main" val="1406157015"/>
                  </a:ext>
                </a:extLst>
              </a:tr>
              <a:tr h="1052351">
                <a:tc>
                  <a:txBody>
                    <a:bodyPr/>
                    <a:lstStyle/>
                    <a:p>
                      <a:pPr algn="ctr"/>
                      <a:r>
                        <a:rPr lang="en-GB" dirty="0"/>
                        <a:t>Difficulty engaging in group play</a:t>
                      </a:r>
                    </a:p>
                  </a:txBody>
                  <a:tcPr/>
                </a:tc>
                <a:tc>
                  <a:txBody>
                    <a:bodyPr/>
                    <a:lstStyle/>
                    <a:p>
                      <a:r>
                        <a:rPr lang="en-GB" sz="1600" dirty="0"/>
                        <a:t>Secure base insufficient for exploring social interactions, Shona’s IWM may render peers as threatening or she may be unresponsive to them, approaching group play with wariness/ uncertainty. </a:t>
                      </a:r>
                    </a:p>
                  </a:txBody>
                  <a:tcPr/>
                </a:tc>
                <a:extLst>
                  <a:ext uri="{0D108BD9-81ED-4DB2-BD59-A6C34878D82A}">
                    <a16:rowId xmlns:a16="http://schemas.microsoft.com/office/drawing/2014/main" val="1447364879"/>
                  </a:ext>
                </a:extLst>
              </a:tr>
            </a:tbl>
          </a:graphicData>
        </a:graphic>
      </p:graphicFrame>
      <p:pic>
        <p:nvPicPr>
          <p:cNvPr id="6" name="Picture 5">
            <a:extLst>
              <a:ext uri="{FF2B5EF4-FFF2-40B4-BE49-F238E27FC236}">
                <a16:creationId xmlns:a16="http://schemas.microsoft.com/office/drawing/2014/main" id="{86E92931-DDD4-8704-B2BE-5747B3EF1895}"/>
              </a:ext>
            </a:extLst>
          </p:cNvPr>
          <p:cNvPicPr>
            <a:picLocks noChangeAspect="1"/>
          </p:cNvPicPr>
          <p:nvPr/>
        </p:nvPicPr>
        <p:blipFill>
          <a:blip r:embed="rId3"/>
          <a:srcRect t="5858"/>
          <a:stretch>
            <a:fillRect/>
          </a:stretch>
        </p:blipFill>
        <p:spPr>
          <a:xfrm>
            <a:off x="0" y="5978013"/>
            <a:ext cx="12248617" cy="5769066"/>
          </a:xfrm>
          <a:prstGeom prst="rect">
            <a:avLst/>
          </a:prstGeom>
        </p:spPr>
      </p:pic>
    </p:spTree>
    <p:extLst>
      <p:ext uri="{BB962C8B-B14F-4D97-AF65-F5344CB8AC3E}">
        <p14:creationId xmlns:p14="http://schemas.microsoft.com/office/powerpoint/2010/main" val="31856390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665E39-8D43-54DF-0A00-9286EF92BC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07DBA12-749A-C95E-314B-A738492683FC}"/>
              </a:ext>
            </a:extLst>
          </p:cNvPr>
          <p:cNvSpPr>
            <a:spLocks noGrp="1"/>
          </p:cNvSpPr>
          <p:nvPr>
            <p:ph type="title"/>
          </p:nvPr>
        </p:nvSpPr>
        <p:spPr>
          <a:xfrm>
            <a:off x="326194" y="689040"/>
            <a:ext cx="11539612" cy="1220782"/>
          </a:xfrm>
        </p:spPr>
        <p:txBody>
          <a:bodyPr>
            <a:normAutofit/>
          </a:bodyPr>
          <a:lstStyle/>
          <a:p>
            <a:pPr algn="ctr"/>
            <a:r>
              <a:rPr lang="en-GB" dirty="0"/>
              <a:t>Nature vs Nurture Influences</a:t>
            </a:r>
          </a:p>
        </p:txBody>
      </p:sp>
      <p:graphicFrame>
        <p:nvGraphicFramePr>
          <p:cNvPr id="4" name="Content Placeholder 3">
            <a:extLst>
              <a:ext uri="{FF2B5EF4-FFF2-40B4-BE49-F238E27FC236}">
                <a16:creationId xmlns:a16="http://schemas.microsoft.com/office/drawing/2014/main" id="{5EF3BB38-7B08-BC5F-9B69-3825EBE9B4D9}"/>
              </a:ext>
            </a:extLst>
          </p:cNvPr>
          <p:cNvGraphicFramePr>
            <a:graphicFrameLocks noGrp="1"/>
          </p:cNvGraphicFramePr>
          <p:nvPr>
            <p:ph idx="1"/>
            <p:extLst>
              <p:ext uri="{D42A27DB-BD31-4B8C-83A1-F6EECF244321}">
                <p14:modId xmlns:p14="http://schemas.microsoft.com/office/powerpoint/2010/main" val="687721152"/>
              </p:ext>
            </p:extLst>
          </p:nvPr>
        </p:nvGraphicFramePr>
        <p:xfrm>
          <a:off x="694480" y="1312076"/>
          <a:ext cx="11008302" cy="3334449"/>
        </p:xfrm>
        <a:graphic>
          <a:graphicData uri="http://schemas.openxmlformats.org/drawingml/2006/table">
            <a:tbl>
              <a:tblPr firstRow="1" bandRow="1">
                <a:tableStyleId>{21E4AEA4-8DFA-4A89-87EB-49C32662AFE0}</a:tableStyleId>
              </a:tblPr>
              <a:tblGrid>
                <a:gridCol w="5504151">
                  <a:extLst>
                    <a:ext uri="{9D8B030D-6E8A-4147-A177-3AD203B41FA5}">
                      <a16:colId xmlns:a16="http://schemas.microsoft.com/office/drawing/2014/main" val="2928505835"/>
                    </a:ext>
                  </a:extLst>
                </a:gridCol>
                <a:gridCol w="5504151">
                  <a:extLst>
                    <a:ext uri="{9D8B030D-6E8A-4147-A177-3AD203B41FA5}">
                      <a16:colId xmlns:a16="http://schemas.microsoft.com/office/drawing/2014/main" val="2675275799"/>
                    </a:ext>
                  </a:extLst>
                </a:gridCol>
              </a:tblGrid>
              <a:tr h="377889">
                <a:tc>
                  <a:txBody>
                    <a:bodyPr/>
                    <a:lstStyle/>
                    <a:p>
                      <a:pPr algn="ctr"/>
                      <a:r>
                        <a:rPr lang="en-GB" dirty="0"/>
                        <a:t>Nature (Biological)</a:t>
                      </a:r>
                    </a:p>
                  </a:txBody>
                  <a:tcPr>
                    <a:solidFill>
                      <a:schemeClr val="accent4">
                        <a:lumMod val="40000"/>
                        <a:lumOff val="60000"/>
                      </a:schemeClr>
                    </a:solidFill>
                  </a:tcPr>
                </a:tc>
                <a:tc>
                  <a:txBody>
                    <a:bodyPr/>
                    <a:lstStyle/>
                    <a:p>
                      <a:pPr algn="ctr"/>
                      <a:r>
                        <a:rPr lang="en-GB" dirty="0"/>
                        <a:t>Nurture (Environment)</a:t>
                      </a:r>
                    </a:p>
                  </a:txBody>
                  <a:tcPr>
                    <a:solidFill>
                      <a:schemeClr val="accent4">
                        <a:lumMod val="40000"/>
                        <a:lumOff val="60000"/>
                      </a:schemeClr>
                    </a:solidFill>
                  </a:tcPr>
                </a:tc>
                <a:extLst>
                  <a:ext uri="{0D108BD9-81ED-4DB2-BD59-A6C34878D82A}">
                    <a16:rowId xmlns:a16="http://schemas.microsoft.com/office/drawing/2014/main" val="4037402998"/>
                  </a:ext>
                </a:extLst>
              </a:tr>
              <a:tr h="1298087">
                <a:tc>
                  <a:txBody>
                    <a:bodyPr/>
                    <a:lstStyle/>
                    <a:p>
                      <a:r>
                        <a:rPr lang="en-GB" sz="1400" b="0" i="0" kern="1200" dirty="0">
                          <a:solidFill>
                            <a:schemeClr val="dk1"/>
                          </a:solidFill>
                          <a:effectLst/>
                          <a:latin typeface="+mn-lt"/>
                          <a:ea typeface="+mn-ea"/>
                          <a:cs typeface="+mn-cs"/>
                        </a:rPr>
                        <a:t>Shona’s separation anxiety and wariness of group play suggest she may have a biologically-based temperament characterised by high </a:t>
                      </a:r>
                      <a:r>
                        <a:rPr lang="en-GB" sz="1400" b="1" i="0" kern="1200" dirty="0">
                          <a:solidFill>
                            <a:schemeClr val="dk1"/>
                          </a:solidFill>
                          <a:effectLst/>
                          <a:latin typeface="+mn-lt"/>
                          <a:ea typeface="+mn-ea"/>
                          <a:cs typeface="+mn-cs"/>
                        </a:rPr>
                        <a:t>reactivity</a:t>
                      </a:r>
                      <a:r>
                        <a:rPr lang="en-GB" sz="1400" b="0" i="0" kern="1200" dirty="0">
                          <a:solidFill>
                            <a:schemeClr val="dk1"/>
                          </a:solidFill>
                          <a:effectLst/>
                          <a:latin typeface="+mn-lt"/>
                          <a:ea typeface="+mn-ea"/>
                          <a:cs typeface="+mn-cs"/>
                        </a:rPr>
                        <a:t> and </a:t>
                      </a:r>
                      <a:r>
                        <a:rPr lang="en-GB" sz="1400" b="1" i="0" kern="1200" dirty="0">
                          <a:solidFill>
                            <a:schemeClr val="dk1"/>
                          </a:solidFill>
                          <a:effectLst/>
                          <a:latin typeface="+mn-lt"/>
                          <a:ea typeface="+mn-ea"/>
                          <a:cs typeface="+mn-cs"/>
                        </a:rPr>
                        <a:t>sensitivity</a:t>
                      </a:r>
                      <a:r>
                        <a:rPr lang="en-GB" sz="1400" b="0" i="0" kern="1200" dirty="0">
                          <a:solidFill>
                            <a:schemeClr val="dk1"/>
                          </a:solidFill>
                          <a:effectLst/>
                          <a:latin typeface="+mn-lt"/>
                          <a:ea typeface="+mn-ea"/>
                          <a:cs typeface="+mn-cs"/>
                        </a:rPr>
                        <a:t> to unfamiliar stimuli. Children with a "slow-to-warm-up" temperament tend to react more intensely and take longer to adapt to new people and environments (Thomas and Chess, 1977).</a:t>
                      </a:r>
                      <a:endParaRPr lang="en-GB" sz="1400" dirty="0"/>
                    </a:p>
                  </a:txBody>
                  <a:tcPr/>
                </a:tc>
                <a:tc>
                  <a:txBody>
                    <a:bodyPr/>
                    <a:lstStyle/>
                    <a:p>
                      <a:r>
                        <a:rPr lang="en-GB" sz="1400" b="0" i="0" kern="1200" dirty="0">
                          <a:solidFill>
                            <a:schemeClr val="dk1"/>
                          </a:solidFill>
                          <a:effectLst/>
                          <a:latin typeface="+mn-lt"/>
                          <a:ea typeface="+mn-ea"/>
                          <a:cs typeface="+mn-cs"/>
                        </a:rPr>
                        <a:t>If separations at home between Shona and her carer have been inconsistent, abrupt, or if she has experienced a recent change (e.g., a new sibling, a move, or a change in carer), her attachment system may be </a:t>
                      </a:r>
                      <a:r>
                        <a:rPr lang="en-GB" sz="1400" b="1" i="0" kern="1200" dirty="0">
                          <a:solidFill>
                            <a:schemeClr val="dk1"/>
                          </a:solidFill>
                          <a:effectLst/>
                          <a:latin typeface="+mn-lt"/>
                          <a:ea typeface="+mn-ea"/>
                          <a:cs typeface="+mn-cs"/>
                        </a:rPr>
                        <a:t>over-activated</a:t>
                      </a:r>
                      <a:r>
                        <a:rPr lang="en-GB" sz="1400" b="0" i="0" kern="1200" dirty="0">
                          <a:solidFill>
                            <a:schemeClr val="dk1"/>
                          </a:solidFill>
                          <a:effectLst/>
                          <a:latin typeface="+mn-lt"/>
                          <a:ea typeface="+mn-ea"/>
                          <a:cs typeface="+mn-cs"/>
                        </a:rPr>
                        <a:t> in the unfamiliar nursery context, producing the separation anxiety observed. </a:t>
                      </a:r>
                    </a:p>
                  </a:txBody>
                  <a:tcPr/>
                </a:tc>
                <a:extLst>
                  <a:ext uri="{0D108BD9-81ED-4DB2-BD59-A6C34878D82A}">
                    <a16:rowId xmlns:a16="http://schemas.microsoft.com/office/drawing/2014/main" val="3782272732"/>
                  </a:ext>
                </a:extLst>
              </a:tr>
              <a:tr h="1500011">
                <a:tc>
                  <a:txBody>
                    <a:bodyPr/>
                    <a:lstStyle/>
                    <a:p>
                      <a:r>
                        <a:rPr lang="en-GB" sz="1400" b="1" i="0" kern="1200" dirty="0">
                          <a:solidFill>
                            <a:schemeClr val="dk1"/>
                          </a:solidFill>
                          <a:effectLst/>
                          <a:latin typeface="+mn-lt"/>
                          <a:ea typeface="+mn-ea"/>
                          <a:cs typeface="+mn-cs"/>
                        </a:rPr>
                        <a:t>Individual difference.</a:t>
                      </a:r>
                      <a:r>
                        <a:rPr lang="en-GB" sz="1400" b="0" i="0" kern="1200" dirty="0">
                          <a:solidFill>
                            <a:schemeClr val="dk1"/>
                          </a:solidFill>
                          <a:effectLst/>
                          <a:latin typeface="+mn-lt"/>
                          <a:ea typeface="+mn-ea"/>
                          <a:cs typeface="+mn-cs"/>
                        </a:rPr>
                        <a:t> Shona's limited verbal communication may partly reflect a slower-maturing nervous system or a temperament that prefers observation over vocal expression. Some children are biologically predisposed to process social information more cautiously before responding, which may look like withdrawal or shyness rather than a language delay (Groh et al., 2017).</a:t>
                      </a:r>
                    </a:p>
                  </a:txBody>
                  <a:tcPr/>
                </a:tc>
                <a:tc>
                  <a:txBody>
                    <a:bodyPr/>
                    <a:lstStyle/>
                    <a:p>
                      <a:r>
                        <a:rPr lang="en-GB" sz="1400" b="1" i="0" kern="1200" dirty="0">
                          <a:solidFill>
                            <a:schemeClr val="dk1"/>
                          </a:solidFill>
                          <a:effectLst/>
                          <a:latin typeface="+mn-lt"/>
                          <a:ea typeface="+mn-ea"/>
                          <a:cs typeface="+mn-cs"/>
                        </a:rPr>
                        <a:t>Quality and continuity of care at nursery.</a:t>
                      </a:r>
                      <a:r>
                        <a:rPr lang="en-GB" sz="1400" b="0" i="0" kern="1200" dirty="0">
                          <a:solidFill>
                            <a:schemeClr val="dk1"/>
                          </a:solidFill>
                          <a:effectLst/>
                          <a:latin typeface="+mn-lt"/>
                          <a:ea typeface="+mn-ea"/>
                          <a:cs typeface="+mn-cs"/>
                        </a:rPr>
                        <a:t> As a </a:t>
                      </a:r>
                      <a:r>
                        <a:rPr lang="en-GB" sz="1400" b="1" i="0" kern="1200" dirty="0">
                          <a:solidFill>
                            <a:schemeClr val="dk1"/>
                          </a:solidFill>
                          <a:effectLst/>
                          <a:latin typeface="+mn-lt"/>
                          <a:ea typeface="+mn-ea"/>
                          <a:cs typeface="+mn-cs"/>
                        </a:rPr>
                        <a:t>new</a:t>
                      </a:r>
                      <a:r>
                        <a:rPr lang="en-GB" sz="1400" b="0" i="0" kern="1200" dirty="0">
                          <a:solidFill>
                            <a:schemeClr val="dk1"/>
                          </a:solidFill>
                          <a:effectLst/>
                          <a:latin typeface="+mn-lt"/>
                          <a:ea typeface="+mn-ea"/>
                          <a:cs typeface="+mn-cs"/>
                        </a:rPr>
                        <a:t> child in the setting, Shona has not yet had time to form a secure relationship with a key person. This unfamiliar environment with new adults, new peers, new routines increases the demands on her already sensitive temperament. Without an adult to act as a "secure base" within the nursery, she has no reference for safety, which may explain both her distress at drop-off and her reluctance to engage in group play.</a:t>
                      </a:r>
                      <a:endParaRPr lang="en-GB" sz="1400" dirty="0"/>
                    </a:p>
                  </a:txBody>
                  <a:tcPr/>
                </a:tc>
                <a:extLst>
                  <a:ext uri="{0D108BD9-81ED-4DB2-BD59-A6C34878D82A}">
                    <a16:rowId xmlns:a16="http://schemas.microsoft.com/office/drawing/2014/main" val="34280024"/>
                  </a:ext>
                </a:extLst>
              </a:tr>
            </a:tbl>
          </a:graphicData>
        </a:graphic>
      </p:graphicFrame>
      <p:pic>
        <p:nvPicPr>
          <p:cNvPr id="6" name="Picture 5">
            <a:extLst>
              <a:ext uri="{FF2B5EF4-FFF2-40B4-BE49-F238E27FC236}">
                <a16:creationId xmlns:a16="http://schemas.microsoft.com/office/drawing/2014/main" id="{E92A85AD-6BED-69A3-8D1F-5E66ACE53739}"/>
              </a:ext>
            </a:extLst>
          </p:cNvPr>
          <p:cNvPicPr>
            <a:picLocks noChangeAspect="1"/>
          </p:cNvPicPr>
          <p:nvPr/>
        </p:nvPicPr>
        <p:blipFill>
          <a:blip r:embed="rId3"/>
          <a:srcRect t="5858"/>
          <a:stretch>
            <a:fillRect/>
          </a:stretch>
        </p:blipFill>
        <p:spPr>
          <a:xfrm>
            <a:off x="0" y="5978013"/>
            <a:ext cx="12248617" cy="5769066"/>
          </a:xfrm>
          <a:prstGeom prst="rect">
            <a:avLst/>
          </a:prstGeom>
        </p:spPr>
      </p:pic>
      <p:sp>
        <p:nvSpPr>
          <p:cNvPr id="5" name="TextBox 4">
            <a:extLst>
              <a:ext uri="{FF2B5EF4-FFF2-40B4-BE49-F238E27FC236}">
                <a16:creationId xmlns:a16="http://schemas.microsoft.com/office/drawing/2014/main" id="{0150B099-F79F-31B3-9BA7-E0FD13D51703}"/>
              </a:ext>
            </a:extLst>
          </p:cNvPr>
          <p:cNvSpPr txBox="1"/>
          <p:nvPr/>
        </p:nvSpPr>
        <p:spPr>
          <a:xfrm>
            <a:off x="313816" y="4634397"/>
            <a:ext cx="11620983" cy="1246495"/>
          </a:xfrm>
          <a:prstGeom prst="rect">
            <a:avLst/>
          </a:prstGeom>
          <a:noFill/>
        </p:spPr>
        <p:txBody>
          <a:bodyPr wrap="square" rtlCol="0">
            <a:spAutoFit/>
          </a:bodyPr>
          <a:lstStyle/>
          <a:p>
            <a:pPr marL="285750" indent="-285750">
              <a:buFont typeface="Arial" panose="020B0604020202020204" pitchFamily="34" charset="0"/>
              <a:buChar char="•"/>
            </a:pPr>
            <a:r>
              <a:rPr lang="en-GB" sz="1500" dirty="0"/>
              <a:t>Interaction between nurture and nature influences: her temperament (nature) increases the chances of her finding the experience of nursery as threatening, and the environment of new peers and staff without the presence of an adult as a secure base increases the chances of the sensitivity manifesting in behaviours such as withdrawal, limited verbal communication.</a:t>
            </a:r>
          </a:p>
          <a:p>
            <a:pPr marL="285750" indent="-285750">
              <a:buFont typeface="Arial" panose="020B0604020202020204" pitchFamily="34" charset="0"/>
              <a:buChar char="•"/>
            </a:pPr>
            <a:r>
              <a:rPr lang="en-GB" sz="1500" dirty="0"/>
              <a:t>The differential susceptibility model (Belsky, 2013) suggests that children that are more sensitive are more positively responsive to high-quality environments (consistent carers, predictable routines, etc.)</a:t>
            </a:r>
          </a:p>
        </p:txBody>
      </p:sp>
    </p:spTree>
    <p:extLst>
      <p:ext uri="{BB962C8B-B14F-4D97-AF65-F5344CB8AC3E}">
        <p14:creationId xmlns:p14="http://schemas.microsoft.com/office/powerpoint/2010/main" val="24472917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DCD3A4-BE09-658E-1971-9FDDAF0D7CD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12DA513-29BC-1625-3403-CB8CEEBEAF3A}"/>
              </a:ext>
            </a:extLst>
          </p:cNvPr>
          <p:cNvSpPr>
            <a:spLocks noGrp="1"/>
          </p:cNvSpPr>
          <p:nvPr>
            <p:ph type="title"/>
          </p:nvPr>
        </p:nvSpPr>
        <p:spPr>
          <a:xfrm>
            <a:off x="326194" y="689040"/>
            <a:ext cx="11539612" cy="1220782"/>
          </a:xfrm>
        </p:spPr>
        <p:txBody>
          <a:bodyPr>
            <a:normAutofit/>
          </a:bodyPr>
          <a:lstStyle/>
          <a:p>
            <a:pPr algn="ctr"/>
            <a:r>
              <a:rPr lang="en-GB" dirty="0"/>
              <a:t>Support Strategies</a:t>
            </a:r>
          </a:p>
        </p:txBody>
      </p:sp>
      <p:pic>
        <p:nvPicPr>
          <p:cNvPr id="6" name="Picture 5">
            <a:extLst>
              <a:ext uri="{FF2B5EF4-FFF2-40B4-BE49-F238E27FC236}">
                <a16:creationId xmlns:a16="http://schemas.microsoft.com/office/drawing/2014/main" id="{89176F78-06F3-D68E-0578-AEEB8AFA32EC}"/>
              </a:ext>
            </a:extLst>
          </p:cNvPr>
          <p:cNvPicPr>
            <a:picLocks noChangeAspect="1"/>
          </p:cNvPicPr>
          <p:nvPr/>
        </p:nvPicPr>
        <p:blipFill>
          <a:blip r:embed="rId2"/>
          <a:srcRect t="5858"/>
          <a:stretch>
            <a:fillRect/>
          </a:stretch>
        </p:blipFill>
        <p:spPr>
          <a:xfrm>
            <a:off x="0" y="5978013"/>
            <a:ext cx="12248617" cy="5769066"/>
          </a:xfrm>
          <a:prstGeom prst="rect">
            <a:avLst/>
          </a:prstGeom>
        </p:spPr>
      </p:pic>
      <p:graphicFrame>
        <p:nvGraphicFramePr>
          <p:cNvPr id="4" name="Table 3">
            <a:extLst>
              <a:ext uri="{FF2B5EF4-FFF2-40B4-BE49-F238E27FC236}">
                <a16:creationId xmlns:a16="http://schemas.microsoft.com/office/drawing/2014/main" id="{6EA21F81-8AAE-F532-ECDE-F39B91386602}"/>
              </a:ext>
            </a:extLst>
          </p:cNvPr>
          <p:cNvGraphicFramePr>
            <a:graphicFrameLocks noGrp="1"/>
          </p:cNvGraphicFramePr>
          <p:nvPr>
            <p:extLst>
              <p:ext uri="{D42A27DB-BD31-4B8C-83A1-F6EECF244321}">
                <p14:modId xmlns:p14="http://schemas.microsoft.com/office/powerpoint/2010/main" val="1497676682"/>
              </p:ext>
            </p:extLst>
          </p:nvPr>
        </p:nvGraphicFramePr>
        <p:xfrm>
          <a:off x="982576" y="1457087"/>
          <a:ext cx="10283464" cy="4312484"/>
        </p:xfrm>
        <a:graphic>
          <a:graphicData uri="http://schemas.openxmlformats.org/drawingml/2006/table">
            <a:tbl>
              <a:tblPr firstRow="1" bandRow="1">
                <a:tableStyleId>{21E4AEA4-8DFA-4A89-87EB-49C32662AFE0}</a:tableStyleId>
              </a:tblPr>
              <a:tblGrid>
                <a:gridCol w="5141732">
                  <a:extLst>
                    <a:ext uri="{9D8B030D-6E8A-4147-A177-3AD203B41FA5}">
                      <a16:colId xmlns:a16="http://schemas.microsoft.com/office/drawing/2014/main" val="3430150051"/>
                    </a:ext>
                  </a:extLst>
                </a:gridCol>
                <a:gridCol w="5141732">
                  <a:extLst>
                    <a:ext uri="{9D8B030D-6E8A-4147-A177-3AD203B41FA5}">
                      <a16:colId xmlns:a16="http://schemas.microsoft.com/office/drawing/2014/main" val="1698087123"/>
                    </a:ext>
                  </a:extLst>
                </a:gridCol>
              </a:tblGrid>
              <a:tr h="383288">
                <a:tc>
                  <a:txBody>
                    <a:bodyPr/>
                    <a:lstStyle/>
                    <a:p>
                      <a:pPr algn="ctr"/>
                      <a:r>
                        <a:rPr lang="en-GB" dirty="0"/>
                        <a:t>Strategy</a:t>
                      </a:r>
                    </a:p>
                  </a:txBody>
                  <a:tcPr>
                    <a:solidFill>
                      <a:schemeClr val="accent4">
                        <a:lumMod val="40000"/>
                        <a:lumOff val="60000"/>
                      </a:schemeClr>
                    </a:solidFill>
                  </a:tcPr>
                </a:tc>
                <a:tc>
                  <a:txBody>
                    <a:bodyPr/>
                    <a:lstStyle/>
                    <a:p>
                      <a:pPr algn="ctr"/>
                      <a:r>
                        <a:rPr lang="en-GB" dirty="0"/>
                        <a:t>How it helps Shona</a:t>
                      </a:r>
                    </a:p>
                  </a:txBody>
                  <a:tcPr>
                    <a:solidFill>
                      <a:schemeClr val="accent4">
                        <a:lumMod val="40000"/>
                        <a:lumOff val="60000"/>
                      </a:schemeClr>
                    </a:solidFill>
                  </a:tcPr>
                </a:tc>
                <a:extLst>
                  <a:ext uri="{0D108BD9-81ED-4DB2-BD59-A6C34878D82A}">
                    <a16:rowId xmlns:a16="http://schemas.microsoft.com/office/drawing/2014/main" val="3569018931"/>
                  </a:ext>
                </a:extLst>
              </a:tr>
              <a:tr h="578212">
                <a:tc>
                  <a:txBody>
                    <a:bodyPr/>
                    <a:lstStyle/>
                    <a:p>
                      <a:pPr marL="0" lvl="0" indent="0">
                        <a:buFont typeface="Arial" panose="020B0604020202020204" pitchFamily="34" charset="0"/>
                        <a:buNone/>
                      </a:pPr>
                      <a:r>
                        <a:rPr lang="en-GB" sz="1400" dirty="0"/>
                        <a:t>Assign a familiar practitioner for Shona at the nursery to build a trusting relationship with Shona. </a:t>
                      </a:r>
                    </a:p>
                  </a:txBody>
                  <a:tcPr/>
                </a:tc>
                <a:tc>
                  <a:txBody>
                    <a:bodyPr/>
                    <a:lstStyle/>
                    <a:p>
                      <a:r>
                        <a:rPr lang="en-GB" sz="1400" dirty="0"/>
                        <a:t>Provides a consistent familiar adult as a secure base for Shona at nursery.</a:t>
                      </a:r>
                    </a:p>
                  </a:txBody>
                  <a:tcPr/>
                </a:tc>
                <a:extLst>
                  <a:ext uri="{0D108BD9-81ED-4DB2-BD59-A6C34878D82A}">
                    <a16:rowId xmlns:a16="http://schemas.microsoft.com/office/drawing/2014/main" val="276751777"/>
                  </a:ext>
                </a:extLst>
              </a:tr>
              <a:tr h="57821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Acknowledge Shona’s distress and respond appropriately and with calmness. </a:t>
                      </a:r>
                    </a:p>
                  </a:txBody>
                  <a:tcPr/>
                </a:tc>
                <a:tc>
                  <a:txBody>
                    <a:bodyPr/>
                    <a:lstStyle/>
                    <a:p>
                      <a:r>
                        <a:rPr lang="en-GB" sz="1400" dirty="0"/>
                        <a:t>Shona learns that her feelings are recognised and calm response from adult promotes a calmer nervous system.</a:t>
                      </a:r>
                    </a:p>
                  </a:txBody>
                  <a:tcPr/>
                </a:tc>
                <a:extLst>
                  <a:ext uri="{0D108BD9-81ED-4DB2-BD59-A6C34878D82A}">
                    <a16:rowId xmlns:a16="http://schemas.microsoft.com/office/drawing/2014/main" val="2589127660"/>
                  </a:ext>
                </a:extLst>
              </a:tr>
              <a:tr h="57821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Introduce visual schedules (e.g. visual pictures depicting the sequence of events in the day) and consistent transition routines.</a:t>
                      </a:r>
                    </a:p>
                  </a:txBody>
                  <a:tcPr/>
                </a:tc>
                <a:tc>
                  <a:txBody>
                    <a:bodyPr/>
                    <a:lstStyle/>
                    <a:p>
                      <a:r>
                        <a:rPr lang="en-GB" sz="1400" dirty="0"/>
                        <a:t>Shona has limited verbal communication so visual aids can help her see what her day looks like, especially to understand that her carer returns at the end of the schedule. </a:t>
                      </a:r>
                    </a:p>
                  </a:txBody>
                  <a:tcPr/>
                </a:tc>
                <a:extLst>
                  <a:ext uri="{0D108BD9-81ED-4DB2-BD59-A6C34878D82A}">
                    <a16:rowId xmlns:a16="http://schemas.microsoft.com/office/drawing/2014/main" val="693979708"/>
                  </a:ext>
                </a:extLst>
              </a:tr>
              <a:tr h="578212">
                <a:tc>
                  <a:txBody>
                    <a:bodyPr/>
                    <a:lstStyle/>
                    <a:p>
                      <a:pPr marL="0" lvl="0" indent="0">
                        <a:buFont typeface="Arial" panose="020B0604020202020204" pitchFamily="34" charset="0"/>
                        <a:buNone/>
                      </a:pPr>
                      <a:r>
                        <a:rPr lang="en-GB" sz="1400" dirty="0"/>
                        <a:t>Work with Shona’s carers to develop a settling-in approach for gradual separation support (having short initial visits with the nursery practitioner in presence and absence of carer). </a:t>
                      </a:r>
                    </a:p>
                  </a:txBody>
                  <a:tcPr/>
                </a:tc>
                <a:tc>
                  <a:txBody>
                    <a:bodyPr/>
                    <a:lstStyle/>
                    <a:p>
                      <a:r>
                        <a:rPr lang="en-GB" sz="1400" dirty="0"/>
                        <a:t>Setup allows Shona to test reliability of separation with carers in small doses, and she learns her carer will return and that separation is safe. </a:t>
                      </a:r>
                    </a:p>
                  </a:txBody>
                  <a:tcPr/>
                </a:tc>
                <a:extLst>
                  <a:ext uri="{0D108BD9-81ED-4DB2-BD59-A6C34878D82A}">
                    <a16:rowId xmlns:a16="http://schemas.microsoft.com/office/drawing/2014/main" val="151940337"/>
                  </a:ext>
                </a:extLst>
              </a:tr>
              <a:tr h="57821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Introduce 1 to 1 and small group activities before larger group play.</a:t>
                      </a:r>
                    </a:p>
                  </a:txBody>
                  <a:tcPr/>
                </a:tc>
                <a:tc>
                  <a:txBody>
                    <a:bodyPr/>
                    <a:lstStyle/>
                    <a:p>
                      <a:r>
                        <a:rPr lang="en-GB" sz="1400" dirty="0"/>
                        <a:t>Shona can learn with a familiar adult how activities work and that she can cope, then she can explore with 2-3 children and gradually increase to group setting once she feels confident.</a:t>
                      </a:r>
                    </a:p>
                  </a:txBody>
                  <a:tcPr/>
                </a:tc>
                <a:extLst>
                  <a:ext uri="{0D108BD9-81ED-4DB2-BD59-A6C34878D82A}">
                    <a16:rowId xmlns:a16="http://schemas.microsoft.com/office/drawing/2014/main" val="512019389"/>
                  </a:ext>
                </a:extLst>
              </a:tr>
              <a:tr h="578212">
                <a:tc>
                  <a:txBody>
                    <a:bodyPr/>
                    <a:lstStyle/>
                    <a:p>
                      <a:pPr marL="0" lvl="0" indent="0">
                        <a:buFont typeface="Arial" panose="020B0604020202020204" pitchFamily="34" charset="0"/>
                        <a:buNone/>
                      </a:pPr>
                      <a:r>
                        <a:rPr lang="en-GB" sz="1400" dirty="0"/>
                        <a:t>Share observations of Shona’s behaviour to Shona’s carers and review the support plan together. </a:t>
                      </a:r>
                    </a:p>
                  </a:txBody>
                  <a:tcPr/>
                </a:tc>
                <a:tc>
                  <a:txBody>
                    <a:bodyPr/>
                    <a:lstStyle/>
                    <a:p>
                      <a:r>
                        <a:rPr lang="en-GB" sz="1400" dirty="0"/>
                        <a:t>Ensures that Shona is receiving consistent support across both environments. </a:t>
                      </a:r>
                    </a:p>
                  </a:txBody>
                  <a:tcPr/>
                </a:tc>
                <a:extLst>
                  <a:ext uri="{0D108BD9-81ED-4DB2-BD59-A6C34878D82A}">
                    <a16:rowId xmlns:a16="http://schemas.microsoft.com/office/drawing/2014/main" val="511574302"/>
                  </a:ext>
                </a:extLst>
              </a:tr>
            </a:tbl>
          </a:graphicData>
        </a:graphic>
      </p:graphicFrame>
    </p:spTree>
    <p:extLst>
      <p:ext uri="{BB962C8B-B14F-4D97-AF65-F5344CB8AC3E}">
        <p14:creationId xmlns:p14="http://schemas.microsoft.com/office/powerpoint/2010/main" val="24853112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DB0A71-FEFD-DC4E-B5E1-89FC64769D2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00F9953-649E-2903-6C75-B92528403021}"/>
              </a:ext>
            </a:extLst>
          </p:cNvPr>
          <p:cNvSpPr>
            <a:spLocks noGrp="1"/>
          </p:cNvSpPr>
          <p:nvPr>
            <p:ph type="title"/>
          </p:nvPr>
        </p:nvSpPr>
        <p:spPr>
          <a:xfrm>
            <a:off x="326194" y="689040"/>
            <a:ext cx="11539612" cy="1220782"/>
          </a:xfrm>
        </p:spPr>
        <p:txBody>
          <a:bodyPr>
            <a:normAutofit/>
          </a:bodyPr>
          <a:lstStyle/>
          <a:p>
            <a:pPr algn="ctr"/>
            <a:r>
              <a:rPr lang="en-GB" dirty="0"/>
              <a:t>Critical Evaluation</a:t>
            </a:r>
          </a:p>
        </p:txBody>
      </p:sp>
      <p:graphicFrame>
        <p:nvGraphicFramePr>
          <p:cNvPr id="4" name="Content Placeholder 3">
            <a:extLst>
              <a:ext uri="{FF2B5EF4-FFF2-40B4-BE49-F238E27FC236}">
                <a16:creationId xmlns:a16="http://schemas.microsoft.com/office/drawing/2014/main" id="{FBF64577-9D1A-CB7C-5AD2-0371ED4AE0BB}"/>
              </a:ext>
            </a:extLst>
          </p:cNvPr>
          <p:cNvGraphicFramePr>
            <a:graphicFrameLocks noGrp="1"/>
          </p:cNvGraphicFramePr>
          <p:nvPr>
            <p:ph idx="1"/>
            <p:extLst>
              <p:ext uri="{D42A27DB-BD31-4B8C-83A1-F6EECF244321}">
                <p14:modId xmlns:p14="http://schemas.microsoft.com/office/powerpoint/2010/main" val="4221978953"/>
              </p:ext>
            </p:extLst>
          </p:nvPr>
        </p:nvGraphicFramePr>
        <p:xfrm>
          <a:off x="463160" y="1350444"/>
          <a:ext cx="11402081" cy="3467744"/>
        </p:xfrm>
        <a:graphic>
          <a:graphicData uri="http://schemas.openxmlformats.org/drawingml/2006/table">
            <a:tbl>
              <a:tblPr firstRow="1" bandRow="1">
                <a:tableStyleId>{21E4AEA4-8DFA-4A89-87EB-49C32662AFE0}</a:tableStyleId>
              </a:tblPr>
              <a:tblGrid>
                <a:gridCol w="5728731">
                  <a:extLst>
                    <a:ext uri="{9D8B030D-6E8A-4147-A177-3AD203B41FA5}">
                      <a16:colId xmlns:a16="http://schemas.microsoft.com/office/drawing/2014/main" val="853214332"/>
                    </a:ext>
                  </a:extLst>
                </a:gridCol>
                <a:gridCol w="5673350">
                  <a:extLst>
                    <a:ext uri="{9D8B030D-6E8A-4147-A177-3AD203B41FA5}">
                      <a16:colId xmlns:a16="http://schemas.microsoft.com/office/drawing/2014/main" val="3854627846"/>
                    </a:ext>
                  </a:extLst>
                </a:gridCol>
              </a:tblGrid>
              <a:tr h="419744">
                <a:tc>
                  <a:txBody>
                    <a:bodyPr/>
                    <a:lstStyle/>
                    <a:p>
                      <a:pPr algn="ctr"/>
                      <a:r>
                        <a:rPr lang="en-GB" dirty="0"/>
                        <a:t>Strength</a:t>
                      </a:r>
                    </a:p>
                  </a:txBody>
                  <a:tcPr>
                    <a:solidFill>
                      <a:schemeClr val="accent4">
                        <a:lumMod val="40000"/>
                        <a:lumOff val="60000"/>
                      </a:schemeClr>
                    </a:solidFill>
                  </a:tcPr>
                </a:tc>
                <a:tc>
                  <a:txBody>
                    <a:bodyPr/>
                    <a:lstStyle/>
                    <a:p>
                      <a:pPr algn="ctr"/>
                      <a:r>
                        <a:rPr lang="en-GB" dirty="0"/>
                        <a:t>Weakness</a:t>
                      </a:r>
                    </a:p>
                  </a:txBody>
                  <a:tcPr>
                    <a:solidFill>
                      <a:schemeClr val="accent4">
                        <a:lumMod val="40000"/>
                        <a:lumOff val="60000"/>
                      </a:schemeClr>
                    </a:solidFill>
                  </a:tcPr>
                </a:tc>
                <a:extLst>
                  <a:ext uri="{0D108BD9-81ED-4DB2-BD59-A6C34878D82A}">
                    <a16:rowId xmlns:a16="http://schemas.microsoft.com/office/drawing/2014/main" val="2561390063"/>
                  </a:ext>
                </a:extLst>
              </a:tr>
              <a:tr h="935420">
                <a:tc>
                  <a:txBody>
                    <a:bodyPr/>
                    <a:lstStyle/>
                    <a:p>
                      <a:r>
                        <a:rPr lang="en-GB" sz="1400" dirty="0"/>
                        <a:t>The secure base model is most practical, valuable contribution from Bowlby’s theory – dual role of carer as comfort place and secure base for exploration. Research, such as Ainsworth’s strange situation (Ainsworth, 1969) experiment supports Bowlby’s theory that early attachment shapes the internal working model of the infant. </a:t>
                      </a:r>
                    </a:p>
                  </a:txBody>
                  <a:tcPr/>
                </a:tc>
                <a:tc>
                  <a:txBody>
                    <a:bodyPr/>
                    <a:lstStyle/>
                    <a:p>
                      <a:r>
                        <a:rPr lang="en-GB" sz="1400" dirty="0"/>
                        <a:t>Monotropy is overemphasized – research has shown that infants favour multiple attachments, not just one. For example, Schaffer &amp; Emerson (1964) found that by 18 months, only 13% of infants were attached to just one person.</a:t>
                      </a:r>
                    </a:p>
                  </a:txBody>
                  <a:tcPr/>
                </a:tc>
                <a:extLst>
                  <a:ext uri="{0D108BD9-81ED-4DB2-BD59-A6C34878D82A}">
                    <a16:rowId xmlns:a16="http://schemas.microsoft.com/office/drawing/2014/main" val="2426439487"/>
                  </a:ext>
                </a:extLst>
              </a:tr>
              <a:tr h="935420">
                <a:tc>
                  <a:txBody>
                    <a:bodyPr/>
                    <a:lstStyle/>
                    <a:p>
                      <a:r>
                        <a:rPr lang="en-GB" sz="1400" dirty="0"/>
                        <a:t>The internal working model provides an explanation that links early experience to later functioning. This is supported by longitudinal studies such as the Minnesota study (Sroufe, 2005) which found that secure attachment in infancy predicted social competence in later childhood.</a:t>
                      </a:r>
                    </a:p>
                  </a:txBody>
                  <a:tcPr/>
                </a:tc>
                <a:tc>
                  <a:txBody>
                    <a:bodyPr/>
                    <a:lstStyle/>
                    <a:p>
                      <a:r>
                        <a:rPr lang="en-GB" sz="1400" dirty="0"/>
                        <a:t>The “critical period” should be referred to instead as the “sensitive period”- Rutter (1979) argued that the effects of early separation are not permanent and the child can be helped with a good substitute for care as losing a bond is less damaging than never having formed one.</a:t>
                      </a:r>
                    </a:p>
                  </a:txBody>
                  <a:tcPr/>
                </a:tc>
                <a:extLst>
                  <a:ext uri="{0D108BD9-81ED-4DB2-BD59-A6C34878D82A}">
                    <a16:rowId xmlns:a16="http://schemas.microsoft.com/office/drawing/2014/main" val="2446637199"/>
                  </a:ext>
                </a:extLst>
              </a:tr>
              <a:tr h="935420">
                <a:tc>
                  <a:txBody>
                    <a:bodyPr/>
                    <a:lstStyle/>
                    <a:p>
                      <a:r>
                        <a:rPr lang="en-GB" sz="1400" dirty="0"/>
                        <a:t>There has been direct practical policy impacts from Bowlby’s work such as the Key Person approach in England’s Early Years Foundation Stage, based upon Bowlby’s secure base principle (Chamberlain, 2011).</a:t>
                      </a:r>
                    </a:p>
                  </a:txBody>
                  <a:tcPr/>
                </a:tc>
                <a:tc>
                  <a:txBody>
                    <a:bodyPr/>
                    <a:lstStyle/>
                    <a:p>
                      <a:r>
                        <a:rPr lang="en-GB" sz="1400" dirty="0"/>
                        <a:t>Too much emphasis on the mother- comes at the risk of mother-blaming when the child shows struggle. Grossmann (2002) found that other caregivers, such as fathers, play a distinct role in quality of later attachment security of the child as well. </a:t>
                      </a:r>
                    </a:p>
                  </a:txBody>
                  <a:tcPr/>
                </a:tc>
                <a:extLst>
                  <a:ext uri="{0D108BD9-81ED-4DB2-BD59-A6C34878D82A}">
                    <a16:rowId xmlns:a16="http://schemas.microsoft.com/office/drawing/2014/main" val="2955435106"/>
                  </a:ext>
                </a:extLst>
              </a:tr>
            </a:tbl>
          </a:graphicData>
        </a:graphic>
      </p:graphicFrame>
      <p:pic>
        <p:nvPicPr>
          <p:cNvPr id="6" name="Picture 5">
            <a:extLst>
              <a:ext uri="{FF2B5EF4-FFF2-40B4-BE49-F238E27FC236}">
                <a16:creationId xmlns:a16="http://schemas.microsoft.com/office/drawing/2014/main" id="{AAA0E3EA-8F23-2ECF-F1A7-737FC30B9F71}"/>
              </a:ext>
            </a:extLst>
          </p:cNvPr>
          <p:cNvPicPr>
            <a:picLocks noChangeAspect="1"/>
          </p:cNvPicPr>
          <p:nvPr/>
        </p:nvPicPr>
        <p:blipFill>
          <a:blip r:embed="rId2"/>
          <a:srcRect t="5858"/>
          <a:stretch>
            <a:fillRect/>
          </a:stretch>
        </p:blipFill>
        <p:spPr>
          <a:xfrm>
            <a:off x="0" y="5978013"/>
            <a:ext cx="12248617" cy="5769066"/>
          </a:xfrm>
          <a:prstGeom prst="rect">
            <a:avLst/>
          </a:prstGeom>
        </p:spPr>
      </p:pic>
      <p:sp>
        <p:nvSpPr>
          <p:cNvPr id="9" name="TextBox 8">
            <a:extLst>
              <a:ext uri="{FF2B5EF4-FFF2-40B4-BE49-F238E27FC236}">
                <a16:creationId xmlns:a16="http://schemas.microsoft.com/office/drawing/2014/main" id="{2648086C-722C-357E-E7D7-7D97E7815850}"/>
              </a:ext>
            </a:extLst>
          </p:cNvPr>
          <p:cNvSpPr txBox="1"/>
          <p:nvPr/>
        </p:nvSpPr>
        <p:spPr>
          <a:xfrm>
            <a:off x="326194" y="4818188"/>
            <a:ext cx="11676015" cy="1246495"/>
          </a:xfrm>
          <a:prstGeom prst="rect">
            <a:avLst/>
          </a:prstGeom>
          <a:noFill/>
        </p:spPr>
        <p:txBody>
          <a:bodyPr wrap="square" rtlCol="0">
            <a:spAutoFit/>
          </a:bodyPr>
          <a:lstStyle/>
          <a:p>
            <a:r>
              <a:rPr lang="en-GB" sz="1500" dirty="0"/>
              <a:t>Bowlby's theory is most useful for showing why responsive caregiving matters in the first three years, how early attachment shapes a child's future relationships through the internal working model, and how it has directly shaped real policy like the key person approach. However, it overstates the importance of one primary figure (monotropy) and puts too much pressure on mothers, and the idea of a "critical period" is more accurately a sensitive period meaning good care later can make a difference. This theory works best as a guide for quality of care, not as a predictor of what a child will become.</a:t>
            </a:r>
          </a:p>
        </p:txBody>
      </p:sp>
    </p:spTree>
    <p:extLst>
      <p:ext uri="{BB962C8B-B14F-4D97-AF65-F5344CB8AC3E}">
        <p14:creationId xmlns:p14="http://schemas.microsoft.com/office/powerpoint/2010/main" val="42074993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E03A22-16E7-29C8-1A10-642505999AD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849B189-9227-A61E-7527-CEBDAFB72B9C}"/>
              </a:ext>
            </a:extLst>
          </p:cNvPr>
          <p:cNvSpPr>
            <a:spLocks noGrp="1"/>
          </p:cNvSpPr>
          <p:nvPr>
            <p:ph type="title"/>
          </p:nvPr>
        </p:nvSpPr>
        <p:spPr>
          <a:xfrm>
            <a:off x="326194" y="689040"/>
            <a:ext cx="11539612" cy="1220782"/>
          </a:xfrm>
        </p:spPr>
        <p:txBody>
          <a:bodyPr>
            <a:normAutofit/>
          </a:bodyPr>
          <a:lstStyle/>
          <a:p>
            <a:pPr algn="ctr"/>
            <a:r>
              <a:rPr lang="en-GB" sz="2800" dirty="0"/>
              <a:t>References</a:t>
            </a:r>
          </a:p>
        </p:txBody>
      </p:sp>
      <p:sp>
        <p:nvSpPr>
          <p:cNvPr id="3" name="Content Placeholder 2">
            <a:extLst>
              <a:ext uri="{FF2B5EF4-FFF2-40B4-BE49-F238E27FC236}">
                <a16:creationId xmlns:a16="http://schemas.microsoft.com/office/drawing/2014/main" id="{E1E565C0-4F17-C890-9173-E71B80908F49}"/>
              </a:ext>
            </a:extLst>
          </p:cNvPr>
          <p:cNvSpPr>
            <a:spLocks noGrp="1"/>
          </p:cNvSpPr>
          <p:nvPr>
            <p:ph idx="1"/>
          </p:nvPr>
        </p:nvSpPr>
        <p:spPr>
          <a:xfrm>
            <a:off x="354502" y="1138746"/>
            <a:ext cx="11539611" cy="4580508"/>
          </a:xfrm>
        </p:spPr>
        <p:txBody>
          <a:bodyPr>
            <a:noAutofit/>
          </a:bodyPr>
          <a:lstStyle/>
          <a:p>
            <a:r>
              <a:rPr lang="en-GB" sz="1150" dirty="0"/>
              <a:t>Ainsworth. M. D. S., &amp; Wittig, B. A. (1969) Attachment and exploratory behaviour of one-year-olds in a strange situation. In: B. M. Foss (Ed.) </a:t>
            </a:r>
            <a:r>
              <a:rPr lang="en-GB" sz="1150" i="1" dirty="0"/>
              <a:t>Determinants of infant behaviour</a:t>
            </a:r>
            <a:r>
              <a:rPr lang="en-GB" sz="1150" dirty="0"/>
              <a:t>, IV. London: Methuen, p. 111-136.</a:t>
            </a:r>
          </a:p>
          <a:p>
            <a:r>
              <a:rPr lang="en-GB" sz="1150" dirty="0"/>
              <a:t>Baltes, P.B. (1987). Theoretical propositions of life-span developmental psychology: On the dynamics between growth and decline. </a:t>
            </a:r>
            <a:r>
              <a:rPr lang="en-GB" sz="1150" i="1" dirty="0"/>
              <a:t>Developmental Psychology</a:t>
            </a:r>
            <a:r>
              <a:rPr lang="en-GB" sz="1150" dirty="0"/>
              <a:t>, 23(5), pp.611–626. doi:10.1037//0012-1649.23.5.611.</a:t>
            </a:r>
          </a:p>
          <a:p>
            <a:r>
              <a:rPr lang="en-GB" sz="1150" dirty="0"/>
              <a:t>Belsky, J. (2013). Differential susceptibility to environmental influences. </a:t>
            </a:r>
            <a:r>
              <a:rPr lang="en-GB" sz="1150" i="1" dirty="0"/>
              <a:t>International Journal of Child Care and Education Policy</a:t>
            </a:r>
            <a:r>
              <a:rPr lang="en-GB" sz="1150" dirty="0"/>
              <a:t>, 7(2), pp.15–31. doi:10.1007/2288-6729-7-2-15.</a:t>
            </a:r>
          </a:p>
          <a:p>
            <a:r>
              <a:rPr lang="en-GB" sz="1150" dirty="0"/>
              <a:t>Bowlby, J. (1956). Mother-child separation. </a:t>
            </a:r>
            <a:r>
              <a:rPr lang="en-GB" sz="1150" i="1" dirty="0"/>
              <a:t>Mental Health and Infant Development, 1, </a:t>
            </a:r>
            <a:r>
              <a:rPr lang="en-GB" sz="1150" dirty="0"/>
              <a:t>117-122.</a:t>
            </a:r>
          </a:p>
          <a:p>
            <a:r>
              <a:rPr lang="en-GB" sz="1150" dirty="0"/>
              <a:t>Chamberlain, A., (2011). </a:t>
            </a:r>
            <a:r>
              <a:rPr lang="en-GB" sz="1150" i="1" dirty="0"/>
              <a:t>The impact of the early years foundation stage (EYFS)</a:t>
            </a:r>
            <a:r>
              <a:rPr lang="en-GB" sz="1150" dirty="0"/>
              <a:t>. Earlylearninghq.org.uk. Available at: https://www.earlylearninghq.org.uk/blog-contributers/amelia-chamberlain/the-impact-of-the-early-years-foundation-stage-eyfs-ofsted-report/ [Accessed 11 Oct. 2026].</a:t>
            </a:r>
          </a:p>
          <a:p>
            <a:r>
              <a:rPr lang="en-GB" sz="1150" dirty="0"/>
              <a:t>Groh, A.M., Narayan, A.J., </a:t>
            </a:r>
            <a:r>
              <a:rPr lang="en-GB" sz="1150" dirty="0" err="1"/>
              <a:t>Bakermans</a:t>
            </a:r>
            <a:r>
              <a:rPr lang="en-GB" sz="1150" dirty="0"/>
              <a:t>-Kranenburg, M.J., Roisman, G.I., Vaughn, B.E., Fearon, R.M.P. and van </a:t>
            </a:r>
            <a:r>
              <a:rPr lang="en-GB" sz="1150" dirty="0" err="1"/>
              <a:t>IJzendoorn</a:t>
            </a:r>
            <a:r>
              <a:rPr lang="en-GB" sz="1150" dirty="0"/>
              <a:t>, M.H. (2017) ‘Attachment and temperament in the early life course: A meta-analytic review’, </a:t>
            </a:r>
            <a:r>
              <a:rPr lang="en-GB" sz="1150" i="1" dirty="0"/>
              <a:t>Child Development</a:t>
            </a:r>
            <a:r>
              <a:rPr lang="en-GB" sz="1150" dirty="0"/>
              <a:t>, 88(3), pp. 770–795.</a:t>
            </a:r>
          </a:p>
          <a:p>
            <a:r>
              <a:rPr lang="en-GB" sz="1150" dirty="0"/>
              <a:t>Grossmann, K., Grossmann, K.E., Fremmer‐</a:t>
            </a:r>
            <a:r>
              <a:rPr lang="en-GB" sz="1150" dirty="0" err="1"/>
              <a:t>Bombik</a:t>
            </a:r>
            <a:r>
              <a:rPr lang="en-GB" sz="1150" dirty="0"/>
              <a:t>, E., Kindler, H., </a:t>
            </a:r>
            <a:r>
              <a:rPr lang="en-GB" sz="1150" dirty="0" err="1"/>
              <a:t>Scheuerer</a:t>
            </a:r>
            <a:r>
              <a:rPr lang="en-GB" sz="1150" dirty="0"/>
              <a:t>‐Englisch, H. and Zimmermann, A.P. (2002). The uniqueness of the child–father attachment relationship: Fathers’ sensitive and challenging play as a pivotal variable in a 16‐year longitudinal study. </a:t>
            </a:r>
            <a:r>
              <a:rPr lang="en-GB" sz="1150" i="1" dirty="0"/>
              <a:t>Social Development</a:t>
            </a:r>
            <a:r>
              <a:rPr lang="en-GB" sz="1150" dirty="0"/>
              <a:t>, 11(3), pp.301–337. doi:10.1111/1467-9507.00202.</a:t>
            </a:r>
          </a:p>
          <a:p>
            <a:r>
              <a:rPr lang="en-GB" sz="1150" dirty="0"/>
              <a:t>Rutter, M. (1979). Maternal deprivation, 1972-1978: New findings, new concepts, new approaches. </a:t>
            </a:r>
            <a:r>
              <a:rPr lang="en-GB" sz="1150" i="1" dirty="0"/>
              <a:t>Child Development</a:t>
            </a:r>
            <a:r>
              <a:rPr lang="en-GB" sz="1150" dirty="0"/>
              <a:t>, 283-305.</a:t>
            </a:r>
          </a:p>
          <a:p>
            <a:r>
              <a:rPr lang="en-GB" sz="1150" dirty="0"/>
              <a:t>Schaffer, H.R. and Emerson, P.E. (1964) 'The development of social attachments in infancy', </a:t>
            </a:r>
            <a:r>
              <a:rPr lang="en-GB" sz="1150" i="1" dirty="0"/>
              <a:t>Monographs of the Society for Research in Child Development</a:t>
            </a:r>
            <a:r>
              <a:rPr lang="en-GB" sz="1150" dirty="0"/>
              <a:t>, 29(3), pp. 1–77.</a:t>
            </a:r>
          </a:p>
          <a:p>
            <a:r>
              <a:rPr lang="en-GB" sz="1150" dirty="0"/>
              <a:t>Sroufe, L. Alan. (2005). Attachment and development: A prospective, longitudinal study from birth to adulthood. </a:t>
            </a:r>
            <a:r>
              <a:rPr lang="en-GB" sz="1150" i="1" dirty="0"/>
              <a:t>Attachment &amp; human development. </a:t>
            </a:r>
            <a:r>
              <a:rPr lang="en-GB" sz="1150" dirty="0"/>
              <a:t>7. 349-67. 10.1080/14616730500365928. </a:t>
            </a:r>
          </a:p>
          <a:p>
            <a:r>
              <a:rPr lang="en-GB" sz="1150" dirty="0"/>
              <a:t>Thomas, A. and Chess, S. (1977) ‘Temperament and the parent-child interaction</a:t>
            </a:r>
            <a:r>
              <a:rPr lang="en-GB" sz="1150" i="1" dirty="0"/>
              <a:t>’, </a:t>
            </a:r>
            <a:r>
              <a:rPr lang="en-GB" sz="1150" i="1" dirty="0" err="1"/>
              <a:t>Pediatric</a:t>
            </a:r>
            <a:r>
              <a:rPr lang="en-GB" sz="1150" i="1" dirty="0"/>
              <a:t> Annals</a:t>
            </a:r>
            <a:r>
              <a:rPr lang="en-GB" sz="1150" dirty="0"/>
              <a:t>, 6(9), pp. 574–582. </a:t>
            </a:r>
          </a:p>
        </p:txBody>
      </p:sp>
      <p:pic>
        <p:nvPicPr>
          <p:cNvPr id="6" name="Picture 5">
            <a:extLst>
              <a:ext uri="{FF2B5EF4-FFF2-40B4-BE49-F238E27FC236}">
                <a16:creationId xmlns:a16="http://schemas.microsoft.com/office/drawing/2014/main" id="{1195A2DB-8C45-218F-E2FC-0C3D3BB8190E}"/>
              </a:ext>
            </a:extLst>
          </p:cNvPr>
          <p:cNvPicPr>
            <a:picLocks noChangeAspect="1"/>
          </p:cNvPicPr>
          <p:nvPr/>
        </p:nvPicPr>
        <p:blipFill>
          <a:blip r:embed="rId2"/>
          <a:srcRect t="5858"/>
          <a:stretch>
            <a:fillRect/>
          </a:stretch>
        </p:blipFill>
        <p:spPr>
          <a:xfrm>
            <a:off x="0" y="5978013"/>
            <a:ext cx="12248617" cy="5769066"/>
          </a:xfrm>
          <a:prstGeom prst="rect">
            <a:avLst/>
          </a:prstGeom>
        </p:spPr>
      </p:pic>
    </p:spTree>
    <p:extLst>
      <p:ext uri="{BB962C8B-B14F-4D97-AF65-F5344CB8AC3E}">
        <p14:creationId xmlns:p14="http://schemas.microsoft.com/office/powerpoint/2010/main" val="2340261169"/>
      </p:ext>
    </p:extLst>
  </p:cSld>
  <p:clrMapOvr>
    <a:masterClrMapping/>
  </p:clrMapOvr>
</p:sld>
</file>

<file path=ppt/theme/theme1.xml><?xml version="1.0" encoding="utf-8"?>
<a:theme xmlns:a="http://schemas.openxmlformats.org/drawingml/2006/main" name="GestaltVTI">
  <a:themeElements>
    <a:clrScheme name="Gestalt">
      <a:dk1>
        <a:srgbClr val="000000"/>
      </a:dk1>
      <a:lt1>
        <a:sysClr val="window" lastClr="FFFFFF"/>
      </a:lt1>
      <a:dk2>
        <a:srgbClr val="262626"/>
      </a:dk2>
      <a:lt2>
        <a:srgbClr val="F7F7F7"/>
      </a:lt2>
      <a:accent1>
        <a:srgbClr val="EBA000"/>
      </a:accent1>
      <a:accent2>
        <a:srgbClr val="00BAC8"/>
      </a:accent2>
      <a:accent3>
        <a:srgbClr val="E64823"/>
      </a:accent3>
      <a:accent4>
        <a:srgbClr val="4D5AFF"/>
      </a:accent4>
      <a:accent5>
        <a:srgbClr val="FE5D21"/>
      </a:accent5>
      <a:accent6>
        <a:srgbClr val="00C777"/>
      </a:accent6>
      <a:hlink>
        <a:srgbClr val="2998E3"/>
      </a:hlink>
      <a:folHlink>
        <a:srgbClr val="939393"/>
      </a:folHlink>
    </a:clrScheme>
    <a:fontScheme name="Gestalt">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GestaltVTI" id="{4F87C71D-53D1-4B71-BF97-FD0EA4B25665}" vid="{A110AFC4-8D8A-4C02-8885-7BA370B379B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6737</TotalTime>
  <Words>2021</Words>
  <Application>Microsoft Office PowerPoint</Application>
  <PresentationFormat>Widescreen</PresentationFormat>
  <Paragraphs>79</Paragraphs>
  <Slides>8</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Aptos</vt:lpstr>
      <vt:lpstr>Arial</vt:lpstr>
      <vt:lpstr>Bierstadt</vt:lpstr>
      <vt:lpstr>GestaltVTI</vt:lpstr>
      <vt:lpstr>Psychology in Health and Social Care: Assignment 1</vt:lpstr>
      <vt:lpstr>Introduction</vt:lpstr>
      <vt:lpstr>Bowlby’s Attachment Theory (Bowlby, 1956)</vt:lpstr>
      <vt:lpstr>Application to Shona’s situation</vt:lpstr>
      <vt:lpstr>Nature vs Nurture Influences</vt:lpstr>
      <vt:lpstr>Support Strategies</vt:lpstr>
      <vt:lpstr>Critical Evaluation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Aysha Zeeshan</dc:creator>
  <cp:lastModifiedBy>Aysha Zeeshan</cp:lastModifiedBy>
  <cp:revision>2</cp:revision>
  <dcterms:created xsi:type="dcterms:W3CDTF">2026-09-22T07:22:32Z</dcterms:created>
  <dcterms:modified xsi:type="dcterms:W3CDTF">2026-10-12T04:31:03Z</dcterms:modified>
</cp:coreProperties>
</file>