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4"/>
  </p:sldMasterIdLst>
  <p:notesMasterIdLst>
    <p:notesMasterId r:id="rId147"/>
  </p:notesMasterIdLst>
  <p:sldIdLst>
    <p:sldId id="256" r:id="rId5"/>
    <p:sldId id="453" r:id="rId6"/>
    <p:sldId id="454" r:id="rId7"/>
    <p:sldId id="455" r:id="rId8"/>
    <p:sldId id="262" r:id="rId9"/>
    <p:sldId id="442" r:id="rId10"/>
    <p:sldId id="263" r:id="rId11"/>
    <p:sldId id="397" r:id="rId12"/>
    <p:sldId id="264" r:id="rId13"/>
    <p:sldId id="265" r:id="rId14"/>
    <p:sldId id="266" r:id="rId15"/>
    <p:sldId id="445" r:id="rId16"/>
    <p:sldId id="446" r:id="rId17"/>
    <p:sldId id="409" r:id="rId18"/>
    <p:sldId id="399" r:id="rId19"/>
    <p:sldId id="400" r:id="rId20"/>
    <p:sldId id="401" r:id="rId21"/>
    <p:sldId id="402" r:id="rId22"/>
    <p:sldId id="403" r:id="rId23"/>
    <p:sldId id="404" r:id="rId24"/>
    <p:sldId id="268" r:id="rId25"/>
    <p:sldId id="493" r:id="rId26"/>
    <p:sldId id="524" r:id="rId27"/>
    <p:sldId id="273" r:id="rId28"/>
    <p:sldId id="496" r:id="rId29"/>
    <p:sldId id="497" r:id="rId30"/>
    <p:sldId id="498" r:id="rId31"/>
    <p:sldId id="304" r:id="rId32"/>
    <p:sldId id="499" r:id="rId33"/>
    <p:sldId id="500" r:id="rId34"/>
    <p:sldId id="501" r:id="rId35"/>
    <p:sldId id="502" r:id="rId36"/>
    <p:sldId id="503" r:id="rId37"/>
    <p:sldId id="308" r:id="rId38"/>
    <p:sldId id="309" r:id="rId39"/>
    <p:sldId id="504" r:id="rId40"/>
    <p:sldId id="525" r:id="rId41"/>
    <p:sldId id="270" r:id="rId42"/>
    <p:sldId id="279" r:id="rId43"/>
    <p:sldId id="280" r:id="rId44"/>
    <p:sldId id="282" r:id="rId45"/>
    <p:sldId id="405" r:id="rId46"/>
    <p:sldId id="413" r:id="rId47"/>
    <p:sldId id="285" r:id="rId48"/>
    <p:sldId id="406" r:id="rId49"/>
    <p:sldId id="289" r:id="rId50"/>
    <p:sldId id="290" r:id="rId51"/>
    <p:sldId id="291" r:id="rId52"/>
    <p:sldId id="408" r:id="rId53"/>
    <p:sldId id="292" r:id="rId54"/>
    <p:sldId id="294" r:id="rId55"/>
    <p:sldId id="295" r:id="rId56"/>
    <p:sldId id="296" r:id="rId57"/>
    <p:sldId id="297" r:id="rId58"/>
    <p:sldId id="298" r:id="rId59"/>
    <p:sldId id="302" r:id="rId60"/>
    <p:sldId id="305" r:id="rId61"/>
    <p:sldId id="306" r:id="rId62"/>
    <p:sldId id="307" r:id="rId63"/>
    <p:sldId id="310" r:id="rId64"/>
    <p:sldId id="311" r:id="rId65"/>
    <p:sldId id="313" r:id="rId66"/>
    <p:sldId id="323" r:id="rId67"/>
    <p:sldId id="327" r:id="rId68"/>
    <p:sldId id="451" r:id="rId69"/>
    <p:sldId id="410" r:id="rId70"/>
    <p:sldId id="452" r:id="rId71"/>
    <p:sldId id="456" r:id="rId72"/>
    <p:sldId id="328" r:id="rId73"/>
    <p:sldId id="277" r:id="rId74"/>
    <p:sldId id="317" r:id="rId75"/>
    <p:sldId id="318" r:id="rId76"/>
    <p:sldId id="319" r:id="rId77"/>
    <p:sldId id="320" r:id="rId78"/>
    <p:sldId id="321" r:id="rId79"/>
    <p:sldId id="322" r:id="rId80"/>
    <p:sldId id="528" r:id="rId81"/>
    <p:sldId id="324" r:id="rId82"/>
    <p:sldId id="325" r:id="rId83"/>
    <p:sldId id="326" r:id="rId84"/>
    <p:sldId id="529" r:id="rId85"/>
    <p:sldId id="530" r:id="rId86"/>
    <p:sldId id="329" r:id="rId87"/>
    <p:sldId id="330" r:id="rId88"/>
    <p:sldId id="331" r:id="rId89"/>
    <p:sldId id="531" r:id="rId90"/>
    <p:sldId id="532" r:id="rId91"/>
    <p:sldId id="533" r:id="rId92"/>
    <p:sldId id="534" r:id="rId93"/>
    <p:sldId id="535" r:id="rId94"/>
    <p:sldId id="475" r:id="rId95"/>
    <p:sldId id="460" r:id="rId96"/>
    <p:sldId id="461" r:id="rId97"/>
    <p:sldId id="462" r:id="rId98"/>
    <p:sldId id="476" r:id="rId99"/>
    <p:sldId id="284" r:id="rId100"/>
    <p:sldId id="464" r:id="rId101"/>
    <p:sldId id="465" r:id="rId102"/>
    <p:sldId id="477" r:id="rId103"/>
    <p:sldId id="287" r:id="rId104"/>
    <p:sldId id="288" r:id="rId105"/>
    <p:sldId id="478" r:id="rId106"/>
    <p:sldId id="467" r:id="rId107"/>
    <p:sldId id="468" r:id="rId108"/>
    <p:sldId id="299" r:id="rId109"/>
    <p:sldId id="300" r:id="rId110"/>
    <p:sldId id="469" r:id="rId111"/>
    <p:sldId id="479" r:id="rId112"/>
    <p:sldId id="301" r:id="rId113"/>
    <p:sldId id="471" r:id="rId114"/>
    <p:sldId id="303" r:id="rId115"/>
    <p:sldId id="480" r:id="rId116"/>
    <p:sldId id="472" r:id="rId117"/>
    <p:sldId id="473" r:id="rId118"/>
    <p:sldId id="481" r:id="rId119"/>
    <p:sldId id="258" r:id="rId120"/>
    <p:sldId id="332" r:id="rId121"/>
    <p:sldId id="333" r:id="rId122"/>
    <p:sldId id="334" r:id="rId123"/>
    <p:sldId id="335" r:id="rId124"/>
    <p:sldId id="336" r:id="rId125"/>
    <p:sldId id="337" r:id="rId126"/>
    <p:sldId id="338" r:id="rId127"/>
    <p:sldId id="340" r:id="rId128"/>
    <p:sldId id="341" r:id="rId129"/>
    <p:sldId id="342" r:id="rId130"/>
    <p:sldId id="257" r:id="rId131"/>
    <p:sldId id="274" r:id="rId132"/>
    <p:sldId id="484" r:id="rId133"/>
    <p:sldId id="276" r:id="rId134"/>
    <p:sldId id="485" r:id="rId135"/>
    <p:sldId id="278" r:id="rId136"/>
    <p:sldId id="486" r:id="rId137"/>
    <p:sldId id="487" r:id="rId138"/>
    <p:sldId id="488" r:id="rId139"/>
    <p:sldId id="283" r:id="rId140"/>
    <p:sldId id="489" r:id="rId141"/>
    <p:sldId id="286" r:id="rId142"/>
    <p:sldId id="490" r:id="rId143"/>
    <p:sldId id="492" r:id="rId144"/>
    <p:sldId id="343" r:id="rId145"/>
    <p:sldId id="439" r:id="rId1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oline jawad" initials="cj" lastIdx="1" clrIdx="0">
    <p:extLst>
      <p:ext uri="{19B8F6BF-5375-455C-9EA6-DF929625EA0E}">
        <p15:presenceInfo xmlns:p15="http://schemas.microsoft.com/office/powerpoint/2012/main" userId="3e12907f07f24ec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3"/>
    <p:restoredTop sz="95820"/>
  </p:normalViewPr>
  <p:slideViewPr>
    <p:cSldViewPr snapToGrid="0" snapToObjects="1">
      <p:cViewPr varScale="1">
        <p:scale>
          <a:sx n="72" d="100"/>
          <a:sy n="72" d="100"/>
        </p:scale>
        <p:origin x="46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slide" Target="slides/slide129.xml"/><Relationship Id="rId138" Type="http://schemas.openxmlformats.org/officeDocument/2006/relationships/slide" Target="slides/slide134.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slide" Target="slides/slide124.xml"/><Relationship Id="rId144" Type="http://schemas.openxmlformats.org/officeDocument/2006/relationships/slide" Target="slides/slide140.xml"/><Relationship Id="rId149" Type="http://schemas.openxmlformats.org/officeDocument/2006/relationships/presProps" Target="pres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134" Type="http://schemas.openxmlformats.org/officeDocument/2006/relationships/slide" Target="slides/slide130.xml"/><Relationship Id="rId139" Type="http://schemas.openxmlformats.org/officeDocument/2006/relationships/slide" Target="slides/slide135.xml"/><Relationship Id="rId80" Type="http://schemas.openxmlformats.org/officeDocument/2006/relationships/slide" Target="slides/slide76.xml"/><Relationship Id="rId85" Type="http://schemas.openxmlformats.org/officeDocument/2006/relationships/slide" Target="slides/slide81.xml"/><Relationship Id="rId150" Type="http://schemas.openxmlformats.org/officeDocument/2006/relationships/viewProps" Target="viewProps.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124" Type="http://schemas.openxmlformats.org/officeDocument/2006/relationships/slide" Target="slides/slide120.xml"/><Relationship Id="rId129" Type="http://schemas.openxmlformats.org/officeDocument/2006/relationships/slide" Target="slides/slide125.xml"/><Relationship Id="rId137" Type="http://schemas.openxmlformats.org/officeDocument/2006/relationships/slide" Target="slides/slide13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32" Type="http://schemas.openxmlformats.org/officeDocument/2006/relationships/slide" Target="slides/slide128.xml"/><Relationship Id="rId140" Type="http://schemas.openxmlformats.org/officeDocument/2006/relationships/slide" Target="slides/slide136.xml"/><Relationship Id="rId145" Type="http://schemas.openxmlformats.org/officeDocument/2006/relationships/slide" Target="slides/slide14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slide" Target="slides/slide115.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130" Type="http://schemas.openxmlformats.org/officeDocument/2006/relationships/slide" Target="slides/slide126.xml"/><Relationship Id="rId135" Type="http://schemas.openxmlformats.org/officeDocument/2006/relationships/slide" Target="slides/slide131.xml"/><Relationship Id="rId143" Type="http://schemas.openxmlformats.org/officeDocument/2006/relationships/slide" Target="slides/slide139.xml"/><Relationship Id="rId148" Type="http://schemas.openxmlformats.org/officeDocument/2006/relationships/commentAuthors" Target="commentAuthors.xml"/><Relationship Id="rId15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141" Type="http://schemas.openxmlformats.org/officeDocument/2006/relationships/slide" Target="slides/slide137.xml"/><Relationship Id="rId146" Type="http://schemas.openxmlformats.org/officeDocument/2006/relationships/slide" Target="slides/slide14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slide" Target="slides/slide127.xml"/><Relationship Id="rId136" Type="http://schemas.openxmlformats.org/officeDocument/2006/relationships/slide" Target="slides/slide132.xml"/><Relationship Id="rId61" Type="http://schemas.openxmlformats.org/officeDocument/2006/relationships/slide" Target="slides/slide57.xml"/><Relationship Id="rId82" Type="http://schemas.openxmlformats.org/officeDocument/2006/relationships/slide" Target="slides/slide78.xml"/><Relationship Id="rId152"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14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142" Type="http://schemas.openxmlformats.org/officeDocument/2006/relationships/slide" Target="slides/slide138.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6_2" csCatId="accent6" phldr="1"/>
      <dgm:spPr/>
    </dgm:pt>
    <dgm:pt modelId="{1D86D6DF-CD9F-42A4-83FD-0D38A8212988}">
      <dgm:prSet phldrT="[Text]"/>
      <dgm:spPr/>
      <dgm:t>
        <a:bodyPr/>
        <a:lstStyle/>
        <a:p>
          <a:r>
            <a:rPr lang="en-GB" b="1" dirty="0"/>
            <a:t>Chapter 1</a:t>
          </a:r>
        </a:p>
        <a:p>
          <a:r>
            <a:rPr lang="en-GB" b="1" dirty="0"/>
            <a:t>Introduction Background Research question 15%</a:t>
          </a: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dgm:spPr/>
      <dgm:t>
        <a:bodyPr/>
        <a:lstStyle/>
        <a:p>
          <a:r>
            <a:rPr lang="en-GB" b="1" dirty="0"/>
            <a:t>Chapter 2 Models/</a:t>
          </a:r>
        </a:p>
        <a:p>
          <a:r>
            <a:rPr lang="en-GB" b="1" dirty="0"/>
            <a:t>Theories/</a:t>
          </a:r>
        </a:p>
        <a:p>
          <a:r>
            <a:rPr lang="en-GB" b="1" dirty="0"/>
            <a:t>concepts</a:t>
          </a:r>
        </a:p>
        <a:p>
          <a:r>
            <a:rPr lang="en-GB" b="1" dirty="0"/>
            <a:t>What explains X?</a:t>
          </a:r>
        </a:p>
        <a:p>
          <a:r>
            <a:rPr lang="en-GB" b="1" dirty="0"/>
            <a:t>Relevant research20%</a:t>
          </a: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dgm:spPr/>
      <dgm:t>
        <a:bodyPr/>
        <a:lstStyle/>
        <a:p>
          <a:r>
            <a:rPr lang="en-GB" b="1" dirty="0"/>
            <a:t>Chapter 3 Methodology </a:t>
          </a:r>
        </a:p>
        <a:p>
          <a:r>
            <a:rPr lang="en-GB" b="1" dirty="0"/>
            <a:t>of data collection 20%</a:t>
          </a: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r>
            <a:rPr lang="en-GB" b="1" dirty="0"/>
            <a:t>Chapter 5</a:t>
          </a:r>
        </a:p>
        <a:p>
          <a:r>
            <a:rPr lang="en-GB" b="1" dirty="0"/>
            <a:t>Implications of findings Contribution to body of knowledge 15%</a:t>
          </a: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a:t>Chapter 4</a:t>
          </a:r>
        </a:p>
        <a:p>
          <a:r>
            <a:rPr lang="en-GB" b="1" dirty="0"/>
            <a:t>Analysis of data</a:t>
          </a:r>
        </a:p>
        <a:p>
          <a:r>
            <a:rPr lang="en-GB" b="1" dirty="0"/>
            <a:t>Findings 20%</a:t>
          </a: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E5E04C7D-E219-374D-B2F1-150DE8C564FC}" type="pres">
      <dgm:prSet presAssocID="{337D60EB-DFE8-4DD8-B433-3A49DD04ED8A}" presName="Name0" presStyleCnt="0">
        <dgm:presLayoutVars>
          <dgm:dir/>
          <dgm:resizeHandles val="exact"/>
        </dgm:presLayoutVars>
      </dgm:prSet>
      <dgm:spPr/>
    </dgm:pt>
    <dgm:pt modelId="{671FEB47-291B-844E-B8D1-510CEEC33BA2}" type="pres">
      <dgm:prSet presAssocID="{1D86D6DF-CD9F-42A4-83FD-0D38A8212988}" presName="node" presStyleLbl="node1" presStyleIdx="0" presStyleCnt="5">
        <dgm:presLayoutVars>
          <dgm:bulletEnabled val="1"/>
        </dgm:presLayoutVars>
      </dgm:prSet>
      <dgm:spPr/>
    </dgm:pt>
    <dgm:pt modelId="{EFAA9185-7408-D34B-916D-2910A458ECD4}" type="pres">
      <dgm:prSet presAssocID="{6B7C929A-199B-460C-8D4C-D7562475B66A}" presName="sibTrans" presStyleLbl="sibTrans2D1" presStyleIdx="0" presStyleCnt="4"/>
      <dgm:spPr/>
    </dgm:pt>
    <dgm:pt modelId="{354E899B-C3A6-E643-975D-C4AE14A9EAE3}" type="pres">
      <dgm:prSet presAssocID="{6B7C929A-199B-460C-8D4C-D7562475B66A}" presName="connectorText" presStyleLbl="sibTrans2D1" presStyleIdx="0" presStyleCnt="4"/>
      <dgm:spPr/>
    </dgm:pt>
    <dgm:pt modelId="{13465E62-3A59-5B46-9797-181BFBFB9448}" type="pres">
      <dgm:prSet presAssocID="{8A96B63C-6549-4E6B-8310-705936528941}" presName="node" presStyleLbl="node1" presStyleIdx="1" presStyleCnt="5">
        <dgm:presLayoutVars>
          <dgm:bulletEnabled val="1"/>
        </dgm:presLayoutVars>
      </dgm:prSet>
      <dgm:spPr/>
    </dgm:pt>
    <dgm:pt modelId="{50ABFC5F-73DF-CD47-938C-FD44C910E71A}" type="pres">
      <dgm:prSet presAssocID="{56EB989A-EB42-4715-A13E-BAA83F4F7F8D}" presName="sibTrans" presStyleLbl="sibTrans2D1" presStyleIdx="1" presStyleCnt="4"/>
      <dgm:spPr/>
    </dgm:pt>
    <dgm:pt modelId="{EB329EB0-9E50-4B44-9342-20881479F4CC}" type="pres">
      <dgm:prSet presAssocID="{56EB989A-EB42-4715-A13E-BAA83F4F7F8D}" presName="connectorText" presStyleLbl="sibTrans2D1" presStyleIdx="1" presStyleCnt="4"/>
      <dgm:spPr/>
    </dgm:pt>
    <dgm:pt modelId="{6F24261F-03A1-824F-9251-38679F50ABF5}" type="pres">
      <dgm:prSet presAssocID="{E43E6D1E-5C58-49A1-9577-A4573A1A72E7}" presName="node" presStyleLbl="node1" presStyleIdx="2" presStyleCnt="5">
        <dgm:presLayoutVars>
          <dgm:bulletEnabled val="1"/>
        </dgm:presLayoutVars>
      </dgm:prSet>
      <dgm:spPr/>
    </dgm:pt>
    <dgm:pt modelId="{2BE851F6-A751-C24B-91FB-0F8432AF0D80}" type="pres">
      <dgm:prSet presAssocID="{7015E850-2316-4BFF-81CC-0A0A8A089283}" presName="sibTrans" presStyleLbl="sibTrans2D1" presStyleIdx="2" presStyleCnt="4"/>
      <dgm:spPr/>
    </dgm:pt>
    <dgm:pt modelId="{565FD588-3B76-434A-B238-0FD27F036FBD}" type="pres">
      <dgm:prSet presAssocID="{7015E850-2316-4BFF-81CC-0A0A8A089283}" presName="connectorText" presStyleLbl="sibTrans2D1" presStyleIdx="2" presStyleCnt="4"/>
      <dgm:spPr/>
    </dgm:pt>
    <dgm:pt modelId="{A8831C04-FE04-A34F-9A09-63F8EF626BF7}" type="pres">
      <dgm:prSet presAssocID="{0FE78E5A-E807-4123-8B86-A55B2165898A}" presName="node" presStyleLbl="node1" presStyleIdx="3" presStyleCnt="5">
        <dgm:presLayoutVars>
          <dgm:bulletEnabled val="1"/>
        </dgm:presLayoutVars>
      </dgm:prSet>
      <dgm:spPr/>
    </dgm:pt>
    <dgm:pt modelId="{44A40BF4-71D5-CD4F-A495-A323042AAC1A}" type="pres">
      <dgm:prSet presAssocID="{6CAF4798-C6A2-4295-BDDC-5DDDDDA65965}" presName="sibTrans" presStyleLbl="sibTrans2D1" presStyleIdx="3" presStyleCnt="4"/>
      <dgm:spPr/>
    </dgm:pt>
    <dgm:pt modelId="{8AAE3111-C71D-374D-BE35-CABF8DE60E1F}" type="pres">
      <dgm:prSet presAssocID="{6CAF4798-C6A2-4295-BDDC-5DDDDDA65965}" presName="connectorText" presStyleLbl="sibTrans2D1" presStyleIdx="3" presStyleCnt="4"/>
      <dgm:spPr/>
    </dgm:pt>
    <dgm:pt modelId="{6C02BC8B-ED6B-FC4B-BE2B-1ECCBD8B260E}" type="pres">
      <dgm:prSet presAssocID="{7ABF21C1-075F-4F9F-82A0-251DEA2D7FBB}" presName="node" presStyleLbl="node1" presStyleIdx="4" presStyleCnt="5">
        <dgm:presLayoutVars>
          <dgm:bulletEnabled val="1"/>
        </dgm:presLayoutVars>
      </dgm:prSet>
      <dgm:spPr/>
    </dgm:pt>
  </dgm:ptLst>
  <dgm:cxnLst>
    <dgm:cxn modelId="{1A5A0A1B-50EB-4ED9-9CB6-47904219CB3A}" srcId="{337D60EB-DFE8-4DD8-B433-3A49DD04ED8A}" destId="{E43E6D1E-5C58-49A1-9577-A4573A1A72E7}" srcOrd="2" destOrd="0" parTransId="{5D4439C0-167C-4FDC-82B5-65EF0233FBAA}" sibTransId="{7015E850-2316-4BFF-81CC-0A0A8A089283}"/>
    <dgm:cxn modelId="{DCDB2521-11E0-C64C-9ECC-8ED0F41D1A15}" type="presOf" srcId="{6B7C929A-199B-460C-8D4C-D7562475B66A}" destId="{354E899B-C3A6-E643-975D-C4AE14A9EAE3}" srcOrd="1" destOrd="0" presId="urn:microsoft.com/office/officeart/2005/8/layout/process1"/>
    <dgm:cxn modelId="{37C79231-1AE9-7244-B80E-FFC4A6C20159}" type="presOf" srcId="{6B7C929A-199B-460C-8D4C-D7562475B66A}" destId="{EFAA9185-7408-D34B-916D-2910A458ECD4}" srcOrd="0" destOrd="0" presId="urn:microsoft.com/office/officeart/2005/8/layout/process1"/>
    <dgm:cxn modelId="{06348835-60F9-2E44-850C-86C9A71231D3}" type="presOf" srcId="{E43E6D1E-5C58-49A1-9577-A4573A1A72E7}" destId="{6F24261F-03A1-824F-9251-38679F50ABF5}" srcOrd="0" destOrd="0" presId="urn:microsoft.com/office/officeart/2005/8/layout/process1"/>
    <dgm:cxn modelId="{2F14EF68-1C8E-9845-8B2C-AEE77B0ADFC2}" type="presOf" srcId="{7015E850-2316-4BFF-81CC-0A0A8A089283}" destId="{565FD588-3B76-434A-B238-0FD27F036FBD}" srcOrd="1" destOrd="0" presId="urn:microsoft.com/office/officeart/2005/8/layout/process1"/>
    <dgm:cxn modelId="{8BB4646C-3827-2C41-B487-76E17303A16D}" type="presOf" srcId="{6CAF4798-C6A2-4295-BDDC-5DDDDDA65965}" destId="{44A40BF4-71D5-CD4F-A495-A323042AAC1A}"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ED51FD4F-A3BA-8C47-BECC-4D77114473FB}" type="presOf" srcId="{56EB989A-EB42-4715-A13E-BAA83F4F7F8D}" destId="{50ABFC5F-73DF-CD47-938C-FD44C910E71A}" srcOrd="0" destOrd="0" presId="urn:microsoft.com/office/officeart/2005/8/layout/process1"/>
    <dgm:cxn modelId="{1D374251-DFE1-8140-B0A5-DDD64C130D82}" type="presOf" srcId="{1D86D6DF-CD9F-42A4-83FD-0D38A8212988}" destId="{671FEB47-291B-844E-B8D1-510CEEC33BA2}" srcOrd="0" destOrd="0" presId="urn:microsoft.com/office/officeart/2005/8/layout/process1"/>
    <dgm:cxn modelId="{71F7C271-4102-6E4A-9693-246ACDD2A8B3}" type="presOf" srcId="{0FE78E5A-E807-4123-8B86-A55B2165898A}" destId="{A8831C04-FE04-A34F-9A09-63F8EF626BF7}" srcOrd="0" destOrd="0" presId="urn:microsoft.com/office/officeart/2005/8/layout/process1"/>
    <dgm:cxn modelId="{38509780-9250-E849-BCBB-3D4F6FE1CF02}" type="presOf" srcId="{337D60EB-DFE8-4DD8-B433-3A49DD04ED8A}" destId="{E5E04C7D-E219-374D-B2F1-150DE8C564FC}"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E459DEA9-047C-9049-A93E-7CA1D3B7C767}" type="presOf" srcId="{7ABF21C1-075F-4F9F-82A0-251DEA2D7FBB}" destId="{6C02BC8B-ED6B-FC4B-BE2B-1ECCBD8B260E}" srcOrd="0" destOrd="0" presId="urn:microsoft.com/office/officeart/2005/8/layout/process1"/>
    <dgm:cxn modelId="{A54915C4-4DC9-C346-94D1-959ACFA75546}" type="presOf" srcId="{7015E850-2316-4BFF-81CC-0A0A8A089283}" destId="{2BE851F6-A751-C24B-91FB-0F8432AF0D80}"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AE20DCCA-2766-BA47-8E09-5E0A02F2064D}" type="presOf" srcId="{8A96B63C-6549-4E6B-8310-705936528941}" destId="{13465E62-3A59-5B46-9797-181BFBFB9448}" srcOrd="0" destOrd="0" presId="urn:microsoft.com/office/officeart/2005/8/layout/process1"/>
    <dgm:cxn modelId="{7CB6ACCB-4C44-5744-9038-E9B9A5224012}" type="presOf" srcId="{6CAF4798-C6A2-4295-BDDC-5DDDDDA65965}" destId="{8AAE3111-C71D-374D-BE35-CABF8DE60E1F}" srcOrd="1" destOrd="0" presId="urn:microsoft.com/office/officeart/2005/8/layout/process1"/>
    <dgm:cxn modelId="{D554C9FD-674C-8C47-BAF7-CA2B34890FED}" type="presOf" srcId="{56EB989A-EB42-4715-A13E-BAA83F4F7F8D}" destId="{EB329EB0-9E50-4B44-9342-20881479F4CC}" srcOrd="1"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0D6BE124-CE2D-5541-98EB-FC6C1A00072D}" type="presParOf" srcId="{E5E04C7D-E219-374D-B2F1-150DE8C564FC}" destId="{671FEB47-291B-844E-B8D1-510CEEC33BA2}" srcOrd="0" destOrd="0" presId="urn:microsoft.com/office/officeart/2005/8/layout/process1"/>
    <dgm:cxn modelId="{5CA53851-E710-3A4B-B780-467F385CD88B}" type="presParOf" srcId="{E5E04C7D-E219-374D-B2F1-150DE8C564FC}" destId="{EFAA9185-7408-D34B-916D-2910A458ECD4}" srcOrd="1" destOrd="0" presId="urn:microsoft.com/office/officeart/2005/8/layout/process1"/>
    <dgm:cxn modelId="{57D25BDB-9F9B-2F43-872C-CD87AA835485}" type="presParOf" srcId="{EFAA9185-7408-D34B-916D-2910A458ECD4}" destId="{354E899B-C3A6-E643-975D-C4AE14A9EAE3}" srcOrd="0" destOrd="0" presId="urn:microsoft.com/office/officeart/2005/8/layout/process1"/>
    <dgm:cxn modelId="{6B33E199-E555-274E-AED8-C7E7450DA682}" type="presParOf" srcId="{E5E04C7D-E219-374D-B2F1-150DE8C564FC}" destId="{13465E62-3A59-5B46-9797-181BFBFB9448}" srcOrd="2" destOrd="0" presId="urn:microsoft.com/office/officeart/2005/8/layout/process1"/>
    <dgm:cxn modelId="{C59A4FF6-A3FA-864A-9ADC-3D94987D7FC5}" type="presParOf" srcId="{E5E04C7D-E219-374D-B2F1-150DE8C564FC}" destId="{50ABFC5F-73DF-CD47-938C-FD44C910E71A}" srcOrd="3" destOrd="0" presId="urn:microsoft.com/office/officeart/2005/8/layout/process1"/>
    <dgm:cxn modelId="{54693F83-0D48-E141-92CD-3B58CBC5C03E}" type="presParOf" srcId="{50ABFC5F-73DF-CD47-938C-FD44C910E71A}" destId="{EB329EB0-9E50-4B44-9342-20881479F4CC}" srcOrd="0" destOrd="0" presId="urn:microsoft.com/office/officeart/2005/8/layout/process1"/>
    <dgm:cxn modelId="{DE0CF029-7ADB-EA47-97D8-DF1938F58F16}" type="presParOf" srcId="{E5E04C7D-E219-374D-B2F1-150DE8C564FC}" destId="{6F24261F-03A1-824F-9251-38679F50ABF5}" srcOrd="4" destOrd="0" presId="urn:microsoft.com/office/officeart/2005/8/layout/process1"/>
    <dgm:cxn modelId="{2714E544-3774-7648-B84C-94D0D1CA8C9C}" type="presParOf" srcId="{E5E04C7D-E219-374D-B2F1-150DE8C564FC}" destId="{2BE851F6-A751-C24B-91FB-0F8432AF0D80}" srcOrd="5" destOrd="0" presId="urn:microsoft.com/office/officeart/2005/8/layout/process1"/>
    <dgm:cxn modelId="{47ECBAD3-3876-7C4B-9407-4FA319A70F8C}" type="presParOf" srcId="{2BE851F6-A751-C24B-91FB-0F8432AF0D80}" destId="{565FD588-3B76-434A-B238-0FD27F036FBD}" srcOrd="0" destOrd="0" presId="urn:microsoft.com/office/officeart/2005/8/layout/process1"/>
    <dgm:cxn modelId="{0D25D74C-D2A6-0349-AEC8-4E4CE07CCA5F}" type="presParOf" srcId="{E5E04C7D-E219-374D-B2F1-150DE8C564FC}" destId="{A8831C04-FE04-A34F-9A09-63F8EF626BF7}" srcOrd="6" destOrd="0" presId="urn:microsoft.com/office/officeart/2005/8/layout/process1"/>
    <dgm:cxn modelId="{C21FFE23-CEDF-3346-B612-6F818B2FD1F5}" type="presParOf" srcId="{E5E04C7D-E219-374D-B2F1-150DE8C564FC}" destId="{44A40BF4-71D5-CD4F-A495-A323042AAC1A}" srcOrd="7" destOrd="0" presId="urn:microsoft.com/office/officeart/2005/8/layout/process1"/>
    <dgm:cxn modelId="{273510DC-4ED3-744E-B560-E1743394E15D}" type="presParOf" srcId="{44A40BF4-71D5-CD4F-A495-A323042AAC1A}" destId="{8AAE3111-C71D-374D-BE35-CABF8DE60E1F}" srcOrd="0" destOrd="0" presId="urn:microsoft.com/office/officeart/2005/8/layout/process1"/>
    <dgm:cxn modelId="{03124B30-8392-7647-A4B9-81EB8A721A5B}" type="presParOf" srcId="{E5E04C7D-E219-374D-B2F1-150DE8C564FC}" destId="{6C02BC8B-ED6B-FC4B-BE2B-1ECCBD8B260E}"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E6604F-00C9-4662-B71F-29B756964E3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D3E1138-6787-4842-89B5-457B72686184}">
      <dgm:prSet/>
      <dgm:spPr/>
      <dgm:t>
        <a:bodyPr/>
        <a:lstStyle/>
        <a:p>
          <a:r>
            <a:rPr lang="en-AU"/>
            <a:t>You will have to develop a range of propositions, or suppositions that tentatively explains certain facts or phenomena</a:t>
          </a:r>
          <a:r>
            <a:rPr lang="en-US"/>
            <a:t>.</a:t>
          </a:r>
        </a:p>
      </dgm:t>
    </dgm:pt>
    <dgm:pt modelId="{5DD36107-2F98-4593-83D9-B5D3B3696835}" type="parTrans" cxnId="{1FE98E9E-5A37-4A57-A26D-81ACA1ABD3FE}">
      <dgm:prSet/>
      <dgm:spPr/>
      <dgm:t>
        <a:bodyPr/>
        <a:lstStyle/>
        <a:p>
          <a:endParaRPr lang="en-US"/>
        </a:p>
      </dgm:t>
    </dgm:pt>
    <dgm:pt modelId="{3D789A0D-9842-4EF5-9F6D-AB59AB79C892}" type="sibTrans" cxnId="{1FE98E9E-5A37-4A57-A26D-81ACA1ABD3FE}">
      <dgm:prSet/>
      <dgm:spPr/>
      <dgm:t>
        <a:bodyPr/>
        <a:lstStyle/>
        <a:p>
          <a:endParaRPr lang="en-US"/>
        </a:p>
      </dgm:t>
    </dgm:pt>
    <dgm:pt modelId="{62937717-C5DE-4DD3-A4EB-5A9CAD5AE35B}">
      <dgm:prSet/>
      <dgm:spPr/>
      <dgm:t>
        <a:bodyPr/>
        <a:lstStyle/>
        <a:p>
          <a:r>
            <a:rPr lang="en-AU"/>
            <a:t>The objective of the project is to provide information that you can then use to support the claim that your proposition is “true” or “false”.</a:t>
          </a:r>
          <a:endParaRPr lang="en-US"/>
        </a:p>
      </dgm:t>
    </dgm:pt>
    <dgm:pt modelId="{BFD08577-D604-4BFF-B768-50263E4EFA43}" type="parTrans" cxnId="{78E794C2-360E-49CF-A4FD-E32D73D3E5B3}">
      <dgm:prSet/>
      <dgm:spPr/>
      <dgm:t>
        <a:bodyPr/>
        <a:lstStyle/>
        <a:p>
          <a:endParaRPr lang="en-US"/>
        </a:p>
      </dgm:t>
    </dgm:pt>
    <dgm:pt modelId="{2306FDE4-344C-4B3A-9EC5-0D4F84B84CAE}" type="sibTrans" cxnId="{78E794C2-360E-49CF-A4FD-E32D73D3E5B3}">
      <dgm:prSet/>
      <dgm:spPr/>
      <dgm:t>
        <a:bodyPr/>
        <a:lstStyle/>
        <a:p>
          <a:endParaRPr lang="en-US"/>
        </a:p>
      </dgm:t>
    </dgm:pt>
    <dgm:pt modelId="{E33E61D2-4DB4-4EC3-B3AB-BBF9C9D68418}">
      <dgm:prSet/>
      <dgm:spPr/>
      <dgm:t>
        <a:bodyPr/>
        <a:lstStyle/>
        <a:p>
          <a:r>
            <a:rPr lang="en-AU"/>
            <a:t>The testing of hypotheses requires that you determine whether the results you have found did not occur by chance.</a:t>
          </a:r>
          <a:endParaRPr lang="en-US"/>
        </a:p>
      </dgm:t>
    </dgm:pt>
    <dgm:pt modelId="{407AD26E-D7C2-448C-9B89-36278E14E9E6}" type="parTrans" cxnId="{846452B5-9281-4FE9-A750-B444310794BB}">
      <dgm:prSet/>
      <dgm:spPr/>
      <dgm:t>
        <a:bodyPr/>
        <a:lstStyle/>
        <a:p>
          <a:endParaRPr lang="en-US"/>
        </a:p>
      </dgm:t>
    </dgm:pt>
    <dgm:pt modelId="{8FE040FA-54E4-47DD-889B-8EFD464F4399}" type="sibTrans" cxnId="{846452B5-9281-4FE9-A750-B444310794BB}">
      <dgm:prSet/>
      <dgm:spPr/>
      <dgm:t>
        <a:bodyPr/>
        <a:lstStyle/>
        <a:p>
          <a:endParaRPr lang="en-US"/>
        </a:p>
      </dgm:t>
    </dgm:pt>
    <dgm:pt modelId="{4E607D25-FD37-3947-B470-C779EFE6B48F}" type="pres">
      <dgm:prSet presAssocID="{31E6604F-00C9-4662-B71F-29B756964E3C}" presName="vert0" presStyleCnt="0">
        <dgm:presLayoutVars>
          <dgm:dir/>
          <dgm:animOne val="branch"/>
          <dgm:animLvl val="lvl"/>
        </dgm:presLayoutVars>
      </dgm:prSet>
      <dgm:spPr/>
    </dgm:pt>
    <dgm:pt modelId="{CA1D0B08-73DF-4E41-B0AE-72D366FC8ED5}" type="pres">
      <dgm:prSet presAssocID="{BD3E1138-6787-4842-89B5-457B72686184}" presName="thickLine" presStyleLbl="alignNode1" presStyleIdx="0" presStyleCnt="3"/>
      <dgm:spPr/>
    </dgm:pt>
    <dgm:pt modelId="{3EF714E7-2851-9F41-9349-542979A7F754}" type="pres">
      <dgm:prSet presAssocID="{BD3E1138-6787-4842-89B5-457B72686184}" presName="horz1" presStyleCnt="0"/>
      <dgm:spPr/>
    </dgm:pt>
    <dgm:pt modelId="{25A6823D-DCDB-8146-A1D1-5428B5B9D324}" type="pres">
      <dgm:prSet presAssocID="{BD3E1138-6787-4842-89B5-457B72686184}" presName="tx1" presStyleLbl="revTx" presStyleIdx="0" presStyleCnt="3"/>
      <dgm:spPr/>
    </dgm:pt>
    <dgm:pt modelId="{E4EA91C0-E7D1-3341-802C-8585BDA53471}" type="pres">
      <dgm:prSet presAssocID="{BD3E1138-6787-4842-89B5-457B72686184}" presName="vert1" presStyleCnt="0"/>
      <dgm:spPr/>
    </dgm:pt>
    <dgm:pt modelId="{0D39657C-6D7B-9E49-83E9-F458EB97A5EB}" type="pres">
      <dgm:prSet presAssocID="{62937717-C5DE-4DD3-A4EB-5A9CAD5AE35B}" presName="thickLine" presStyleLbl="alignNode1" presStyleIdx="1" presStyleCnt="3"/>
      <dgm:spPr/>
    </dgm:pt>
    <dgm:pt modelId="{155F8FE5-E25F-8E4D-AC1A-A4E40D9627B7}" type="pres">
      <dgm:prSet presAssocID="{62937717-C5DE-4DD3-A4EB-5A9CAD5AE35B}" presName="horz1" presStyleCnt="0"/>
      <dgm:spPr/>
    </dgm:pt>
    <dgm:pt modelId="{C57BD290-5F4A-7748-9F07-B3B1975502A4}" type="pres">
      <dgm:prSet presAssocID="{62937717-C5DE-4DD3-A4EB-5A9CAD5AE35B}" presName="tx1" presStyleLbl="revTx" presStyleIdx="1" presStyleCnt="3"/>
      <dgm:spPr/>
    </dgm:pt>
    <dgm:pt modelId="{5072692A-9FFA-894C-8FF7-6C2158ADAD88}" type="pres">
      <dgm:prSet presAssocID="{62937717-C5DE-4DD3-A4EB-5A9CAD5AE35B}" presName="vert1" presStyleCnt="0"/>
      <dgm:spPr/>
    </dgm:pt>
    <dgm:pt modelId="{E17D0FFE-6BE0-7048-A656-F82D55D9630A}" type="pres">
      <dgm:prSet presAssocID="{E33E61D2-4DB4-4EC3-B3AB-BBF9C9D68418}" presName="thickLine" presStyleLbl="alignNode1" presStyleIdx="2" presStyleCnt="3"/>
      <dgm:spPr/>
    </dgm:pt>
    <dgm:pt modelId="{028E6A5D-43B0-2949-89CB-54A89F4D4B5B}" type="pres">
      <dgm:prSet presAssocID="{E33E61D2-4DB4-4EC3-B3AB-BBF9C9D68418}" presName="horz1" presStyleCnt="0"/>
      <dgm:spPr/>
    </dgm:pt>
    <dgm:pt modelId="{B19F2788-E294-2F49-9AD0-B8C5C5196982}" type="pres">
      <dgm:prSet presAssocID="{E33E61D2-4DB4-4EC3-B3AB-BBF9C9D68418}" presName="tx1" presStyleLbl="revTx" presStyleIdx="2" presStyleCnt="3"/>
      <dgm:spPr/>
    </dgm:pt>
    <dgm:pt modelId="{0348D1C6-E087-0C43-9F06-4E4967109E6E}" type="pres">
      <dgm:prSet presAssocID="{E33E61D2-4DB4-4EC3-B3AB-BBF9C9D68418}" presName="vert1" presStyleCnt="0"/>
      <dgm:spPr/>
    </dgm:pt>
  </dgm:ptLst>
  <dgm:cxnLst>
    <dgm:cxn modelId="{7F579B6E-FF1E-8C4E-91AA-291E9C90B36A}" type="presOf" srcId="{BD3E1138-6787-4842-89B5-457B72686184}" destId="{25A6823D-DCDB-8146-A1D1-5428B5B9D324}" srcOrd="0" destOrd="0" presId="urn:microsoft.com/office/officeart/2008/layout/LinedList"/>
    <dgm:cxn modelId="{372F6953-FF67-1F4A-B931-1BB3B5D456DD}" type="presOf" srcId="{62937717-C5DE-4DD3-A4EB-5A9CAD5AE35B}" destId="{C57BD290-5F4A-7748-9F07-B3B1975502A4}" srcOrd="0" destOrd="0" presId="urn:microsoft.com/office/officeart/2008/layout/LinedList"/>
    <dgm:cxn modelId="{70D8F681-149F-4749-8EB5-E81F3A2C503E}" type="presOf" srcId="{E33E61D2-4DB4-4EC3-B3AB-BBF9C9D68418}" destId="{B19F2788-E294-2F49-9AD0-B8C5C5196982}" srcOrd="0" destOrd="0" presId="urn:microsoft.com/office/officeart/2008/layout/LinedList"/>
    <dgm:cxn modelId="{1FE98E9E-5A37-4A57-A26D-81ACA1ABD3FE}" srcId="{31E6604F-00C9-4662-B71F-29B756964E3C}" destId="{BD3E1138-6787-4842-89B5-457B72686184}" srcOrd="0" destOrd="0" parTransId="{5DD36107-2F98-4593-83D9-B5D3B3696835}" sibTransId="{3D789A0D-9842-4EF5-9F6D-AB59AB79C892}"/>
    <dgm:cxn modelId="{85016EA8-BD5C-EA48-8F40-6119708A78C8}" type="presOf" srcId="{31E6604F-00C9-4662-B71F-29B756964E3C}" destId="{4E607D25-FD37-3947-B470-C779EFE6B48F}" srcOrd="0" destOrd="0" presId="urn:microsoft.com/office/officeart/2008/layout/LinedList"/>
    <dgm:cxn modelId="{846452B5-9281-4FE9-A750-B444310794BB}" srcId="{31E6604F-00C9-4662-B71F-29B756964E3C}" destId="{E33E61D2-4DB4-4EC3-B3AB-BBF9C9D68418}" srcOrd="2" destOrd="0" parTransId="{407AD26E-D7C2-448C-9B89-36278E14E9E6}" sibTransId="{8FE040FA-54E4-47DD-889B-8EFD464F4399}"/>
    <dgm:cxn modelId="{78E794C2-360E-49CF-A4FD-E32D73D3E5B3}" srcId="{31E6604F-00C9-4662-B71F-29B756964E3C}" destId="{62937717-C5DE-4DD3-A4EB-5A9CAD5AE35B}" srcOrd="1" destOrd="0" parTransId="{BFD08577-D604-4BFF-B768-50263E4EFA43}" sibTransId="{2306FDE4-344C-4B3A-9EC5-0D4F84B84CAE}"/>
    <dgm:cxn modelId="{33756C8D-4F6F-794B-B576-5ED64449ED7C}" type="presParOf" srcId="{4E607D25-FD37-3947-B470-C779EFE6B48F}" destId="{CA1D0B08-73DF-4E41-B0AE-72D366FC8ED5}" srcOrd="0" destOrd="0" presId="urn:microsoft.com/office/officeart/2008/layout/LinedList"/>
    <dgm:cxn modelId="{8F531AA8-7B06-BF4A-AE56-BE683705F955}" type="presParOf" srcId="{4E607D25-FD37-3947-B470-C779EFE6B48F}" destId="{3EF714E7-2851-9F41-9349-542979A7F754}" srcOrd="1" destOrd="0" presId="urn:microsoft.com/office/officeart/2008/layout/LinedList"/>
    <dgm:cxn modelId="{34CCC187-8AAD-C547-92D1-E1DFBF41474F}" type="presParOf" srcId="{3EF714E7-2851-9F41-9349-542979A7F754}" destId="{25A6823D-DCDB-8146-A1D1-5428B5B9D324}" srcOrd="0" destOrd="0" presId="urn:microsoft.com/office/officeart/2008/layout/LinedList"/>
    <dgm:cxn modelId="{845FD5DC-4DAA-A54F-AD81-A0787C387E90}" type="presParOf" srcId="{3EF714E7-2851-9F41-9349-542979A7F754}" destId="{E4EA91C0-E7D1-3341-802C-8585BDA53471}" srcOrd="1" destOrd="0" presId="urn:microsoft.com/office/officeart/2008/layout/LinedList"/>
    <dgm:cxn modelId="{4C6EA15C-4470-C94D-9A94-0F972C9F1C92}" type="presParOf" srcId="{4E607D25-FD37-3947-B470-C779EFE6B48F}" destId="{0D39657C-6D7B-9E49-83E9-F458EB97A5EB}" srcOrd="2" destOrd="0" presId="urn:microsoft.com/office/officeart/2008/layout/LinedList"/>
    <dgm:cxn modelId="{22A0C15A-7C69-6F49-BB87-A83316258D5F}" type="presParOf" srcId="{4E607D25-FD37-3947-B470-C779EFE6B48F}" destId="{155F8FE5-E25F-8E4D-AC1A-A4E40D9627B7}" srcOrd="3" destOrd="0" presId="urn:microsoft.com/office/officeart/2008/layout/LinedList"/>
    <dgm:cxn modelId="{40A612D5-84E0-2444-9B01-A8E15980086A}" type="presParOf" srcId="{155F8FE5-E25F-8E4D-AC1A-A4E40D9627B7}" destId="{C57BD290-5F4A-7748-9F07-B3B1975502A4}" srcOrd="0" destOrd="0" presId="urn:microsoft.com/office/officeart/2008/layout/LinedList"/>
    <dgm:cxn modelId="{E46BFA68-7A42-D34A-9139-5E69A4993AAB}" type="presParOf" srcId="{155F8FE5-E25F-8E4D-AC1A-A4E40D9627B7}" destId="{5072692A-9FFA-894C-8FF7-6C2158ADAD88}" srcOrd="1" destOrd="0" presId="urn:microsoft.com/office/officeart/2008/layout/LinedList"/>
    <dgm:cxn modelId="{E5368629-A4D1-3449-B05C-B759DAD456EC}" type="presParOf" srcId="{4E607D25-FD37-3947-B470-C779EFE6B48F}" destId="{E17D0FFE-6BE0-7048-A656-F82D55D9630A}" srcOrd="4" destOrd="0" presId="urn:microsoft.com/office/officeart/2008/layout/LinedList"/>
    <dgm:cxn modelId="{B6A7B7D8-45CF-0045-8720-43B1E2540C9B}" type="presParOf" srcId="{4E607D25-FD37-3947-B470-C779EFE6B48F}" destId="{028E6A5D-43B0-2949-89CB-54A89F4D4B5B}" srcOrd="5" destOrd="0" presId="urn:microsoft.com/office/officeart/2008/layout/LinedList"/>
    <dgm:cxn modelId="{08A36C2B-E7DD-C246-9CC5-15EC65F32D48}" type="presParOf" srcId="{028E6A5D-43B0-2949-89CB-54A89F4D4B5B}" destId="{B19F2788-E294-2F49-9AD0-B8C5C5196982}" srcOrd="0" destOrd="0" presId="urn:microsoft.com/office/officeart/2008/layout/LinedList"/>
    <dgm:cxn modelId="{7DA6792F-1225-A64D-A6FD-A99F9BB2350A}" type="presParOf" srcId="{028E6A5D-43B0-2949-89CB-54A89F4D4B5B}" destId="{0348D1C6-E087-0C43-9F06-4E4967109E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E3CD7E-D24B-45F8-B5E2-A9632F1D450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F23D352-475D-4D87-BD92-0DCB0FEBB33E}">
      <dgm:prSet/>
      <dgm:spPr/>
      <dgm:t>
        <a:bodyPr/>
        <a:lstStyle/>
        <a:p>
          <a:r>
            <a:rPr lang="en-AU" i="1"/>
            <a:t>Analysis of variance</a:t>
          </a:r>
          <a:r>
            <a:rPr lang="en-AU"/>
            <a:t> </a:t>
          </a:r>
          <a:r>
            <a:rPr lang="en-US"/>
            <a:t>(Anova) do means of one variable (or interacting variables) differ across multiple groups. This does not tell you which group or groups differ.</a:t>
          </a:r>
        </a:p>
      </dgm:t>
    </dgm:pt>
    <dgm:pt modelId="{B8A86E5C-08AE-415D-B5D3-ADAD119A463A}" type="parTrans" cxnId="{1A582647-8313-4299-894D-B411EB4CA7A2}">
      <dgm:prSet/>
      <dgm:spPr/>
      <dgm:t>
        <a:bodyPr/>
        <a:lstStyle/>
        <a:p>
          <a:endParaRPr lang="en-US"/>
        </a:p>
      </dgm:t>
    </dgm:pt>
    <dgm:pt modelId="{AA696449-B4B2-42AD-A711-F2B887026F80}" type="sibTrans" cxnId="{1A582647-8313-4299-894D-B411EB4CA7A2}">
      <dgm:prSet/>
      <dgm:spPr/>
      <dgm:t>
        <a:bodyPr/>
        <a:lstStyle/>
        <a:p>
          <a:endParaRPr lang="en-US"/>
        </a:p>
      </dgm:t>
    </dgm:pt>
    <dgm:pt modelId="{96793884-2460-41CB-9BAE-047981D20DF8}">
      <dgm:prSet/>
      <dgm:spPr/>
      <dgm:t>
        <a:bodyPr/>
        <a:lstStyle/>
        <a:p>
          <a:r>
            <a:rPr lang="en-AU" i="1"/>
            <a:t>Multiple Analysis of Variance (MANOVA)</a:t>
          </a:r>
          <a:r>
            <a:rPr lang="en-AU"/>
            <a:t>- </a:t>
          </a:r>
          <a:r>
            <a:rPr lang="en-AU" i="1"/>
            <a:t>technique has the benefit of identifying whether a set of variables differs between two groups, thus you do not have the multiple comparison problem identified earlier.</a:t>
          </a:r>
          <a:r>
            <a:rPr lang="en-US" i="1"/>
            <a:t> </a:t>
          </a:r>
          <a:endParaRPr lang="en-US"/>
        </a:p>
      </dgm:t>
    </dgm:pt>
    <dgm:pt modelId="{8148E1E8-5B8E-4033-B26A-99CD949FA8B7}" type="parTrans" cxnId="{7B08D814-E3CA-4BAE-AD00-3F06205D6960}">
      <dgm:prSet/>
      <dgm:spPr/>
      <dgm:t>
        <a:bodyPr/>
        <a:lstStyle/>
        <a:p>
          <a:endParaRPr lang="en-US"/>
        </a:p>
      </dgm:t>
    </dgm:pt>
    <dgm:pt modelId="{D206245D-4F6A-4BAE-9398-692D3BD07CB5}" type="sibTrans" cxnId="{7B08D814-E3CA-4BAE-AD00-3F06205D6960}">
      <dgm:prSet/>
      <dgm:spPr/>
      <dgm:t>
        <a:bodyPr/>
        <a:lstStyle/>
        <a:p>
          <a:endParaRPr lang="en-US"/>
        </a:p>
      </dgm:t>
    </dgm:pt>
    <dgm:pt modelId="{B0060AF0-F1E8-1C47-901D-21265FF371CB}" type="pres">
      <dgm:prSet presAssocID="{F9E3CD7E-D24B-45F8-B5E2-A9632F1D4501}" presName="hierChild1" presStyleCnt="0">
        <dgm:presLayoutVars>
          <dgm:chPref val="1"/>
          <dgm:dir/>
          <dgm:animOne val="branch"/>
          <dgm:animLvl val="lvl"/>
          <dgm:resizeHandles/>
        </dgm:presLayoutVars>
      </dgm:prSet>
      <dgm:spPr/>
    </dgm:pt>
    <dgm:pt modelId="{2915F463-C5D9-B242-8768-E512C75FB209}" type="pres">
      <dgm:prSet presAssocID="{6F23D352-475D-4D87-BD92-0DCB0FEBB33E}" presName="hierRoot1" presStyleCnt="0"/>
      <dgm:spPr/>
    </dgm:pt>
    <dgm:pt modelId="{14A12DF8-8AB8-4344-BB4D-4E8BBC777B3C}" type="pres">
      <dgm:prSet presAssocID="{6F23D352-475D-4D87-BD92-0DCB0FEBB33E}" presName="composite" presStyleCnt="0"/>
      <dgm:spPr/>
    </dgm:pt>
    <dgm:pt modelId="{E77882BB-571F-F144-BD97-4745FA5A8B4A}" type="pres">
      <dgm:prSet presAssocID="{6F23D352-475D-4D87-BD92-0DCB0FEBB33E}" presName="background" presStyleLbl="node0" presStyleIdx="0" presStyleCnt="2"/>
      <dgm:spPr/>
    </dgm:pt>
    <dgm:pt modelId="{A274E488-064C-0F4B-90E7-A043F87B9859}" type="pres">
      <dgm:prSet presAssocID="{6F23D352-475D-4D87-BD92-0DCB0FEBB33E}" presName="text" presStyleLbl="fgAcc0" presStyleIdx="0" presStyleCnt="2">
        <dgm:presLayoutVars>
          <dgm:chPref val="3"/>
        </dgm:presLayoutVars>
      </dgm:prSet>
      <dgm:spPr/>
    </dgm:pt>
    <dgm:pt modelId="{7C16FC35-CA85-7147-932A-CBE21AE4FCAB}" type="pres">
      <dgm:prSet presAssocID="{6F23D352-475D-4D87-BD92-0DCB0FEBB33E}" presName="hierChild2" presStyleCnt="0"/>
      <dgm:spPr/>
    </dgm:pt>
    <dgm:pt modelId="{0CA8F776-BE30-BF4C-A1D3-DE3142338CD3}" type="pres">
      <dgm:prSet presAssocID="{96793884-2460-41CB-9BAE-047981D20DF8}" presName="hierRoot1" presStyleCnt="0"/>
      <dgm:spPr/>
    </dgm:pt>
    <dgm:pt modelId="{CA643A25-1D28-9447-A547-66724E5C15EE}" type="pres">
      <dgm:prSet presAssocID="{96793884-2460-41CB-9BAE-047981D20DF8}" presName="composite" presStyleCnt="0"/>
      <dgm:spPr/>
    </dgm:pt>
    <dgm:pt modelId="{A08F478D-98BD-424B-A3E1-EC7CD1043691}" type="pres">
      <dgm:prSet presAssocID="{96793884-2460-41CB-9BAE-047981D20DF8}" presName="background" presStyleLbl="node0" presStyleIdx="1" presStyleCnt="2"/>
      <dgm:spPr/>
    </dgm:pt>
    <dgm:pt modelId="{951A96A8-3C2C-214F-BEED-C6D12FEC0D88}" type="pres">
      <dgm:prSet presAssocID="{96793884-2460-41CB-9BAE-047981D20DF8}" presName="text" presStyleLbl="fgAcc0" presStyleIdx="1" presStyleCnt="2">
        <dgm:presLayoutVars>
          <dgm:chPref val="3"/>
        </dgm:presLayoutVars>
      </dgm:prSet>
      <dgm:spPr/>
    </dgm:pt>
    <dgm:pt modelId="{4B9C6AEE-D40A-C14F-AE7F-04EEEE190791}" type="pres">
      <dgm:prSet presAssocID="{96793884-2460-41CB-9BAE-047981D20DF8}" presName="hierChild2" presStyleCnt="0"/>
      <dgm:spPr/>
    </dgm:pt>
  </dgm:ptLst>
  <dgm:cxnLst>
    <dgm:cxn modelId="{664E6B12-EB34-2D4C-A4B8-D0B0AED19212}" type="presOf" srcId="{96793884-2460-41CB-9BAE-047981D20DF8}" destId="{951A96A8-3C2C-214F-BEED-C6D12FEC0D88}" srcOrd="0" destOrd="0" presId="urn:microsoft.com/office/officeart/2005/8/layout/hierarchy1"/>
    <dgm:cxn modelId="{7B08D814-E3CA-4BAE-AD00-3F06205D6960}" srcId="{F9E3CD7E-D24B-45F8-B5E2-A9632F1D4501}" destId="{96793884-2460-41CB-9BAE-047981D20DF8}" srcOrd="1" destOrd="0" parTransId="{8148E1E8-5B8E-4033-B26A-99CD949FA8B7}" sibTransId="{D206245D-4F6A-4BAE-9398-692D3BD07CB5}"/>
    <dgm:cxn modelId="{1A582647-8313-4299-894D-B411EB4CA7A2}" srcId="{F9E3CD7E-D24B-45F8-B5E2-A9632F1D4501}" destId="{6F23D352-475D-4D87-BD92-0DCB0FEBB33E}" srcOrd="0" destOrd="0" parTransId="{B8A86E5C-08AE-415D-B5D3-ADAD119A463A}" sibTransId="{AA696449-B4B2-42AD-A711-F2B887026F80}"/>
    <dgm:cxn modelId="{B5DD1F97-6AD6-0D4D-87B6-3B64CB9363B1}" type="presOf" srcId="{6F23D352-475D-4D87-BD92-0DCB0FEBB33E}" destId="{A274E488-064C-0F4B-90E7-A043F87B9859}" srcOrd="0" destOrd="0" presId="urn:microsoft.com/office/officeart/2005/8/layout/hierarchy1"/>
    <dgm:cxn modelId="{BB8754EF-7087-3C43-950B-0ED23FE402BB}" type="presOf" srcId="{F9E3CD7E-D24B-45F8-B5E2-A9632F1D4501}" destId="{B0060AF0-F1E8-1C47-901D-21265FF371CB}" srcOrd="0" destOrd="0" presId="urn:microsoft.com/office/officeart/2005/8/layout/hierarchy1"/>
    <dgm:cxn modelId="{CD464372-0CD6-F14A-97BC-31B744F2B648}" type="presParOf" srcId="{B0060AF0-F1E8-1C47-901D-21265FF371CB}" destId="{2915F463-C5D9-B242-8768-E512C75FB209}" srcOrd="0" destOrd="0" presId="urn:microsoft.com/office/officeart/2005/8/layout/hierarchy1"/>
    <dgm:cxn modelId="{A33FA14E-CDDE-054A-BD0F-E407E1421011}" type="presParOf" srcId="{2915F463-C5D9-B242-8768-E512C75FB209}" destId="{14A12DF8-8AB8-4344-BB4D-4E8BBC777B3C}" srcOrd="0" destOrd="0" presId="urn:microsoft.com/office/officeart/2005/8/layout/hierarchy1"/>
    <dgm:cxn modelId="{DB8001DB-3248-5A4B-A970-3B272D285AB7}" type="presParOf" srcId="{14A12DF8-8AB8-4344-BB4D-4E8BBC777B3C}" destId="{E77882BB-571F-F144-BD97-4745FA5A8B4A}" srcOrd="0" destOrd="0" presId="urn:microsoft.com/office/officeart/2005/8/layout/hierarchy1"/>
    <dgm:cxn modelId="{87289171-7024-E246-8BC8-DF73AFAAD33F}" type="presParOf" srcId="{14A12DF8-8AB8-4344-BB4D-4E8BBC777B3C}" destId="{A274E488-064C-0F4B-90E7-A043F87B9859}" srcOrd="1" destOrd="0" presId="urn:microsoft.com/office/officeart/2005/8/layout/hierarchy1"/>
    <dgm:cxn modelId="{78551DF9-0870-594A-82D2-D9EE56E294DE}" type="presParOf" srcId="{2915F463-C5D9-B242-8768-E512C75FB209}" destId="{7C16FC35-CA85-7147-932A-CBE21AE4FCAB}" srcOrd="1" destOrd="0" presId="urn:microsoft.com/office/officeart/2005/8/layout/hierarchy1"/>
    <dgm:cxn modelId="{40A5BFA2-DBA5-2C41-9556-6EFBBE63E046}" type="presParOf" srcId="{B0060AF0-F1E8-1C47-901D-21265FF371CB}" destId="{0CA8F776-BE30-BF4C-A1D3-DE3142338CD3}" srcOrd="1" destOrd="0" presId="urn:microsoft.com/office/officeart/2005/8/layout/hierarchy1"/>
    <dgm:cxn modelId="{9692A474-B111-9C4C-9FB0-209C7F0994AD}" type="presParOf" srcId="{0CA8F776-BE30-BF4C-A1D3-DE3142338CD3}" destId="{CA643A25-1D28-9447-A547-66724E5C15EE}" srcOrd="0" destOrd="0" presId="urn:microsoft.com/office/officeart/2005/8/layout/hierarchy1"/>
    <dgm:cxn modelId="{60078EBB-AEF7-0E47-BFC3-7642CB44B339}" type="presParOf" srcId="{CA643A25-1D28-9447-A547-66724E5C15EE}" destId="{A08F478D-98BD-424B-A3E1-EC7CD1043691}" srcOrd="0" destOrd="0" presId="urn:microsoft.com/office/officeart/2005/8/layout/hierarchy1"/>
    <dgm:cxn modelId="{1D68CAC1-FAB1-0347-A8CE-E5306B627243}" type="presParOf" srcId="{CA643A25-1D28-9447-A547-66724E5C15EE}" destId="{951A96A8-3C2C-214F-BEED-C6D12FEC0D88}" srcOrd="1" destOrd="0" presId="urn:microsoft.com/office/officeart/2005/8/layout/hierarchy1"/>
    <dgm:cxn modelId="{BD3DC557-3558-6B49-ACFF-63E3AA7982CF}" type="presParOf" srcId="{0CA8F776-BE30-BF4C-A1D3-DE3142338CD3}" destId="{4B9C6AEE-D40A-C14F-AE7F-04EEEE1907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FE06D5-FECA-4198-837A-A049B3DE02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97C3811-8096-4EBD-AC08-C1560EC5AE8E}">
      <dgm:prSet/>
      <dgm:spPr/>
      <dgm:t>
        <a:bodyPr/>
        <a:lstStyle/>
        <a:p>
          <a:r>
            <a:rPr lang="en-US"/>
            <a:t>Will your project have a quantitative component?</a:t>
          </a:r>
        </a:p>
      </dgm:t>
    </dgm:pt>
    <dgm:pt modelId="{31DE8184-9FD2-4124-843A-6EDAB0C716F6}" type="parTrans" cxnId="{480B966A-B166-4481-B089-D3B57AC4311D}">
      <dgm:prSet/>
      <dgm:spPr/>
      <dgm:t>
        <a:bodyPr/>
        <a:lstStyle/>
        <a:p>
          <a:endParaRPr lang="en-US"/>
        </a:p>
      </dgm:t>
    </dgm:pt>
    <dgm:pt modelId="{E637B95E-ACF0-4DD8-B4E6-261E15BFBB39}" type="sibTrans" cxnId="{480B966A-B166-4481-B089-D3B57AC4311D}">
      <dgm:prSet/>
      <dgm:spPr/>
      <dgm:t>
        <a:bodyPr/>
        <a:lstStyle/>
        <a:p>
          <a:endParaRPr lang="en-US"/>
        </a:p>
      </dgm:t>
    </dgm:pt>
    <dgm:pt modelId="{83DB0291-3944-49AA-AB1C-EB16041C45EA}">
      <dgm:prSet/>
      <dgm:spPr/>
      <dgm:t>
        <a:bodyPr/>
        <a:lstStyle/>
        <a:p>
          <a:r>
            <a:rPr lang="en-US"/>
            <a:t>Have you collected the right data for the analysis you want to do?</a:t>
          </a:r>
        </a:p>
      </dgm:t>
    </dgm:pt>
    <dgm:pt modelId="{5DCAC080-1248-43BF-8383-688CA083BEB9}" type="parTrans" cxnId="{A05DFE61-C1FB-4871-B2F4-9DF8D29E7D13}">
      <dgm:prSet/>
      <dgm:spPr/>
      <dgm:t>
        <a:bodyPr/>
        <a:lstStyle/>
        <a:p>
          <a:endParaRPr lang="en-US"/>
        </a:p>
      </dgm:t>
    </dgm:pt>
    <dgm:pt modelId="{C915A157-B36A-4334-B748-3C2F87891C3E}" type="sibTrans" cxnId="{A05DFE61-C1FB-4871-B2F4-9DF8D29E7D13}">
      <dgm:prSet/>
      <dgm:spPr/>
      <dgm:t>
        <a:bodyPr/>
        <a:lstStyle/>
        <a:p>
          <a:endParaRPr lang="en-US"/>
        </a:p>
      </dgm:t>
    </dgm:pt>
    <dgm:pt modelId="{02AAF102-B754-4036-B90A-1897F1E4BAFB}">
      <dgm:prSet/>
      <dgm:spPr/>
      <dgm:t>
        <a:bodyPr/>
        <a:lstStyle/>
        <a:p>
          <a:r>
            <a:rPr lang="en-US"/>
            <a:t>Who will be in charge of this?</a:t>
          </a:r>
        </a:p>
      </dgm:t>
    </dgm:pt>
    <dgm:pt modelId="{7951036A-20DA-4AB5-818D-B26AA9ED44AE}" type="parTrans" cxnId="{EBC0D2D8-C1E3-4B2F-843D-FEFB7946A05B}">
      <dgm:prSet/>
      <dgm:spPr/>
      <dgm:t>
        <a:bodyPr/>
        <a:lstStyle/>
        <a:p>
          <a:endParaRPr lang="en-US"/>
        </a:p>
      </dgm:t>
    </dgm:pt>
    <dgm:pt modelId="{BBA12D6C-0184-4A91-8C33-543CB8B53300}" type="sibTrans" cxnId="{EBC0D2D8-C1E3-4B2F-843D-FEFB7946A05B}">
      <dgm:prSet/>
      <dgm:spPr/>
      <dgm:t>
        <a:bodyPr/>
        <a:lstStyle/>
        <a:p>
          <a:endParaRPr lang="en-US"/>
        </a:p>
      </dgm:t>
    </dgm:pt>
    <dgm:pt modelId="{7E9354F4-13D8-4608-B222-6BBF04016BCB}">
      <dgm:prSet/>
      <dgm:spPr/>
      <dgm:t>
        <a:bodyPr/>
        <a:lstStyle/>
        <a:p>
          <a:r>
            <a:rPr lang="en-US"/>
            <a:t>When will it occur?</a:t>
          </a:r>
        </a:p>
      </dgm:t>
    </dgm:pt>
    <dgm:pt modelId="{8E8E1207-FC94-4855-89D6-B3C3BB3B927B}" type="parTrans" cxnId="{4C907568-3C8B-434E-979E-FA5D55D8DE04}">
      <dgm:prSet/>
      <dgm:spPr/>
      <dgm:t>
        <a:bodyPr/>
        <a:lstStyle/>
        <a:p>
          <a:endParaRPr lang="en-US"/>
        </a:p>
      </dgm:t>
    </dgm:pt>
    <dgm:pt modelId="{4C6ADBA9-F477-4AA0-B088-76BF1B32593C}" type="sibTrans" cxnId="{4C907568-3C8B-434E-979E-FA5D55D8DE04}">
      <dgm:prSet/>
      <dgm:spPr/>
      <dgm:t>
        <a:bodyPr/>
        <a:lstStyle/>
        <a:p>
          <a:endParaRPr lang="en-US"/>
        </a:p>
      </dgm:t>
    </dgm:pt>
    <dgm:pt modelId="{37FD3809-DFF0-4ACB-B454-6D281DEE9F9C}">
      <dgm:prSet/>
      <dgm:spPr/>
      <dgm:t>
        <a:bodyPr/>
        <a:lstStyle/>
        <a:p>
          <a:r>
            <a:rPr lang="en-US"/>
            <a:t>What preparation must be done?</a:t>
          </a:r>
        </a:p>
      </dgm:t>
    </dgm:pt>
    <dgm:pt modelId="{4437F746-E09B-4092-A360-1680A43B16A0}" type="parTrans" cxnId="{ED737668-C44A-45DF-9CE9-0AC39D538CAE}">
      <dgm:prSet/>
      <dgm:spPr/>
      <dgm:t>
        <a:bodyPr/>
        <a:lstStyle/>
        <a:p>
          <a:endParaRPr lang="en-US"/>
        </a:p>
      </dgm:t>
    </dgm:pt>
    <dgm:pt modelId="{852FEEF7-8BE3-4CED-AFA8-F6B91FA2C04E}" type="sibTrans" cxnId="{ED737668-C44A-45DF-9CE9-0AC39D538CAE}">
      <dgm:prSet/>
      <dgm:spPr/>
      <dgm:t>
        <a:bodyPr/>
        <a:lstStyle/>
        <a:p>
          <a:endParaRPr lang="en-US"/>
        </a:p>
      </dgm:t>
    </dgm:pt>
    <dgm:pt modelId="{526A9364-9BA7-4E95-B360-686D7C1C021D}">
      <dgm:prSet/>
      <dgm:spPr/>
      <dgm:t>
        <a:bodyPr/>
        <a:lstStyle/>
        <a:p>
          <a:r>
            <a:rPr lang="en-US"/>
            <a:t>Who will interpret the data, and how will it be interpreted? </a:t>
          </a:r>
        </a:p>
      </dgm:t>
    </dgm:pt>
    <dgm:pt modelId="{6757A28D-679B-4D92-BBFE-BA88459F12A0}" type="parTrans" cxnId="{53686637-F5B9-4CB7-82EA-E44284AE7A44}">
      <dgm:prSet/>
      <dgm:spPr/>
      <dgm:t>
        <a:bodyPr/>
        <a:lstStyle/>
        <a:p>
          <a:endParaRPr lang="en-US"/>
        </a:p>
      </dgm:t>
    </dgm:pt>
    <dgm:pt modelId="{15D4A0BC-3BD0-412F-B026-5CA22FA6EE27}" type="sibTrans" cxnId="{53686637-F5B9-4CB7-82EA-E44284AE7A44}">
      <dgm:prSet/>
      <dgm:spPr/>
      <dgm:t>
        <a:bodyPr/>
        <a:lstStyle/>
        <a:p>
          <a:endParaRPr lang="en-US"/>
        </a:p>
      </dgm:t>
    </dgm:pt>
    <dgm:pt modelId="{81351447-C47D-DA4A-B9E2-CD4C7822ECB2}" type="pres">
      <dgm:prSet presAssocID="{53FE06D5-FECA-4198-837A-A049B3DE02F5}" presName="vert0" presStyleCnt="0">
        <dgm:presLayoutVars>
          <dgm:dir/>
          <dgm:animOne val="branch"/>
          <dgm:animLvl val="lvl"/>
        </dgm:presLayoutVars>
      </dgm:prSet>
      <dgm:spPr/>
    </dgm:pt>
    <dgm:pt modelId="{EA7B32B0-2FAD-5747-A5D2-66E73870FB01}" type="pres">
      <dgm:prSet presAssocID="{297C3811-8096-4EBD-AC08-C1560EC5AE8E}" presName="thickLine" presStyleLbl="alignNode1" presStyleIdx="0" presStyleCnt="6"/>
      <dgm:spPr/>
    </dgm:pt>
    <dgm:pt modelId="{BE5C90DF-753D-AC43-BF9C-623977CAC9C7}" type="pres">
      <dgm:prSet presAssocID="{297C3811-8096-4EBD-AC08-C1560EC5AE8E}" presName="horz1" presStyleCnt="0"/>
      <dgm:spPr/>
    </dgm:pt>
    <dgm:pt modelId="{12F3206B-6F44-714D-8FAD-37267080671A}" type="pres">
      <dgm:prSet presAssocID="{297C3811-8096-4EBD-AC08-C1560EC5AE8E}" presName="tx1" presStyleLbl="revTx" presStyleIdx="0" presStyleCnt="6"/>
      <dgm:spPr/>
    </dgm:pt>
    <dgm:pt modelId="{FFE5B902-CA52-C14F-921B-3466A1AF64FA}" type="pres">
      <dgm:prSet presAssocID="{297C3811-8096-4EBD-AC08-C1560EC5AE8E}" presName="vert1" presStyleCnt="0"/>
      <dgm:spPr/>
    </dgm:pt>
    <dgm:pt modelId="{94F56511-40EC-B547-95E9-653AE9725D9B}" type="pres">
      <dgm:prSet presAssocID="{83DB0291-3944-49AA-AB1C-EB16041C45EA}" presName="thickLine" presStyleLbl="alignNode1" presStyleIdx="1" presStyleCnt="6"/>
      <dgm:spPr/>
    </dgm:pt>
    <dgm:pt modelId="{A729581D-E63E-CC4E-AF51-57A495CFE108}" type="pres">
      <dgm:prSet presAssocID="{83DB0291-3944-49AA-AB1C-EB16041C45EA}" presName="horz1" presStyleCnt="0"/>
      <dgm:spPr/>
    </dgm:pt>
    <dgm:pt modelId="{7D7FF6E8-8978-414B-9962-4B0E08BD4CCC}" type="pres">
      <dgm:prSet presAssocID="{83DB0291-3944-49AA-AB1C-EB16041C45EA}" presName="tx1" presStyleLbl="revTx" presStyleIdx="1" presStyleCnt="6"/>
      <dgm:spPr/>
    </dgm:pt>
    <dgm:pt modelId="{8007C41C-5CAC-0D41-AB9C-9DB440F83539}" type="pres">
      <dgm:prSet presAssocID="{83DB0291-3944-49AA-AB1C-EB16041C45EA}" presName="vert1" presStyleCnt="0"/>
      <dgm:spPr/>
    </dgm:pt>
    <dgm:pt modelId="{1BE31A47-FA5F-5644-9371-17375FD0060A}" type="pres">
      <dgm:prSet presAssocID="{02AAF102-B754-4036-B90A-1897F1E4BAFB}" presName="thickLine" presStyleLbl="alignNode1" presStyleIdx="2" presStyleCnt="6"/>
      <dgm:spPr/>
    </dgm:pt>
    <dgm:pt modelId="{F91878E2-D31A-9F4C-BB99-C0D52870092B}" type="pres">
      <dgm:prSet presAssocID="{02AAF102-B754-4036-B90A-1897F1E4BAFB}" presName="horz1" presStyleCnt="0"/>
      <dgm:spPr/>
    </dgm:pt>
    <dgm:pt modelId="{D76621B7-AB00-F342-A2C5-1604F88D73FE}" type="pres">
      <dgm:prSet presAssocID="{02AAF102-B754-4036-B90A-1897F1E4BAFB}" presName="tx1" presStyleLbl="revTx" presStyleIdx="2" presStyleCnt="6"/>
      <dgm:spPr/>
    </dgm:pt>
    <dgm:pt modelId="{7A821EA7-E001-F04C-94F8-4589A632E23E}" type="pres">
      <dgm:prSet presAssocID="{02AAF102-B754-4036-B90A-1897F1E4BAFB}" presName="vert1" presStyleCnt="0"/>
      <dgm:spPr/>
    </dgm:pt>
    <dgm:pt modelId="{63954E27-8D84-3D4E-9E2C-A9F25A3C5804}" type="pres">
      <dgm:prSet presAssocID="{7E9354F4-13D8-4608-B222-6BBF04016BCB}" presName="thickLine" presStyleLbl="alignNode1" presStyleIdx="3" presStyleCnt="6"/>
      <dgm:spPr/>
    </dgm:pt>
    <dgm:pt modelId="{CE83B785-F0AB-7C43-A7F2-B3237D03497C}" type="pres">
      <dgm:prSet presAssocID="{7E9354F4-13D8-4608-B222-6BBF04016BCB}" presName="horz1" presStyleCnt="0"/>
      <dgm:spPr/>
    </dgm:pt>
    <dgm:pt modelId="{5754C411-6DE9-2547-BBEC-D4DF61D88CB4}" type="pres">
      <dgm:prSet presAssocID="{7E9354F4-13D8-4608-B222-6BBF04016BCB}" presName="tx1" presStyleLbl="revTx" presStyleIdx="3" presStyleCnt="6"/>
      <dgm:spPr/>
    </dgm:pt>
    <dgm:pt modelId="{FD8B8127-B5C5-C34D-86D0-06781852E1C5}" type="pres">
      <dgm:prSet presAssocID="{7E9354F4-13D8-4608-B222-6BBF04016BCB}" presName="vert1" presStyleCnt="0"/>
      <dgm:spPr/>
    </dgm:pt>
    <dgm:pt modelId="{D7557F88-7C70-9547-A95C-9EE1BFC48E1A}" type="pres">
      <dgm:prSet presAssocID="{37FD3809-DFF0-4ACB-B454-6D281DEE9F9C}" presName="thickLine" presStyleLbl="alignNode1" presStyleIdx="4" presStyleCnt="6"/>
      <dgm:spPr/>
    </dgm:pt>
    <dgm:pt modelId="{A2D012AC-5482-5A42-B4E4-EB2765352085}" type="pres">
      <dgm:prSet presAssocID="{37FD3809-DFF0-4ACB-B454-6D281DEE9F9C}" presName="horz1" presStyleCnt="0"/>
      <dgm:spPr/>
    </dgm:pt>
    <dgm:pt modelId="{DA0EFEE9-0353-884E-AB5F-E0DC7734575E}" type="pres">
      <dgm:prSet presAssocID="{37FD3809-DFF0-4ACB-B454-6D281DEE9F9C}" presName="tx1" presStyleLbl="revTx" presStyleIdx="4" presStyleCnt="6"/>
      <dgm:spPr/>
    </dgm:pt>
    <dgm:pt modelId="{4919FE52-8746-8B4F-BECF-AF937516C2EB}" type="pres">
      <dgm:prSet presAssocID="{37FD3809-DFF0-4ACB-B454-6D281DEE9F9C}" presName="vert1" presStyleCnt="0"/>
      <dgm:spPr/>
    </dgm:pt>
    <dgm:pt modelId="{036C4DD7-557A-6A4F-9CA7-28E872AAF254}" type="pres">
      <dgm:prSet presAssocID="{526A9364-9BA7-4E95-B360-686D7C1C021D}" presName="thickLine" presStyleLbl="alignNode1" presStyleIdx="5" presStyleCnt="6"/>
      <dgm:spPr/>
    </dgm:pt>
    <dgm:pt modelId="{C41B926E-370E-8E45-AE6D-C0A7369A5A76}" type="pres">
      <dgm:prSet presAssocID="{526A9364-9BA7-4E95-B360-686D7C1C021D}" presName="horz1" presStyleCnt="0"/>
      <dgm:spPr/>
    </dgm:pt>
    <dgm:pt modelId="{55F70553-01AF-184E-A40C-5B48A6F95337}" type="pres">
      <dgm:prSet presAssocID="{526A9364-9BA7-4E95-B360-686D7C1C021D}" presName="tx1" presStyleLbl="revTx" presStyleIdx="5" presStyleCnt="6"/>
      <dgm:spPr/>
    </dgm:pt>
    <dgm:pt modelId="{035519AA-82DB-D649-A7D4-DC0A58E8EF17}" type="pres">
      <dgm:prSet presAssocID="{526A9364-9BA7-4E95-B360-686D7C1C021D}" presName="vert1" presStyleCnt="0"/>
      <dgm:spPr/>
    </dgm:pt>
  </dgm:ptLst>
  <dgm:cxnLst>
    <dgm:cxn modelId="{9218AD09-3872-5340-ACF1-3EB51DDEBDCB}" type="presOf" srcId="{7E9354F4-13D8-4608-B222-6BBF04016BCB}" destId="{5754C411-6DE9-2547-BBEC-D4DF61D88CB4}" srcOrd="0" destOrd="0" presId="urn:microsoft.com/office/officeart/2008/layout/LinedList"/>
    <dgm:cxn modelId="{B6611627-C8A7-DF44-A991-3B58D66616FF}" type="presOf" srcId="{02AAF102-B754-4036-B90A-1897F1E4BAFB}" destId="{D76621B7-AB00-F342-A2C5-1604F88D73FE}" srcOrd="0" destOrd="0" presId="urn:microsoft.com/office/officeart/2008/layout/LinedList"/>
    <dgm:cxn modelId="{53686637-F5B9-4CB7-82EA-E44284AE7A44}" srcId="{53FE06D5-FECA-4198-837A-A049B3DE02F5}" destId="{526A9364-9BA7-4E95-B360-686D7C1C021D}" srcOrd="5" destOrd="0" parTransId="{6757A28D-679B-4D92-BBFE-BA88459F12A0}" sibTransId="{15D4A0BC-3BD0-412F-B026-5CA22FA6EE27}"/>
    <dgm:cxn modelId="{A05DFE61-C1FB-4871-B2F4-9DF8D29E7D13}" srcId="{53FE06D5-FECA-4198-837A-A049B3DE02F5}" destId="{83DB0291-3944-49AA-AB1C-EB16041C45EA}" srcOrd="1" destOrd="0" parTransId="{5DCAC080-1248-43BF-8383-688CA083BEB9}" sibTransId="{C915A157-B36A-4334-B748-3C2F87891C3E}"/>
    <dgm:cxn modelId="{4C907568-3C8B-434E-979E-FA5D55D8DE04}" srcId="{53FE06D5-FECA-4198-837A-A049B3DE02F5}" destId="{7E9354F4-13D8-4608-B222-6BBF04016BCB}" srcOrd="3" destOrd="0" parTransId="{8E8E1207-FC94-4855-89D6-B3C3BB3B927B}" sibTransId="{4C6ADBA9-F477-4AA0-B088-76BF1B32593C}"/>
    <dgm:cxn modelId="{ED737668-C44A-45DF-9CE9-0AC39D538CAE}" srcId="{53FE06D5-FECA-4198-837A-A049B3DE02F5}" destId="{37FD3809-DFF0-4ACB-B454-6D281DEE9F9C}" srcOrd="4" destOrd="0" parTransId="{4437F746-E09B-4092-A360-1680A43B16A0}" sibTransId="{852FEEF7-8BE3-4CED-AFA8-F6B91FA2C04E}"/>
    <dgm:cxn modelId="{480B966A-B166-4481-B089-D3B57AC4311D}" srcId="{53FE06D5-FECA-4198-837A-A049B3DE02F5}" destId="{297C3811-8096-4EBD-AC08-C1560EC5AE8E}" srcOrd="0" destOrd="0" parTransId="{31DE8184-9FD2-4124-843A-6EDAB0C716F6}" sibTransId="{E637B95E-ACF0-4DD8-B4E6-261E15BFBB39}"/>
    <dgm:cxn modelId="{3E82726C-4EAD-DD43-885A-BE95A52869A5}" type="presOf" srcId="{53FE06D5-FECA-4198-837A-A049B3DE02F5}" destId="{81351447-C47D-DA4A-B9E2-CD4C7822ECB2}" srcOrd="0" destOrd="0" presId="urn:microsoft.com/office/officeart/2008/layout/LinedList"/>
    <dgm:cxn modelId="{34C79E6D-21E8-F745-80B3-A3436D948F96}" type="presOf" srcId="{83DB0291-3944-49AA-AB1C-EB16041C45EA}" destId="{7D7FF6E8-8978-414B-9962-4B0E08BD4CCC}" srcOrd="0" destOrd="0" presId="urn:microsoft.com/office/officeart/2008/layout/LinedList"/>
    <dgm:cxn modelId="{3C53B77B-EC6F-8845-9929-6C65CEE4346E}" type="presOf" srcId="{297C3811-8096-4EBD-AC08-C1560EC5AE8E}" destId="{12F3206B-6F44-714D-8FAD-37267080671A}" srcOrd="0" destOrd="0" presId="urn:microsoft.com/office/officeart/2008/layout/LinedList"/>
    <dgm:cxn modelId="{01B92689-7E2D-F940-8F43-05772D34E3CA}" type="presOf" srcId="{526A9364-9BA7-4E95-B360-686D7C1C021D}" destId="{55F70553-01AF-184E-A40C-5B48A6F95337}" srcOrd="0" destOrd="0" presId="urn:microsoft.com/office/officeart/2008/layout/LinedList"/>
    <dgm:cxn modelId="{EBC0D2D8-C1E3-4B2F-843D-FEFB7946A05B}" srcId="{53FE06D5-FECA-4198-837A-A049B3DE02F5}" destId="{02AAF102-B754-4036-B90A-1897F1E4BAFB}" srcOrd="2" destOrd="0" parTransId="{7951036A-20DA-4AB5-818D-B26AA9ED44AE}" sibTransId="{BBA12D6C-0184-4A91-8C33-543CB8B53300}"/>
    <dgm:cxn modelId="{95F6B9E8-943F-7245-8177-9654DB0E3CBB}" type="presOf" srcId="{37FD3809-DFF0-4ACB-B454-6D281DEE9F9C}" destId="{DA0EFEE9-0353-884E-AB5F-E0DC7734575E}" srcOrd="0" destOrd="0" presId="urn:microsoft.com/office/officeart/2008/layout/LinedList"/>
    <dgm:cxn modelId="{B3DFD6C4-7DF2-5043-80CB-9AF3ED5EB477}" type="presParOf" srcId="{81351447-C47D-DA4A-B9E2-CD4C7822ECB2}" destId="{EA7B32B0-2FAD-5747-A5D2-66E73870FB01}" srcOrd="0" destOrd="0" presId="urn:microsoft.com/office/officeart/2008/layout/LinedList"/>
    <dgm:cxn modelId="{4AB7AF30-8E1F-2E4E-90EC-B7925869C73C}" type="presParOf" srcId="{81351447-C47D-DA4A-B9E2-CD4C7822ECB2}" destId="{BE5C90DF-753D-AC43-BF9C-623977CAC9C7}" srcOrd="1" destOrd="0" presId="urn:microsoft.com/office/officeart/2008/layout/LinedList"/>
    <dgm:cxn modelId="{1951EF02-188E-E542-BF35-FF355DFAADE6}" type="presParOf" srcId="{BE5C90DF-753D-AC43-BF9C-623977CAC9C7}" destId="{12F3206B-6F44-714D-8FAD-37267080671A}" srcOrd="0" destOrd="0" presId="urn:microsoft.com/office/officeart/2008/layout/LinedList"/>
    <dgm:cxn modelId="{3C53E310-190D-0F4E-9C46-A6BEBF62E4BC}" type="presParOf" srcId="{BE5C90DF-753D-AC43-BF9C-623977CAC9C7}" destId="{FFE5B902-CA52-C14F-921B-3466A1AF64FA}" srcOrd="1" destOrd="0" presId="urn:microsoft.com/office/officeart/2008/layout/LinedList"/>
    <dgm:cxn modelId="{E9890608-378C-C84F-9C2B-1F8C4FCC24A8}" type="presParOf" srcId="{81351447-C47D-DA4A-B9E2-CD4C7822ECB2}" destId="{94F56511-40EC-B547-95E9-653AE9725D9B}" srcOrd="2" destOrd="0" presId="urn:microsoft.com/office/officeart/2008/layout/LinedList"/>
    <dgm:cxn modelId="{4E8F2866-E5E1-4541-832E-F80BA53C3FB8}" type="presParOf" srcId="{81351447-C47D-DA4A-B9E2-CD4C7822ECB2}" destId="{A729581D-E63E-CC4E-AF51-57A495CFE108}" srcOrd="3" destOrd="0" presId="urn:microsoft.com/office/officeart/2008/layout/LinedList"/>
    <dgm:cxn modelId="{E8F824F3-819A-5E4E-B5CB-DA9CA8C89F05}" type="presParOf" srcId="{A729581D-E63E-CC4E-AF51-57A495CFE108}" destId="{7D7FF6E8-8978-414B-9962-4B0E08BD4CCC}" srcOrd="0" destOrd="0" presId="urn:microsoft.com/office/officeart/2008/layout/LinedList"/>
    <dgm:cxn modelId="{DFE35C56-27C1-2A45-A810-FAF9D1E8ACB8}" type="presParOf" srcId="{A729581D-E63E-CC4E-AF51-57A495CFE108}" destId="{8007C41C-5CAC-0D41-AB9C-9DB440F83539}" srcOrd="1" destOrd="0" presId="urn:microsoft.com/office/officeart/2008/layout/LinedList"/>
    <dgm:cxn modelId="{B288C419-7754-794E-85D1-A212126289C0}" type="presParOf" srcId="{81351447-C47D-DA4A-B9E2-CD4C7822ECB2}" destId="{1BE31A47-FA5F-5644-9371-17375FD0060A}" srcOrd="4" destOrd="0" presId="urn:microsoft.com/office/officeart/2008/layout/LinedList"/>
    <dgm:cxn modelId="{C4B1B9A5-9E95-CD48-8943-158E3B403E74}" type="presParOf" srcId="{81351447-C47D-DA4A-B9E2-CD4C7822ECB2}" destId="{F91878E2-D31A-9F4C-BB99-C0D52870092B}" srcOrd="5" destOrd="0" presId="urn:microsoft.com/office/officeart/2008/layout/LinedList"/>
    <dgm:cxn modelId="{90CD6C54-851D-4045-8B6A-4983D3FC9B8B}" type="presParOf" srcId="{F91878E2-D31A-9F4C-BB99-C0D52870092B}" destId="{D76621B7-AB00-F342-A2C5-1604F88D73FE}" srcOrd="0" destOrd="0" presId="urn:microsoft.com/office/officeart/2008/layout/LinedList"/>
    <dgm:cxn modelId="{D30639F1-E43F-E74E-933D-78D2DEA77337}" type="presParOf" srcId="{F91878E2-D31A-9F4C-BB99-C0D52870092B}" destId="{7A821EA7-E001-F04C-94F8-4589A632E23E}" srcOrd="1" destOrd="0" presId="urn:microsoft.com/office/officeart/2008/layout/LinedList"/>
    <dgm:cxn modelId="{1D67254A-3A4E-A140-A095-05970AC131A2}" type="presParOf" srcId="{81351447-C47D-DA4A-B9E2-CD4C7822ECB2}" destId="{63954E27-8D84-3D4E-9E2C-A9F25A3C5804}" srcOrd="6" destOrd="0" presId="urn:microsoft.com/office/officeart/2008/layout/LinedList"/>
    <dgm:cxn modelId="{D2DAF595-5D49-4D48-A2B1-75DCED701C26}" type="presParOf" srcId="{81351447-C47D-DA4A-B9E2-CD4C7822ECB2}" destId="{CE83B785-F0AB-7C43-A7F2-B3237D03497C}" srcOrd="7" destOrd="0" presId="urn:microsoft.com/office/officeart/2008/layout/LinedList"/>
    <dgm:cxn modelId="{C3902BBC-84FD-4847-839E-A0846C1AB8A2}" type="presParOf" srcId="{CE83B785-F0AB-7C43-A7F2-B3237D03497C}" destId="{5754C411-6DE9-2547-BBEC-D4DF61D88CB4}" srcOrd="0" destOrd="0" presId="urn:microsoft.com/office/officeart/2008/layout/LinedList"/>
    <dgm:cxn modelId="{DDD89581-11FE-1444-8516-AD5F40ABB254}" type="presParOf" srcId="{CE83B785-F0AB-7C43-A7F2-B3237D03497C}" destId="{FD8B8127-B5C5-C34D-86D0-06781852E1C5}" srcOrd="1" destOrd="0" presId="urn:microsoft.com/office/officeart/2008/layout/LinedList"/>
    <dgm:cxn modelId="{87A8AE6F-1C42-EF46-B6CE-858C12205B2F}" type="presParOf" srcId="{81351447-C47D-DA4A-B9E2-CD4C7822ECB2}" destId="{D7557F88-7C70-9547-A95C-9EE1BFC48E1A}" srcOrd="8" destOrd="0" presId="urn:microsoft.com/office/officeart/2008/layout/LinedList"/>
    <dgm:cxn modelId="{77889AF9-B7C7-4647-96FB-8D0C3BB5F4B6}" type="presParOf" srcId="{81351447-C47D-DA4A-B9E2-CD4C7822ECB2}" destId="{A2D012AC-5482-5A42-B4E4-EB2765352085}" srcOrd="9" destOrd="0" presId="urn:microsoft.com/office/officeart/2008/layout/LinedList"/>
    <dgm:cxn modelId="{A3C61177-77BE-F24F-8222-90AE4D9B5309}" type="presParOf" srcId="{A2D012AC-5482-5A42-B4E4-EB2765352085}" destId="{DA0EFEE9-0353-884E-AB5F-E0DC7734575E}" srcOrd="0" destOrd="0" presId="urn:microsoft.com/office/officeart/2008/layout/LinedList"/>
    <dgm:cxn modelId="{32255953-7F70-4E46-8808-6C6673448574}" type="presParOf" srcId="{A2D012AC-5482-5A42-B4E4-EB2765352085}" destId="{4919FE52-8746-8B4F-BECF-AF937516C2EB}" srcOrd="1" destOrd="0" presId="urn:microsoft.com/office/officeart/2008/layout/LinedList"/>
    <dgm:cxn modelId="{835331E3-73FA-5146-BD28-4BC22F9D4CB4}" type="presParOf" srcId="{81351447-C47D-DA4A-B9E2-CD4C7822ECB2}" destId="{036C4DD7-557A-6A4F-9CA7-28E872AAF254}" srcOrd="10" destOrd="0" presId="urn:microsoft.com/office/officeart/2008/layout/LinedList"/>
    <dgm:cxn modelId="{F77591CE-B0C9-1D47-853C-A211FB9BEB5B}" type="presParOf" srcId="{81351447-C47D-DA4A-B9E2-CD4C7822ECB2}" destId="{C41B926E-370E-8E45-AE6D-C0A7369A5A76}" srcOrd="11" destOrd="0" presId="urn:microsoft.com/office/officeart/2008/layout/LinedList"/>
    <dgm:cxn modelId="{C3A74196-9765-E944-9DE5-16C5909A2D31}" type="presParOf" srcId="{C41B926E-370E-8E45-AE6D-C0A7369A5A76}" destId="{55F70553-01AF-184E-A40C-5B48A6F95337}" srcOrd="0" destOrd="0" presId="urn:microsoft.com/office/officeart/2008/layout/LinedList"/>
    <dgm:cxn modelId="{27256E77-852B-C048-89C3-632BE72A662B}" type="presParOf" srcId="{C41B926E-370E-8E45-AE6D-C0A7369A5A76}" destId="{035519AA-82DB-D649-A7D4-DC0A58E8EF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40C592-3EEB-4ABD-B1C8-B5080CD32E6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98B7336-9C30-4D84-AE41-9788E8A3C1F3}">
      <dgm:prSet/>
      <dgm:spPr/>
      <dgm:t>
        <a:bodyPr/>
        <a:lstStyle/>
        <a:p>
          <a:r>
            <a:rPr lang="en-US"/>
            <a:t>Validity and reliability indices are usually established with a test-retest reliability and a. Cronbach’s alpha coefficients of .700 or higher (Simon, 2006).</a:t>
          </a:r>
        </a:p>
      </dgm:t>
    </dgm:pt>
    <dgm:pt modelId="{1F8A4FE7-45E2-4C44-899D-EE803BBC6EEC}" type="parTrans" cxnId="{F9B85915-836E-4620-9734-84B50446CF2D}">
      <dgm:prSet/>
      <dgm:spPr/>
      <dgm:t>
        <a:bodyPr/>
        <a:lstStyle/>
        <a:p>
          <a:endParaRPr lang="en-US"/>
        </a:p>
      </dgm:t>
    </dgm:pt>
    <dgm:pt modelId="{CAA11B6F-3711-46A8-8C31-66E4B6477603}" type="sibTrans" cxnId="{F9B85915-836E-4620-9734-84B50446CF2D}">
      <dgm:prSet/>
      <dgm:spPr/>
      <dgm:t>
        <a:bodyPr/>
        <a:lstStyle/>
        <a:p>
          <a:endParaRPr lang="en-US"/>
        </a:p>
      </dgm:t>
    </dgm:pt>
    <dgm:pt modelId="{1024E2EB-335D-4985-BEE6-75816FF53020}">
      <dgm:prSet/>
      <dgm:spPr/>
      <dgm:t>
        <a:bodyPr/>
        <a:lstStyle/>
        <a:p>
          <a:r>
            <a:rPr lang="en-US"/>
            <a:t>If the researcher uses an established instrument then instrument testing is not necessary (Sproull, 2004).</a:t>
          </a:r>
        </a:p>
      </dgm:t>
    </dgm:pt>
    <dgm:pt modelId="{47EB4467-BC67-4A69-9A1D-ED68A8CBDDBE}" type="parTrans" cxnId="{9790F61A-C746-45C9-BB73-C460F2295E69}">
      <dgm:prSet/>
      <dgm:spPr/>
      <dgm:t>
        <a:bodyPr/>
        <a:lstStyle/>
        <a:p>
          <a:endParaRPr lang="en-US"/>
        </a:p>
      </dgm:t>
    </dgm:pt>
    <dgm:pt modelId="{1FAB2710-3E16-4B78-8753-3806A78FB803}" type="sibTrans" cxnId="{9790F61A-C746-45C9-BB73-C460F2295E69}">
      <dgm:prSet/>
      <dgm:spPr/>
      <dgm:t>
        <a:bodyPr/>
        <a:lstStyle/>
        <a:p>
          <a:endParaRPr lang="en-US"/>
        </a:p>
      </dgm:t>
    </dgm:pt>
    <dgm:pt modelId="{E049DFB9-6468-E747-8CAC-07D962C7A34E}" type="pres">
      <dgm:prSet presAssocID="{5940C592-3EEB-4ABD-B1C8-B5080CD32E6B}" presName="vert0" presStyleCnt="0">
        <dgm:presLayoutVars>
          <dgm:dir/>
          <dgm:animOne val="branch"/>
          <dgm:animLvl val="lvl"/>
        </dgm:presLayoutVars>
      </dgm:prSet>
      <dgm:spPr/>
    </dgm:pt>
    <dgm:pt modelId="{BD6B8475-5754-7F48-BC98-0719C564A8CA}" type="pres">
      <dgm:prSet presAssocID="{198B7336-9C30-4D84-AE41-9788E8A3C1F3}" presName="thickLine" presStyleLbl="alignNode1" presStyleIdx="0" presStyleCnt="2"/>
      <dgm:spPr/>
    </dgm:pt>
    <dgm:pt modelId="{6D7D01C4-CE17-984A-94BA-D0FBA60D506A}" type="pres">
      <dgm:prSet presAssocID="{198B7336-9C30-4D84-AE41-9788E8A3C1F3}" presName="horz1" presStyleCnt="0"/>
      <dgm:spPr/>
    </dgm:pt>
    <dgm:pt modelId="{F066E947-FD70-2844-AC4A-5A1A13874E21}" type="pres">
      <dgm:prSet presAssocID="{198B7336-9C30-4D84-AE41-9788E8A3C1F3}" presName="tx1" presStyleLbl="revTx" presStyleIdx="0" presStyleCnt="2"/>
      <dgm:spPr/>
    </dgm:pt>
    <dgm:pt modelId="{548B9468-3902-BA4C-9D97-FFF9CF1B348C}" type="pres">
      <dgm:prSet presAssocID="{198B7336-9C30-4D84-AE41-9788E8A3C1F3}" presName="vert1" presStyleCnt="0"/>
      <dgm:spPr/>
    </dgm:pt>
    <dgm:pt modelId="{C536B396-1FC8-B64F-BF5A-9C616FB7B133}" type="pres">
      <dgm:prSet presAssocID="{1024E2EB-335D-4985-BEE6-75816FF53020}" presName="thickLine" presStyleLbl="alignNode1" presStyleIdx="1" presStyleCnt="2"/>
      <dgm:spPr/>
    </dgm:pt>
    <dgm:pt modelId="{2AAD86ED-DA19-DC4D-9138-45B8DA998D10}" type="pres">
      <dgm:prSet presAssocID="{1024E2EB-335D-4985-BEE6-75816FF53020}" presName="horz1" presStyleCnt="0"/>
      <dgm:spPr/>
    </dgm:pt>
    <dgm:pt modelId="{EE7E7383-7BC3-294E-AEA7-CC4A809309C8}" type="pres">
      <dgm:prSet presAssocID="{1024E2EB-335D-4985-BEE6-75816FF53020}" presName="tx1" presStyleLbl="revTx" presStyleIdx="1" presStyleCnt="2"/>
      <dgm:spPr/>
    </dgm:pt>
    <dgm:pt modelId="{F4A61697-5903-484F-BC46-F5A38D0CA33E}" type="pres">
      <dgm:prSet presAssocID="{1024E2EB-335D-4985-BEE6-75816FF53020}" presName="vert1" presStyleCnt="0"/>
      <dgm:spPr/>
    </dgm:pt>
  </dgm:ptLst>
  <dgm:cxnLst>
    <dgm:cxn modelId="{F9B85915-836E-4620-9734-84B50446CF2D}" srcId="{5940C592-3EEB-4ABD-B1C8-B5080CD32E6B}" destId="{198B7336-9C30-4D84-AE41-9788E8A3C1F3}" srcOrd="0" destOrd="0" parTransId="{1F8A4FE7-45E2-4C44-899D-EE803BBC6EEC}" sibTransId="{CAA11B6F-3711-46A8-8C31-66E4B6477603}"/>
    <dgm:cxn modelId="{9790F61A-C746-45C9-BB73-C460F2295E69}" srcId="{5940C592-3EEB-4ABD-B1C8-B5080CD32E6B}" destId="{1024E2EB-335D-4985-BEE6-75816FF53020}" srcOrd="1" destOrd="0" parTransId="{47EB4467-BC67-4A69-9A1D-ED68A8CBDDBE}" sibTransId="{1FAB2710-3E16-4B78-8753-3806A78FB803}"/>
    <dgm:cxn modelId="{3E5CC677-D872-FC45-A4E3-7E1AF9D69637}" type="presOf" srcId="{1024E2EB-335D-4985-BEE6-75816FF53020}" destId="{EE7E7383-7BC3-294E-AEA7-CC4A809309C8}" srcOrd="0" destOrd="0" presId="urn:microsoft.com/office/officeart/2008/layout/LinedList"/>
    <dgm:cxn modelId="{8E89F4DE-2D78-EB4C-B515-4DFAABF2FF47}" type="presOf" srcId="{5940C592-3EEB-4ABD-B1C8-B5080CD32E6B}" destId="{E049DFB9-6468-E747-8CAC-07D962C7A34E}" srcOrd="0" destOrd="0" presId="urn:microsoft.com/office/officeart/2008/layout/LinedList"/>
    <dgm:cxn modelId="{A93CBCEA-2405-2340-95BA-C481B6B6AC2D}" type="presOf" srcId="{198B7336-9C30-4D84-AE41-9788E8A3C1F3}" destId="{F066E947-FD70-2844-AC4A-5A1A13874E21}" srcOrd="0" destOrd="0" presId="urn:microsoft.com/office/officeart/2008/layout/LinedList"/>
    <dgm:cxn modelId="{6A193ED1-DA62-BA4E-B5B6-00874408E9AE}" type="presParOf" srcId="{E049DFB9-6468-E747-8CAC-07D962C7A34E}" destId="{BD6B8475-5754-7F48-BC98-0719C564A8CA}" srcOrd="0" destOrd="0" presId="urn:microsoft.com/office/officeart/2008/layout/LinedList"/>
    <dgm:cxn modelId="{84A63F66-A36C-A845-B635-6D588DB13021}" type="presParOf" srcId="{E049DFB9-6468-E747-8CAC-07D962C7A34E}" destId="{6D7D01C4-CE17-984A-94BA-D0FBA60D506A}" srcOrd="1" destOrd="0" presId="urn:microsoft.com/office/officeart/2008/layout/LinedList"/>
    <dgm:cxn modelId="{CD910C43-C013-3B46-A8E8-577DA44D5186}" type="presParOf" srcId="{6D7D01C4-CE17-984A-94BA-D0FBA60D506A}" destId="{F066E947-FD70-2844-AC4A-5A1A13874E21}" srcOrd="0" destOrd="0" presId="urn:microsoft.com/office/officeart/2008/layout/LinedList"/>
    <dgm:cxn modelId="{3782146A-0585-9542-BAB0-A2C88EC5B4A9}" type="presParOf" srcId="{6D7D01C4-CE17-984A-94BA-D0FBA60D506A}" destId="{548B9468-3902-BA4C-9D97-FFF9CF1B348C}" srcOrd="1" destOrd="0" presId="urn:microsoft.com/office/officeart/2008/layout/LinedList"/>
    <dgm:cxn modelId="{29E0852F-0C3F-EE42-B04A-1A2D55CFD2D7}" type="presParOf" srcId="{E049DFB9-6468-E747-8CAC-07D962C7A34E}" destId="{C536B396-1FC8-B64F-BF5A-9C616FB7B133}" srcOrd="2" destOrd="0" presId="urn:microsoft.com/office/officeart/2008/layout/LinedList"/>
    <dgm:cxn modelId="{B1AF44AE-2F51-744A-9A80-023DD80B8330}" type="presParOf" srcId="{E049DFB9-6468-E747-8CAC-07D962C7A34E}" destId="{2AAD86ED-DA19-DC4D-9138-45B8DA998D10}" srcOrd="3" destOrd="0" presId="urn:microsoft.com/office/officeart/2008/layout/LinedList"/>
    <dgm:cxn modelId="{8FB4DF31-6AA8-194F-AD77-681FB2C2AB9B}" type="presParOf" srcId="{2AAD86ED-DA19-DC4D-9138-45B8DA998D10}" destId="{EE7E7383-7BC3-294E-AEA7-CC4A809309C8}" srcOrd="0" destOrd="0" presId="urn:microsoft.com/office/officeart/2008/layout/LinedList"/>
    <dgm:cxn modelId="{7CE0C8EF-C801-DC40-A1B9-E5F5CCB8D970}" type="presParOf" srcId="{2AAD86ED-DA19-DC4D-9138-45B8DA998D10}" destId="{F4A61697-5903-484F-BC46-F5A38D0CA3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C2CA47F-967B-4370-AD3A-B3738E6D1A0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DD4527B-ECA1-4A1D-AD83-7C6E46225C89}">
      <dgm:prSet/>
      <dgm:spPr/>
      <dgm:t>
        <a:bodyPr/>
        <a:lstStyle/>
        <a:p>
          <a:r>
            <a:rPr lang="en-US"/>
            <a:t>If the researcher developed a survey, a common method for testing the validity and accuracy of the survey is a pilot study using the survey with a sub-set of the participants (Sproull, 2004). </a:t>
          </a:r>
        </a:p>
      </dgm:t>
    </dgm:pt>
    <dgm:pt modelId="{E674AE62-D89A-4662-94E9-AD05230AFDE4}" type="parTrans" cxnId="{F0F3C4B1-4F6D-4AF3-A114-5EE87A120176}">
      <dgm:prSet/>
      <dgm:spPr/>
      <dgm:t>
        <a:bodyPr/>
        <a:lstStyle/>
        <a:p>
          <a:endParaRPr lang="en-US"/>
        </a:p>
      </dgm:t>
    </dgm:pt>
    <dgm:pt modelId="{5CCF3F84-7EF2-4FD7-8DD7-EAE0641780BA}" type="sibTrans" cxnId="{F0F3C4B1-4F6D-4AF3-A114-5EE87A120176}">
      <dgm:prSet/>
      <dgm:spPr/>
      <dgm:t>
        <a:bodyPr/>
        <a:lstStyle/>
        <a:p>
          <a:endParaRPr lang="en-US"/>
        </a:p>
      </dgm:t>
    </dgm:pt>
    <dgm:pt modelId="{E6E12830-143F-4BD1-A8B8-139E2D0A5E5B}">
      <dgm:prSet/>
      <dgm:spPr/>
      <dgm:t>
        <a:bodyPr/>
        <a:lstStyle/>
        <a:p>
          <a:r>
            <a:rPr lang="en-US"/>
            <a:t>If the research study employed a pilot study, describe the results and any subsequent survey modification before implementing the survey to the rest of the participants.</a:t>
          </a:r>
        </a:p>
      </dgm:t>
    </dgm:pt>
    <dgm:pt modelId="{FF07EF0B-2E72-4B1F-9DE5-13CE8236BD1D}" type="parTrans" cxnId="{472CECB7-38E5-4A47-AB8C-542F08D85CB8}">
      <dgm:prSet/>
      <dgm:spPr/>
      <dgm:t>
        <a:bodyPr/>
        <a:lstStyle/>
        <a:p>
          <a:endParaRPr lang="en-US"/>
        </a:p>
      </dgm:t>
    </dgm:pt>
    <dgm:pt modelId="{ABB1E007-9D31-4093-8365-CF5DF1ABF578}" type="sibTrans" cxnId="{472CECB7-38E5-4A47-AB8C-542F08D85CB8}">
      <dgm:prSet/>
      <dgm:spPr/>
      <dgm:t>
        <a:bodyPr/>
        <a:lstStyle/>
        <a:p>
          <a:endParaRPr lang="en-US"/>
        </a:p>
      </dgm:t>
    </dgm:pt>
    <dgm:pt modelId="{043227BE-0CAA-4A42-8F32-94293F3DFCBF}" type="pres">
      <dgm:prSet presAssocID="{5C2CA47F-967B-4370-AD3A-B3738E6D1A06}" presName="vert0" presStyleCnt="0">
        <dgm:presLayoutVars>
          <dgm:dir/>
          <dgm:animOne val="branch"/>
          <dgm:animLvl val="lvl"/>
        </dgm:presLayoutVars>
      </dgm:prSet>
      <dgm:spPr/>
    </dgm:pt>
    <dgm:pt modelId="{FF0DFE76-BB38-B447-BD13-978883A97963}" type="pres">
      <dgm:prSet presAssocID="{ADD4527B-ECA1-4A1D-AD83-7C6E46225C89}" presName="thickLine" presStyleLbl="alignNode1" presStyleIdx="0" presStyleCnt="2"/>
      <dgm:spPr/>
    </dgm:pt>
    <dgm:pt modelId="{2BD9221D-AF56-ED45-BFB4-0E8F4385ECD9}" type="pres">
      <dgm:prSet presAssocID="{ADD4527B-ECA1-4A1D-AD83-7C6E46225C89}" presName="horz1" presStyleCnt="0"/>
      <dgm:spPr/>
    </dgm:pt>
    <dgm:pt modelId="{066BDB24-FF06-7B4F-8D21-EB152AA8ECF0}" type="pres">
      <dgm:prSet presAssocID="{ADD4527B-ECA1-4A1D-AD83-7C6E46225C89}" presName="tx1" presStyleLbl="revTx" presStyleIdx="0" presStyleCnt="2"/>
      <dgm:spPr/>
    </dgm:pt>
    <dgm:pt modelId="{F25693E7-3928-FE47-A8BB-8346516C1B84}" type="pres">
      <dgm:prSet presAssocID="{ADD4527B-ECA1-4A1D-AD83-7C6E46225C89}" presName="vert1" presStyleCnt="0"/>
      <dgm:spPr/>
    </dgm:pt>
    <dgm:pt modelId="{63EC9B59-708F-594C-A2A1-5BF8CD517C44}" type="pres">
      <dgm:prSet presAssocID="{E6E12830-143F-4BD1-A8B8-139E2D0A5E5B}" presName="thickLine" presStyleLbl="alignNode1" presStyleIdx="1" presStyleCnt="2"/>
      <dgm:spPr/>
    </dgm:pt>
    <dgm:pt modelId="{A1D95986-E35C-D346-A800-69975052BC78}" type="pres">
      <dgm:prSet presAssocID="{E6E12830-143F-4BD1-A8B8-139E2D0A5E5B}" presName="horz1" presStyleCnt="0"/>
      <dgm:spPr/>
    </dgm:pt>
    <dgm:pt modelId="{E6B3B743-0418-294B-BF13-5E0C42B600CA}" type="pres">
      <dgm:prSet presAssocID="{E6E12830-143F-4BD1-A8B8-139E2D0A5E5B}" presName="tx1" presStyleLbl="revTx" presStyleIdx="1" presStyleCnt="2"/>
      <dgm:spPr/>
    </dgm:pt>
    <dgm:pt modelId="{6BFD1F91-0DFA-B943-93CE-03246C0D7660}" type="pres">
      <dgm:prSet presAssocID="{E6E12830-143F-4BD1-A8B8-139E2D0A5E5B}" presName="vert1" presStyleCnt="0"/>
      <dgm:spPr/>
    </dgm:pt>
  </dgm:ptLst>
  <dgm:cxnLst>
    <dgm:cxn modelId="{E7DBBA43-8267-2F46-A993-DBC0EE5BE4B8}" type="presOf" srcId="{E6E12830-143F-4BD1-A8B8-139E2D0A5E5B}" destId="{E6B3B743-0418-294B-BF13-5E0C42B600CA}" srcOrd="0" destOrd="0" presId="urn:microsoft.com/office/officeart/2008/layout/LinedList"/>
    <dgm:cxn modelId="{C58AB14D-38CD-6F44-83D7-6BA9FBCC8600}" type="presOf" srcId="{ADD4527B-ECA1-4A1D-AD83-7C6E46225C89}" destId="{066BDB24-FF06-7B4F-8D21-EB152AA8ECF0}" srcOrd="0" destOrd="0" presId="urn:microsoft.com/office/officeart/2008/layout/LinedList"/>
    <dgm:cxn modelId="{F0F3C4B1-4F6D-4AF3-A114-5EE87A120176}" srcId="{5C2CA47F-967B-4370-AD3A-B3738E6D1A06}" destId="{ADD4527B-ECA1-4A1D-AD83-7C6E46225C89}" srcOrd="0" destOrd="0" parTransId="{E674AE62-D89A-4662-94E9-AD05230AFDE4}" sibTransId="{5CCF3F84-7EF2-4FD7-8DD7-EAE0641780BA}"/>
    <dgm:cxn modelId="{472CECB7-38E5-4A47-AB8C-542F08D85CB8}" srcId="{5C2CA47F-967B-4370-AD3A-B3738E6D1A06}" destId="{E6E12830-143F-4BD1-A8B8-139E2D0A5E5B}" srcOrd="1" destOrd="0" parTransId="{FF07EF0B-2E72-4B1F-9DE5-13CE8236BD1D}" sibTransId="{ABB1E007-9D31-4093-8365-CF5DF1ABF578}"/>
    <dgm:cxn modelId="{CDC31ABE-6EEC-8B4D-A5D5-C035EF27F821}" type="presOf" srcId="{5C2CA47F-967B-4370-AD3A-B3738E6D1A06}" destId="{043227BE-0CAA-4A42-8F32-94293F3DFCBF}" srcOrd="0" destOrd="0" presId="urn:microsoft.com/office/officeart/2008/layout/LinedList"/>
    <dgm:cxn modelId="{567381CB-09BF-BB49-A84C-26749601E286}" type="presParOf" srcId="{043227BE-0CAA-4A42-8F32-94293F3DFCBF}" destId="{FF0DFE76-BB38-B447-BD13-978883A97963}" srcOrd="0" destOrd="0" presId="urn:microsoft.com/office/officeart/2008/layout/LinedList"/>
    <dgm:cxn modelId="{33FDDDC4-5D65-C942-9E10-D34C207C38E4}" type="presParOf" srcId="{043227BE-0CAA-4A42-8F32-94293F3DFCBF}" destId="{2BD9221D-AF56-ED45-BFB4-0E8F4385ECD9}" srcOrd="1" destOrd="0" presId="urn:microsoft.com/office/officeart/2008/layout/LinedList"/>
    <dgm:cxn modelId="{9D86A026-ECCE-8344-A29B-B0D1131CAF0D}" type="presParOf" srcId="{2BD9221D-AF56-ED45-BFB4-0E8F4385ECD9}" destId="{066BDB24-FF06-7B4F-8D21-EB152AA8ECF0}" srcOrd="0" destOrd="0" presId="urn:microsoft.com/office/officeart/2008/layout/LinedList"/>
    <dgm:cxn modelId="{E2C8AFF7-159F-A941-9165-0548D6EF52CB}" type="presParOf" srcId="{2BD9221D-AF56-ED45-BFB4-0E8F4385ECD9}" destId="{F25693E7-3928-FE47-A8BB-8346516C1B84}" srcOrd="1" destOrd="0" presId="urn:microsoft.com/office/officeart/2008/layout/LinedList"/>
    <dgm:cxn modelId="{0DA64890-EAC6-964F-8080-3B4E152671F2}" type="presParOf" srcId="{043227BE-0CAA-4A42-8F32-94293F3DFCBF}" destId="{63EC9B59-708F-594C-A2A1-5BF8CD517C44}" srcOrd="2" destOrd="0" presId="urn:microsoft.com/office/officeart/2008/layout/LinedList"/>
    <dgm:cxn modelId="{9605E81B-8F15-1C4C-A467-6414516C3718}" type="presParOf" srcId="{043227BE-0CAA-4A42-8F32-94293F3DFCBF}" destId="{A1D95986-E35C-D346-A800-69975052BC78}" srcOrd="3" destOrd="0" presId="urn:microsoft.com/office/officeart/2008/layout/LinedList"/>
    <dgm:cxn modelId="{96EA78AB-B42E-1B44-935A-445BDAB45CFA}" type="presParOf" srcId="{A1D95986-E35C-D346-A800-69975052BC78}" destId="{E6B3B743-0418-294B-BF13-5E0C42B600CA}" srcOrd="0" destOrd="0" presId="urn:microsoft.com/office/officeart/2008/layout/LinedList"/>
    <dgm:cxn modelId="{5CF9EF0D-35BF-7647-AF51-17A97F997E6B}" type="presParOf" srcId="{A1D95986-E35C-D346-A800-69975052BC78}" destId="{6BFD1F91-0DFA-B943-93CE-03246C0D76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1BE5E7-EA47-4705-AE97-07CF31FCBFB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262BF6-6B4D-4D9F-8354-04F6B5427E96}">
      <dgm:prSet/>
      <dgm:spPr/>
      <dgm:t>
        <a:bodyPr/>
        <a:lstStyle/>
        <a:p>
          <a:r>
            <a:rPr lang="en-GB"/>
            <a:t>P-values are frequently misinterpreted, which causes many problems. </a:t>
          </a:r>
          <a:endParaRPr lang="en-US"/>
        </a:p>
      </dgm:t>
    </dgm:pt>
    <dgm:pt modelId="{3DD508C2-803B-4657-8A55-D19BBDA5ABFB}" type="parTrans" cxnId="{E88DD206-50C4-4CA6-9EA3-DE2B7CCAD944}">
      <dgm:prSet/>
      <dgm:spPr/>
      <dgm:t>
        <a:bodyPr/>
        <a:lstStyle/>
        <a:p>
          <a:endParaRPr lang="en-US"/>
        </a:p>
      </dgm:t>
    </dgm:pt>
    <dgm:pt modelId="{EB1E825D-BCBF-4712-BB4B-1D37BD6108C7}" type="sibTrans" cxnId="{E88DD206-50C4-4CA6-9EA3-DE2B7CCAD944}">
      <dgm:prSet/>
      <dgm:spPr/>
      <dgm:t>
        <a:bodyPr/>
        <a:lstStyle/>
        <a:p>
          <a:endParaRPr lang="en-US"/>
        </a:p>
      </dgm:t>
    </dgm:pt>
    <dgm:pt modelId="{27331502-226A-4BD4-96CA-2CA63E16316F}">
      <dgm:prSet/>
      <dgm:spPr/>
      <dgm:t>
        <a:bodyPr/>
        <a:lstStyle/>
        <a:p>
          <a:r>
            <a:rPr lang="en-GB"/>
            <a:t>P-value one of the most frequently used tools for deciding if a result is statistically significant. </a:t>
          </a:r>
          <a:endParaRPr lang="en-US"/>
        </a:p>
      </dgm:t>
    </dgm:pt>
    <dgm:pt modelId="{4758F7E2-AD63-4430-9FF9-17CD12868289}" type="parTrans" cxnId="{6AF01F53-EB52-4C2A-991F-112B8ED25B40}">
      <dgm:prSet/>
      <dgm:spPr/>
      <dgm:t>
        <a:bodyPr/>
        <a:lstStyle/>
        <a:p>
          <a:endParaRPr lang="en-US"/>
        </a:p>
      </dgm:t>
    </dgm:pt>
    <dgm:pt modelId="{874C5B8E-54FF-434A-9D61-2F09C9CBA96C}" type="sibTrans" cxnId="{6AF01F53-EB52-4C2A-991F-112B8ED25B40}">
      <dgm:prSet/>
      <dgm:spPr/>
      <dgm:t>
        <a:bodyPr/>
        <a:lstStyle/>
        <a:p>
          <a:endParaRPr lang="en-US"/>
        </a:p>
      </dgm:t>
    </dgm:pt>
    <dgm:pt modelId="{50643B62-33F0-F642-B10E-CE052A36FB97}" type="pres">
      <dgm:prSet presAssocID="{1B1BE5E7-EA47-4705-AE97-07CF31FCBFB8}" presName="vert0" presStyleCnt="0">
        <dgm:presLayoutVars>
          <dgm:dir/>
          <dgm:animOne val="branch"/>
          <dgm:animLvl val="lvl"/>
        </dgm:presLayoutVars>
      </dgm:prSet>
      <dgm:spPr/>
    </dgm:pt>
    <dgm:pt modelId="{1428A8BC-53D8-5F43-BCF6-B30577086A06}" type="pres">
      <dgm:prSet presAssocID="{B6262BF6-6B4D-4D9F-8354-04F6B5427E96}" presName="thickLine" presStyleLbl="alignNode1" presStyleIdx="0" presStyleCnt="2"/>
      <dgm:spPr/>
    </dgm:pt>
    <dgm:pt modelId="{DFE8FF7C-2C9C-F047-BB01-B8E3EC191954}" type="pres">
      <dgm:prSet presAssocID="{B6262BF6-6B4D-4D9F-8354-04F6B5427E96}" presName="horz1" presStyleCnt="0"/>
      <dgm:spPr/>
    </dgm:pt>
    <dgm:pt modelId="{5364740F-4750-474D-810E-2F1EB031EF5B}" type="pres">
      <dgm:prSet presAssocID="{B6262BF6-6B4D-4D9F-8354-04F6B5427E96}" presName="tx1" presStyleLbl="revTx" presStyleIdx="0" presStyleCnt="2"/>
      <dgm:spPr/>
    </dgm:pt>
    <dgm:pt modelId="{82A29BCE-8755-6A4E-93B4-75DA90DBBDDD}" type="pres">
      <dgm:prSet presAssocID="{B6262BF6-6B4D-4D9F-8354-04F6B5427E96}" presName="vert1" presStyleCnt="0"/>
      <dgm:spPr/>
    </dgm:pt>
    <dgm:pt modelId="{1CECEFC2-D576-C64D-8CED-060643E9CDE3}" type="pres">
      <dgm:prSet presAssocID="{27331502-226A-4BD4-96CA-2CA63E16316F}" presName="thickLine" presStyleLbl="alignNode1" presStyleIdx="1" presStyleCnt="2"/>
      <dgm:spPr/>
    </dgm:pt>
    <dgm:pt modelId="{5CC3C49A-3DC4-0A48-928D-E479A35893D1}" type="pres">
      <dgm:prSet presAssocID="{27331502-226A-4BD4-96CA-2CA63E16316F}" presName="horz1" presStyleCnt="0"/>
      <dgm:spPr/>
    </dgm:pt>
    <dgm:pt modelId="{8C032826-B48B-3547-8A82-9578F67B75F5}" type="pres">
      <dgm:prSet presAssocID="{27331502-226A-4BD4-96CA-2CA63E16316F}" presName="tx1" presStyleLbl="revTx" presStyleIdx="1" presStyleCnt="2"/>
      <dgm:spPr/>
    </dgm:pt>
    <dgm:pt modelId="{9F5EBC88-EB59-244D-8CB1-E172E79C9C8D}" type="pres">
      <dgm:prSet presAssocID="{27331502-226A-4BD4-96CA-2CA63E16316F}" presName="vert1" presStyleCnt="0"/>
      <dgm:spPr/>
    </dgm:pt>
  </dgm:ptLst>
  <dgm:cxnLst>
    <dgm:cxn modelId="{E88DD206-50C4-4CA6-9EA3-DE2B7CCAD944}" srcId="{1B1BE5E7-EA47-4705-AE97-07CF31FCBFB8}" destId="{B6262BF6-6B4D-4D9F-8354-04F6B5427E96}" srcOrd="0" destOrd="0" parTransId="{3DD508C2-803B-4657-8A55-D19BBDA5ABFB}" sibTransId="{EB1E825D-BCBF-4712-BB4B-1D37BD6108C7}"/>
    <dgm:cxn modelId="{DEF3E15B-700D-3E47-B3DB-A6A82495BBF6}" type="presOf" srcId="{B6262BF6-6B4D-4D9F-8354-04F6B5427E96}" destId="{5364740F-4750-474D-810E-2F1EB031EF5B}" srcOrd="0" destOrd="0" presId="urn:microsoft.com/office/officeart/2008/layout/LinedList"/>
    <dgm:cxn modelId="{6AF01F53-EB52-4C2A-991F-112B8ED25B40}" srcId="{1B1BE5E7-EA47-4705-AE97-07CF31FCBFB8}" destId="{27331502-226A-4BD4-96CA-2CA63E16316F}" srcOrd="1" destOrd="0" parTransId="{4758F7E2-AD63-4430-9FF9-17CD12868289}" sibTransId="{874C5B8E-54FF-434A-9D61-2F09C9CBA96C}"/>
    <dgm:cxn modelId="{A3E180DE-937B-5B46-BDB0-6091BCD72E9C}" type="presOf" srcId="{27331502-226A-4BD4-96CA-2CA63E16316F}" destId="{8C032826-B48B-3547-8A82-9578F67B75F5}" srcOrd="0" destOrd="0" presId="urn:microsoft.com/office/officeart/2008/layout/LinedList"/>
    <dgm:cxn modelId="{332715E5-4075-3844-8D93-F8098D6C1A8A}" type="presOf" srcId="{1B1BE5E7-EA47-4705-AE97-07CF31FCBFB8}" destId="{50643B62-33F0-F642-B10E-CE052A36FB97}" srcOrd="0" destOrd="0" presId="urn:microsoft.com/office/officeart/2008/layout/LinedList"/>
    <dgm:cxn modelId="{4C7D7EC9-5669-E84B-B231-B5A15204C4FF}" type="presParOf" srcId="{50643B62-33F0-F642-B10E-CE052A36FB97}" destId="{1428A8BC-53D8-5F43-BCF6-B30577086A06}" srcOrd="0" destOrd="0" presId="urn:microsoft.com/office/officeart/2008/layout/LinedList"/>
    <dgm:cxn modelId="{BF61B7C0-E594-694B-B3EB-ADBD7FB11177}" type="presParOf" srcId="{50643B62-33F0-F642-B10E-CE052A36FB97}" destId="{DFE8FF7C-2C9C-F047-BB01-B8E3EC191954}" srcOrd="1" destOrd="0" presId="urn:microsoft.com/office/officeart/2008/layout/LinedList"/>
    <dgm:cxn modelId="{28D4F51C-A080-2548-BD3B-D9833D3B29FC}" type="presParOf" srcId="{DFE8FF7C-2C9C-F047-BB01-B8E3EC191954}" destId="{5364740F-4750-474D-810E-2F1EB031EF5B}" srcOrd="0" destOrd="0" presId="urn:microsoft.com/office/officeart/2008/layout/LinedList"/>
    <dgm:cxn modelId="{D4FDB665-9DC3-464D-A3C0-FB1F8F8ABF9A}" type="presParOf" srcId="{DFE8FF7C-2C9C-F047-BB01-B8E3EC191954}" destId="{82A29BCE-8755-6A4E-93B4-75DA90DBBDDD}" srcOrd="1" destOrd="0" presId="urn:microsoft.com/office/officeart/2008/layout/LinedList"/>
    <dgm:cxn modelId="{87B40950-DA66-1241-8249-A2F2CFB686A2}" type="presParOf" srcId="{50643B62-33F0-F642-B10E-CE052A36FB97}" destId="{1CECEFC2-D576-C64D-8CED-060643E9CDE3}" srcOrd="2" destOrd="0" presId="urn:microsoft.com/office/officeart/2008/layout/LinedList"/>
    <dgm:cxn modelId="{3A1527BB-6C71-3647-9B5D-DE6F5B1DA044}" type="presParOf" srcId="{50643B62-33F0-F642-B10E-CE052A36FB97}" destId="{5CC3C49A-3DC4-0A48-928D-E479A35893D1}" srcOrd="3" destOrd="0" presId="urn:microsoft.com/office/officeart/2008/layout/LinedList"/>
    <dgm:cxn modelId="{DDD4A99F-7CF1-624B-9A2C-CA254AF9596E}" type="presParOf" srcId="{5CC3C49A-3DC4-0A48-928D-E479A35893D1}" destId="{8C032826-B48B-3547-8A82-9578F67B75F5}" srcOrd="0" destOrd="0" presId="urn:microsoft.com/office/officeart/2008/layout/LinedList"/>
    <dgm:cxn modelId="{2795FEC1-7532-6743-9589-DF2AD2D91DA6}" type="presParOf" srcId="{5CC3C49A-3DC4-0A48-928D-E479A35893D1}" destId="{9F5EBC88-EB59-244D-8CB1-E172E79C9C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FEB47-291B-844E-B8D1-510CEEC33BA2}">
      <dsp:nvSpPr>
        <dsp:cNvPr id="0" name=""/>
        <dsp:cNvSpPr/>
      </dsp:nvSpPr>
      <dsp:spPr>
        <a:xfrm>
          <a:off x="5324"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1</a:t>
          </a:r>
        </a:p>
        <a:p>
          <a:pPr marL="0" lvl="0" indent="0" algn="ctr" defTabSz="711200">
            <a:lnSpc>
              <a:spcPct val="90000"/>
            </a:lnSpc>
            <a:spcBef>
              <a:spcPct val="0"/>
            </a:spcBef>
            <a:spcAft>
              <a:spcPct val="35000"/>
            </a:spcAft>
            <a:buNone/>
          </a:pPr>
          <a:r>
            <a:rPr lang="en-GB" sz="1600" b="1" kern="1200" dirty="0"/>
            <a:t>Introduction Background Research question 15%</a:t>
          </a:r>
        </a:p>
      </dsp:txBody>
      <dsp:txXfrm>
        <a:off x="53670" y="824450"/>
        <a:ext cx="1553977" cy="2283560"/>
      </dsp:txXfrm>
    </dsp:sp>
    <dsp:sp modelId="{EFAA9185-7408-D34B-916D-2910A458ECD4}">
      <dsp:nvSpPr>
        <dsp:cNvPr id="0" name=""/>
        <dsp:cNvSpPr/>
      </dsp:nvSpPr>
      <dsp:spPr>
        <a:xfrm>
          <a:off x="1821060"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821060" y="1843420"/>
        <a:ext cx="244959" cy="245619"/>
      </dsp:txXfrm>
    </dsp:sp>
    <dsp:sp modelId="{13465E62-3A59-5B46-9797-181BFBFB9448}">
      <dsp:nvSpPr>
        <dsp:cNvPr id="0" name=""/>
        <dsp:cNvSpPr/>
      </dsp:nvSpPr>
      <dsp:spPr>
        <a:xfrm>
          <a:off x="2316261"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2 Models/</a:t>
          </a:r>
        </a:p>
        <a:p>
          <a:pPr marL="0" lvl="0" indent="0" algn="ctr" defTabSz="711200">
            <a:lnSpc>
              <a:spcPct val="90000"/>
            </a:lnSpc>
            <a:spcBef>
              <a:spcPct val="0"/>
            </a:spcBef>
            <a:spcAft>
              <a:spcPct val="35000"/>
            </a:spcAft>
            <a:buNone/>
          </a:pPr>
          <a:r>
            <a:rPr lang="en-GB" sz="1600" b="1" kern="1200" dirty="0"/>
            <a:t>Theories/</a:t>
          </a:r>
        </a:p>
        <a:p>
          <a:pPr marL="0" lvl="0" indent="0" algn="ctr" defTabSz="711200">
            <a:lnSpc>
              <a:spcPct val="90000"/>
            </a:lnSpc>
            <a:spcBef>
              <a:spcPct val="0"/>
            </a:spcBef>
            <a:spcAft>
              <a:spcPct val="35000"/>
            </a:spcAft>
            <a:buNone/>
          </a:pPr>
          <a:r>
            <a:rPr lang="en-GB" sz="1600" b="1" kern="1200" dirty="0"/>
            <a:t>concepts</a:t>
          </a:r>
        </a:p>
        <a:p>
          <a:pPr marL="0" lvl="0" indent="0" algn="ctr" defTabSz="711200">
            <a:lnSpc>
              <a:spcPct val="90000"/>
            </a:lnSpc>
            <a:spcBef>
              <a:spcPct val="0"/>
            </a:spcBef>
            <a:spcAft>
              <a:spcPct val="35000"/>
            </a:spcAft>
            <a:buNone/>
          </a:pPr>
          <a:r>
            <a:rPr lang="en-GB" sz="1600" b="1" kern="1200" dirty="0"/>
            <a:t>What explains X?</a:t>
          </a:r>
        </a:p>
        <a:p>
          <a:pPr marL="0" lvl="0" indent="0" algn="ctr" defTabSz="711200">
            <a:lnSpc>
              <a:spcPct val="90000"/>
            </a:lnSpc>
            <a:spcBef>
              <a:spcPct val="0"/>
            </a:spcBef>
            <a:spcAft>
              <a:spcPct val="35000"/>
            </a:spcAft>
            <a:buNone/>
          </a:pPr>
          <a:r>
            <a:rPr lang="en-GB" sz="1600" b="1" kern="1200" dirty="0"/>
            <a:t>Relevant research20%</a:t>
          </a:r>
        </a:p>
      </dsp:txBody>
      <dsp:txXfrm>
        <a:off x="2364607" y="824450"/>
        <a:ext cx="1553977" cy="2283560"/>
      </dsp:txXfrm>
    </dsp:sp>
    <dsp:sp modelId="{50ABFC5F-73DF-CD47-938C-FD44C910E71A}">
      <dsp:nvSpPr>
        <dsp:cNvPr id="0" name=""/>
        <dsp:cNvSpPr/>
      </dsp:nvSpPr>
      <dsp:spPr>
        <a:xfrm>
          <a:off x="4131997"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131997" y="1843420"/>
        <a:ext cx="244959" cy="245619"/>
      </dsp:txXfrm>
    </dsp:sp>
    <dsp:sp modelId="{6F24261F-03A1-824F-9251-38679F50ABF5}">
      <dsp:nvSpPr>
        <dsp:cNvPr id="0" name=""/>
        <dsp:cNvSpPr/>
      </dsp:nvSpPr>
      <dsp:spPr>
        <a:xfrm>
          <a:off x="4627198"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3 Methodology </a:t>
          </a:r>
        </a:p>
        <a:p>
          <a:pPr marL="0" lvl="0" indent="0" algn="ctr" defTabSz="711200">
            <a:lnSpc>
              <a:spcPct val="90000"/>
            </a:lnSpc>
            <a:spcBef>
              <a:spcPct val="0"/>
            </a:spcBef>
            <a:spcAft>
              <a:spcPct val="35000"/>
            </a:spcAft>
            <a:buNone/>
          </a:pPr>
          <a:r>
            <a:rPr lang="en-GB" sz="1600" b="1" kern="1200" dirty="0"/>
            <a:t>of data collection 20%</a:t>
          </a:r>
        </a:p>
      </dsp:txBody>
      <dsp:txXfrm>
        <a:off x="4675544" y="824450"/>
        <a:ext cx="1553977" cy="2283560"/>
      </dsp:txXfrm>
    </dsp:sp>
    <dsp:sp modelId="{2BE851F6-A751-C24B-91FB-0F8432AF0D80}">
      <dsp:nvSpPr>
        <dsp:cNvPr id="0" name=""/>
        <dsp:cNvSpPr/>
      </dsp:nvSpPr>
      <dsp:spPr>
        <a:xfrm>
          <a:off x="6442934"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6442934" y="1843420"/>
        <a:ext cx="244959" cy="245619"/>
      </dsp:txXfrm>
    </dsp:sp>
    <dsp:sp modelId="{A8831C04-FE04-A34F-9A09-63F8EF626BF7}">
      <dsp:nvSpPr>
        <dsp:cNvPr id="0" name=""/>
        <dsp:cNvSpPr/>
      </dsp:nvSpPr>
      <dsp:spPr>
        <a:xfrm>
          <a:off x="6938135"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4</a:t>
          </a:r>
        </a:p>
        <a:p>
          <a:pPr marL="0" lvl="0" indent="0" algn="ctr" defTabSz="711200">
            <a:lnSpc>
              <a:spcPct val="90000"/>
            </a:lnSpc>
            <a:spcBef>
              <a:spcPct val="0"/>
            </a:spcBef>
            <a:spcAft>
              <a:spcPct val="35000"/>
            </a:spcAft>
            <a:buNone/>
          </a:pPr>
          <a:r>
            <a:rPr lang="en-GB" sz="1600" b="1" kern="1200" dirty="0"/>
            <a:t>Analysis of data</a:t>
          </a:r>
        </a:p>
        <a:p>
          <a:pPr marL="0" lvl="0" indent="0" algn="ctr" defTabSz="711200">
            <a:lnSpc>
              <a:spcPct val="90000"/>
            </a:lnSpc>
            <a:spcBef>
              <a:spcPct val="0"/>
            </a:spcBef>
            <a:spcAft>
              <a:spcPct val="35000"/>
            </a:spcAft>
            <a:buNone/>
          </a:pPr>
          <a:r>
            <a:rPr lang="en-GB" sz="1600" b="1" kern="1200" dirty="0"/>
            <a:t>Findings 20%</a:t>
          </a:r>
        </a:p>
      </dsp:txBody>
      <dsp:txXfrm>
        <a:off x="6986481" y="824450"/>
        <a:ext cx="1553977" cy="2283560"/>
      </dsp:txXfrm>
    </dsp:sp>
    <dsp:sp modelId="{44A40BF4-71D5-CD4F-A495-A323042AAC1A}">
      <dsp:nvSpPr>
        <dsp:cNvPr id="0" name=""/>
        <dsp:cNvSpPr/>
      </dsp:nvSpPr>
      <dsp:spPr>
        <a:xfrm>
          <a:off x="8753871" y="1761547"/>
          <a:ext cx="349941" cy="409365"/>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8753871" y="1843420"/>
        <a:ext cx="244959" cy="245619"/>
      </dsp:txXfrm>
    </dsp:sp>
    <dsp:sp modelId="{6C02BC8B-ED6B-FC4B-BE2B-1ECCBD8B260E}">
      <dsp:nvSpPr>
        <dsp:cNvPr id="0" name=""/>
        <dsp:cNvSpPr/>
      </dsp:nvSpPr>
      <dsp:spPr>
        <a:xfrm>
          <a:off x="9249072" y="776104"/>
          <a:ext cx="1650669" cy="238025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Chapter 5</a:t>
          </a:r>
        </a:p>
        <a:p>
          <a:pPr marL="0" lvl="0" indent="0" algn="ctr" defTabSz="711200">
            <a:lnSpc>
              <a:spcPct val="90000"/>
            </a:lnSpc>
            <a:spcBef>
              <a:spcPct val="0"/>
            </a:spcBef>
            <a:spcAft>
              <a:spcPct val="35000"/>
            </a:spcAft>
            <a:buNone/>
          </a:pPr>
          <a:r>
            <a:rPr lang="en-GB" sz="1600" b="1" kern="1200" dirty="0"/>
            <a:t>Implications of findings Contribution to body of knowledge 15%</a:t>
          </a:r>
        </a:p>
      </dsp:txBody>
      <dsp:txXfrm>
        <a:off x="9297418" y="824450"/>
        <a:ext cx="1553977" cy="22835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D0B08-73DF-4E41-B0AE-72D366FC8ED5}">
      <dsp:nvSpPr>
        <dsp:cNvPr id="0" name=""/>
        <dsp:cNvSpPr/>
      </dsp:nvSpPr>
      <dsp:spPr>
        <a:xfrm>
          <a:off x="0" y="2683"/>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6823D-DCDB-8146-A1D1-5428B5B9D324}">
      <dsp:nvSpPr>
        <dsp:cNvPr id="0" name=""/>
        <dsp:cNvSpPr/>
      </dsp:nvSpPr>
      <dsp:spPr>
        <a:xfrm>
          <a:off x="0" y="2683"/>
          <a:ext cx="5803231" cy="1829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AU" sz="2600" kern="1200"/>
            <a:t>You will have to develop a range of propositions, or suppositions that tentatively explains certain facts or phenomena</a:t>
          </a:r>
          <a:r>
            <a:rPr lang="en-US" sz="2600" kern="1200"/>
            <a:t>.</a:t>
          </a:r>
        </a:p>
      </dsp:txBody>
      <dsp:txXfrm>
        <a:off x="0" y="2683"/>
        <a:ext cx="5803231" cy="1829872"/>
      </dsp:txXfrm>
    </dsp:sp>
    <dsp:sp modelId="{0D39657C-6D7B-9E49-83E9-F458EB97A5EB}">
      <dsp:nvSpPr>
        <dsp:cNvPr id="0" name=""/>
        <dsp:cNvSpPr/>
      </dsp:nvSpPr>
      <dsp:spPr>
        <a:xfrm>
          <a:off x="0" y="1832555"/>
          <a:ext cx="5803231" cy="0"/>
        </a:xfrm>
        <a:prstGeom prst="line">
          <a:avLst/>
        </a:prstGeom>
        <a:solidFill>
          <a:schemeClr val="accent2">
            <a:hueOff val="-753283"/>
            <a:satOff val="-3049"/>
            <a:lumOff val="980"/>
            <a:alphaOff val="0"/>
          </a:schemeClr>
        </a:solidFill>
        <a:ln w="12700" cap="flat" cmpd="sng" algn="ctr">
          <a:solidFill>
            <a:schemeClr val="accent2">
              <a:hueOff val="-753283"/>
              <a:satOff val="-3049"/>
              <a:lumOff val="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7BD290-5F4A-7748-9F07-B3B1975502A4}">
      <dsp:nvSpPr>
        <dsp:cNvPr id="0" name=""/>
        <dsp:cNvSpPr/>
      </dsp:nvSpPr>
      <dsp:spPr>
        <a:xfrm>
          <a:off x="0" y="1832555"/>
          <a:ext cx="5803231" cy="1829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AU" sz="2600" kern="1200"/>
            <a:t>The objective of the project is to provide information that you can then use to support the claim that your proposition is “true” or “false”.</a:t>
          </a:r>
          <a:endParaRPr lang="en-US" sz="2600" kern="1200"/>
        </a:p>
      </dsp:txBody>
      <dsp:txXfrm>
        <a:off x="0" y="1832555"/>
        <a:ext cx="5803231" cy="1829872"/>
      </dsp:txXfrm>
    </dsp:sp>
    <dsp:sp modelId="{E17D0FFE-6BE0-7048-A656-F82D55D9630A}">
      <dsp:nvSpPr>
        <dsp:cNvPr id="0" name=""/>
        <dsp:cNvSpPr/>
      </dsp:nvSpPr>
      <dsp:spPr>
        <a:xfrm>
          <a:off x="0" y="3662427"/>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F2788-E294-2F49-9AD0-B8C5C5196982}">
      <dsp:nvSpPr>
        <dsp:cNvPr id="0" name=""/>
        <dsp:cNvSpPr/>
      </dsp:nvSpPr>
      <dsp:spPr>
        <a:xfrm>
          <a:off x="0" y="3662427"/>
          <a:ext cx="5803231" cy="1829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AU" sz="2600" kern="1200"/>
            <a:t>The testing of hypotheses requires that you determine whether the results you have found did not occur by chance.</a:t>
          </a:r>
          <a:endParaRPr lang="en-US" sz="2600" kern="1200"/>
        </a:p>
      </dsp:txBody>
      <dsp:txXfrm>
        <a:off x="0" y="3662427"/>
        <a:ext cx="5803231" cy="1829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882BB-571F-F144-BD97-4745FA5A8B4A}">
      <dsp:nvSpPr>
        <dsp:cNvPr id="0" name=""/>
        <dsp:cNvSpPr/>
      </dsp:nvSpPr>
      <dsp:spPr>
        <a:xfrm>
          <a:off x="1283"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74E488-064C-0F4B-90E7-A043F87B9859}">
      <dsp:nvSpPr>
        <dsp:cNvPr id="0" name=""/>
        <dsp:cNvSpPr/>
      </dsp:nvSpPr>
      <dsp:spPr>
        <a:xfrm>
          <a:off x="501904"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AU" sz="2200" i="1" kern="1200"/>
            <a:t>Analysis of variance</a:t>
          </a:r>
          <a:r>
            <a:rPr lang="en-AU" sz="2200" kern="1200"/>
            <a:t> </a:t>
          </a:r>
          <a:r>
            <a:rPr lang="en-US" sz="2200" kern="1200"/>
            <a:t>(Anova) do means of one variable (or interacting variables) differ across multiple groups. This does not tell you which group or groups differ.</a:t>
          </a:r>
        </a:p>
      </dsp:txBody>
      <dsp:txXfrm>
        <a:off x="585701" y="971486"/>
        <a:ext cx="4337991" cy="2693452"/>
      </dsp:txXfrm>
    </dsp:sp>
    <dsp:sp modelId="{A08F478D-98BD-424B-A3E1-EC7CD1043691}">
      <dsp:nvSpPr>
        <dsp:cNvPr id="0" name=""/>
        <dsp:cNvSpPr/>
      </dsp:nvSpPr>
      <dsp:spPr>
        <a:xfrm>
          <a:off x="5508110" y="41210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1A96A8-3C2C-214F-BEED-C6D12FEC0D88}">
      <dsp:nvSpPr>
        <dsp:cNvPr id="0" name=""/>
        <dsp:cNvSpPr/>
      </dsp:nvSpPr>
      <dsp:spPr>
        <a:xfrm>
          <a:off x="6008730" y="887689"/>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AU" sz="2200" i="1" kern="1200"/>
            <a:t>Multiple Analysis of Variance (MANOVA)</a:t>
          </a:r>
          <a:r>
            <a:rPr lang="en-AU" sz="2200" kern="1200"/>
            <a:t>- </a:t>
          </a:r>
          <a:r>
            <a:rPr lang="en-AU" sz="2200" i="1" kern="1200"/>
            <a:t>technique has the benefit of identifying whether a set of variables differs between two groups, thus you do not have the multiple comparison problem identified earlier.</a:t>
          </a:r>
          <a:r>
            <a:rPr lang="en-US" sz="2200" i="1" kern="1200"/>
            <a:t> </a:t>
          </a:r>
          <a:endParaRPr lang="en-US" sz="2200" kern="1200"/>
        </a:p>
      </dsp:txBody>
      <dsp:txXfrm>
        <a:off x="6092527" y="971486"/>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B32B0-2FAD-5747-A5D2-66E73870FB01}">
      <dsp:nvSpPr>
        <dsp:cNvPr id="0" name=""/>
        <dsp:cNvSpPr/>
      </dsp:nvSpPr>
      <dsp:spPr>
        <a:xfrm>
          <a:off x="0" y="2683"/>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3206B-6F44-714D-8FAD-37267080671A}">
      <dsp:nvSpPr>
        <dsp:cNvPr id="0" name=""/>
        <dsp:cNvSpPr/>
      </dsp:nvSpPr>
      <dsp:spPr>
        <a:xfrm>
          <a:off x="0" y="2683"/>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Will your project have a quantitative component?</a:t>
          </a:r>
        </a:p>
      </dsp:txBody>
      <dsp:txXfrm>
        <a:off x="0" y="2683"/>
        <a:ext cx="5803231" cy="914936"/>
      </dsp:txXfrm>
    </dsp:sp>
    <dsp:sp modelId="{94F56511-40EC-B547-95E9-653AE9725D9B}">
      <dsp:nvSpPr>
        <dsp:cNvPr id="0" name=""/>
        <dsp:cNvSpPr/>
      </dsp:nvSpPr>
      <dsp:spPr>
        <a:xfrm>
          <a:off x="0" y="917619"/>
          <a:ext cx="5803231" cy="0"/>
        </a:xfrm>
        <a:prstGeom prst="line">
          <a:avLst/>
        </a:prstGeom>
        <a:solidFill>
          <a:schemeClr val="accent2">
            <a:hueOff val="-301313"/>
            <a:satOff val="-1220"/>
            <a:lumOff val="392"/>
            <a:alphaOff val="0"/>
          </a:schemeClr>
        </a:solidFill>
        <a:ln w="12700" cap="flat" cmpd="sng" algn="ctr">
          <a:solidFill>
            <a:schemeClr val="accent2">
              <a:hueOff val="-301313"/>
              <a:satOff val="-1220"/>
              <a:lumOff val="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7FF6E8-8978-414B-9962-4B0E08BD4CCC}">
      <dsp:nvSpPr>
        <dsp:cNvPr id="0" name=""/>
        <dsp:cNvSpPr/>
      </dsp:nvSpPr>
      <dsp:spPr>
        <a:xfrm>
          <a:off x="0" y="917619"/>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Have you collected the right data for the analysis you want to do?</a:t>
          </a:r>
        </a:p>
      </dsp:txBody>
      <dsp:txXfrm>
        <a:off x="0" y="917619"/>
        <a:ext cx="5803231" cy="914936"/>
      </dsp:txXfrm>
    </dsp:sp>
    <dsp:sp modelId="{1BE31A47-FA5F-5644-9371-17375FD0060A}">
      <dsp:nvSpPr>
        <dsp:cNvPr id="0" name=""/>
        <dsp:cNvSpPr/>
      </dsp:nvSpPr>
      <dsp:spPr>
        <a:xfrm>
          <a:off x="0" y="1832555"/>
          <a:ext cx="5803231" cy="0"/>
        </a:xfrm>
        <a:prstGeom prst="line">
          <a:avLst/>
        </a:prstGeom>
        <a:solidFill>
          <a:schemeClr val="accent2">
            <a:hueOff val="-602626"/>
            <a:satOff val="-2439"/>
            <a:lumOff val="784"/>
            <a:alphaOff val="0"/>
          </a:schemeClr>
        </a:solidFill>
        <a:ln w="12700" cap="flat" cmpd="sng" algn="ctr">
          <a:solidFill>
            <a:schemeClr val="accent2">
              <a:hueOff val="-602626"/>
              <a:satOff val="-2439"/>
              <a:lumOff val="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621B7-AB00-F342-A2C5-1604F88D73FE}">
      <dsp:nvSpPr>
        <dsp:cNvPr id="0" name=""/>
        <dsp:cNvSpPr/>
      </dsp:nvSpPr>
      <dsp:spPr>
        <a:xfrm>
          <a:off x="0" y="1832555"/>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Who will be in charge of this?</a:t>
          </a:r>
        </a:p>
      </dsp:txBody>
      <dsp:txXfrm>
        <a:off x="0" y="1832555"/>
        <a:ext cx="5803231" cy="914936"/>
      </dsp:txXfrm>
    </dsp:sp>
    <dsp:sp modelId="{63954E27-8D84-3D4E-9E2C-A9F25A3C5804}">
      <dsp:nvSpPr>
        <dsp:cNvPr id="0" name=""/>
        <dsp:cNvSpPr/>
      </dsp:nvSpPr>
      <dsp:spPr>
        <a:xfrm>
          <a:off x="0" y="2747491"/>
          <a:ext cx="5803231" cy="0"/>
        </a:xfrm>
        <a:prstGeom prst="line">
          <a:avLst/>
        </a:prstGeom>
        <a:solidFill>
          <a:schemeClr val="accent2">
            <a:hueOff val="-903940"/>
            <a:satOff val="-3659"/>
            <a:lumOff val="1176"/>
            <a:alphaOff val="0"/>
          </a:schemeClr>
        </a:solidFill>
        <a:ln w="12700" cap="flat" cmpd="sng" algn="ctr">
          <a:solidFill>
            <a:schemeClr val="accent2">
              <a:hueOff val="-903940"/>
              <a:satOff val="-3659"/>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4C411-6DE9-2547-BBEC-D4DF61D88CB4}">
      <dsp:nvSpPr>
        <dsp:cNvPr id="0" name=""/>
        <dsp:cNvSpPr/>
      </dsp:nvSpPr>
      <dsp:spPr>
        <a:xfrm>
          <a:off x="0" y="2747491"/>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When will it occur?</a:t>
          </a:r>
        </a:p>
      </dsp:txBody>
      <dsp:txXfrm>
        <a:off x="0" y="2747491"/>
        <a:ext cx="5803231" cy="914936"/>
      </dsp:txXfrm>
    </dsp:sp>
    <dsp:sp modelId="{D7557F88-7C70-9547-A95C-9EE1BFC48E1A}">
      <dsp:nvSpPr>
        <dsp:cNvPr id="0" name=""/>
        <dsp:cNvSpPr/>
      </dsp:nvSpPr>
      <dsp:spPr>
        <a:xfrm>
          <a:off x="0" y="3662427"/>
          <a:ext cx="5803231" cy="0"/>
        </a:xfrm>
        <a:prstGeom prst="line">
          <a:avLst/>
        </a:prstGeom>
        <a:solidFill>
          <a:schemeClr val="accent2">
            <a:hueOff val="-1205253"/>
            <a:satOff val="-4878"/>
            <a:lumOff val="1568"/>
            <a:alphaOff val="0"/>
          </a:schemeClr>
        </a:solidFill>
        <a:ln w="12700" cap="flat" cmpd="sng" algn="ctr">
          <a:solidFill>
            <a:schemeClr val="accent2">
              <a:hueOff val="-1205253"/>
              <a:satOff val="-4878"/>
              <a:lumOff val="15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0EFEE9-0353-884E-AB5F-E0DC7734575E}">
      <dsp:nvSpPr>
        <dsp:cNvPr id="0" name=""/>
        <dsp:cNvSpPr/>
      </dsp:nvSpPr>
      <dsp:spPr>
        <a:xfrm>
          <a:off x="0" y="3662427"/>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What preparation must be done?</a:t>
          </a:r>
        </a:p>
      </dsp:txBody>
      <dsp:txXfrm>
        <a:off x="0" y="3662427"/>
        <a:ext cx="5803231" cy="914936"/>
      </dsp:txXfrm>
    </dsp:sp>
    <dsp:sp modelId="{036C4DD7-557A-6A4F-9CA7-28E872AAF254}">
      <dsp:nvSpPr>
        <dsp:cNvPr id="0" name=""/>
        <dsp:cNvSpPr/>
      </dsp:nvSpPr>
      <dsp:spPr>
        <a:xfrm>
          <a:off x="0" y="4577363"/>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70553-01AF-184E-A40C-5B48A6F95337}">
      <dsp:nvSpPr>
        <dsp:cNvPr id="0" name=""/>
        <dsp:cNvSpPr/>
      </dsp:nvSpPr>
      <dsp:spPr>
        <a:xfrm>
          <a:off x="0" y="4577363"/>
          <a:ext cx="5803231" cy="914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Who will interpret the data, and how will it be interpreted? </a:t>
          </a:r>
        </a:p>
      </dsp:txBody>
      <dsp:txXfrm>
        <a:off x="0" y="4577363"/>
        <a:ext cx="5803231" cy="9149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B8475-5754-7F48-BC98-0719C564A8CA}">
      <dsp:nvSpPr>
        <dsp:cNvPr id="0" name=""/>
        <dsp:cNvSpPr/>
      </dsp:nvSpPr>
      <dsp:spPr>
        <a:xfrm>
          <a:off x="0" y="0"/>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66E947-FD70-2844-AC4A-5A1A13874E21}">
      <dsp:nvSpPr>
        <dsp:cNvPr id="0" name=""/>
        <dsp:cNvSpPr/>
      </dsp:nvSpPr>
      <dsp:spPr>
        <a:xfrm>
          <a:off x="0" y="0"/>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Validity and reliability indices are usually established with a test-retest reliability and a. Cronbach’s alpha coefficients of .700 or higher (Simon, 2006).</a:t>
          </a:r>
        </a:p>
      </dsp:txBody>
      <dsp:txXfrm>
        <a:off x="0" y="0"/>
        <a:ext cx="5803231" cy="2747491"/>
      </dsp:txXfrm>
    </dsp:sp>
    <dsp:sp modelId="{C536B396-1FC8-B64F-BF5A-9C616FB7B133}">
      <dsp:nvSpPr>
        <dsp:cNvPr id="0" name=""/>
        <dsp:cNvSpPr/>
      </dsp:nvSpPr>
      <dsp:spPr>
        <a:xfrm>
          <a:off x="0" y="2747491"/>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7E7383-7BC3-294E-AEA7-CC4A809309C8}">
      <dsp:nvSpPr>
        <dsp:cNvPr id="0" name=""/>
        <dsp:cNvSpPr/>
      </dsp:nvSpPr>
      <dsp:spPr>
        <a:xfrm>
          <a:off x="0" y="2747491"/>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If the researcher uses an established instrument then instrument testing is not necessary (Sproull, 2004).</a:t>
          </a:r>
        </a:p>
      </dsp:txBody>
      <dsp:txXfrm>
        <a:off x="0" y="2747491"/>
        <a:ext cx="5803231" cy="274749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DFE76-BB38-B447-BD13-978883A97963}">
      <dsp:nvSpPr>
        <dsp:cNvPr id="0" name=""/>
        <dsp:cNvSpPr/>
      </dsp:nvSpPr>
      <dsp:spPr>
        <a:xfrm>
          <a:off x="0" y="0"/>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BDB24-FF06-7B4F-8D21-EB152AA8ECF0}">
      <dsp:nvSpPr>
        <dsp:cNvPr id="0" name=""/>
        <dsp:cNvSpPr/>
      </dsp:nvSpPr>
      <dsp:spPr>
        <a:xfrm>
          <a:off x="0" y="0"/>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If the researcher developed a survey, a common method for testing the validity and accuracy of the survey is a pilot study using the survey with a sub-set of the participants (Sproull, 2004). </a:t>
          </a:r>
        </a:p>
      </dsp:txBody>
      <dsp:txXfrm>
        <a:off x="0" y="0"/>
        <a:ext cx="5803231" cy="2747491"/>
      </dsp:txXfrm>
    </dsp:sp>
    <dsp:sp modelId="{63EC9B59-708F-594C-A2A1-5BF8CD517C44}">
      <dsp:nvSpPr>
        <dsp:cNvPr id="0" name=""/>
        <dsp:cNvSpPr/>
      </dsp:nvSpPr>
      <dsp:spPr>
        <a:xfrm>
          <a:off x="0" y="2747491"/>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3B743-0418-294B-BF13-5E0C42B600CA}">
      <dsp:nvSpPr>
        <dsp:cNvPr id="0" name=""/>
        <dsp:cNvSpPr/>
      </dsp:nvSpPr>
      <dsp:spPr>
        <a:xfrm>
          <a:off x="0" y="2747491"/>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If the research study employed a pilot study, describe the results and any subsequent survey modification before implementing the survey to the rest of the participants.</a:t>
          </a:r>
        </a:p>
      </dsp:txBody>
      <dsp:txXfrm>
        <a:off x="0" y="2747491"/>
        <a:ext cx="5803231" cy="274749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8A8BC-53D8-5F43-BCF6-B30577086A06}">
      <dsp:nvSpPr>
        <dsp:cNvPr id="0" name=""/>
        <dsp:cNvSpPr/>
      </dsp:nvSpPr>
      <dsp:spPr>
        <a:xfrm>
          <a:off x="0" y="0"/>
          <a:ext cx="5803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4740F-4750-474D-810E-2F1EB031EF5B}">
      <dsp:nvSpPr>
        <dsp:cNvPr id="0" name=""/>
        <dsp:cNvSpPr/>
      </dsp:nvSpPr>
      <dsp:spPr>
        <a:xfrm>
          <a:off x="0" y="0"/>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P-values are frequently misinterpreted, which causes many problems. </a:t>
          </a:r>
          <a:endParaRPr lang="en-US" sz="3700" kern="1200"/>
        </a:p>
      </dsp:txBody>
      <dsp:txXfrm>
        <a:off x="0" y="0"/>
        <a:ext cx="5803231" cy="2747491"/>
      </dsp:txXfrm>
    </dsp:sp>
    <dsp:sp modelId="{1CECEFC2-D576-C64D-8CED-060643E9CDE3}">
      <dsp:nvSpPr>
        <dsp:cNvPr id="0" name=""/>
        <dsp:cNvSpPr/>
      </dsp:nvSpPr>
      <dsp:spPr>
        <a:xfrm>
          <a:off x="0" y="2747491"/>
          <a:ext cx="5803231" cy="0"/>
        </a:xfrm>
        <a:prstGeom prst="line">
          <a:avLst/>
        </a:prstGeom>
        <a:solidFill>
          <a:schemeClr val="accent2">
            <a:hueOff val="-1506566"/>
            <a:satOff val="-6098"/>
            <a:lumOff val="1960"/>
            <a:alphaOff val="0"/>
          </a:schemeClr>
        </a:solidFill>
        <a:ln w="12700" cap="flat" cmpd="sng" algn="ctr">
          <a:solidFill>
            <a:schemeClr val="accent2">
              <a:hueOff val="-1506566"/>
              <a:satOff val="-6098"/>
              <a:lumOff val="19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032826-B48B-3547-8A82-9578F67B75F5}">
      <dsp:nvSpPr>
        <dsp:cNvPr id="0" name=""/>
        <dsp:cNvSpPr/>
      </dsp:nvSpPr>
      <dsp:spPr>
        <a:xfrm>
          <a:off x="0" y="2747491"/>
          <a:ext cx="5803231" cy="2747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P-value one of the most frequently used tools for deciding if a result is statistically significant. </a:t>
          </a:r>
          <a:endParaRPr lang="en-US" sz="3700" kern="1200"/>
        </a:p>
      </dsp:txBody>
      <dsp:txXfrm>
        <a:off x="0" y="2747491"/>
        <a:ext cx="5803231" cy="274749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wmf"/><Relationship Id="rId1" Type="http://schemas.openxmlformats.org/officeDocument/2006/relationships/image" Target="../media/image1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0.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4.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7.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5C99CF-15F9-014E-BA8D-A5238B0559F5}" type="datetimeFigureOut">
              <a:rPr lang="en-US" smtClean="0"/>
              <a:t>3/27/2020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47CD6C-E151-1B4D-A4DC-86AE788E7BAB}" type="slidenum">
              <a:rPr lang="en-US" smtClean="0"/>
              <a:t>‹#›</a:t>
            </a:fld>
            <a:endParaRPr lang="en-US"/>
          </a:p>
        </p:txBody>
      </p:sp>
    </p:spTree>
    <p:extLst>
      <p:ext uri="{BB962C8B-B14F-4D97-AF65-F5344CB8AC3E}">
        <p14:creationId xmlns:p14="http://schemas.microsoft.com/office/powerpoint/2010/main" val="4272307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6</a:t>
            </a:fld>
            <a:endParaRPr lang="en-US" altLang="en-US" sz="1300"/>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338558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http://onlineqda.hud.ac.uk/methodologies.php#Comparative_Analysis</a:t>
            </a:r>
          </a:p>
        </p:txBody>
      </p:sp>
      <p:sp>
        <p:nvSpPr>
          <p:cNvPr id="4" name="Slide Number Placeholder 3"/>
          <p:cNvSpPr>
            <a:spLocks noGrp="1"/>
          </p:cNvSpPr>
          <p:nvPr>
            <p:ph type="sldNum" sz="quarter" idx="10"/>
          </p:nvPr>
        </p:nvSpPr>
        <p:spPr/>
        <p:txBody>
          <a:bodyPr/>
          <a:lstStyle/>
          <a:p>
            <a:fld id="{F9E48E11-E22C-4D5A-B24C-D2CB4121EBF8}" type="slidenum">
              <a:rPr lang="en-GB" smtClean="0"/>
              <a:t>10</a:t>
            </a:fld>
            <a:endParaRPr lang="en-GB"/>
          </a:p>
        </p:txBody>
      </p:sp>
    </p:spTree>
    <p:extLst>
      <p:ext uri="{BB962C8B-B14F-4D97-AF65-F5344CB8AC3E}">
        <p14:creationId xmlns:p14="http://schemas.microsoft.com/office/powerpoint/2010/main" val="4075327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97788906-6D23-914E-BA2C-78D8993E44C9}" type="slidenum">
              <a:rPr lang="en-US" altLang="en-US" sz="1300"/>
              <a:pPr>
                <a:spcBef>
                  <a:spcPct val="0"/>
                </a:spcBef>
              </a:pPr>
              <a:t>12</a:t>
            </a:fld>
            <a:endParaRPr lang="en-US" altLang="en-US" sz="1300"/>
          </a:p>
        </p:txBody>
      </p:sp>
      <p:sp>
        <p:nvSpPr>
          <p:cNvPr id="26626" name="Rectangle 2"/>
          <p:cNvSpPr>
            <a:spLocks noGrp="1" noRot="1" noChangeAspect="1" noChangeArrowheads="1" noTextEdit="1"/>
          </p:cNvSpPr>
          <p:nvPr>
            <p:ph type="sldImg"/>
          </p:nvPr>
        </p:nvSpPr>
        <p:spPr>
          <a:xfrm>
            <a:off x="407988" y="1219200"/>
            <a:ext cx="5853112" cy="3292475"/>
          </a:xfrm>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568801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song serves is a social commentary on alcohol abuse, and it features a Caribbean beat and notable flute solo by Jackson.</a:t>
            </a:r>
          </a:p>
        </p:txBody>
      </p:sp>
      <p:sp>
        <p:nvSpPr>
          <p:cNvPr id="4" name="Slide Number Placeholder 3"/>
          <p:cNvSpPr>
            <a:spLocks noGrp="1"/>
          </p:cNvSpPr>
          <p:nvPr>
            <p:ph type="sldNum" sz="quarter" idx="10"/>
          </p:nvPr>
        </p:nvSpPr>
        <p:spPr/>
        <p:txBody>
          <a:bodyPr/>
          <a:lstStyle/>
          <a:p>
            <a:fld id="{F9E48E11-E22C-4D5A-B24C-D2CB4121EBF8}" type="slidenum">
              <a:rPr lang="en-GB" smtClean="0"/>
              <a:t>51</a:t>
            </a:fld>
            <a:endParaRPr lang="en-GB"/>
          </a:p>
        </p:txBody>
      </p:sp>
    </p:spTree>
    <p:extLst>
      <p:ext uri="{BB962C8B-B14F-4D97-AF65-F5344CB8AC3E}">
        <p14:creationId xmlns:p14="http://schemas.microsoft.com/office/powerpoint/2010/main" val="3548679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7F7F9BD-4673-4EA4-96BD-5AE494F42B9D}" type="slidenum">
              <a:rPr lang="en-US" altLang="en-US" sz="1300"/>
              <a:pPr>
                <a:spcBef>
                  <a:spcPct val="0"/>
                </a:spcBef>
              </a:pPr>
              <a:t>61</a:t>
            </a:fld>
            <a:endParaRPr lang="en-US" altLang="en-US" sz="13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82852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6FB99CC-46B8-4376-A926-6A4CF7142C3B}" type="slidenum">
              <a:rPr lang="en-US" altLang="en-US" sz="1300"/>
              <a:pPr>
                <a:spcBef>
                  <a:spcPct val="0"/>
                </a:spcBef>
              </a:pPr>
              <a:t>62</a:t>
            </a:fld>
            <a:endParaRPr lang="en-US" altLang="en-US" sz="13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xfrm>
            <a:off x="947875" y="4864950"/>
            <a:ext cx="5217944" cy="46075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503561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9F792F0B-E6E0-6F46-99C5-6768B46BAC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D63358A-59FE-8240-8045-B77B8F94C4F9}" type="slidenum">
              <a:rPr lang="en-US" altLang="en-US"/>
              <a:pPr>
                <a:spcBef>
                  <a:spcPct val="0"/>
                </a:spcBef>
              </a:pPr>
              <a:t>70</a:t>
            </a:fld>
            <a:endParaRPr lang="en-US" altLang="en-US"/>
          </a:p>
        </p:txBody>
      </p:sp>
      <p:sp>
        <p:nvSpPr>
          <p:cNvPr id="6147" name="Rectangle 2">
            <a:extLst>
              <a:ext uri="{FF2B5EF4-FFF2-40B4-BE49-F238E27FC236}">
                <a16:creationId xmlns:a16="http://schemas.microsoft.com/office/drawing/2014/main" id="{099BEA77-4623-004A-B9F1-6710EB8994B8}"/>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A5607B9E-1A6E-A54C-B84B-9E27E9273B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662701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71</a:t>
            </a:fld>
            <a:endParaRPr lang="en-GB"/>
          </a:p>
        </p:txBody>
      </p:sp>
    </p:spTree>
    <p:extLst>
      <p:ext uri="{BB962C8B-B14F-4D97-AF65-F5344CB8AC3E}">
        <p14:creationId xmlns:p14="http://schemas.microsoft.com/office/powerpoint/2010/main" val="3097448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Positive/negative</a:t>
            </a:r>
            <a:r>
              <a:rPr lang="en-GB" baseline="0" dirty="0"/>
              <a:t> skew image is </a:t>
            </a:r>
            <a:r>
              <a:rPr lang="en-US" baseline="0" dirty="0"/>
              <a:t>is licensed under the Creative Commons Attribution-Share Alike 3.0 </a:t>
            </a:r>
            <a:r>
              <a:rPr lang="en-US" baseline="0" dirty="0" err="1"/>
              <a:t>Unported</a:t>
            </a:r>
            <a:r>
              <a:rPr lang="en-US" baseline="0" dirty="0"/>
              <a:t> license</a:t>
            </a:r>
            <a:r>
              <a:rPr lang="en-GB" baseline="0" dirty="0"/>
              <a:t> courtesy of Rodolfo </a:t>
            </a:r>
            <a:r>
              <a:rPr lang="en-GB" baseline="0" dirty="0" err="1"/>
              <a:t>Hermans</a:t>
            </a:r>
            <a:r>
              <a:rPr lang="en-GB" baseline="0" dirty="0"/>
              <a:t> (Godot) at </a:t>
            </a:r>
            <a:r>
              <a:rPr lang="en-GB" baseline="0" dirty="0" err="1"/>
              <a:t>en.wikipedia</a:t>
            </a:r>
            <a:r>
              <a:rPr lang="en-GB" baseline="0" dirty="0"/>
              <a:t>.</a:t>
            </a:r>
            <a:endParaRPr lang="en-GB" dirty="0"/>
          </a:p>
        </p:txBody>
      </p:sp>
      <p:sp>
        <p:nvSpPr>
          <p:cNvPr id="4" name="Slide Number Placeholder 3"/>
          <p:cNvSpPr>
            <a:spLocks noGrp="1"/>
          </p:cNvSpPr>
          <p:nvPr>
            <p:ph type="sldNum" sz="quarter" idx="10"/>
          </p:nvPr>
        </p:nvSpPr>
        <p:spPr/>
        <p:txBody>
          <a:bodyPr/>
          <a:lstStyle/>
          <a:p>
            <a:pPr>
              <a:defRPr/>
            </a:pPr>
            <a:fld id="{04915706-070A-4707-AA18-DDF1820200B2}" type="slidenum">
              <a:rPr lang="en-GB" smtClean="0"/>
              <a:pPr>
                <a:defRPr/>
              </a:pPr>
              <a:t>80</a:t>
            </a:fld>
            <a:endParaRPr lang="en-GB"/>
          </a:p>
        </p:txBody>
      </p:sp>
    </p:spTree>
    <p:extLst>
      <p:ext uri="{BB962C8B-B14F-4D97-AF65-F5344CB8AC3E}">
        <p14:creationId xmlns:p14="http://schemas.microsoft.com/office/powerpoint/2010/main" val="3710814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19E6A022-062A-044A-8D55-263C2FCEBE6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8D12DAC-C039-5948-BB8B-E6D92CC1797D}" type="slidenum">
              <a:rPr lang="en-US" altLang="en-US"/>
              <a:pPr>
                <a:spcBef>
                  <a:spcPct val="0"/>
                </a:spcBef>
              </a:pPr>
              <a:t>92</a:t>
            </a:fld>
            <a:endParaRPr lang="en-US" altLang="en-US"/>
          </a:p>
        </p:txBody>
      </p:sp>
      <p:sp>
        <p:nvSpPr>
          <p:cNvPr id="10243" name="Rectangle 2">
            <a:extLst>
              <a:ext uri="{FF2B5EF4-FFF2-40B4-BE49-F238E27FC236}">
                <a16:creationId xmlns:a16="http://schemas.microsoft.com/office/drawing/2014/main" id="{98B882E7-1793-844C-BB47-1B0DF638335D}"/>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788DB701-AC02-FE4F-8175-253FB3375A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657307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2F60DF0-BE98-E249-9F91-32CCA6D227F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FD8B5F7-4BA3-4040-A0A4-F7EDED676B3A}" type="slidenum">
              <a:rPr lang="en-US" altLang="en-US"/>
              <a:pPr>
                <a:spcBef>
                  <a:spcPct val="0"/>
                </a:spcBef>
              </a:pPr>
              <a:t>93</a:t>
            </a:fld>
            <a:endParaRPr lang="en-US" altLang="en-US"/>
          </a:p>
        </p:txBody>
      </p:sp>
      <p:sp>
        <p:nvSpPr>
          <p:cNvPr id="12291" name="Rectangle 2">
            <a:extLst>
              <a:ext uri="{FF2B5EF4-FFF2-40B4-BE49-F238E27FC236}">
                <a16:creationId xmlns:a16="http://schemas.microsoft.com/office/drawing/2014/main" id="{7160CB35-7D67-B346-9E90-EC4A5A6F382C}"/>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AE6A05F9-A9DB-2B4F-BDE5-4891D46224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02179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22253621-F26F-1B42-A910-3338104EB5F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E2EA6CE-F65A-8F47-B9A3-E1E8D2BF215B}" type="slidenum">
              <a:rPr lang="en-US" altLang="en-US"/>
              <a:pPr>
                <a:spcBef>
                  <a:spcPct val="0"/>
                </a:spcBef>
              </a:pPr>
              <a:t>94</a:t>
            </a:fld>
            <a:endParaRPr lang="en-US" altLang="en-US"/>
          </a:p>
        </p:txBody>
      </p:sp>
      <p:sp>
        <p:nvSpPr>
          <p:cNvPr id="14339" name="Rectangle 2">
            <a:extLst>
              <a:ext uri="{FF2B5EF4-FFF2-40B4-BE49-F238E27FC236}">
                <a16:creationId xmlns:a16="http://schemas.microsoft.com/office/drawing/2014/main" id="{7C1EA9D9-1F69-8746-AE63-65824AF55D42}"/>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D78CEE16-E333-B04F-B96E-13DEA9CBF49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274757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B6696079-0978-BE40-A038-5905F107C1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BEE6C58-DD5D-E646-9C83-A8227AE9CC6C}" type="slidenum">
              <a:rPr lang="en-US" altLang="en-US"/>
              <a:pPr>
                <a:spcBef>
                  <a:spcPct val="0"/>
                </a:spcBef>
              </a:pPr>
              <a:t>96</a:t>
            </a:fld>
            <a:endParaRPr lang="en-US" altLang="en-US"/>
          </a:p>
        </p:txBody>
      </p:sp>
      <p:sp>
        <p:nvSpPr>
          <p:cNvPr id="20483" name="Rectangle 2">
            <a:extLst>
              <a:ext uri="{FF2B5EF4-FFF2-40B4-BE49-F238E27FC236}">
                <a16:creationId xmlns:a16="http://schemas.microsoft.com/office/drawing/2014/main" id="{15FFE95D-20DB-9742-8EA7-8B6208350F1E}"/>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9EFEC6F4-981F-4341-9EE7-4E4AB1BAB7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48004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E665EE3-42B7-344D-9ECE-EF5BC70FE1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6E1946F-7F75-FA4B-B4BA-23EF2C524550}" type="slidenum">
              <a:rPr lang="en-US" altLang="en-US"/>
              <a:pPr>
                <a:spcBef>
                  <a:spcPct val="0"/>
                </a:spcBef>
              </a:pPr>
              <a:t>97</a:t>
            </a:fld>
            <a:endParaRPr lang="en-US" altLang="en-US"/>
          </a:p>
        </p:txBody>
      </p:sp>
      <p:sp>
        <p:nvSpPr>
          <p:cNvPr id="22531" name="Rectangle 2">
            <a:extLst>
              <a:ext uri="{FF2B5EF4-FFF2-40B4-BE49-F238E27FC236}">
                <a16:creationId xmlns:a16="http://schemas.microsoft.com/office/drawing/2014/main" id="{7C638399-B795-5E4B-BC2D-25FACB4C3FB7}"/>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313F9E5-832E-3143-A007-DF94F4AC85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902895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B6D7DE1-B0C0-4642-B633-51E75A40A5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F97F08-3F8B-B545-893A-03A52A91CFBA}" type="slidenum">
              <a:rPr lang="en-US" altLang="en-US"/>
              <a:pPr>
                <a:spcBef>
                  <a:spcPct val="0"/>
                </a:spcBef>
              </a:pPr>
              <a:t>98</a:t>
            </a:fld>
            <a:endParaRPr lang="en-US" altLang="en-US"/>
          </a:p>
        </p:txBody>
      </p:sp>
      <p:sp>
        <p:nvSpPr>
          <p:cNvPr id="24579" name="Rectangle 2">
            <a:extLst>
              <a:ext uri="{FF2B5EF4-FFF2-40B4-BE49-F238E27FC236}">
                <a16:creationId xmlns:a16="http://schemas.microsoft.com/office/drawing/2014/main" id="{7857AB98-C14C-5F4D-B405-DDEE1BBC9838}"/>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8A80DDA1-05EC-9B41-82E4-2A18BA072A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5309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1ABA32C-F0AF-274B-9873-A034522EBC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DD1FC77-752B-D742-9BE6-2BD1B91121B8}" type="slidenum">
              <a:rPr lang="en-US" altLang="en-US"/>
              <a:pPr>
                <a:spcBef>
                  <a:spcPct val="0"/>
                </a:spcBef>
              </a:pPr>
              <a:t>100</a:t>
            </a:fld>
            <a:endParaRPr lang="en-US" altLang="en-US"/>
          </a:p>
        </p:txBody>
      </p:sp>
      <p:sp>
        <p:nvSpPr>
          <p:cNvPr id="28675" name="Rectangle 2">
            <a:extLst>
              <a:ext uri="{FF2B5EF4-FFF2-40B4-BE49-F238E27FC236}">
                <a16:creationId xmlns:a16="http://schemas.microsoft.com/office/drawing/2014/main" id="{C7792E57-C388-5241-B4AB-D5C37159EDA7}"/>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D984DB2-319D-1946-980D-7649A3596F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830988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4623226D-0665-2D48-99C0-9CEFB5487EC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3F52FF2-CC4E-EC48-B0C2-45EDC4EEDF69}" type="slidenum">
              <a:rPr lang="en-US" altLang="en-US"/>
              <a:pPr>
                <a:spcBef>
                  <a:spcPct val="0"/>
                </a:spcBef>
              </a:pPr>
              <a:t>101</a:t>
            </a:fld>
            <a:endParaRPr lang="en-US" altLang="en-US"/>
          </a:p>
        </p:txBody>
      </p:sp>
      <p:sp>
        <p:nvSpPr>
          <p:cNvPr id="30723" name="Rectangle 2">
            <a:extLst>
              <a:ext uri="{FF2B5EF4-FFF2-40B4-BE49-F238E27FC236}">
                <a16:creationId xmlns:a16="http://schemas.microsoft.com/office/drawing/2014/main" id="{5640383D-254D-EA4C-9D36-7E7383FCC2A2}"/>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07B133E1-F4F1-704E-8875-A327AD15DC2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7675048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AF6EB05-DD7E-314F-B5B4-899EC8461CA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50FF0E2-BEEE-DE43-A83C-58C1EE5C034C}" type="slidenum">
              <a:rPr lang="en-US" altLang="en-US"/>
              <a:pPr>
                <a:spcBef>
                  <a:spcPct val="0"/>
                </a:spcBef>
              </a:pPr>
              <a:t>103</a:t>
            </a:fld>
            <a:endParaRPr lang="en-US" altLang="en-US"/>
          </a:p>
        </p:txBody>
      </p:sp>
      <p:sp>
        <p:nvSpPr>
          <p:cNvPr id="34819" name="Rectangle 2">
            <a:extLst>
              <a:ext uri="{FF2B5EF4-FFF2-40B4-BE49-F238E27FC236}">
                <a16:creationId xmlns:a16="http://schemas.microsoft.com/office/drawing/2014/main" id="{83B73137-CCCF-744A-8519-EF2C6C098A14}"/>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B893523F-959A-3A42-BF41-0CCDAF82D0A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0973816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CF14E3AD-0238-7942-941E-97536EAD69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C84C7B9-D985-0C49-906C-ACD59027DAB9}" type="slidenum">
              <a:rPr lang="en-US" altLang="en-US"/>
              <a:pPr>
                <a:spcBef>
                  <a:spcPct val="0"/>
                </a:spcBef>
              </a:pPr>
              <a:t>104</a:t>
            </a:fld>
            <a:endParaRPr lang="en-US" altLang="en-US"/>
          </a:p>
        </p:txBody>
      </p:sp>
      <p:sp>
        <p:nvSpPr>
          <p:cNvPr id="36867" name="Rectangle 2">
            <a:extLst>
              <a:ext uri="{FF2B5EF4-FFF2-40B4-BE49-F238E27FC236}">
                <a16:creationId xmlns:a16="http://schemas.microsoft.com/office/drawing/2014/main" id="{24B7AA2F-1D43-2441-A7DE-EBDCF919E499}"/>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DD09A490-BA60-D547-AA52-9DDD9EB79C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5104037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2CDD9D92-5EB8-BE4A-8258-DA1FBF0C659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712616-8D91-204A-AF9E-803E60E39E27}" type="slidenum">
              <a:rPr lang="en-US" altLang="en-US"/>
              <a:pPr>
                <a:spcBef>
                  <a:spcPct val="0"/>
                </a:spcBef>
              </a:pPr>
              <a:t>105</a:t>
            </a:fld>
            <a:endParaRPr lang="en-US" altLang="en-US"/>
          </a:p>
        </p:txBody>
      </p:sp>
      <p:sp>
        <p:nvSpPr>
          <p:cNvPr id="38915" name="Rectangle 2">
            <a:extLst>
              <a:ext uri="{FF2B5EF4-FFF2-40B4-BE49-F238E27FC236}">
                <a16:creationId xmlns:a16="http://schemas.microsoft.com/office/drawing/2014/main" id="{5E789182-67B3-7A4F-9399-6CED90A08151}"/>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11227096-8C42-F84A-AE86-2BB1686FB15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18190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4755859A-924F-E34B-902E-89A56E99C3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D83C99-4DA4-A141-AF71-02BC81CE35FA}" type="slidenum">
              <a:rPr lang="en-US" altLang="en-US"/>
              <a:pPr>
                <a:spcBef>
                  <a:spcPct val="0"/>
                </a:spcBef>
              </a:pPr>
              <a:t>106</a:t>
            </a:fld>
            <a:endParaRPr lang="en-US" altLang="en-US"/>
          </a:p>
        </p:txBody>
      </p:sp>
      <p:sp>
        <p:nvSpPr>
          <p:cNvPr id="40963" name="Rectangle 2">
            <a:extLst>
              <a:ext uri="{FF2B5EF4-FFF2-40B4-BE49-F238E27FC236}">
                <a16:creationId xmlns:a16="http://schemas.microsoft.com/office/drawing/2014/main" id="{757CC99F-2AE6-734E-AA06-BACC639A3EB4}"/>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B26BEC82-B7B3-D147-8A65-5B7DD19163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3025936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2767EFEF-22B2-F247-A3B6-B44E7E48D6E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A58F52B-AC80-1E4D-B0AD-B0451C34EC0C}" type="slidenum">
              <a:rPr lang="en-US" altLang="en-US"/>
              <a:pPr>
                <a:spcBef>
                  <a:spcPct val="0"/>
                </a:spcBef>
              </a:pPr>
              <a:t>107</a:t>
            </a:fld>
            <a:endParaRPr lang="en-US" altLang="en-US"/>
          </a:p>
        </p:txBody>
      </p:sp>
      <p:sp>
        <p:nvSpPr>
          <p:cNvPr id="43011" name="Rectangle 2">
            <a:extLst>
              <a:ext uri="{FF2B5EF4-FFF2-40B4-BE49-F238E27FC236}">
                <a16:creationId xmlns:a16="http://schemas.microsoft.com/office/drawing/2014/main" id="{4EE986AC-17D0-6244-8AD0-36D592F2BCB1}"/>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BE5676B-91FC-D347-A854-A977834326D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855596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E5FEA04B-5F2E-6C47-B436-125F69E124D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D1690AD-7CCC-1941-98B1-6AECE5A291C5}" type="slidenum">
              <a:rPr lang="en-US" altLang="en-US"/>
              <a:pPr>
                <a:spcBef>
                  <a:spcPct val="0"/>
                </a:spcBef>
              </a:pPr>
              <a:t>109</a:t>
            </a:fld>
            <a:endParaRPr lang="en-US" altLang="en-US"/>
          </a:p>
        </p:txBody>
      </p:sp>
      <p:sp>
        <p:nvSpPr>
          <p:cNvPr id="47107" name="Rectangle 2">
            <a:extLst>
              <a:ext uri="{FF2B5EF4-FFF2-40B4-BE49-F238E27FC236}">
                <a16:creationId xmlns:a16="http://schemas.microsoft.com/office/drawing/2014/main" id="{B4C176AE-0457-0547-BC04-51BF27F19B10}"/>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9E3EA65E-E495-F64F-8990-08887157C2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771387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77FFA61-CE91-9942-82B9-D5224A5D2CC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114CAB2-FD9A-BB4F-AFA5-E0758E151DCD}" type="slidenum">
              <a:rPr lang="en-US" altLang="en-US"/>
              <a:pPr>
                <a:spcBef>
                  <a:spcPct val="0"/>
                </a:spcBef>
              </a:pPr>
              <a:t>110</a:t>
            </a:fld>
            <a:endParaRPr lang="en-US" altLang="en-US"/>
          </a:p>
        </p:txBody>
      </p:sp>
      <p:sp>
        <p:nvSpPr>
          <p:cNvPr id="49155" name="Rectangle 2">
            <a:extLst>
              <a:ext uri="{FF2B5EF4-FFF2-40B4-BE49-F238E27FC236}">
                <a16:creationId xmlns:a16="http://schemas.microsoft.com/office/drawing/2014/main" id="{3DBFAA21-7B1A-2A4E-9DAA-2B21AF34B688}"/>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D0447453-9F32-A04F-99E0-2B265A9E6C6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5764455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60518AD5-5A2F-1D47-AB7C-71A11DF5C1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5C4ABCA-B1A1-3E40-8678-EE31BA45BC6F}" type="slidenum">
              <a:rPr lang="en-US" altLang="en-US"/>
              <a:pPr>
                <a:spcBef>
                  <a:spcPct val="0"/>
                </a:spcBef>
              </a:pPr>
              <a:t>111</a:t>
            </a:fld>
            <a:endParaRPr lang="en-US" altLang="en-US"/>
          </a:p>
        </p:txBody>
      </p:sp>
      <p:sp>
        <p:nvSpPr>
          <p:cNvPr id="51203" name="Rectangle 2">
            <a:extLst>
              <a:ext uri="{FF2B5EF4-FFF2-40B4-BE49-F238E27FC236}">
                <a16:creationId xmlns:a16="http://schemas.microsoft.com/office/drawing/2014/main" id="{30792FD2-92AE-C745-A366-6CDA3AC2559A}"/>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18283CAD-A7DF-F242-B691-7B2024E20EE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783816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0DF8830-CAC1-014C-9EF7-8282C832E7D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043BA1-38CF-5344-A73E-88CDDCC97476}" type="slidenum">
              <a:rPr lang="en-US" altLang="en-US"/>
              <a:pPr>
                <a:spcBef>
                  <a:spcPct val="0"/>
                </a:spcBef>
              </a:pPr>
              <a:t>113</a:t>
            </a:fld>
            <a:endParaRPr lang="en-US" altLang="en-US"/>
          </a:p>
        </p:txBody>
      </p:sp>
      <p:sp>
        <p:nvSpPr>
          <p:cNvPr id="55299" name="Rectangle 2">
            <a:extLst>
              <a:ext uri="{FF2B5EF4-FFF2-40B4-BE49-F238E27FC236}">
                <a16:creationId xmlns:a16="http://schemas.microsoft.com/office/drawing/2014/main" id="{FDC7FF3C-301B-BF42-8CC0-0260F4F3ADA7}"/>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340FBD36-E7B2-784B-9689-AB3E013ECF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024598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BBA74257-E309-B84D-844E-21B2B23BAF6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0046E8C-1C3E-674F-B62C-DFCED3284F34}" type="slidenum">
              <a:rPr lang="en-US" altLang="en-US"/>
              <a:pPr>
                <a:spcBef>
                  <a:spcPct val="0"/>
                </a:spcBef>
              </a:pPr>
              <a:t>114</a:t>
            </a:fld>
            <a:endParaRPr lang="en-US" altLang="en-US"/>
          </a:p>
        </p:txBody>
      </p:sp>
      <p:sp>
        <p:nvSpPr>
          <p:cNvPr id="57347" name="Rectangle 2">
            <a:extLst>
              <a:ext uri="{FF2B5EF4-FFF2-40B4-BE49-F238E27FC236}">
                <a16:creationId xmlns:a16="http://schemas.microsoft.com/office/drawing/2014/main" id="{9449CBFC-071C-1D48-919B-0663DE9D5C2F}"/>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85DCA94A-633D-A046-A629-352CEE79DD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1417863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B5404131-94DD-B94F-87A9-ED5AC5EE382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C88E1AB-516B-7E4C-9320-C666D9592D1B}" type="slidenum">
              <a:rPr lang="en-US" altLang="en-US"/>
              <a:pPr>
                <a:spcBef>
                  <a:spcPct val="0"/>
                </a:spcBef>
              </a:pPr>
              <a:t>116</a:t>
            </a:fld>
            <a:endParaRPr lang="en-US" altLang="en-US"/>
          </a:p>
        </p:txBody>
      </p:sp>
      <p:sp>
        <p:nvSpPr>
          <p:cNvPr id="61443" name="Rectangle 2">
            <a:extLst>
              <a:ext uri="{FF2B5EF4-FFF2-40B4-BE49-F238E27FC236}">
                <a16:creationId xmlns:a16="http://schemas.microsoft.com/office/drawing/2014/main" id="{AEC9CE56-F2A5-264F-A8E9-CC8317E2E05D}"/>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B884ACF2-CFB9-2347-8513-1E46B907432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2813657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75749DE5-5F42-4E43-A69D-E998F62453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401B25-AC6D-4746-8005-7F53CB503862}" type="slidenum">
              <a:rPr lang="en-US" altLang="en-US"/>
              <a:pPr>
                <a:spcBef>
                  <a:spcPct val="0"/>
                </a:spcBef>
              </a:pPr>
              <a:t>127</a:t>
            </a:fld>
            <a:endParaRPr lang="en-US" altLang="en-US"/>
          </a:p>
        </p:txBody>
      </p:sp>
      <p:sp>
        <p:nvSpPr>
          <p:cNvPr id="7171" name="Rectangle 2">
            <a:extLst>
              <a:ext uri="{FF2B5EF4-FFF2-40B4-BE49-F238E27FC236}">
                <a16:creationId xmlns:a16="http://schemas.microsoft.com/office/drawing/2014/main" id="{B6333F41-3952-8E44-B899-08989F9220A0}"/>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D5400424-E30D-734B-AB18-E41686BDF4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338102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48DA6766-440D-3D48-B8C0-607E918809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DF8335F-8D58-F248-988C-262D3936B81B}" type="slidenum">
              <a:rPr lang="en-US" altLang="en-US"/>
              <a:pPr>
                <a:spcBef>
                  <a:spcPct val="0"/>
                </a:spcBef>
              </a:pPr>
              <a:t>128</a:t>
            </a:fld>
            <a:endParaRPr lang="en-US" altLang="en-US"/>
          </a:p>
        </p:txBody>
      </p:sp>
      <p:sp>
        <p:nvSpPr>
          <p:cNvPr id="9219" name="Rectangle 2">
            <a:extLst>
              <a:ext uri="{FF2B5EF4-FFF2-40B4-BE49-F238E27FC236}">
                <a16:creationId xmlns:a16="http://schemas.microsoft.com/office/drawing/2014/main" id="{185A8496-AAB2-A841-BC20-3064416E36B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5E762121-4878-A34C-80D7-BE3CDBB7BF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063141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7476D915-D4FE-3E4B-B9BE-C15146C6586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166334B-341B-8149-ADB3-FF2CC5F385E6}" type="slidenum">
              <a:rPr lang="en-US" altLang="en-US"/>
              <a:pPr>
                <a:spcBef>
                  <a:spcPct val="0"/>
                </a:spcBef>
              </a:pPr>
              <a:t>129</a:t>
            </a:fld>
            <a:endParaRPr lang="en-US" altLang="en-US"/>
          </a:p>
        </p:txBody>
      </p:sp>
      <p:sp>
        <p:nvSpPr>
          <p:cNvPr id="11267" name="Rectangle 2">
            <a:extLst>
              <a:ext uri="{FF2B5EF4-FFF2-40B4-BE49-F238E27FC236}">
                <a16:creationId xmlns:a16="http://schemas.microsoft.com/office/drawing/2014/main" id="{25B79D7E-C405-5D44-96C4-B98F7288812D}"/>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E1F96A46-C0F1-6E4E-AC9F-749310F945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8643577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563EEDC4-EA5C-0149-B4E2-8A61BE214D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291D69-5A5C-374F-8430-BD680AD85E8D}" type="slidenum">
              <a:rPr lang="en-US" altLang="en-US"/>
              <a:pPr>
                <a:spcBef>
                  <a:spcPct val="0"/>
                </a:spcBef>
              </a:pPr>
              <a:t>130</a:t>
            </a:fld>
            <a:endParaRPr lang="en-US" altLang="en-US"/>
          </a:p>
        </p:txBody>
      </p:sp>
      <p:sp>
        <p:nvSpPr>
          <p:cNvPr id="13315" name="Rectangle 2">
            <a:extLst>
              <a:ext uri="{FF2B5EF4-FFF2-40B4-BE49-F238E27FC236}">
                <a16:creationId xmlns:a16="http://schemas.microsoft.com/office/drawing/2014/main" id="{6399CBEF-5251-8144-9C3F-38EC044EE15D}"/>
              </a:ext>
            </a:extLst>
          </p:cNvPr>
          <p:cNvSpPr>
            <a:spLocks noGrp="1" noRot="1" noChangeAspect="1" noChangeArrowheads="1" noTextEdit="1"/>
          </p:cNvSpPr>
          <p:nvPr>
            <p:ph type="sldImg"/>
          </p:nvPr>
        </p:nvSpPr>
        <p:spPr>
          <a:ln/>
        </p:spPr>
      </p:sp>
      <p:sp>
        <p:nvSpPr>
          <p:cNvPr id="13316" name="Rectangle 3">
            <a:extLst>
              <a:ext uri="{FF2B5EF4-FFF2-40B4-BE49-F238E27FC236}">
                <a16:creationId xmlns:a16="http://schemas.microsoft.com/office/drawing/2014/main" id="{BB4DC767-CB22-D747-9CC4-814340B6A6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1275901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3BFAF2EF-6223-8148-87B5-225D7B84CF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303F573-BB2B-3840-A1DF-51E1A22E93E5}" type="slidenum">
              <a:rPr lang="en-US" altLang="en-US"/>
              <a:pPr>
                <a:spcBef>
                  <a:spcPct val="0"/>
                </a:spcBef>
              </a:pPr>
              <a:t>131</a:t>
            </a:fld>
            <a:endParaRPr lang="en-US" altLang="en-US"/>
          </a:p>
        </p:txBody>
      </p:sp>
      <p:sp>
        <p:nvSpPr>
          <p:cNvPr id="15363" name="Rectangle 2">
            <a:extLst>
              <a:ext uri="{FF2B5EF4-FFF2-40B4-BE49-F238E27FC236}">
                <a16:creationId xmlns:a16="http://schemas.microsoft.com/office/drawing/2014/main" id="{2E2DE832-57D0-AC4B-9565-E9973EDEC8C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44510AF6-B054-904B-8DA7-595B68D051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0988975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81DE77D-A561-014A-8485-A620FCE9788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33595E1-C240-4843-ABA9-7A5B6811EAA1}" type="slidenum">
              <a:rPr lang="en-US" altLang="en-US"/>
              <a:pPr>
                <a:spcBef>
                  <a:spcPct val="0"/>
                </a:spcBef>
              </a:pPr>
              <a:t>132</a:t>
            </a:fld>
            <a:endParaRPr lang="en-US" altLang="en-US"/>
          </a:p>
        </p:txBody>
      </p:sp>
      <p:sp>
        <p:nvSpPr>
          <p:cNvPr id="17411" name="Rectangle 2">
            <a:extLst>
              <a:ext uri="{FF2B5EF4-FFF2-40B4-BE49-F238E27FC236}">
                <a16:creationId xmlns:a16="http://schemas.microsoft.com/office/drawing/2014/main" id="{B1377F25-A544-4B4A-A64B-E38A1472CA6C}"/>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A5922C89-9E70-BB4F-9765-31158C76896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4121800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02F36880-5A0D-3F42-BC50-51BE86AB81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5A0E156-1366-6346-9D9A-2378CBA84D83}" type="slidenum">
              <a:rPr lang="en-US" altLang="en-US"/>
              <a:pPr>
                <a:spcBef>
                  <a:spcPct val="0"/>
                </a:spcBef>
              </a:pPr>
              <a:t>133</a:t>
            </a:fld>
            <a:endParaRPr lang="en-US" altLang="en-US"/>
          </a:p>
        </p:txBody>
      </p:sp>
      <p:sp>
        <p:nvSpPr>
          <p:cNvPr id="19459" name="Rectangle 2">
            <a:extLst>
              <a:ext uri="{FF2B5EF4-FFF2-40B4-BE49-F238E27FC236}">
                <a16:creationId xmlns:a16="http://schemas.microsoft.com/office/drawing/2014/main" id="{1399B51B-B38B-F64A-812E-5326B72FC9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06E7B72F-2DC7-2040-8BC7-6441285D2F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678896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5F05CA0-B351-D741-93D0-83E2212FB9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CE4208-B812-4C41-9C75-C6E1033E7939}" type="slidenum">
              <a:rPr lang="en-US" altLang="en-US"/>
              <a:pPr>
                <a:spcBef>
                  <a:spcPct val="0"/>
                </a:spcBef>
              </a:pPr>
              <a:t>134</a:t>
            </a:fld>
            <a:endParaRPr lang="en-US" altLang="en-US"/>
          </a:p>
        </p:txBody>
      </p:sp>
      <p:sp>
        <p:nvSpPr>
          <p:cNvPr id="21507" name="Rectangle 2">
            <a:extLst>
              <a:ext uri="{FF2B5EF4-FFF2-40B4-BE49-F238E27FC236}">
                <a16:creationId xmlns:a16="http://schemas.microsoft.com/office/drawing/2014/main" id="{D176EC00-7592-0746-8A2D-67E261D8B09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AEC39978-69F1-9E45-8B9F-1BDF601A8E2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9237000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8BB0ED77-084A-E546-8B78-64E097EB331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B7B6F4F-793A-344C-854C-781D78605A0E}" type="slidenum">
              <a:rPr lang="en-US" altLang="en-US"/>
              <a:pPr>
                <a:spcBef>
                  <a:spcPct val="0"/>
                </a:spcBef>
              </a:pPr>
              <a:t>135</a:t>
            </a:fld>
            <a:endParaRPr lang="en-US" altLang="en-US"/>
          </a:p>
        </p:txBody>
      </p:sp>
      <p:sp>
        <p:nvSpPr>
          <p:cNvPr id="23555" name="Rectangle 2">
            <a:extLst>
              <a:ext uri="{FF2B5EF4-FFF2-40B4-BE49-F238E27FC236}">
                <a16:creationId xmlns:a16="http://schemas.microsoft.com/office/drawing/2014/main" id="{C55F1601-CE19-D84A-947F-9A2DE5E5BD05}"/>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A77186A0-3681-CC48-927F-70895658E57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24155091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53BBE65C-7808-DD43-9303-51B77297E6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2C6A96A-2806-0748-A929-9F49875AC4D4}" type="slidenum">
              <a:rPr lang="en-US" altLang="en-US"/>
              <a:pPr>
                <a:spcBef>
                  <a:spcPct val="0"/>
                </a:spcBef>
              </a:pPr>
              <a:t>136</a:t>
            </a:fld>
            <a:endParaRPr lang="en-US" altLang="en-US"/>
          </a:p>
        </p:txBody>
      </p:sp>
      <p:sp>
        <p:nvSpPr>
          <p:cNvPr id="25603" name="Rectangle 2">
            <a:extLst>
              <a:ext uri="{FF2B5EF4-FFF2-40B4-BE49-F238E27FC236}">
                <a16:creationId xmlns:a16="http://schemas.microsoft.com/office/drawing/2014/main" id="{F9EA6C99-970C-2B45-B952-B99F59591E78}"/>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288910E0-A170-1D4A-89CD-6197D529D8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899335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063D866-141D-EB4A-A83E-073B4B0E9B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1100AF-D90C-B24E-A6D2-6969A1335C88}" type="slidenum">
              <a:rPr lang="en-US" altLang="en-US"/>
              <a:pPr>
                <a:spcBef>
                  <a:spcPct val="0"/>
                </a:spcBef>
              </a:pPr>
              <a:t>137</a:t>
            </a:fld>
            <a:endParaRPr lang="en-US" altLang="en-US"/>
          </a:p>
        </p:txBody>
      </p:sp>
      <p:sp>
        <p:nvSpPr>
          <p:cNvPr id="27651" name="Rectangle 2">
            <a:extLst>
              <a:ext uri="{FF2B5EF4-FFF2-40B4-BE49-F238E27FC236}">
                <a16:creationId xmlns:a16="http://schemas.microsoft.com/office/drawing/2014/main" id="{58FFEFED-C45E-D64A-8571-A8ED4DDD297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14C92095-B3AB-3E43-9743-8805403DEE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0469827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0D029BB6-4AF0-DB4E-8F47-05ECC7D8B0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857BD2F-DACC-BF43-B126-0DB740D3ECC2}" type="slidenum">
              <a:rPr lang="en-US" altLang="en-US"/>
              <a:pPr>
                <a:spcBef>
                  <a:spcPct val="0"/>
                </a:spcBef>
              </a:pPr>
              <a:t>138</a:t>
            </a:fld>
            <a:endParaRPr lang="en-US" altLang="en-US"/>
          </a:p>
        </p:txBody>
      </p:sp>
      <p:sp>
        <p:nvSpPr>
          <p:cNvPr id="29699" name="Rectangle 2">
            <a:extLst>
              <a:ext uri="{FF2B5EF4-FFF2-40B4-BE49-F238E27FC236}">
                <a16:creationId xmlns:a16="http://schemas.microsoft.com/office/drawing/2014/main" id="{2D98BEA9-FD33-404D-8393-A538E00D3B48}"/>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1BC0D1C-381D-9346-8DFD-8701B86086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9358141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97DC52C9-FBB6-D843-B5A6-A5B97BB8F3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25FD201-54F3-EF4D-9A41-47CD14299E5B}" type="slidenum">
              <a:rPr lang="en-US" altLang="en-US"/>
              <a:pPr>
                <a:spcBef>
                  <a:spcPct val="0"/>
                </a:spcBef>
              </a:pPr>
              <a:t>139</a:t>
            </a:fld>
            <a:endParaRPr lang="en-US" altLang="en-US"/>
          </a:p>
        </p:txBody>
      </p:sp>
      <p:sp>
        <p:nvSpPr>
          <p:cNvPr id="31747" name="Rectangle 2">
            <a:extLst>
              <a:ext uri="{FF2B5EF4-FFF2-40B4-BE49-F238E27FC236}">
                <a16:creationId xmlns:a16="http://schemas.microsoft.com/office/drawing/2014/main" id="{D91B1505-1053-F445-8C2D-940523EC8D95}"/>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A848E864-6866-3A48-AA5F-80B9896DFC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48192419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F82CDCF8-0BD9-7847-A568-3C158AF0A8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7D90AD3-5179-0F4C-A5F3-B706B58C92E1}" type="slidenum">
              <a:rPr lang="en-US" altLang="en-US"/>
              <a:pPr>
                <a:spcBef>
                  <a:spcPct val="0"/>
                </a:spcBef>
              </a:pPr>
              <a:t>140</a:t>
            </a:fld>
            <a:endParaRPr lang="en-US" altLang="en-US"/>
          </a:p>
        </p:txBody>
      </p:sp>
      <p:sp>
        <p:nvSpPr>
          <p:cNvPr id="35843" name="Rectangle 2">
            <a:extLst>
              <a:ext uri="{FF2B5EF4-FFF2-40B4-BE49-F238E27FC236}">
                <a16:creationId xmlns:a16="http://schemas.microsoft.com/office/drawing/2014/main" id="{AF055545-89A4-5D41-816B-3FF0FA1DB94D}"/>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A8CE7F93-2D14-AA4E-95EB-A1FFFDDFC5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2978108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92752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30746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161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49940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87266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13384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869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323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92218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02921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328376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72737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Blue Box">
    <p:spTree>
      <p:nvGrpSpPr>
        <p:cNvPr id="1" name=""/>
        <p:cNvGrpSpPr/>
        <p:nvPr/>
      </p:nvGrpSpPr>
      <p:grpSpPr>
        <a:xfrm>
          <a:off x="0" y="0"/>
          <a:ext cx="0" cy="0"/>
          <a:chOff x="0" y="0"/>
          <a:chExt cx="0" cy="0"/>
        </a:xfrm>
      </p:grpSpPr>
      <p:sp>
        <p:nvSpPr>
          <p:cNvPr id="4" name="Text Placeholder 16"/>
          <p:cNvSpPr>
            <a:spLocks noGrp="1"/>
          </p:cNvSpPr>
          <p:nvPr>
            <p:ph type="body" sz="quarter" idx="10"/>
          </p:nvPr>
        </p:nvSpPr>
        <p:spPr>
          <a:xfrm>
            <a:off x="1175398" y="901700"/>
            <a:ext cx="9841209" cy="5162924"/>
          </a:xfrm>
          <a:prstGeom prst="roundRect">
            <a:avLst>
              <a:gd name="adj" fmla="val 9731"/>
            </a:avLst>
          </a:prstGeom>
          <a:solidFill>
            <a:schemeClr val="accent1">
              <a:lumMod val="60000"/>
              <a:lumOff val="40000"/>
            </a:schemeClr>
          </a:solidFill>
          <a:ln>
            <a:noFill/>
          </a:ln>
        </p:spPr>
        <p:style>
          <a:lnRef idx="2">
            <a:schemeClr val="dk1"/>
          </a:lnRef>
          <a:fillRef idx="1">
            <a:schemeClr val="lt1"/>
          </a:fillRef>
          <a:effectRef idx="0">
            <a:schemeClr val="dk1"/>
          </a:effectRef>
          <a:fontRef idx="none"/>
        </p:style>
        <p:txBody>
          <a:bodyPr wrap="square" lIns="365760" tIns="274320" rIns="365760" bIns="274320">
            <a:normAutofit/>
          </a:bodyPr>
          <a:lstStyle>
            <a:lvl1pPr marL="0" indent="0">
              <a:buNone/>
              <a:defRPr sz="2200">
                <a:solidFill>
                  <a:schemeClr val="bg1"/>
                </a:solidFill>
              </a:defRPr>
            </a:lvl1pPr>
            <a:lvl2pPr>
              <a:buNone/>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59135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3/27/2020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2580893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688" r:id="rId5"/>
    <p:sldLayoutId id="2147483689" r:id="rId6"/>
    <p:sldLayoutId id="2147483695" r:id="rId7"/>
    <p:sldLayoutId id="2147483690" r:id="rId8"/>
    <p:sldLayoutId id="2147483691" r:id="rId9"/>
    <p:sldLayoutId id="2147483692" r:id="rId10"/>
    <p:sldLayoutId id="2147483693" r:id="rId11"/>
    <p:sldLayoutId id="2147483694" r:id="rId12"/>
    <p:sldLayoutId id="2147483701" r:id="rId13"/>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qz.com/work/1087765/how-to-transcribe-audio-fast-and-for-free-using-google-docs-voice-typing/" TargetMode="External"/><Relationship Id="rId2" Type="http://schemas.openxmlformats.org/officeDocument/2006/relationships/hyperlink" Target="http://onlineqda.hud.ac.uk/movies/transcription/index.ph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onlineqda.hud.ac.uk/_REQUALLO/FR/Template_Analysis/Analytic+Descript_coding.php"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image" Target="../media/image18.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7.wmf"/><Relationship Id="rId5" Type="http://schemas.openxmlformats.org/officeDocument/2006/relationships/oleObject" Target="../embeddings/oleObject2.bin"/><Relationship Id="rId4" Type="http://schemas.openxmlformats.org/officeDocument/2006/relationships/image" Target="../media/image16.wmf"/></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EdhoX1Xu6ZI"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uk.pcmag.com/cloud-services/73249/the-best-online-survey-tools" TargetMode="External"/><Relationship Id="rId2" Type="http://schemas.openxmlformats.org/officeDocument/2006/relationships/hyperlink" Target="https://www.wordstream.com/blog/ws/2014/11/10/best-online-survey-tools" TargetMode="External"/><Relationship Id="rId1" Type="http://schemas.openxmlformats.org/officeDocument/2006/relationships/slideLayout" Target="../slideLayouts/slideLayout2.xml"/><Relationship Id="rId4" Type="http://schemas.openxmlformats.org/officeDocument/2006/relationships/hyperlink" Target="https://stats.idre.ucla.edu/other/mult-pkg/whatstat/" TargetMode="External"/></Relationships>
</file>

<file path=ppt/slides/_rels/slide68.xml.rels><?xml version="1.0" encoding="UTF-8" standalone="yes"?>
<Relationships xmlns="http://schemas.openxmlformats.org/package/2006/relationships"><Relationship Id="rId2" Type="http://schemas.openxmlformats.org/officeDocument/2006/relationships/hyperlink" Target="https://methods.sagepub.com/which-stats-test"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3.xml"/><Relationship Id="rId5" Type="http://schemas.openxmlformats.org/officeDocument/2006/relationships/image" Target="../media/image23.jpeg"/><Relationship Id="rId4" Type="http://schemas.openxmlformats.org/officeDocument/2006/relationships/image" Target="../media/image22.jpeg"/></Relationships>
</file>

<file path=ppt/slides/_rels/slide7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26.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image" Target="../media/image30.emf"/><Relationship Id="rId4" Type="http://schemas.openxmlformats.org/officeDocument/2006/relationships/oleObject" Target="../embeddings/oleObject4.bin"/></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9.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2.xml.rels><?xml version="1.0" encoding="UTF-8" standalone="yes"?>
<Relationships xmlns="http://schemas.openxmlformats.org/package/2006/relationships"><Relationship Id="rId2" Type="http://schemas.openxmlformats.org/officeDocument/2006/relationships/hyperlink" Target="http://blog.minitab.com/blog/understanding-statistics/what-can-you-say-when-your-p-value-is-greater-than-005" TargetMode="External"/><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12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33.emf"/><Relationship Id="rId4" Type="http://schemas.openxmlformats.org/officeDocument/2006/relationships/oleObject" Target="../embeddings/oleObject5.bin"/></Relationships>
</file>

<file path=ppt/slides/_rels/slide13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34.png"/><Relationship Id="rId4" Type="http://schemas.openxmlformats.org/officeDocument/2006/relationships/oleObject" Target="../embeddings/oleObject6.bin"/></Relationships>
</file>

<file path=ppt/slides/_rels/slide1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37.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vmlDrawing" Target="../drawings/vmlDrawing5.vml"/><Relationship Id="rId5" Type="http://schemas.openxmlformats.org/officeDocument/2006/relationships/image" Target="../media/image37.png"/><Relationship Id="rId4" Type="http://schemas.openxmlformats.org/officeDocument/2006/relationships/oleObject" Target="../embeddings/oleObject7.bin"/></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CF95ED-295F-4295-9442-C07FE8E0BDD8}"/>
              </a:ext>
            </a:extLst>
          </p:cNvPr>
          <p:cNvPicPr>
            <a:picLocks noChangeAspect="1"/>
          </p:cNvPicPr>
          <p:nvPr/>
        </p:nvPicPr>
        <p:blipFill rotWithShape="1">
          <a:blip r:embed="rId2"/>
          <a:srcRect t="5597" b="1013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77790A-B41A-DD4B-9BAF-F311D3008908}"/>
              </a:ext>
            </a:extLst>
          </p:cNvPr>
          <p:cNvSpPr>
            <a:spLocks noGrp="1"/>
          </p:cNvSpPr>
          <p:nvPr>
            <p:ph type="ctrTitle"/>
          </p:nvPr>
        </p:nvSpPr>
        <p:spPr>
          <a:xfrm>
            <a:off x="477981" y="1122362"/>
            <a:ext cx="4023360" cy="2802219"/>
          </a:xfrm>
        </p:spPr>
        <p:txBody>
          <a:bodyPr anchor="b">
            <a:normAutofit/>
          </a:bodyPr>
          <a:lstStyle/>
          <a:p>
            <a:r>
              <a:rPr lang="en-GB" sz="3200" dirty="0"/>
              <a:t>Analysing and interpreting data</a:t>
            </a:r>
            <a:endParaRPr lang="en-US" sz="3200" dirty="0"/>
          </a:p>
        </p:txBody>
      </p:sp>
      <p:sp>
        <p:nvSpPr>
          <p:cNvPr id="3" name="Subtitle 2">
            <a:extLst>
              <a:ext uri="{FF2B5EF4-FFF2-40B4-BE49-F238E27FC236}">
                <a16:creationId xmlns:a16="http://schemas.microsoft.com/office/drawing/2014/main" id="{3E19F046-AB21-0540-88FE-9C795F809754}"/>
              </a:ext>
            </a:extLst>
          </p:cNvPr>
          <p:cNvSpPr>
            <a:spLocks noGrp="1"/>
          </p:cNvSpPr>
          <p:nvPr>
            <p:ph type="subTitle" idx="1"/>
          </p:nvPr>
        </p:nvSpPr>
        <p:spPr>
          <a:xfrm>
            <a:off x="477980" y="3969352"/>
            <a:ext cx="4023359" cy="1208141"/>
          </a:xfrm>
        </p:spPr>
        <p:txBody>
          <a:bodyPr>
            <a:normAutofit/>
          </a:bodyPr>
          <a:lstStyle/>
          <a:p>
            <a:r>
              <a:rPr lang="en-GB" sz="1600" dirty="0"/>
              <a:t>Dr Caroline Jawad 2020</a:t>
            </a:r>
            <a:endParaRPr lang="en-US" sz="1600" dirty="0"/>
          </a:p>
        </p:txBody>
      </p:sp>
    </p:spTree>
    <p:extLst>
      <p:ext uri="{BB962C8B-B14F-4D97-AF65-F5344CB8AC3E}">
        <p14:creationId xmlns:p14="http://schemas.microsoft.com/office/powerpoint/2010/main" val="6896760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72A3-4BE7-5E4A-B19F-A214DBEDD33E}"/>
              </a:ext>
            </a:extLst>
          </p:cNvPr>
          <p:cNvSpPr>
            <a:spLocks noGrp="1"/>
          </p:cNvSpPr>
          <p:nvPr>
            <p:ph type="title"/>
          </p:nvPr>
        </p:nvSpPr>
        <p:spPr/>
        <p:txBody>
          <a:bodyPr/>
          <a:lstStyle/>
          <a:p>
            <a:r>
              <a:rPr lang="en-US" dirty="0"/>
              <a:t>Important information</a:t>
            </a:r>
          </a:p>
        </p:txBody>
      </p:sp>
    </p:spTree>
    <p:extLst>
      <p:ext uri="{BB962C8B-B14F-4D97-AF65-F5344CB8AC3E}">
        <p14:creationId xmlns:p14="http://schemas.microsoft.com/office/powerpoint/2010/main" val="417424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265F38FA-F634-DF44-9AEB-963EE60B7207}"/>
              </a:ext>
            </a:extLst>
          </p:cNvPr>
          <p:cNvSpPr>
            <a:spLocks noGrp="1"/>
          </p:cNvSpPr>
          <p:nvPr>
            <p:ph type="title"/>
          </p:nvPr>
        </p:nvSpPr>
        <p:spPr>
          <a:xfrm>
            <a:off x="838200" y="365125"/>
            <a:ext cx="10515600" cy="1325563"/>
          </a:xfrm>
        </p:spPr>
        <p:txBody>
          <a:bodyPr>
            <a:normAutofit/>
          </a:bodyPr>
          <a:lstStyle/>
          <a:p>
            <a:r>
              <a:rPr lang="en-US" dirty="0"/>
              <a:t>COVID-19 (coronavirus)</a:t>
            </a:r>
            <a:br>
              <a:rPr lang="en-US" dirty="0"/>
            </a:br>
            <a:endParaRPr lang="en-US" dirty="0"/>
          </a:p>
        </p:txBody>
      </p:sp>
      <p:sp>
        <p:nvSpPr>
          <p:cNvPr id="5" name="Content Placeholder 4">
            <a:extLst>
              <a:ext uri="{FF2B5EF4-FFF2-40B4-BE49-F238E27FC236}">
                <a16:creationId xmlns:a16="http://schemas.microsoft.com/office/drawing/2014/main" id="{20B2524D-30CA-8C4A-B4D6-18D6C4388F3F}"/>
              </a:ext>
            </a:extLst>
          </p:cNvPr>
          <p:cNvSpPr>
            <a:spLocks noGrp="1"/>
          </p:cNvSpPr>
          <p:nvPr>
            <p:ph idx="1"/>
          </p:nvPr>
        </p:nvSpPr>
        <p:spPr>
          <a:xfrm>
            <a:off x="838200" y="2013625"/>
            <a:ext cx="10515600" cy="4163338"/>
          </a:xfrm>
        </p:spPr>
        <p:txBody>
          <a:bodyPr>
            <a:normAutofit/>
          </a:bodyPr>
          <a:lstStyle/>
          <a:p>
            <a:pPr marL="0" indent="0" fontAlgn="base">
              <a:lnSpc>
                <a:spcPct val="90000"/>
              </a:lnSpc>
              <a:buNone/>
            </a:pPr>
            <a:r>
              <a:rPr lang="en-US" sz="1700" dirty="0"/>
              <a:t>After the UK implemented a 24 hour curfew in March 2020, UWTSD took steps to support the research student and research during the curfew and University building closures.</a:t>
            </a:r>
          </a:p>
          <a:p>
            <a:pPr marL="0" indent="0" fontAlgn="base">
              <a:lnSpc>
                <a:spcPct val="90000"/>
              </a:lnSpc>
              <a:buNone/>
            </a:pPr>
            <a:r>
              <a:rPr lang="en-US" sz="1700" dirty="0"/>
              <a:t>Formal supervision meetings continued as much as possible and arranged via suitable meeting software and documents shared electronically.</a:t>
            </a:r>
          </a:p>
          <a:p>
            <a:pPr marL="0" indent="0" fontAlgn="base">
              <a:lnSpc>
                <a:spcPct val="90000"/>
              </a:lnSpc>
              <a:buNone/>
            </a:pPr>
            <a:r>
              <a:rPr lang="en-US" sz="1700" dirty="0"/>
              <a:t>Some research was at greater risk to delays, for example projects requiring physical presence to undertake interviews, fieldwork or data collection. Supervisors and research students urgently reviewed their research plans. UWTSD understands that some students’ projects and dissertations were planned to require in-person research and data collection that is not possible in this period of remote learning. Digital research activities that advance the studies, were </a:t>
            </a:r>
            <a:r>
              <a:rPr lang="en-US" sz="1700" dirty="0" err="1"/>
              <a:t>prioritised</a:t>
            </a:r>
            <a:r>
              <a:rPr lang="en-US" sz="1700" dirty="0"/>
              <a:t>. If it was no longer possible to continue with the existing plan then consideration to changes to the project plan should be considered to offset, wherever possible, undue future delays to the project/dissertation submission. All fieldwork conducted by students occurred remotely using electronic means wherever possible.</a:t>
            </a:r>
          </a:p>
          <a:p>
            <a:pPr marL="0" indent="0" fontAlgn="base">
              <a:lnSpc>
                <a:spcPct val="90000"/>
              </a:lnSpc>
              <a:buNone/>
            </a:pPr>
            <a:r>
              <a:rPr lang="en-US" sz="1700" dirty="0"/>
              <a:t>Students, with the help of their supervisors, are urged to document the extent of the disruption to their research.</a:t>
            </a:r>
          </a:p>
          <a:p>
            <a:pPr>
              <a:lnSpc>
                <a:spcPct val="90000"/>
              </a:lnSpc>
            </a:pPr>
            <a:endParaRPr lang="en-US" sz="1700" dirty="0"/>
          </a:p>
        </p:txBody>
      </p:sp>
    </p:spTree>
    <p:extLst>
      <p:ext uri="{BB962C8B-B14F-4D97-AF65-F5344CB8AC3E}">
        <p14:creationId xmlns:p14="http://schemas.microsoft.com/office/powerpoint/2010/main" val="414711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971F0-6B17-B843-BD8A-FE84332CBBA8}"/>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A00DCABF-756D-2549-8977-02F9E0AE9486}"/>
              </a:ext>
            </a:extLst>
          </p:cNvPr>
          <p:cNvSpPr>
            <a:spLocks noGrp="1"/>
          </p:cNvSpPr>
          <p:nvPr>
            <p:ph idx="1"/>
          </p:nvPr>
        </p:nvSpPr>
        <p:spPr/>
        <p:txBody>
          <a:bodyPr/>
          <a:lstStyle/>
          <a:p>
            <a:r>
              <a:rPr lang="en-US" dirty="0"/>
              <a:t>1 June 2020</a:t>
            </a:r>
          </a:p>
          <a:p>
            <a:r>
              <a:rPr lang="en-US" dirty="0"/>
              <a:t>No binding </a:t>
            </a:r>
          </a:p>
          <a:p>
            <a:r>
              <a:rPr lang="en-US" dirty="0"/>
              <a:t>Just </a:t>
            </a:r>
            <a:r>
              <a:rPr lang="en-US" dirty="0" err="1"/>
              <a:t>turnitin</a:t>
            </a:r>
            <a:endParaRPr lang="en-US" dirty="0"/>
          </a:p>
        </p:txBody>
      </p:sp>
    </p:spTree>
    <p:extLst>
      <p:ext uri="{BB962C8B-B14F-4D97-AF65-F5344CB8AC3E}">
        <p14:creationId xmlns:p14="http://schemas.microsoft.com/office/powerpoint/2010/main" val="2045695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4FD16D7-4EB3-40C2-A811-4F8DE52B3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42310"/>
            <a:ext cx="12192000" cy="2515690"/>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94956" y="5467480"/>
            <a:ext cx="10515600" cy="888869"/>
          </a:xfrm>
        </p:spPr>
        <p:txBody>
          <a:bodyPr>
            <a:normAutofit/>
          </a:bodyPr>
          <a:lstStyle/>
          <a:p>
            <a:pPr algn="ctr">
              <a:defRPr/>
            </a:pPr>
            <a:r>
              <a:rPr lang="en-GB">
                <a:solidFill>
                  <a:srgbClr val="FFFFFF"/>
                </a:solidFill>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91762571"/>
              </p:ext>
            </p:extLst>
          </p:nvPr>
        </p:nvGraphicFramePr>
        <p:xfrm>
          <a:off x="643467" y="645845"/>
          <a:ext cx="10905066" cy="3932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692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41986" name="Rectangle 2"/>
          <p:cNvSpPr>
            <a:spLocks noGrp="1" noChangeArrowheads="1"/>
          </p:cNvSpPr>
          <p:nvPr>
            <p:ph type="title"/>
          </p:nvPr>
        </p:nvSpPr>
        <p:spPr>
          <a:xfrm>
            <a:off x="838200" y="365125"/>
            <a:ext cx="10515600" cy="1325563"/>
          </a:xfrm>
        </p:spPr>
        <p:txBody>
          <a:bodyPr>
            <a:normAutofit/>
            <a:scene3d>
              <a:camera prst="orthographicFront"/>
              <a:lightRig rig="soft" dir="t"/>
            </a:scene3d>
          </a:bodyPr>
          <a:lstStyle/>
          <a:p>
            <a:pPr>
              <a:defRPr/>
            </a:pPr>
            <a:r>
              <a:rPr lang="en-GB"/>
              <a:t>Analysis</a:t>
            </a:r>
          </a:p>
        </p:txBody>
      </p:sp>
      <p:sp>
        <p:nvSpPr>
          <p:cNvPr id="20482" name="Rectangle 3"/>
          <p:cNvSpPr>
            <a:spLocks noGrp="1" noChangeArrowheads="1"/>
          </p:cNvSpPr>
          <p:nvPr>
            <p:ph idx="1"/>
          </p:nvPr>
        </p:nvSpPr>
        <p:spPr>
          <a:xfrm>
            <a:off x="838200" y="2013625"/>
            <a:ext cx="10515600" cy="4163338"/>
          </a:xfrm>
        </p:spPr>
        <p:txBody>
          <a:bodyPr>
            <a:normAutofit/>
          </a:bodyPr>
          <a:lstStyle/>
          <a:p>
            <a:pPr marL="182880" indent="-182880">
              <a:buClr>
                <a:schemeClr val="tx1">
                  <a:lumMod val="85000"/>
                  <a:lumOff val="15000"/>
                </a:schemeClr>
              </a:buClr>
              <a:defRPr/>
            </a:pPr>
            <a:r>
              <a:rPr lang="en-GB" altLang="en-US" sz="2000">
                <a:ea typeface="Calibri Regular" charset="0"/>
              </a:rPr>
              <a:t>Purpose - to produce findings. The data collection process is not an end in itself.  The culminating activities of qualitative inquiry are analysis, interpretation, and presentation of findings</a:t>
            </a:r>
          </a:p>
          <a:p>
            <a:pPr marL="182880" indent="-182880">
              <a:buClr>
                <a:schemeClr val="tx1">
                  <a:lumMod val="85000"/>
                  <a:lumOff val="15000"/>
                </a:schemeClr>
              </a:buClr>
              <a:defRPr/>
            </a:pPr>
            <a:r>
              <a:rPr lang="en-GB" altLang="en-US" sz="2000">
                <a:ea typeface="Calibri Regular" charset="0"/>
              </a:rPr>
              <a:t>Challenge - to make sense of massive amounts of data, reduce the volume of information, identify significant patterns and construct a framework for communicating the essence of what the data reveal</a:t>
            </a:r>
          </a:p>
          <a:p>
            <a:pPr marL="182880" indent="-182880">
              <a:buClr>
                <a:schemeClr val="tx1">
                  <a:lumMod val="85000"/>
                  <a:lumOff val="15000"/>
                </a:schemeClr>
              </a:buClr>
              <a:defRPr/>
            </a:pPr>
            <a:r>
              <a:rPr lang="en-GB" altLang="en-US" sz="2000">
                <a:ea typeface="Calibri Regular" charset="0"/>
              </a:rPr>
              <a:t>Problem – is that there are ‘… few agreed-on canons for … data analysis, in the sense of shared ground rules for drawing conclusions and verifying sturdiness’ Miles and Huberman, 1984)</a:t>
            </a:r>
          </a:p>
          <a:p>
            <a:pPr marL="182880" indent="-182880">
              <a:buClr>
                <a:schemeClr val="tx1">
                  <a:lumMod val="85000"/>
                  <a:lumOff val="15000"/>
                </a:schemeClr>
              </a:buClr>
              <a:defRPr/>
            </a:pPr>
            <a:endParaRPr lang="en-GB" altLang="en-US" sz="2000">
              <a:ea typeface="Calibri Regular" charset="0"/>
            </a:endParaRPr>
          </a:p>
          <a:p>
            <a:pPr marL="182880" indent="-182880">
              <a:buClr>
                <a:schemeClr val="tx1">
                  <a:lumMod val="85000"/>
                  <a:lumOff val="15000"/>
                </a:schemeClr>
              </a:buClr>
              <a:defRPr/>
            </a:pPr>
            <a:endParaRPr lang="en-GB" altLang="en-US" sz="2000">
              <a:ea typeface="Calibri Regular" charset="0"/>
            </a:endParaRPr>
          </a:p>
        </p:txBody>
      </p:sp>
    </p:spTree>
    <p:extLst>
      <p:ext uri="{BB962C8B-B14F-4D97-AF65-F5344CB8AC3E}">
        <p14:creationId xmlns:p14="http://schemas.microsoft.com/office/powerpoint/2010/main" val="1488472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6" name="Rectangle 8">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3" y="1674546"/>
            <a:ext cx="5594224" cy="3508908"/>
          </a:xfrm>
          <a:noFill/>
        </p:spPr>
        <p:txBody>
          <a:bodyPr vert="horz" lIns="91440" tIns="45720" rIns="91440" bIns="45720" rtlCol="0" anchor="ctr">
            <a:normAutofit/>
          </a:bodyPr>
          <a:lstStyle/>
          <a:p>
            <a:pPr algn="l"/>
            <a:r>
              <a:rPr lang="en-US" sz="4800">
                <a:solidFill>
                  <a:srgbClr val="FFFFFF"/>
                </a:solidFill>
              </a:rPr>
              <a:t>The Basics</a:t>
            </a:r>
          </a:p>
        </p:txBody>
      </p:sp>
    </p:spTree>
    <p:extLst>
      <p:ext uri="{BB962C8B-B14F-4D97-AF65-F5344CB8AC3E}">
        <p14:creationId xmlns:p14="http://schemas.microsoft.com/office/powerpoint/2010/main" val="3374668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B04273-AE2A-4676-98D5-85D0D238C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rgbClr val="81A6C4">
              <a:alpha val="20000"/>
            </a:srgbClr>
          </a:solidFill>
          <a:ln w="32707"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The writing of the chapter </a:t>
            </a:r>
            <a:endParaRPr lang="en-GB" dirty="0"/>
          </a:p>
        </p:txBody>
      </p:sp>
      <p:sp>
        <p:nvSpPr>
          <p:cNvPr id="3" name="Content Placeholder 2"/>
          <p:cNvSpPr>
            <a:spLocks noGrp="1"/>
          </p:cNvSpPr>
          <p:nvPr>
            <p:ph idx="1"/>
          </p:nvPr>
        </p:nvSpPr>
        <p:spPr>
          <a:xfrm>
            <a:off x="838200" y="2013625"/>
            <a:ext cx="10515600" cy="4163338"/>
          </a:xfrm>
        </p:spPr>
        <p:txBody>
          <a:bodyPr>
            <a:normAutofit/>
          </a:bodyPr>
          <a:lstStyle/>
          <a:p>
            <a:r>
              <a:rPr lang="en-GB" sz="2000"/>
              <a:t>Overwhelming. </a:t>
            </a:r>
          </a:p>
          <a:p>
            <a:r>
              <a:rPr lang="en-GB" sz="2000"/>
              <a:t>Start with your objectives.</a:t>
            </a:r>
          </a:p>
          <a:p>
            <a:r>
              <a:rPr lang="en-GB" sz="2000"/>
              <a:t>Explain how you will analyse your data.</a:t>
            </a:r>
          </a:p>
          <a:p>
            <a:r>
              <a:rPr lang="en-GB" sz="2000"/>
              <a:t>Sequential/mono method.</a:t>
            </a:r>
          </a:p>
        </p:txBody>
      </p:sp>
    </p:spTree>
    <p:extLst>
      <p:ext uri="{BB962C8B-B14F-4D97-AF65-F5344CB8AC3E}">
        <p14:creationId xmlns:p14="http://schemas.microsoft.com/office/powerpoint/2010/main" val="2027294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Choice</a:t>
            </a:r>
          </a:p>
        </p:txBody>
      </p:sp>
      <p:sp>
        <p:nvSpPr>
          <p:cNvPr id="3" name="Content Placeholder 2"/>
          <p:cNvSpPr>
            <a:spLocks noGrp="1"/>
          </p:cNvSpPr>
          <p:nvPr>
            <p:ph idx="1"/>
          </p:nvPr>
        </p:nvSpPr>
        <p:spPr/>
        <p:txBody>
          <a:bodyPr/>
          <a:lstStyle/>
          <a:p>
            <a:r>
              <a:rPr lang="en-GB" dirty="0"/>
              <a:t>Present findings.</a:t>
            </a:r>
          </a:p>
          <a:p>
            <a:r>
              <a:rPr lang="en-GB" dirty="0"/>
              <a:t>Present and analyse.</a:t>
            </a:r>
          </a:p>
          <a:p>
            <a:r>
              <a:rPr lang="en-US" altLang="en-US" dirty="0">
                <a:ea typeface="ＭＳ Ｐゴシック" panose="020B0600070205080204" pitchFamily="34" charset="-128"/>
              </a:rPr>
              <a:t>Chapter 4 and </a:t>
            </a:r>
            <a:r>
              <a:rPr lang="en-US" altLang="en-US" b="1" dirty="0">
                <a:solidFill>
                  <a:srgbClr val="0070C0"/>
                </a:solidFill>
                <a:ea typeface="ＭＳ Ｐゴシック" panose="020B0600070205080204" pitchFamily="34" charset="-128"/>
              </a:rPr>
              <a:t>comparison of findings with previous literature studies </a:t>
            </a:r>
            <a:r>
              <a:rPr lang="en-US" altLang="en-US" dirty="0">
                <a:ea typeface="ＭＳ Ｐゴシック" panose="020B0600070205080204" pitchFamily="34" charset="-128"/>
              </a:rPr>
              <a:t>– (can be in Chapter 5) but 20:15.</a:t>
            </a:r>
          </a:p>
          <a:p>
            <a:r>
              <a:rPr lang="en-US" altLang="en-US" i="1" dirty="0">
                <a:ea typeface="ＭＳ Ｐゴシック" panose="020B0600070205080204" pitchFamily="34" charset="-128"/>
              </a:rPr>
              <a:t>Chapter 4 should present the findings.</a:t>
            </a:r>
            <a:endParaRPr lang="en-US" altLang="en-US" dirty="0">
              <a:ea typeface="ＭＳ Ｐゴシック" panose="020B0600070205080204" pitchFamily="34" charset="-128"/>
            </a:endParaRPr>
          </a:p>
          <a:p>
            <a:r>
              <a:rPr lang="en-US" altLang="en-US" dirty="0">
                <a:ea typeface="ＭＳ Ｐゴシック" panose="020B0600070205080204" pitchFamily="34" charset="-128"/>
              </a:rPr>
              <a:t>Chapter 4 should relate the findings always considering the aim and objectives of the dissertation.</a:t>
            </a: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431459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Important</a:t>
            </a:r>
          </a:p>
        </p:txBody>
      </p:sp>
      <p:sp>
        <p:nvSpPr>
          <p:cNvPr id="3" name="Content Placeholder 2"/>
          <p:cNvSpPr>
            <a:spLocks noGrp="1"/>
          </p:cNvSpPr>
          <p:nvPr>
            <p:ph idx="1"/>
          </p:nvPr>
        </p:nvSpPr>
        <p:spPr>
          <a:xfrm>
            <a:off x="7538022" y="713313"/>
            <a:ext cx="3815778" cy="5431376"/>
          </a:xfrm>
        </p:spPr>
        <p:txBody>
          <a:bodyPr anchor="ctr">
            <a:normAutofit/>
          </a:bodyPr>
          <a:lstStyle/>
          <a:p>
            <a:r>
              <a:rPr lang="en-GB" sz="2000"/>
              <a:t>You can only analyse the data you have collected in this chapter.</a:t>
            </a:r>
          </a:p>
        </p:txBody>
      </p:sp>
    </p:spTree>
    <p:extLst>
      <p:ext uri="{BB962C8B-B14F-4D97-AF65-F5344CB8AC3E}">
        <p14:creationId xmlns:p14="http://schemas.microsoft.com/office/powerpoint/2010/main" val="369764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Data Analysis and Writing Up</a:t>
            </a:r>
          </a:p>
        </p:txBody>
      </p:sp>
      <p:sp>
        <p:nvSpPr>
          <p:cNvPr id="23555" name="Content Placeholder 4"/>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Important to refocus to write </a:t>
            </a:r>
            <a:r>
              <a:rPr lang="en-US" altLang="en-US" sz="2000" b="1">
                <a:ea typeface="ＭＳ Ｐゴシック" panose="020B0600070205080204" pitchFamily="34" charset="-128"/>
              </a:rPr>
              <a:t>chapters 4</a:t>
            </a:r>
            <a:r>
              <a:rPr lang="en-US" altLang="en-US" sz="2000">
                <a:ea typeface="ＭＳ Ｐゴシック" panose="020B0600070205080204" pitchFamily="34" charset="-128"/>
              </a:rPr>
              <a:t> and 5. </a:t>
            </a:r>
          </a:p>
          <a:p>
            <a:r>
              <a:rPr lang="en-US" altLang="en-US" sz="2000">
                <a:ea typeface="ＭＳ Ｐゴシック" panose="020B0600070205080204" pitchFamily="34" charset="-128"/>
              </a:rPr>
              <a:t>Gathering data can be difficult.</a:t>
            </a:r>
          </a:p>
          <a:p>
            <a:r>
              <a:rPr lang="en-US" altLang="en-US" sz="2000">
                <a:ea typeface="ＭＳ Ｐゴシック" panose="020B0600070205080204" pitchFamily="34" charset="-128"/>
              </a:rPr>
              <a:t>The reality of analysing data and presenting findings in chapters 4 </a:t>
            </a:r>
            <a:r>
              <a:rPr lang="en-GB" altLang="en-US" sz="2000">
                <a:ea typeface="ＭＳ Ｐゴシック" panose="020B0600070205080204" pitchFamily="34" charset="-128"/>
              </a:rPr>
              <a:t>requires guidance.</a:t>
            </a: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4292411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fontScale="92500" lnSpcReduction="10000"/>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material.</a:t>
            </a:r>
          </a:p>
          <a:p>
            <a:pPr>
              <a:defRPr/>
            </a:pPr>
            <a:r>
              <a:rPr lang="en-US" altLang="en-US" dirty="0" err="1">
                <a:ea typeface="Calibri Regular" charset="0"/>
              </a:rPr>
              <a:t>Organisation</a:t>
            </a:r>
            <a:r>
              <a:rPr lang="en-US" altLang="en-US" dirty="0">
                <a:ea typeface="Calibri Regular" charset="0"/>
              </a:rPr>
              <a:t> and indexing of data for easy retrieval and identification.</a:t>
            </a:r>
          </a:p>
          <a:p>
            <a:pPr>
              <a:defRPr/>
            </a:pPr>
            <a:r>
              <a:rPr lang="en-US" altLang="en-US" dirty="0" err="1">
                <a:ea typeface="Calibri Regular" charset="0"/>
              </a:rPr>
              <a:t>Anonymising</a:t>
            </a:r>
            <a:r>
              <a:rPr lang="en-US" altLang="en-US" dirty="0">
                <a:ea typeface="Calibri Regular" charset="0"/>
              </a:rPr>
              <a:t> of sensitive data. </a:t>
            </a:r>
          </a:p>
          <a:p>
            <a:pPr>
              <a:defRPr/>
            </a:pPr>
            <a:r>
              <a:rPr lang="en-US" altLang="en-US" dirty="0">
                <a:ea typeface="Calibri Regular" charset="0"/>
              </a:rPr>
              <a:t>Coding (or indexing).</a:t>
            </a:r>
          </a:p>
          <a:p>
            <a:pPr>
              <a:defRPr/>
            </a:pPr>
            <a:r>
              <a:rPr lang="en-US" altLang="en-US" dirty="0">
                <a:ea typeface="Calibri Regular" charset="0"/>
              </a:rPr>
              <a:t>Identification of themes. </a:t>
            </a:r>
          </a:p>
          <a:p>
            <a:pPr>
              <a:defRPr/>
            </a:pPr>
            <a:r>
              <a:rPr lang="en-US" altLang="en-US" dirty="0">
                <a:ea typeface="Calibri Regular" charset="0"/>
              </a:rPr>
              <a:t>Re-coding.</a:t>
            </a:r>
          </a:p>
        </p:txBody>
      </p:sp>
    </p:spTree>
    <p:extLst>
      <p:ext uri="{BB962C8B-B14F-4D97-AF65-F5344CB8AC3E}">
        <p14:creationId xmlns:p14="http://schemas.microsoft.com/office/powerpoint/2010/main" val="685968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a:normAutofit/>
            <a:scene3d>
              <a:camera prst="orthographicFront"/>
              <a:lightRig rig="soft" dir="t"/>
            </a:scene3d>
          </a:bodyPr>
          <a:lstStyle/>
          <a:p>
            <a:pPr>
              <a:defRPr/>
            </a:pPr>
            <a:r>
              <a:rPr lang="en-GB" sz="4400">
                <a:solidFill>
                  <a:srgbClr val="FFFFFF"/>
                </a:solidFill>
              </a:rPr>
              <a:t>Continued</a:t>
            </a:r>
          </a:p>
        </p:txBody>
      </p:sp>
      <p:sp>
        <p:nvSpPr>
          <p:cNvPr id="28675" name="Content Placeholder 1"/>
          <p:cNvSpPr>
            <a:spLocks noGrp="1"/>
          </p:cNvSpPr>
          <p:nvPr>
            <p:ph idx="1"/>
          </p:nvPr>
        </p:nvSpPr>
        <p:spPr bwMode="auto">
          <a:xfrm>
            <a:off x="7538022" y="713313"/>
            <a:ext cx="3815778" cy="5431376"/>
          </a:xfrm>
        </p:spPr>
        <p:txBody>
          <a:bodyPr numCol="1" anchor="ctr" anchorCtr="0" compatLnSpc="1">
            <a:prstTxWarp prst="textNoShape">
              <a:avLst/>
            </a:prstTxWarp>
            <a:normAutofit/>
          </a:bodyPr>
          <a:lstStyle/>
          <a:p>
            <a:pPr>
              <a:defRPr/>
            </a:pPr>
            <a:r>
              <a:rPr lang="en-US" altLang="en-US" sz="2000">
                <a:ea typeface="Calibri Regular" charset="0"/>
              </a:rPr>
              <a:t>Development of provisional categories. </a:t>
            </a:r>
          </a:p>
          <a:p>
            <a:pPr>
              <a:defRPr/>
            </a:pPr>
            <a:r>
              <a:rPr lang="en-US" altLang="en-US" sz="2000">
                <a:ea typeface="Calibri Regular" charset="0"/>
              </a:rPr>
              <a:t>Exploration of relationships between categories. </a:t>
            </a:r>
          </a:p>
          <a:p>
            <a:pPr>
              <a:defRPr/>
            </a:pPr>
            <a:r>
              <a:rPr lang="en-US" altLang="en-US" sz="2000">
                <a:ea typeface="Calibri Regular" charset="0"/>
              </a:rPr>
              <a:t>Refinement of themes and categories.</a:t>
            </a:r>
          </a:p>
          <a:p>
            <a:pPr>
              <a:defRPr/>
            </a:pPr>
            <a:r>
              <a:rPr lang="en-US" altLang="en-US" sz="2000">
                <a:ea typeface="Calibri Regular" charset="0"/>
              </a:rPr>
              <a:t>Development of theory and incorporation of pre-existing knowledge. </a:t>
            </a:r>
          </a:p>
          <a:p>
            <a:pPr>
              <a:defRPr/>
            </a:pPr>
            <a:r>
              <a:rPr lang="en-US" altLang="en-US" sz="2000">
                <a:ea typeface="Calibri Regular" charset="0"/>
              </a:rPr>
              <a:t>Testing of theory against the data. </a:t>
            </a:r>
          </a:p>
          <a:p>
            <a:pPr>
              <a:defRPr/>
            </a:pPr>
            <a:r>
              <a:rPr lang="en-US" altLang="en-US" sz="2000">
                <a:ea typeface="Calibri Regular" charset="0"/>
              </a:rPr>
              <a:t>Report writing, including excerpts from original data if appropriate (e.g., quotes from interviews). </a:t>
            </a:r>
          </a:p>
          <a:p>
            <a:pPr>
              <a:defRPr/>
            </a:pPr>
            <a:endParaRPr lang="en-US" altLang="en-US" sz="2000" cap="none">
              <a:ea typeface="Calibri Regular" charset="0"/>
            </a:endParaRPr>
          </a:p>
        </p:txBody>
      </p:sp>
    </p:spTree>
    <p:extLst>
      <p:ext uri="{BB962C8B-B14F-4D97-AF65-F5344CB8AC3E}">
        <p14:creationId xmlns:p14="http://schemas.microsoft.com/office/powerpoint/2010/main" val="2471627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b="12451"/>
          <a:stretch/>
        </p:blipFill>
        <p:spPr>
          <a:xfrm>
            <a:off x="20" y="10"/>
            <a:ext cx="12191980" cy="6857990"/>
          </a:xfrm>
          <a:prstGeom prst="rect">
            <a:avLst/>
          </a:prstGeom>
        </p:spPr>
      </p:pic>
    </p:spTree>
    <p:extLst>
      <p:ext uri="{BB962C8B-B14F-4D97-AF65-F5344CB8AC3E}">
        <p14:creationId xmlns:p14="http://schemas.microsoft.com/office/powerpoint/2010/main" val="1345030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Chapter 4 Qualitative version</a:t>
            </a:r>
          </a:p>
        </p:txBody>
      </p:sp>
      <p:sp>
        <p:nvSpPr>
          <p:cNvPr id="25602" name="Content Placeholder 1"/>
          <p:cNvSpPr>
            <a:spLocks noGrp="1"/>
          </p:cNvSpPr>
          <p:nvPr>
            <p:ph idx="1"/>
          </p:nvPr>
        </p:nvSpPr>
        <p:spPr>
          <a:xfrm>
            <a:off x="7538022" y="713313"/>
            <a:ext cx="3815778" cy="5431376"/>
          </a:xfrm>
        </p:spPr>
        <p:txBody>
          <a:bodyPr rtlCol="0" anchor="ctr">
            <a:normAutofit/>
          </a:bodyPr>
          <a:lstStyle/>
          <a:p>
            <a:pPr marL="182880" indent="-182880">
              <a:buClr>
                <a:schemeClr val="tx1">
                  <a:lumMod val="85000"/>
                  <a:lumOff val="15000"/>
                </a:schemeClr>
              </a:buClr>
              <a:defRPr/>
            </a:pPr>
            <a:r>
              <a:rPr lang="en-US" altLang="en-US" sz="2000">
                <a:ea typeface="ＭＳ Ｐゴシック" panose="020B0600070205080204" pitchFamily="34" charset="-128"/>
              </a:rPr>
              <a:t>Typically longer than a quantitative chapter 4 (where descriptions are the results of statistical tests in numerical format) </a:t>
            </a:r>
            <a:endParaRPr lang="en-GB" altLang="en-US" sz="2000">
              <a:ea typeface="ＭＳ Ｐゴシック" panose="020B0600070205080204" pitchFamily="34" charset="-128"/>
            </a:endParaRPr>
          </a:p>
          <a:p>
            <a:pPr marL="182880" indent="-182880">
              <a:buClr>
                <a:schemeClr val="tx1">
                  <a:lumMod val="85000"/>
                  <a:lumOff val="15000"/>
                </a:schemeClr>
              </a:buClr>
              <a:defRPr/>
            </a:pPr>
            <a:r>
              <a:rPr lang="en-US" altLang="en-US" sz="2000">
                <a:ea typeface="ＭＳ Ｐゴシック" panose="020B0600070205080204" pitchFamily="34" charset="-128"/>
              </a:rPr>
              <a:t>Introductory paragraph where the researcher reminds the reader of the objectives</a:t>
            </a:r>
          </a:p>
          <a:p>
            <a:pPr marL="182880" indent="-182880">
              <a:buClr>
                <a:schemeClr val="tx1">
                  <a:lumMod val="85000"/>
                  <a:lumOff val="15000"/>
                </a:schemeClr>
              </a:buClr>
              <a:defRPr/>
            </a:pPr>
            <a:r>
              <a:rPr lang="en-US" altLang="en-US" sz="2000">
                <a:ea typeface="ＭＳ Ｐゴシック" panose="020B0600070205080204" pitchFamily="34" charset="-128"/>
              </a:rPr>
              <a:t>Simon (2006) recommends a section on the data demographics explaining the age, gender, or relevant related information on the participants</a:t>
            </a:r>
          </a:p>
          <a:p>
            <a:pPr marL="182880" indent="-182880">
              <a:buClr>
                <a:schemeClr val="tx1">
                  <a:lumMod val="85000"/>
                  <a:lumOff val="15000"/>
                </a:schemeClr>
              </a:buClr>
              <a:defRPr/>
            </a:pPr>
            <a:r>
              <a:rPr lang="en-US" altLang="en-US" sz="2000">
                <a:ea typeface="ＭＳ Ｐゴシック" panose="020B0600070205080204" pitchFamily="34" charset="-128"/>
              </a:rPr>
              <a:t>Can be in an Appendix.</a:t>
            </a:r>
          </a:p>
        </p:txBody>
      </p:sp>
    </p:spTree>
    <p:extLst>
      <p:ext uri="{BB962C8B-B14F-4D97-AF65-F5344CB8AC3E}">
        <p14:creationId xmlns:p14="http://schemas.microsoft.com/office/powerpoint/2010/main" val="764338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Qualitative Chapter 4 Findings</a:t>
            </a:r>
          </a:p>
        </p:txBody>
      </p:sp>
      <p:sp>
        <p:nvSpPr>
          <p:cNvPr id="26626" name="Content Placeholder 1"/>
          <p:cNvSpPr>
            <a:spLocks noGrp="1"/>
          </p:cNvSpPr>
          <p:nvPr>
            <p:ph idx="1"/>
          </p:nvPr>
        </p:nvSpPr>
        <p:spPr>
          <a:xfrm>
            <a:off x="7538022" y="713313"/>
            <a:ext cx="3815778" cy="5431376"/>
          </a:xfrm>
        </p:spPr>
        <p:txBody>
          <a:bodyPr rtlCol="0" anchor="ctr">
            <a:normAutofit/>
          </a:bodyPr>
          <a:lstStyle/>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Next section findings in the data .</a:t>
            </a:r>
          </a:p>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No single way to present the findings.</a:t>
            </a:r>
          </a:p>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But in general, a qualitative study typically analyses qualitative data for patterns or themes, and is presented based on the major themes found in the data.</a:t>
            </a:r>
          </a:p>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Common methods to present themes are based on the unit of analysis. </a:t>
            </a:r>
          </a:p>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For example, a unit of qualitative measurement could be leadership traits and organized into major patterns (Yin, 2004).</a:t>
            </a:r>
          </a:p>
          <a:p>
            <a:pPr marL="182880" indent="-182880">
              <a:lnSpc>
                <a:spcPct val="90000"/>
              </a:lnSpc>
              <a:buClr>
                <a:schemeClr val="tx1">
                  <a:lumMod val="85000"/>
                  <a:lumOff val="15000"/>
                </a:schemeClr>
              </a:buClr>
              <a:defRPr/>
            </a:pPr>
            <a:r>
              <a:rPr lang="en-US" altLang="en-US" sz="1700">
                <a:ea typeface="ＭＳ Ｐゴシック" panose="020B0600070205080204" pitchFamily="34" charset="-128"/>
              </a:rPr>
              <a:t>Findings must relate to aim and objectives.</a:t>
            </a:r>
          </a:p>
        </p:txBody>
      </p:sp>
    </p:spTree>
    <p:extLst>
      <p:ext uri="{BB962C8B-B14F-4D97-AF65-F5344CB8AC3E}">
        <p14:creationId xmlns:p14="http://schemas.microsoft.com/office/powerpoint/2010/main" val="547748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Headings within this chapter</a:t>
            </a:r>
          </a:p>
        </p:txBody>
      </p:sp>
      <p:sp>
        <p:nvSpPr>
          <p:cNvPr id="41987" name="Content Placeholder 1"/>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Use section titles to guide the reader.</a:t>
            </a:r>
          </a:p>
          <a:p>
            <a:r>
              <a:rPr lang="en-US" altLang="en-US" sz="2000">
                <a:ea typeface="ＭＳ Ｐゴシック" panose="020B0600070205080204" pitchFamily="34" charset="-128"/>
              </a:rPr>
              <a:t>One example is to group the data by major themes found in the data itself, with each section title a theme of significance in the responses.</a:t>
            </a:r>
          </a:p>
          <a:p>
            <a:r>
              <a:rPr lang="en-US" altLang="en-US" sz="2000">
                <a:ea typeface="ＭＳ Ｐゴシック" panose="020B0600070205080204" pitchFamily="34" charset="-128"/>
              </a:rPr>
              <a:t>Significance in the responses means that a major count or percentage of the number of the population participating in the research study gave the same or very close responses.</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3799860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001" name="Title 2"/>
          <p:cNvSpPr>
            <a:spLocks noGrp="1"/>
          </p:cNvSpPr>
          <p:nvPr>
            <p:ph type="title"/>
          </p:nvPr>
        </p:nvSpPr>
        <p:spPr bwMode="auto">
          <a:xfrm>
            <a:off x="838199" y="1065749"/>
            <a:ext cx="4702629" cy="4726502"/>
          </a:xfrm>
        </p:spPr>
        <p:txBody>
          <a:bodyPr numCol="1" anchorCtr="0" compatLnSpc="1">
            <a:prstTxWarp prst="textNoShape">
              <a:avLst/>
            </a:prstTxWarp>
            <a:normAutofit/>
          </a:bodyPr>
          <a:lstStyle/>
          <a:p>
            <a:r>
              <a:rPr lang="en-US" altLang="x-none" sz="4400" cap="none">
                <a:solidFill>
                  <a:srgbClr val="FFFFFF"/>
                </a:solidFill>
              </a:rPr>
              <a:t>What to do with all this data?</a:t>
            </a:r>
          </a:p>
        </p:txBody>
      </p:sp>
      <p:sp>
        <p:nvSpPr>
          <p:cNvPr id="2" name="Content Placeholder 1"/>
          <p:cNvSpPr>
            <a:spLocks noGrp="1"/>
          </p:cNvSpPr>
          <p:nvPr>
            <p:ph idx="1"/>
          </p:nvPr>
        </p:nvSpPr>
        <p:spPr>
          <a:xfrm>
            <a:off x="7538022" y="713313"/>
            <a:ext cx="3815778" cy="5431376"/>
          </a:xfrm>
        </p:spPr>
        <p:txBody>
          <a:bodyPr anchor="ctr">
            <a:normAutofit/>
          </a:bodyPr>
          <a:lstStyle/>
          <a:p>
            <a:pPr>
              <a:defRPr/>
            </a:pPr>
            <a:endParaRPr lang="en-US" sz="2000"/>
          </a:p>
          <a:p>
            <a:pPr>
              <a:defRPr/>
            </a:pPr>
            <a:r>
              <a:rPr lang="en-US" sz="2000">
                <a:ea typeface="Calibri Regular" charset="0"/>
                <a:cs typeface="Calibri Regular" charset="0"/>
              </a:rPr>
              <a:t>Just as there are numerous statistical tests to run for quantitative data, there are just as many options for qualitative data analysis…</a:t>
            </a:r>
          </a:p>
        </p:txBody>
      </p:sp>
    </p:spTree>
    <p:extLst>
      <p:ext uri="{BB962C8B-B14F-4D97-AF65-F5344CB8AC3E}">
        <p14:creationId xmlns:p14="http://schemas.microsoft.com/office/powerpoint/2010/main" val="3634703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a:srcRect t="10586" b="21025"/>
          <a:stretch/>
        </p:blipFill>
        <p:spPr>
          <a:xfrm>
            <a:off x="20" y="10"/>
            <a:ext cx="12191980" cy="6857990"/>
          </a:xfrm>
          <a:prstGeom prst="rect">
            <a:avLst/>
          </a:prstGeom>
        </p:spPr>
      </p:pic>
    </p:spTree>
    <p:extLst>
      <p:ext uri="{BB962C8B-B14F-4D97-AF65-F5344CB8AC3E}">
        <p14:creationId xmlns:p14="http://schemas.microsoft.com/office/powerpoint/2010/main" val="4191713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0049" name="Title 2"/>
          <p:cNvSpPr>
            <a:spLocks noGrp="1"/>
          </p:cNvSpPr>
          <p:nvPr>
            <p:ph type="title"/>
          </p:nvPr>
        </p:nvSpPr>
        <p:spPr bwMode="auto">
          <a:xfrm>
            <a:off x="838199" y="1065749"/>
            <a:ext cx="4702629" cy="4726502"/>
          </a:xfrm>
        </p:spPr>
        <p:txBody>
          <a:bodyPr numCol="1" anchorCtr="0" compatLnSpc="1">
            <a:prstTxWarp prst="textNoShape">
              <a:avLst/>
            </a:prstTxWarp>
            <a:normAutofit/>
          </a:bodyPr>
          <a:lstStyle/>
          <a:p>
            <a:r>
              <a:rPr lang="en-US" altLang="x-none" sz="4400" cap="none">
                <a:solidFill>
                  <a:srgbClr val="FFFFFF"/>
                </a:solidFill>
              </a:rPr>
              <a:t>It’s the same process…</a:t>
            </a:r>
          </a:p>
        </p:txBody>
      </p:sp>
      <p:sp>
        <p:nvSpPr>
          <p:cNvPr id="5" name="Content Placeholder 4"/>
          <p:cNvSpPr>
            <a:spLocks noGrp="1"/>
          </p:cNvSpPr>
          <p:nvPr>
            <p:ph idx="1"/>
          </p:nvPr>
        </p:nvSpPr>
        <p:spPr>
          <a:xfrm>
            <a:off x="7538022" y="713313"/>
            <a:ext cx="3815778" cy="5431376"/>
          </a:xfrm>
        </p:spPr>
        <p:txBody>
          <a:bodyPr anchor="ctr">
            <a:normAutofit/>
          </a:bodyPr>
          <a:lstStyle/>
          <a:p>
            <a:pPr>
              <a:lnSpc>
                <a:spcPct val="90000"/>
              </a:lnSpc>
              <a:defRPr/>
            </a:pPr>
            <a:r>
              <a:rPr lang="en-US" sz="1900">
                <a:ea typeface="Calibri Regular" charset="0"/>
                <a:cs typeface="Calibri Regular" charset="0"/>
              </a:rPr>
              <a:t>Take everything out of the cupboard</a:t>
            </a:r>
          </a:p>
          <a:p>
            <a:pPr>
              <a:lnSpc>
                <a:spcPct val="90000"/>
              </a:lnSpc>
              <a:defRPr/>
            </a:pPr>
            <a:r>
              <a:rPr lang="en-US" sz="1900">
                <a:ea typeface="Calibri Regular" charset="0"/>
                <a:cs typeface="Calibri Regular" charset="0"/>
              </a:rPr>
              <a:t>Sort everything out – save or toss?</a:t>
            </a:r>
          </a:p>
          <a:p>
            <a:pPr>
              <a:lnSpc>
                <a:spcPct val="90000"/>
              </a:lnSpc>
              <a:defRPr/>
            </a:pPr>
            <a:r>
              <a:rPr lang="en-US" sz="1900">
                <a:ea typeface="Calibri Regular" charset="0"/>
                <a:cs typeface="Calibri Regular" charset="0"/>
              </a:rPr>
              <a:t>Look at what you have left and organize into sub-groupings (chunking)</a:t>
            </a:r>
          </a:p>
          <a:p>
            <a:pPr>
              <a:lnSpc>
                <a:spcPct val="90000"/>
              </a:lnSpc>
              <a:defRPr/>
            </a:pPr>
            <a:r>
              <a:rPr lang="en-US" sz="1900">
                <a:ea typeface="Calibri Regular" charset="0"/>
                <a:cs typeface="Calibri Regular" charset="0"/>
              </a:rPr>
              <a:t>Organize sub-groups into clusters of  similar things that belong together (clusters, codes)</a:t>
            </a:r>
          </a:p>
          <a:p>
            <a:pPr>
              <a:lnSpc>
                <a:spcPct val="90000"/>
              </a:lnSpc>
              <a:defRPr/>
            </a:pPr>
            <a:r>
              <a:rPr lang="en-US" sz="1900">
                <a:ea typeface="Calibri Regular" charset="0"/>
                <a:cs typeface="Calibri Regular" charset="0"/>
              </a:rPr>
              <a:t>As you put things back, how would you group them to maximize functionality? </a:t>
            </a:r>
          </a:p>
          <a:p>
            <a:pPr>
              <a:lnSpc>
                <a:spcPct val="90000"/>
              </a:lnSpc>
              <a:defRPr/>
            </a:pPr>
            <a:r>
              <a:rPr lang="en-US" sz="1900">
                <a:ea typeface="Calibri Regular" charset="0"/>
                <a:cs typeface="Calibri Regular" charset="0"/>
              </a:rPr>
              <a:t>How do the groups make it work together? (Interpretation, presentation)</a:t>
            </a:r>
          </a:p>
          <a:p>
            <a:pPr>
              <a:lnSpc>
                <a:spcPct val="90000"/>
              </a:lnSpc>
              <a:defRPr/>
            </a:pPr>
            <a:endParaRPr lang="en-US" sz="1900"/>
          </a:p>
          <a:p>
            <a:pPr>
              <a:lnSpc>
                <a:spcPct val="90000"/>
              </a:lnSpc>
              <a:defRPr/>
            </a:pPr>
            <a:endParaRPr lang="en-US" sz="1900"/>
          </a:p>
        </p:txBody>
      </p:sp>
    </p:spTree>
    <p:extLst>
      <p:ext uri="{BB962C8B-B14F-4D97-AF65-F5344CB8AC3E}">
        <p14:creationId xmlns:p14="http://schemas.microsoft.com/office/powerpoint/2010/main" val="2048099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Transcription </a:t>
            </a:r>
          </a:p>
        </p:txBody>
      </p:sp>
      <p:sp>
        <p:nvSpPr>
          <p:cNvPr id="3" name="Content Placeholder 2"/>
          <p:cNvSpPr>
            <a:spLocks noGrp="1"/>
          </p:cNvSpPr>
          <p:nvPr>
            <p:ph idx="1"/>
          </p:nvPr>
        </p:nvSpPr>
        <p:spPr>
          <a:xfrm>
            <a:off x="7538022" y="713313"/>
            <a:ext cx="3815778" cy="5431376"/>
          </a:xfrm>
        </p:spPr>
        <p:txBody>
          <a:bodyPr anchor="ctr">
            <a:normAutofit/>
          </a:bodyPr>
          <a:lstStyle/>
          <a:p>
            <a:r>
              <a:rPr lang="en-GB" sz="2000">
                <a:hlinkClick r:id="rId2"/>
              </a:rPr>
              <a:t>http://onlineqda.hud.ac.uk/movies/transcription/index.php</a:t>
            </a:r>
            <a:endParaRPr lang="en-GB" sz="2000"/>
          </a:p>
          <a:p>
            <a:r>
              <a:rPr lang="en-GB" sz="2000"/>
              <a:t>Video 1 Why ?</a:t>
            </a:r>
          </a:p>
          <a:p>
            <a:r>
              <a:rPr lang="en-GB" sz="2000"/>
              <a:t>Video 2 How ?</a:t>
            </a:r>
          </a:p>
          <a:p>
            <a:endParaRPr lang="en-GB" sz="2000"/>
          </a:p>
          <a:p>
            <a:r>
              <a:rPr lang="en-GB" sz="2000"/>
              <a:t>Free audio/video to text</a:t>
            </a:r>
          </a:p>
          <a:p>
            <a:r>
              <a:rPr lang="en-GB" sz="2000">
                <a:hlinkClick r:id="rId3"/>
              </a:rPr>
              <a:t>https://qz.com/work/1087765/how-to-transcribe-audio-fast-and-for-free-using-google-docs-voice-typing/</a:t>
            </a:r>
            <a:endParaRPr lang="en-GB" sz="2000"/>
          </a:p>
          <a:p>
            <a:r>
              <a:rPr lang="en-GB" sz="2000"/>
              <a:t>Google docs</a:t>
            </a:r>
          </a:p>
          <a:p>
            <a:endParaRPr lang="en-GB" sz="2000"/>
          </a:p>
        </p:txBody>
      </p:sp>
    </p:spTree>
    <p:extLst>
      <p:ext uri="{BB962C8B-B14F-4D97-AF65-F5344CB8AC3E}">
        <p14:creationId xmlns:p14="http://schemas.microsoft.com/office/powerpoint/2010/main" val="1594563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3" name="Rectangle 72">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98" name="Rectangle 8"/>
          <p:cNvSpPr>
            <a:spLocks noGrp="1" noChangeArrowheads="1"/>
          </p:cNvSpPr>
          <p:nvPr>
            <p:ph type="title"/>
          </p:nvPr>
        </p:nvSpPr>
        <p:spPr>
          <a:xfrm>
            <a:off x="934873" y="1674546"/>
            <a:ext cx="5594224" cy="3508908"/>
          </a:xfrm>
          <a:noFill/>
        </p:spPr>
        <p:txBody>
          <a:bodyPr vert="horz" lIns="91440" tIns="45720" rIns="91440" bIns="45720" rtlCol="0" anchor="ctr">
            <a:normAutofit/>
          </a:bodyPr>
          <a:lstStyle/>
          <a:p>
            <a:pPr algn="l"/>
            <a:r>
              <a:rPr lang="en-US" sz="4800">
                <a:solidFill>
                  <a:srgbClr val="FFFFFF"/>
                </a:solidFill>
              </a:rPr>
              <a:t>NVivo</a:t>
            </a:r>
          </a:p>
        </p:txBody>
      </p:sp>
    </p:spTree>
    <p:extLst>
      <p:ext uri="{BB962C8B-B14F-4D97-AF65-F5344CB8AC3E}">
        <p14:creationId xmlns:p14="http://schemas.microsoft.com/office/powerpoint/2010/main" val="869429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4EE2FE2-115F-F045-A96E-9824083F333F}"/>
              </a:ext>
            </a:extLst>
          </p:cNvPr>
          <p:cNvSpPr>
            <a:spLocks noGrp="1"/>
          </p:cNvSpPr>
          <p:nvPr>
            <p:ph type="title"/>
          </p:nvPr>
        </p:nvSpPr>
        <p:spPr>
          <a:xfrm>
            <a:off x="838199" y="1065749"/>
            <a:ext cx="4702629" cy="4726502"/>
          </a:xfrm>
        </p:spPr>
        <p:txBody>
          <a:bodyPr>
            <a:normAutofit/>
          </a:bodyPr>
          <a:lstStyle/>
          <a:p>
            <a:r>
              <a:rPr lang="en-US" sz="4400">
                <a:solidFill>
                  <a:srgbClr val="FFFFFF"/>
                </a:solidFill>
              </a:rPr>
              <a:t>Transcribe the data</a:t>
            </a:r>
          </a:p>
        </p:txBody>
      </p:sp>
      <p:sp>
        <p:nvSpPr>
          <p:cNvPr id="4" name="Content Placeholder 3">
            <a:extLst>
              <a:ext uri="{FF2B5EF4-FFF2-40B4-BE49-F238E27FC236}">
                <a16:creationId xmlns:a16="http://schemas.microsoft.com/office/drawing/2014/main" id="{40D6ED17-8A57-EC42-A0A2-EB86DD13EF50}"/>
              </a:ext>
            </a:extLst>
          </p:cNvPr>
          <p:cNvSpPr>
            <a:spLocks noGrp="1"/>
          </p:cNvSpPr>
          <p:nvPr>
            <p:ph idx="1"/>
          </p:nvPr>
        </p:nvSpPr>
        <p:spPr>
          <a:xfrm>
            <a:off x="7538022" y="713313"/>
            <a:ext cx="3815778" cy="5431376"/>
          </a:xfrm>
        </p:spPr>
        <p:txBody>
          <a:bodyPr anchor="ctr">
            <a:normAutofit/>
          </a:bodyPr>
          <a:lstStyle/>
          <a:p>
            <a:pPr marL="171450" indent="-171450"/>
            <a:r>
              <a:rPr lang="en-GB" sz="2000"/>
              <a:t>Transcribe recordings (takes ….. hours for each hour of interview!)</a:t>
            </a:r>
          </a:p>
          <a:p>
            <a:pPr marL="171450" indent="-171450"/>
            <a:r>
              <a:rPr lang="en-GB" sz="2000"/>
              <a:t>Oh.</a:t>
            </a:r>
          </a:p>
          <a:p>
            <a:pPr marL="171450" indent="-171450"/>
            <a:r>
              <a:rPr lang="en-GB" sz="2000"/>
              <a:t>Doing this yourself, familiarises you with the data.</a:t>
            </a:r>
          </a:p>
          <a:p>
            <a:pPr marL="0" indent="0">
              <a:buNone/>
            </a:pPr>
            <a:endParaRPr lang="en-US" sz="2000"/>
          </a:p>
        </p:txBody>
      </p:sp>
    </p:spTree>
    <p:extLst>
      <p:ext uri="{BB962C8B-B14F-4D97-AF65-F5344CB8AC3E}">
        <p14:creationId xmlns:p14="http://schemas.microsoft.com/office/powerpoint/2010/main" val="10555692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332657"/>
            <a:ext cx="7848600" cy="1214437"/>
          </a:xfrm>
        </p:spPr>
        <p:txBody>
          <a:bodyPr/>
          <a:lstStyle/>
          <a:p>
            <a:pPr algn="ctr"/>
            <a:r>
              <a:rPr lang="en-GB" sz="2800" dirty="0"/>
              <a:t>Collect/code/collect</a:t>
            </a:r>
            <a:endParaRPr lang="en-US" sz="2800" dirty="0"/>
          </a:p>
        </p:txBody>
      </p:sp>
      <p:sp>
        <p:nvSpPr>
          <p:cNvPr id="10" name="Rectangle 9"/>
          <p:cNvSpPr/>
          <p:nvPr/>
        </p:nvSpPr>
        <p:spPr bwMode="auto">
          <a:xfrm>
            <a:off x="2351584" y="6165304"/>
            <a:ext cx="2376264" cy="432048"/>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
        <p:nvSpPr>
          <p:cNvPr id="5" name="Rectangle 4"/>
          <p:cNvSpPr/>
          <p:nvPr/>
        </p:nvSpPr>
        <p:spPr>
          <a:xfrm>
            <a:off x="1314450" y="2261970"/>
            <a:ext cx="3114675" cy="3170099"/>
          </a:xfrm>
          <a:prstGeom prst="rect">
            <a:avLst/>
          </a:prstGeom>
        </p:spPr>
        <p:txBody>
          <a:bodyPr wrap="square">
            <a:spAutoFit/>
          </a:bodyPr>
          <a:lstStyle/>
          <a:p>
            <a:pPr marL="171450" indent="-171450">
              <a:buFont typeface="Arial" panose="020B0604020202020204" pitchFamily="34" charset="0"/>
              <a:buChar char="•"/>
            </a:pPr>
            <a:r>
              <a:rPr lang="en-GB" sz="2000" dirty="0"/>
              <a:t>Collect</a:t>
            </a:r>
          </a:p>
          <a:p>
            <a:pPr marL="171450" indent="-171450">
              <a:buFont typeface="Arial" panose="020B0604020202020204" pitchFamily="34" charset="0"/>
              <a:buChar char="•"/>
            </a:pPr>
            <a:r>
              <a:rPr lang="en-GB" sz="2000" dirty="0"/>
              <a:t>Code first 3 or 4 interviews (analyse the data) – helps identify themes and new cases</a:t>
            </a:r>
          </a:p>
          <a:p>
            <a:pPr marL="171450" indent="-171450">
              <a:buFont typeface="Arial" panose="020B0604020202020204" pitchFamily="34" charset="0"/>
              <a:buChar char="•"/>
            </a:pPr>
            <a:r>
              <a:rPr lang="en-GB" sz="2000" dirty="0"/>
              <a:t>Collect new cases</a:t>
            </a:r>
          </a:p>
          <a:p>
            <a:pPr marL="171450" indent="-171450">
              <a:buFont typeface="Arial" panose="020B0604020202020204" pitchFamily="34" charset="0"/>
              <a:buChar char="•"/>
            </a:pPr>
            <a:r>
              <a:rPr lang="en-GB" sz="2000" dirty="0"/>
              <a:t>Code etc.</a:t>
            </a:r>
          </a:p>
          <a:p>
            <a:pPr marL="171450" indent="-171450">
              <a:buFont typeface="Arial" panose="020B0604020202020204" pitchFamily="34" charset="0"/>
              <a:buChar char="•"/>
            </a:pPr>
            <a:r>
              <a:rPr lang="en-GB" sz="2000" dirty="0"/>
              <a:t>Stop when ‘data saturation’ reached</a:t>
            </a:r>
          </a:p>
        </p:txBody>
      </p:sp>
      <p:pic>
        <p:nvPicPr>
          <p:cNvPr id="8" name="Picture 2"/>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bwMode="auto">
          <a:xfrm>
            <a:off x="5317625" y="1764965"/>
            <a:ext cx="5559925" cy="4182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03381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2135560" y="620689"/>
            <a:ext cx="7848600" cy="1214437"/>
          </a:xfrm>
        </p:spPr>
        <p:txBody>
          <a:bodyPr/>
          <a:lstStyle/>
          <a:p>
            <a:pPr algn="ctr" eaLnBrk="1" hangingPunct="1"/>
            <a:r>
              <a:rPr lang="en-GB" altLang="en-US" sz="3200" dirty="0"/>
              <a:t>Familiarisation</a:t>
            </a:r>
            <a:endParaRPr lang="en-US" sz="3200" dirty="0"/>
          </a:p>
        </p:txBody>
      </p:sp>
      <p:sp>
        <p:nvSpPr>
          <p:cNvPr id="7" name="Rectangle 6"/>
          <p:cNvSpPr/>
          <p:nvPr/>
        </p:nvSpPr>
        <p:spPr bwMode="auto">
          <a:xfrm>
            <a:off x="2351584" y="6237312"/>
            <a:ext cx="2088232" cy="216024"/>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
        <p:nvSpPr>
          <p:cNvPr id="6" name="Content Placeholder 5"/>
          <p:cNvSpPr>
            <a:spLocks noGrp="1"/>
          </p:cNvSpPr>
          <p:nvPr>
            <p:ph idx="1"/>
          </p:nvPr>
        </p:nvSpPr>
        <p:spPr>
          <a:xfrm>
            <a:off x="2063552" y="1988840"/>
            <a:ext cx="3096840" cy="3924300"/>
          </a:xfrm>
        </p:spPr>
        <p:txBody>
          <a:bodyPr/>
          <a:lstStyle/>
          <a:p>
            <a:r>
              <a:rPr lang="en-GB" sz="2000" dirty="0"/>
              <a:t>Read through all transcripts</a:t>
            </a:r>
          </a:p>
          <a:p>
            <a:r>
              <a:rPr lang="en-GB" sz="2000" dirty="0"/>
              <a:t>Get a ‘feel’</a:t>
            </a:r>
          </a:p>
          <a:p>
            <a:r>
              <a:rPr lang="en-GB" sz="2000" dirty="0"/>
              <a:t>Note down any thoughts on themes (concepts/constructs) in a notebook</a:t>
            </a:r>
          </a:p>
          <a:p>
            <a:r>
              <a:rPr lang="en-GB" sz="2000" dirty="0"/>
              <a:t>BUT these will be provisional at this stage</a:t>
            </a:r>
          </a:p>
          <a:p>
            <a:endParaRPr lang="en-GB" dirty="0"/>
          </a:p>
        </p:txBody>
      </p:sp>
      <p:pic>
        <p:nvPicPr>
          <p:cNvPr id="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1" y="1718905"/>
            <a:ext cx="3016185" cy="4032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362315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888776" y="2420888"/>
            <a:ext cx="11305256" cy="3924300"/>
          </a:xfrm>
        </p:spPr>
        <p:txBody>
          <a:bodyPr/>
          <a:lstStyle/>
          <a:p>
            <a:pPr eaLnBrk="1" hangingPunct="1"/>
            <a:endParaRPr lang="en-US" dirty="0"/>
          </a:p>
          <a:p>
            <a:pPr eaLnBrk="1" hangingPunct="1"/>
            <a:endParaRPr lang="en-US" dirty="0"/>
          </a:p>
          <a:p>
            <a:pPr eaLnBrk="1" hangingPunct="1"/>
            <a:endParaRPr lang="en-US" dirty="0"/>
          </a:p>
        </p:txBody>
      </p:sp>
      <p:sp>
        <p:nvSpPr>
          <p:cNvPr id="5" name="Rectangle 4"/>
          <p:cNvSpPr/>
          <p:nvPr/>
        </p:nvSpPr>
        <p:spPr bwMode="auto">
          <a:xfrm>
            <a:off x="2279576" y="5913631"/>
            <a:ext cx="2376264" cy="648072"/>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
        <p:nvSpPr>
          <p:cNvPr id="9" name="Rectangle 8"/>
          <p:cNvSpPr/>
          <p:nvPr/>
        </p:nvSpPr>
        <p:spPr>
          <a:xfrm>
            <a:off x="1703513" y="1097450"/>
            <a:ext cx="8856984" cy="1200329"/>
          </a:xfrm>
          <a:prstGeom prst="rect">
            <a:avLst/>
          </a:prstGeom>
        </p:spPr>
        <p:txBody>
          <a:bodyPr wrap="square">
            <a:spAutoFit/>
          </a:bodyPr>
          <a:lstStyle/>
          <a:p>
            <a:pPr algn="ctr"/>
            <a:r>
              <a:rPr lang="en-GB" altLang="en-US" sz="3600" b="1" dirty="0">
                <a:solidFill>
                  <a:srgbClr val="1736B9"/>
                </a:solidFill>
              </a:rPr>
              <a:t>Results of question yielding nominal data</a:t>
            </a:r>
            <a:endParaRPr lang="en-GB" sz="3600" b="1" dirty="0">
              <a:solidFill>
                <a:srgbClr val="1736B9"/>
              </a:solidFill>
            </a:endParaRPr>
          </a:p>
        </p:txBody>
      </p:sp>
      <p:sp>
        <p:nvSpPr>
          <p:cNvPr id="4" name="Rectangle 3"/>
          <p:cNvSpPr/>
          <p:nvPr/>
        </p:nvSpPr>
        <p:spPr>
          <a:xfrm>
            <a:off x="2409640" y="3075057"/>
            <a:ext cx="2862065" cy="1938992"/>
          </a:xfrm>
          <a:prstGeom prst="rect">
            <a:avLst/>
          </a:prstGeom>
        </p:spPr>
        <p:txBody>
          <a:bodyPr wrap="square">
            <a:spAutoFit/>
          </a:bodyPr>
          <a:lstStyle/>
          <a:p>
            <a:pPr marL="171450" indent="-171450">
              <a:buFont typeface="Arial" panose="020B0604020202020204" pitchFamily="34" charset="0"/>
              <a:buChar char="•"/>
            </a:pPr>
            <a:r>
              <a:rPr lang="en-GB" sz="2000" dirty="0"/>
              <a:t>Underline key words or phrases</a:t>
            </a:r>
          </a:p>
          <a:p>
            <a:pPr marL="171450" indent="-171450">
              <a:buFont typeface="Arial" panose="020B0604020202020204" pitchFamily="34" charset="0"/>
              <a:buChar char="•"/>
            </a:pPr>
            <a:r>
              <a:rPr lang="en-GB" sz="2000" dirty="0"/>
              <a:t>Make notes in margins</a:t>
            </a:r>
          </a:p>
          <a:p>
            <a:pPr algn="l"/>
            <a:r>
              <a:rPr lang="en-GB" sz="2000" dirty="0"/>
              <a:t>-  Thoughts/reminders</a:t>
            </a:r>
          </a:p>
          <a:p>
            <a:pPr algn="l"/>
            <a:r>
              <a:rPr lang="en-GB" sz="2000" dirty="0"/>
              <a:t>- Draft codes</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7928" y="2430629"/>
            <a:ext cx="3973960" cy="3813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19042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144316" y="548681"/>
            <a:ext cx="7848600" cy="1214437"/>
          </a:xfrm>
        </p:spPr>
        <p:txBody>
          <a:bodyPr/>
          <a:lstStyle/>
          <a:p>
            <a:pPr algn="ctr" eaLnBrk="1" hangingPunct="1"/>
            <a:r>
              <a:rPr lang="en-GB" altLang="en-US" sz="3200" dirty="0"/>
              <a:t>Review/amend codes</a:t>
            </a:r>
            <a:endParaRPr lang="en-US" dirty="0"/>
          </a:p>
        </p:txBody>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
        <p:nvSpPr>
          <p:cNvPr id="16" name="Rectangle 15"/>
          <p:cNvSpPr/>
          <p:nvPr/>
        </p:nvSpPr>
        <p:spPr bwMode="auto">
          <a:xfrm>
            <a:off x="2207568" y="6237312"/>
            <a:ext cx="2376264" cy="360040"/>
          </a:xfrm>
          <a:prstGeom prst="rect">
            <a:avLst/>
          </a:prstGeom>
          <a:solidFill>
            <a:schemeClr val="bg1"/>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sp>
        <p:nvSpPr>
          <p:cNvPr id="5" name="Rectangle 4"/>
          <p:cNvSpPr/>
          <p:nvPr/>
        </p:nvSpPr>
        <p:spPr>
          <a:xfrm>
            <a:off x="1847528" y="1942734"/>
            <a:ext cx="4572000" cy="3170099"/>
          </a:xfrm>
          <a:prstGeom prst="rect">
            <a:avLst/>
          </a:prstGeom>
        </p:spPr>
        <p:txBody>
          <a:bodyPr>
            <a:spAutoFit/>
          </a:bodyPr>
          <a:lstStyle/>
          <a:p>
            <a:pPr marL="171450" indent="-171450">
              <a:buFont typeface="Arial" panose="020B0604020202020204" pitchFamily="34" charset="0"/>
              <a:buChar char="•"/>
            </a:pPr>
            <a:r>
              <a:rPr lang="en-GB" sz="2000" dirty="0"/>
              <a:t>2nd reading amend codes (if necessary)</a:t>
            </a:r>
          </a:p>
          <a:p>
            <a:pPr marL="171450" indent="-171450">
              <a:buFont typeface="Arial" panose="020B0604020202020204" pitchFamily="34" charset="0"/>
              <a:buChar char="•"/>
            </a:pPr>
            <a:r>
              <a:rPr lang="en-GB" sz="2000" dirty="0"/>
              <a:t>Reorganise codes:</a:t>
            </a:r>
          </a:p>
          <a:p>
            <a:pPr algn="l"/>
            <a:r>
              <a:rPr lang="en-GB" sz="2000" dirty="0"/>
              <a:t>- Merge codes?</a:t>
            </a:r>
          </a:p>
          <a:p>
            <a:pPr algn="l"/>
            <a:r>
              <a:rPr lang="en-GB" sz="2000" dirty="0"/>
              <a:t>- Eliminate some codes?</a:t>
            </a:r>
          </a:p>
          <a:p>
            <a:pPr algn="l"/>
            <a:r>
              <a:rPr lang="en-GB" sz="2000" dirty="0"/>
              <a:t>- Apply code from the literature (if there is one)</a:t>
            </a:r>
          </a:p>
          <a:p>
            <a:pPr algn="l"/>
            <a:r>
              <a:rPr lang="en-GB" sz="2000" dirty="0"/>
              <a:t>- Put into hierarchies (if some concepts a sub-concept of another)</a:t>
            </a:r>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650" y="1772816"/>
            <a:ext cx="4324350" cy="4267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9966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144316" y="548681"/>
            <a:ext cx="7848600" cy="1214437"/>
          </a:xfrm>
        </p:spPr>
        <p:txBody>
          <a:bodyPr/>
          <a:lstStyle/>
          <a:p>
            <a:pPr algn="ctr" eaLnBrk="1" hangingPunct="1"/>
            <a:r>
              <a:rPr lang="en-GB" altLang="en-US" sz="3200" dirty="0"/>
              <a:t>(6) Generate theory</a:t>
            </a:r>
            <a:endParaRPr lang="en-US" dirty="0"/>
          </a:p>
        </p:txBody>
      </p:sp>
      <p:sp>
        <p:nvSpPr>
          <p:cNvPr id="4" name="Rectangle 3"/>
          <p:cNvSpPr/>
          <p:nvPr/>
        </p:nvSpPr>
        <p:spPr>
          <a:xfrm>
            <a:off x="2351584" y="2204864"/>
            <a:ext cx="7776864" cy="369332"/>
          </a:xfrm>
          <a:prstGeom prst="rect">
            <a:avLst/>
          </a:prstGeom>
        </p:spPr>
        <p:txBody>
          <a:bodyPr wrap="square">
            <a:spAutoFit/>
          </a:bodyPr>
          <a:lstStyle/>
          <a:p>
            <a:pPr algn="l" eaLnBrk="1" hangingPunct="1">
              <a:lnSpc>
                <a:spcPct val="90000"/>
              </a:lnSpc>
              <a:buFontTx/>
              <a:buNone/>
            </a:pPr>
            <a:endParaRPr lang="en-US" altLang="en-US" sz="2000" dirty="0"/>
          </a:p>
        </p:txBody>
      </p:sp>
      <p:sp>
        <p:nvSpPr>
          <p:cNvPr id="10" name="Rectangle 9"/>
          <p:cNvSpPr/>
          <p:nvPr/>
        </p:nvSpPr>
        <p:spPr>
          <a:xfrm>
            <a:off x="2495600" y="1943080"/>
            <a:ext cx="7020272" cy="338554"/>
          </a:xfrm>
          <a:prstGeom prst="rect">
            <a:avLst/>
          </a:prstGeom>
        </p:spPr>
        <p:txBody>
          <a:bodyPr wrap="square">
            <a:spAutoFit/>
          </a:bodyPr>
          <a:lstStyle/>
          <a:p>
            <a:pPr marL="342900" indent="-342900">
              <a:lnSpc>
                <a:spcPct val="80000"/>
              </a:lnSpc>
              <a:buFont typeface="Arial" panose="020B0604020202020204" pitchFamily="34" charset="0"/>
              <a:buChar char="•"/>
            </a:pPr>
            <a:endParaRPr lang="en-GB" altLang="en-US" sz="20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7937" y="1772817"/>
            <a:ext cx="9067422" cy="39077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9723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173129" y="620689"/>
            <a:ext cx="7848600" cy="1214437"/>
          </a:xfrm>
        </p:spPr>
        <p:txBody>
          <a:bodyPr/>
          <a:lstStyle/>
          <a:p>
            <a:pPr algn="ctr" eaLnBrk="1" hangingPunct="1"/>
            <a:r>
              <a:rPr lang="en-GB" sz="3200" dirty="0"/>
              <a:t>(6) Generate theory: example</a:t>
            </a:r>
            <a:endParaRPr lang="en-US" sz="3200" dirty="0"/>
          </a:p>
        </p:txBody>
      </p:sp>
      <p:sp>
        <p:nvSpPr>
          <p:cNvPr id="5" name="Rectangle 4"/>
          <p:cNvSpPr/>
          <p:nvPr/>
        </p:nvSpPr>
        <p:spPr bwMode="auto">
          <a:xfrm>
            <a:off x="2207568" y="6203082"/>
            <a:ext cx="2376264" cy="250254"/>
          </a:xfrm>
          <a:prstGeom prst="rect">
            <a:avLst/>
          </a:prstGeom>
          <a:solidFill>
            <a:schemeClr val="accent3"/>
          </a:solidFill>
          <a:ln w="9525" cap="flat" cmpd="sng" algn="ctr">
            <a:no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r" fontAlgn="base">
              <a:spcBef>
                <a:spcPct val="0"/>
              </a:spcBef>
              <a:spcAft>
                <a:spcPct val="0"/>
              </a:spcAft>
            </a:pPr>
            <a:endParaRPr lang="en-GB" sz="1000">
              <a:latin typeface="HelveticaNeue-Light" pitchFamily="34" charset="0"/>
            </a:endParaRP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1840632"/>
            <a:ext cx="9048750" cy="4362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405059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054365" y="620689"/>
            <a:ext cx="7848600" cy="1214437"/>
          </a:xfrm>
        </p:spPr>
        <p:txBody>
          <a:bodyPr/>
          <a:lstStyle/>
          <a:p>
            <a:pPr algn="ctr" eaLnBrk="1" hangingPunct="1"/>
            <a:r>
              <a:rPr lang="en-GB" altLang="en-US" dirty="0"/>
              <a:t>Generate theory: changing codes</a:t>
            </a:r>
            <a:endParaRPr lang="en-US" dirty="0"/>
          </a:p>
        </p:txBody>
      </p:sp>
      <p:sp>
        <p:nvSpPr>
          <p:cNvPr id="9" name="Rectangle 8"/>
          <p:cNvSpPr/>
          <p:nvPr/>
        </p:nvSpPr>
        <p:spPr>
          <a:xfrm>
            <a:off x="3133069" y="1988841"/>
            <a:ext cx="6120680" cy="830997"/>
          </a:xfrm>
          <a:prstGeom prst="rect">
            <a:avLst/>
          </a:prstGeom>
        </p:spPr>
        <p:txBody>
          <a:bodyPr wrap="square">
            <a:spAutoFit/>
          </a:bodyPr>
          <a:lstStyle/>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endParaRPr lang="en-GB" altLang="en-US" sz="2400" dirty="0"/>
          </a:p>
        </p:txBody>
      </p:sp>
      <p:sp>
        <p:nvSpPr>
          <p:cNvPr id="4" name="Rectangle 3"/>
          <p:cNvSpPr/>
          <p:nvPr/>
        </p:nvSpPr>
        <p:spPr>
          <a:xfrm>
            <a:off x="2279576" y="1804174"/>
            <a:ext cx="8244565" cy="369332"/>
          </a:xfrm>
          <a:prstGeom prst="rect">
            <a:avLst/>
          </a:prstGeom>
        </p:spPr>
        <p:txBody>
          <a:bodyPr wrap="none">
            <a:spAutoFit/>
          </a:bodyPr>
          <a:lstStyle/>
          <a:p>
            <a:pPr marL="171450" indent="-171450">
              <a:buFont typeface="Arial" panose="020B0604020202020204" pitchFamily="34" charset="0"/>
              <a:buChar char="•"/>
            </a:pPr>
            <a:r>
              <a:rPr lang="en-GB" dirty="0"/>
              <a:t>Codes (and theoretical constructs) may change as data are analysed</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8426" y="2404338"/>
            <a:ext cx="8359849"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34463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476673"/>
            <a:ext cx="7848600" cy="1214437"/>
          </a:xfrm>
        </p:spPr>
        <p:txBody>
          <a:bodyPr/>
          <a:lstStyle/>
          <a:p>
            <a:pPr algn="ctr"/>
            <a:r>
              <a:rPr lang="en-GB" dirty="0"/>
              <a:t>Data presentation: audit trail </a:t>
            </a:r>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70884" y="1556792"/>
            <a:ext cx="9097117" cy="40842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2597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692697"/>
            <a:ext cx="7848600" cy="1214437"/>
          </a:xfrm>
        </p:spPr>
        <p:txBody>
          <a:bodyPr/>
          <a:lstStyle/>
          <a:p>
            <a:pPr algn="ctr"/>
            <a:r>
              <a:rPr lang="en-GB" dirty="0"/>
              <a:t>Approaches to qualitative data analysis</a:t>
            </a:r>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5561" y="1916832"/>
            <a:ext cx="7928145"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8814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68" y="620689"/>
            <a:ext cx="7848600" cy="1214437"/>
          </a:xfrm>
        </p:spPr>
        <p:txBody>
          <a:bodyPr/>
          <a:lstStyle/>
          <a:p>
            <a:pPr algn="ctr"/>
            <a:r>
              <a:rPr lang="en-GB" dirty="0"/>
              <a:t>Approaches to qualitative data analysis</a:t>
            </a:r>
          </a:p>
        </p:txBody>
      </p:sp>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3553" y="1916832"/>
            <a:ext cx="7855977" cy="3955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2639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Elements of qualitative data analysis: reflexivity – the voice of the researcher</a:t>
            </a:r>
          </a:p>
        </p:txBody>
      </p:sp>
      <p:sp>
        <p:nvSpPr>
          <p:cNvPr id="5" name="Content Placeholder 4"/>
          <p:cNvSpPr>
            <a:spLocks noGrp="1"/>
          </p:cNvSpPr>
          <p:nvPr>
            <p:ph idx="1"/>
          </p:nvPr>
        </p:nvSpPr>
        <p:spPr>
          <a:xfrm>
            <a:off x="7538022" y="713313"/>
            <a:ext cx="3815778" cy="5431376"/>
          </a:xfrm>
        </p:spPr>
        <p:txBody>
          <a:bodyPr anchor="ctr">
            <a:normAutofit/>
          </a:bodyPr>
          <a:lstStyle/>
          <a:p>
            <a:pPr>
              <a:lnSpc>
                <a:spcPct val="90000"/>
              </a:lnSpc>
            </a:pPr>
            <a:r>
              <a:rPr lang="en-GB" sz="1700" i="1" dirty="0"/>
              <a:t>Epistemological reflexivity </a:t>
            </a:r>
            <a:r>
              <a:rPr lang="en-GB" sz="1700" dirty="0"/>
              <a:t>where the researchers reflect on their assumptions about the world and about the nature of knowledge. So they will ask themselves questions such as: how has the research question limited or distorted what was found? How could the study have been conducted differently? </a:t>
            </a:r>
          </a:p>
          <a:p>
            <a:pPr>
              <a:lnSpc>
                <a:spcPct val="90000"/>
              </a:lnSpc>
            </a:pPr>
            <a:r>
              <a:rPr lang="en-GB" sz="1700" i="1" dirty="0"/>
              <a:t>Personal reflexivity</a:t>
            </a:r>
            <a:r>
              <a:rPr lang="en-GB" sz="1700" dirty="0"/>
              <a:t>, where the researcher reflects upon how their personal values, attitudes, beliefs and aims have served to shape the research. Can involve a personal reflection on how the research process impacted and changed the stance taken by the researcher. </a:t>
            </a:r>
          </a:p>
          <a:p>
            <a:pPr>
              <a:lnSpc>
                <a:spcPct val="90000"/>
              </a:lnSpc>
            </a:pPr>
            <a:endParaRPr lang="en-GB" sz="1700" dirty="0"/>
          </a:p>
        </p:txBody>
      </p:sp>
    </p:spTree>
    <p:extLst>
      <p:ext uri="{BB962C8B-B14F-4D97-AF65-F5344CB8AC3E}">
        <p14:creationId xmlns:p14="http://schemas.microsoft.com/office/powerpoint/2010/main" val="1918519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Processes for achieving reflexivity</a:t>
            </a:r>
          </a:p>
        </p:txBody>
      </p:sp>
      <p:sp>
        <p:nvSpPr>
          <p:cNvPr id="6" name="Content Placeholder 5"/>
          <p:cNvSpPr>
            <a:spLocks noGrp="1"/>
          </p:cNvSpPr>
          <p:nvPr>
            <p:ph idx="1"/>
          </p:nvPr>
        </p:nvSpPr>
        <p:spPr>
          <a:xfrm>
            <a:off x="7538022" y="713313"/>
            <a:ext cx="3815778" cy="5431376"/>
          </a:xfrm>
        </p:spPr>
        <p:txBody>
          <a:bodyPr anchor="ctr">
            <a:normAutofit/>
          </a:bodyPr>
          <a:lstStyle/>
          <a:p>
            <a:r>
              <a:rPr lang="en-GB" sz="2000" b="0"/>
              <a:t>Writing a reflexive journal, including writing: (1) a daily schedule describing the logistics of the study; (2) a log of methodological decisions and changes; and (3) a personal diary recording reflections with particular reference to one’s values and interests.</a:t>
            </a:r>
          </a:p>
          <a:p>
            <a:endParaRPr lang="en-GB" sz="2000"/>
          </a:p>
        </p:txBody>
      </p:sp>
    </p:spTree>
    <p:extLst>
      <p:ext uri="{BB962C8B-B14F-4D97-AF65-F5344CB8AC3E}">
        <p14:creationId xmlns:p14="http://schemas.microsoft.com/office/powerpoint/2010/main" val="15489961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764705"/>
            <a:ext cx="7848600" cy="1214437"/>
          </a:xfrm>
        </p:spPr>
        <p:txBody>
          <a:bodyPr/>
          <a:lstStyle/>
          <a:p>
            <a:pPr algn="ctr"/>
            <a:r>
              <a:rPr lang="en-GB" dirty="0"/>
              <a:t>Achieving reliability in qualitative analysis</a:t>
            </a:r>
          </a:p>
        </p:txBody>
      </p:sp>
      <p:pic>
        <p:nvPicPr>
          <p:cNvPr id="1126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35561" y="2420888"/>
            <a:ext cx="7793613" cy="3163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35159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8374E-7EBB-3546-BD60-3EA3414E0B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66DC607-A143-DE4D-90A5-E6D5EC6C22C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422059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 show line number in MS Word:</a:t>
            </a:r>
            <a:br>
              <a:rPr lang="en-GB" dirty="0"/>
            </a:br>
            <a:endParaRPr lang="en-GB" dirty="0"/>
          </a:p>
        </p:txBody>
      </p:sp>
      <p:sp>
        <p:nvSpPr>
          <p:cNvPr id="3" name="Content Placeholder 2"/>
          <p:cNvSpPr>
            <a:spLocks noGrp="1"/>
          </p:cNvSpPr>
          <p:nvPr>
            <p:ph idx="1"/>
          </p:nvPr>
        </p:nvSpPr>
        <p:spPr/>
        <p:txBody>
          <a:bodyPr>
            <a:normAutofit fontScale="55000" lnSpcReduction="20000"/>
          </a:bodyPr>
          <a:lstStyle/>
          <a:p>
            <a:pPr marL="0" indent="0">
              <a:buNone/>
            </a:pPr>
            <a:endParaRPr lang="en-GB" dirty="0"/>
          </a:p>
          <a:p>
            <a:r>
              <a:rPr lang="en-GB" b="1" dirty="0"/>
              <a:t>On a Windows PC:</a:t>
            </a:r>
          </a:p>
          <a:p>
            <a:r>
              <a:rPr lang="en-GB" dirty="0"/>
              <a:t>Click on File in the top menu and Click Page Setup</a:t>
            </a:r>
          </a:p>
          <a:p>
            <a:r>
              <a:rPr lang="en-GB" dirty="0"/>
              <a:t>The 'Page setup' dialog window appears. Click the Layout tab and then Click the Line numbers... button near the bottom of this dialog.</a:t>
            </a:r>
          </a:p>
          <a:p>
            <a:r>
              <a:rPr lang="en-GB" dirty="0"/>
              <a:t>A small 'Line Numbers' dialog window appears. Click Add line numbering tick box. Select the number you want the line numbering to start at and the number of lines you want to count by (Usually 1 and 1). Finally, select how you want to number the document. Normally this would be Continuous. Click the OK button in the Line Number dialog and then Click the OK button on the Page Set Up window. The line numbering should appear on your document</a:t>
            </a:r>
          </a:p>
          <a:p>
            <a:r>
              <a:rPr lang="en-GB" b="1" dirty="0"/>
              <a:t>On a Mac:</a:t>
            </a:r>
          </a:p>
          <a:p>
            <a:r>
              <a:rPr lang="en-GB" dirty="0"/>
              <a:t>Click Format: Documents then Click Layout tab. Click Line Numbers button then Click the Add line numbering check box and Click Continuous radio button.</a:t>
            </a:r>
          </a:p>
          <a:p>
            <a:r>
              <a:rPr lang="en-GB" dirty="0"/>
              <a:t>N.B. the line numbers are only visible in Page Layout View.</a:t>
            </a:r>
          </a:p>
          <a:p>
            <a:endParaRPr lang="en-GB" dirty="0"/>
          </a:p>
        </p:txBody>
      </p:sp>
    </p:spTree>
    <p:extLst>
      <p:ext uri="{BB962C8B-B14F-4D97-AF65-F5344CB8AC3E}">
        <p14:creationId xmlns:p14="http://schemas.microsoft.com/office/powerpoint/2010/main" val="36569685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and interpretative coding</a:t>
            </a:r>
          </a:p>
        </p:txBody>
      </p:sp>
      <p:sp>
        <p:nvSpPr>
          <p:cNvPr id="3" name="Content Placeholder 2"/>
          <p:cNvSpPr>
            <a:spLocks noGrp="1"/>
          </p:cNvSpPr>
          <p:nvPr>
            <p:ph idx="1"/>
          </p:nvPr>
        </p:nvSpPr>
        <p:spPr/>
        <p:txBody>
          <a:bodyPr/>
          <a:lstStyle/>
          <a:p>
            <a:r>
              <a:rPr lang="en-GB" dirty="0">
                <a:hlinkClick r:id="rId2"/>
              </a:rPr>
              <a:t>http://onlineqda.hud.ac.uk/_REQUALLO/FR/Template_Analysis/Analytic+Descript_coding.php</a:t>
            </a:r>
            <a:endParaRPr lang="en-GB" dirty="0"/>
          </a:p>
          <a:p>
            <a:r>
              <a:rPr lang="en-GB" dirty="0"/>
              <a:t>http://onlineqda.hud.ac.uk/resources.php#Template_analysis</a:t>
            </a:r>
          </a:p>
          <a:p>
            <a:endParaRPr lang="en-GB" dirty="0"/>
          </a:p>
        </p:txBody>
      </p:sp>
    </p:spTree>
    <p:extLst>
      <p:ext uri="{BB962C8B-B14F-4D97-AF65-F5344CB8AC3E}">
        <p14:creationId xmlns:p14="http://schemas.microsoft.com/office/powerpoint/2010/main" val="30908233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lnSpcReduction="10000"/>
          </a:bodyPr>
          <a:lstStyle/>
          <a:p>
            <a:r>
              <a:rPr lang="en-US" altLang="x-none" dirty="0"/>
              <a:t>All qualitative data analysis involves the same four essential steps:</a:t>
            </a:r>
          </a:p>
          <a:p>
            <a:pPr marL="457200" indent="-457200">
              <a:buFont typeface="+mj-lt"/>
              <a:buAutoNum type="arabicPeriod"/>
            </a:pPr>
            <a:r>
              <a:rPr lang="en-US" altLang="x-none" dirty="0"/>
              <a:t>Raw data management- ‘data cleaning’</a:t>
            </a:r>
          </a:p>
          <a:p>
            <a:pPr marL="457200" indent="-457200">
              <a:buFont typeface="+mj-lt"/>
              <a:buAutoNum type="arabicPeriod"/>
            </a:pPr>
            <a:r>
              <a:rPr lang="en-US" altLang="x-none" dirty="0"/>
              <a:t>Data reduction, I ‘</a:t>
            </a:r>
            <a:r>
              <a:rPr lang="en-US" altLang="x-none" dirty="0">
                <a:solidFill>
                  <a:srgbClr val="FF0000"/>
                </a:solidFill>
              </a:rPr>
              <a:t>chunking</a:t>
            </a:r>
            <a:r>
              <a:rPr lang="en-US" altLang="x-none" dirty="0"/>
              <a:t>’ </a:t>
            </a:r>
            <a:r>
              <a:rPr lang="en-US" altLang="x-none" dirty="0">
                <a:solidFill>
                  <a:srgbClr val="FF0000"/>
                </a:solidFill>
              </a:rPr>
              <a:t>organize into sub-groups</a:t>
            </a:r>
            <a:r>
              <a:rPr lang="en-US" altLang="x-none" dirty="0">
                <a:solidFill>
                  <a:srgbClr val="7030A0"/>
                </a:solidFill>
              </a:rPr>
              <a:t>,</a:t>
            </a:r>
            <a:r>
              <a:rPr lang="en-US" altLang="x-none" dirty="0"/>
              <a:t> II ‘</a:t>
            </a:r>
            <a:r>
              <a:rPr lang="en-US" altLang="x-none" dirty="0">
                <a:solidFill>
                  <a:srgbClr val="00B050"/>
                </a:solidFill>
              </a:rPr>
              <a:t>coding’ </a:t>
            </a:r>
            <a:r>
              <a:rPr lang="en-GB" altLang="x-none" dirty="0">
                <a:solidFill>
                  <a:srgbClr val="00B050"/>
                </a:solidFill>
              </a:rPr>
              <a:t>sub-groups into groups/clusters of  similar things that belong together </a:t>
            </a:r>
            <a:endParaRPr lang="en-US" altLang="x-none" dirty="0">
              <a:solidFill>
                <a:srgbClr val="00B050"/>
              </a:solidFill>
            </a:endParaRPr>
          </a:p>
          <a:p>
            <a:pPr marL="457200" indent="-457200">
              <a:buFont typeface="+mj-lt"/>
              <a:buAutoNum type="arabicPeriod"/>
            </a:pPr>
            <a:r>
              <a:rPr lang="en-US" altLang="x-none" dirty="0"/>
              <a:t>Data interpretation – interpreting the groups</a:t>
            </a:r>
          </a:p>
          <a:p>
            <a:pPr marL="457200" indent="-457200">
              <a:buFont typeface="+mj-lt"/>
              <a:buAutoNum type="arabicPeriod"/>
            </a:pPr>
            <a:r>
              <a:rPr lang="en-US" altLang="x-none" dirty="0"/>
              <a:t>Data representation – ‘telling the story’ ‘making sense of the data for others.’</a:t>
            </a:r>
          </a:p>
        </p:txBody>
      </p:sp>
    </p:spTree>
    <p:extLst>
      <p:ext uri="{BB962C8B-B14F-4D97-AF65-F5344CB8AC3E}">
        <p14:creationId xmlns:p14="http://schemas.microsoft.com/office/powerpoint/2010/main" val="39079754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and what to code</a:t>
            </a:r>
          </a:p>
        </p:txBody>
      </p:sp>
      <p:sp>
        <p:nvSpPr>
          <p:cNvPr id="4" name="Content Placeholder 3"/>
          <p:cNvSpPr>
            <a:spLocks noGrp="1"/>
          </p:cNvSpPr>
          <p:nvPr>
            <p:ph idx="1"/>
          </p:nvPr>
        </p:nvSpPr>
        <p:spPr/>
        <p:txBody>
          <a:bodyPr/>
          <a:lstStyle/>
          <a:p>
            <a:r>
              <a:rPr lang="en-GB" dirty="0"/>
              <a:t>http://onlineqda.hud.ac.uk/Tutorials/develop_cs.php</a:t>
            </a:r>
          </a:p>
        </p:txBody>
      </p:sp>
    </p:spTree>
    <p:extLst>
      <p:ext uri="{BB962C8B-B14F-4D97-AF65-F5344CB8AC3E}">
        <p14:creationId xmlns:p14="http://schemas.microsoft.com/office/powerpoint/2010/main" val="26677930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Coding</a:t>
            </a:r>
          </a:p>
        </p:txBody>
      </p:sp>
      <p:sp>
        <p:nvSpPr>
          <p:cNvPr id="4" name="Content Placeholder 3"/>
          <p:cNvSpPr>
            <a:spLocks noGrp="1"/>
          </p:cNvSpPr>
          <p:nvPr>
            <p:ph idx="1"/>
          </p:nvPr>
        </p:nvSpPr>
        <p:spPr/>
        <p:txBody>
          <a:bodyPr>
            <a:normAutofit fontScale="92500"/>
          </a:bodyPr>
          <a:lstStyle/>
          <a:p>
            <a:r>
              <a:rPr lang="en-GB" dirty="0"/>
              <a:t>Coding is the process of combing the data for themes, ideas and categories and then marking similar passages of text with a code label so that they can easily be retrieved at a later stage for further comparison and analysis. Coding the data makes it easier to search the data, to make comparisons and to identify any patterns that require further investigation.</a:t>
            </a:r>
          </a:p>
          <a:p>
            <a:r>
              <a:rPr lang="en-GB" dirty="0"/>
              <a:t>Codes can be based on:</a:t>
            </a:r>
          </a:p>
          <a:p>
            <a:r>
              <a:rPr lang="en-GB" dirty="0"/>
              <a:t>Themes, Topics, Ideas, Concepts, Terms, Phrases</a:t>
            </a:r>
          </a:p>
          <a:p>
            <a:r>
              <a:rPr lang="en-GB" dirty="0"/>
              <a:t>Keywords found in the data. </a:t>
            </a:r>
          </a:p>
          <a:p>
            <a:endParaRPr lang="en-GB" dirty="0"/>
          </a:p>
        </p:txBody>
      </p:sp>
    </p:spTree>
    <p:extLst>
      <p:ext uri="{BB962C8B-B14F-4D97-AF65-F5344CB8AC3E}">
        <p14:creationId xmlns:p14="http://schemas.microsoft.com/office/powerpoint/2010/main" val="25046423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b="1" dirty="0">
                <a:solidFill>
                  <a:schemeClr val="accent6"/>
                </a:solidFill>
              </a:rPr>
              <a:t>A priori</a:t>
            </a:r>
          </a:p>
          <a:p>
            <a:pPr lvl="1">
              <a:defRPr/>
            </a:pPr>
            <a:r>
              <a:rPr lang="en-US" dirty="0"/>
              <a:t>Codes derived from literature, theoretical frames</a:t>
            </a:r>
          </a:p>
          <a:p>
            <a:pPr lvl="1">
              <a:defRPr/>
            </a:pPr>
            <a:r>
              <a:rPr lang="en-GB" dirty="0"/>
              <a:t>Using a priori codes is frequently referred to as a deductive form of analysis.</a:t>
            </a:r>
            <a:endParaRPr lang="en-US" dirty="0"/>
          </a:p>
          <a:p>
            <a:pPr>
              <a:defRPr/>
            </a:pPr>
            <a:r>
              <a:rPr lang="en-US"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GB" sz="2400" dirty="0"/>
              <a:t>In vivo codes while building the codes during the analysis would be "inductive." </a:t>
            </a:r>
          </a:p>
          <a:p>
            <a:pPr lvl="2">
              <a:defRPr/>
            </a:pPr>
            <a:endParaRPr lang="en-US" sz="2400" dirty="0"/>
          </a:p>
          <a:p>
            <a:pPr marL="393192" lvl="1" indent="0">
              <a:buNone/>
              <a:defRPr/>
            </a:pPr>
            <a:endParaRPr lang="en-US" dirty="0"/>
          </a:p>
        </p:txBody>
      </p:sp>
    </p:spTree>
    <p:extLst>
      <p:ext uri="{BB962C8B-B14F-4D97-AF65-F5344CB8AC3E}">
        <p14:creationId xmlns:p14="http://schemas.microsoft.com/office/powerpoint/2010/main" val="9445303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 </a:t>
            </a:r>
            <a:r>
              <a:rPr lang="en-GB" dirty="0"/>
              <a:t>http://onlineqda.hud.ac.uk/movies/Lect_on_QDA_3/index.php</a:t>
            </a:r>
          </a:p>
          <a:p>
            <a:endParaRPr lang="en-GB" dirty="0"/>
          </a:p>
        </p:txBody>
      </p:sp>
    </p:spTree>
    <p:extLst>
      <p:ext uri="{BB962C8B-B14F-4D97-AF65-F5344CB8AC3E}">
        <p14:creationId xmlns:p14="http://schemas.microsoft.com/office/powerpoint/2010/main" val="31731839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25187009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to code How to analyse</a:t>
            </a:r>
          </a:p>
        </p:txBody>
      </p:sp>
      <p:sp>
        <p:nvSpPr>
          <p:cNvPr id="4" name="Content Placeholder 3"/>
          <p:cNvSpPr>
            <a:spLocks noGrp="1"/>
          </p:cNvSpPr>
          <p:nvPr>
            <p:ph idx="1"/>
          </p:nvPr>
        </p:nvSpPr>
        <p:spPr/>
        <p:txBody>
          <a:bodyPr/>
          <a:lstStyle/>
          <a:p>
            <a:r>
              <a:rPr lang="en-GB" dirty="0"/>
              <a:t>Qualitative data sets tend to be large, complex and detailed. </a:t>
            </a:r>
          </a:p>
          <a:p>
            <a:r>
              <a:rPr lang="en-GB" dirty="0"/>
              <a:t>The task of keeping on top of such a mountain of data so that each part is given a fair, balanced and equally thorough analysis should not be underestimated. </a:t>
            </a:r>
          </a:p>
          <a:p>
            <a:r>
              <a:rPr lang="en-GB" dirty="0"/>
              <a:t>There are techniques and procedures that can help with that.</a:t>
            </a:r>
          </a:p>
        </p:txBody>
      </p:sp>
    </p:spTree>
    <p:extLst>
      <p:ext uri="{BB962C8B-B14F-4D97-AF65-F5344CB8AC3E}">
        <p14:creationId xmlns:p14="http://schemas.microsoft.com/office/powerpoint/2010/main" val="25411425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normAutofit lnSpcReduction="10000"/>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12190750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69782" y="793103"/>
            <a:ext cx="8798218" cy="4693200"/>
          </a:xfrm>
          <a:prstGeom prst="rect">
            <a:avLst/>
          </a:prstGeom>
        </p:spPr>
      </p:pic>
    </p:spTree>
    <p:extLst>
      <p:ext uri="{BB962C8B-B14F-4D97-AF65-F5344CB8AC3E}">
        <p14:creationId xmlns:p14="http://schemas.microsoft.com/office/powerpoint/2010/main" val="309792497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Qualitative Methods- Data Analysis</a:t>
            </a:r>
          </a:p>
        </p:txBody>
      </p:sp>
      <p:sp>
        <p:nvSpPr>
          <p:cNvPr id="80900" name="Rectangle 3"/>
          <p:cNvSpPr>
            <a:spLocks noGrp="1" noChangeArrowheads="1"/>
          </p:cNvSpPr>
          <p:nvPr>
            <p:ph idx="1"/>
          </p:nvPr>
        </p:nvSpPr>
        <p:spPr/>
        <p:txBody>
          <a:bodyPr rtlCol="0">
            <a:normAutofit fontScale="92500"/>
          </a:bodyPr>
          <a:lstStyle/>
          <a:p>
            <a:pPr marL="182880" indent="-182880">
              <a:buClr>
                <a:schemeClr val="tx1">
                  <a:lumMod val="85000"/>
                  <a:lumOff val="15000"/>
                </a:schemeClr>
              </a:buClr>
              <a:defRPr/>
            </a:pPr>
            <a:r>
              <a:rPr lang="en-US" altLang="en-US" sz="2800" dirty="0">
                <a:ea typeface="ＭＳ Ｐゴシック" panose="020B0600070205080204" pitchFamily="34" charset="-128"/>
              </a:rPr>
              <a:t>Set up Matrix interview/question number.</a:t>
            </a:r>
          </a:p>
          <a:p>
            <a:pPr marL="182880" indent="-182880">
              <a:buClr>
                <a:schemeClr val="tx1">
                  <a:lumMod val="85000"/>
                  <a:lumOff val="15000"/>
                </a:schemeClr>
              </a:buClr>
              <a:defRPr/>
            </a:pPr>
            <a:r>
              <a:rPr lang="en-US" altLang="en-US" sz="2800" dirty="0">
                <a:ea typeface="ＭＳ Ｐゴシック" panose="020B0600070205080204" pitchFamily="34" charset="-128"/>
              </a:rPr>
              <a:t>Précis interviews into key points.</a:t>
            </a:r>
          </a:p>
          <a:p>
            <a:pPr marL="182880" indent="-182880">
              <a:buClr>
                <a:schemeClr val="tx1">
                  <a:lumMod val="85000"/>
                  <a:lumOff val="15000"/>
                </a:schemeClr>
              </a:buClr>
              <a:defRPr/>
            </a:pPr>
            <a:r>
              <a:rPr lang="en-US" altLang="en-US" sz="2800" dirty="0">
                <a:ea typeface="ＭＳ Ｐゴシック" panose="020B0600070205080204" pitchFamily="34" charset="-128"/>
              </a:rPr>
              <a:t>Input key points into matrix.</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significant quotes.</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outliers -</a:t>
            </a:r>
            <a:r>
              <a:rPr lang="en-GB" altLang="en-US" sz="2800" dirty="0">
                <a:ea typeface="ＭＳ Ｐゴシック" panose="020B0600070205080204" pitchFamily="34" charset="-128"/>
              </a:rPr>
              <a:t>results outside the norm resulting (</a:t>
            </a:r>
            <a:r>
              <a:rPr lang="en-GB" altLang="en-US" sz="2800" dirty="0" err="1">
                <a:ea typeface="ＭＳ Ｐゴシック" panose="020B0600070205080204" pitchFamily="34" charset="-128"/>
              </a:rPr>
              <a:t>Sproull</a:t>
            </a:r>
            <a:r>
              <a:rPr lang="en-GB" altLang="en-US" sz="2800" dirty="0">
                <a:ea typeface="ＭＳ Ｐゴシック" panose="020B0600070205080204" pitchFamily="34" charset="-128"/>
              </a:rPr>
              <a:t>, 2004) - did not fit into the curve (Creswell, 2004).</a:t>
            </a:r>
            <a:endParaRPr lang="en-US" altLang="en-US" sz="2800" dirty="0">
              <a:ea typeface="ＭＳ Ｐゴシック" panose="020B0600070205080204" pitchFamily="34" charset="-128"/>
            </a:endParaRPr>
          </a:p>
          <a:p>
            <a:pPr marL="182880" indent="-182880">
              <a:buClr>
                <a:schemeClr val="tx1">
                  <a:lumMod val="85000"/>
                  <a:lumOff val="15000"/>
                </a:schemeClr>
              </a:buClr>
              <a:defRPr/>
            </a:pPr>
            <a:r>
              <a:rPr lang="en-US" altLang="en-US" sz="2800" dirty="0">
                <a:ea typeface="ＭＳ Ｐゴシック" panose="020B0600070205080204" pitchFamily="34" charset="-128"/>
              </a:rPr>
              <a:t>For each question look for common themes or issues discussed.</a:t>
            </a:r>
          </a:p>
          <a:p>
            <a:pPr marL="182880" indent="-182880">
              <a:buClr>
                <a:schemeClr val="tx1">
                  <a:lumMod val="85000"/>
                  <a:lumOff val="15000"/>
                </a:schemeClr>
              </a:buClr>
              <a:defRPr/>
            </a:pPr>
            <a:r>
              <a:rPr lang="en-US" altLang="en-US" sz="2800" dirty="0">
                <a:ea typeface="ＭＳ Ｐゴシック" panose="020B0600070205080204" pitchFamily="34" charset="-128"/>
              </a:rPr>
              <a:t>Make a summary list of common issues for each question. </a:t>
            </a: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3726400-4B17-4BA8-85B1-DD76A269795A}" type="slidenum">
              <a:rPr lang="en-US" altLang="en-US" sz="1000"/>
              <a:pPr/>
              <a:t>49</a:t>
            </a:fld>
            <a:endParaRPr lang="en-US" altLang="en-US" sz="1000"/>
          </a:p>
        </p:txBody>
      </p:sp>
    </p:spTree>
    <p:extLst>
      <p:ext uri="{BB962C8B-B14F-4D97-AF65-F5344CB8AC3E}">
        <p14:creationId xmlns:p14="http://schemas.microsoft.com/office/powerpoint/2010/main" val="2231354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981200" y="642594"/>
            <a:ext cx="8086725" cy="1371600"/>
          </a:xfrm>
        </p:spPr>
        <p:txBody>
          <a:bodyPr rtlCol="0">
            <a:normAutofit fontScale="90000"/>
            <a:scene3d>
              <a:camera prst="orthographicFront"/>
              <a:lightRig rig="soft" dir="t"/>
            </a:scene3d>
          </a:bodyPr>
          <a:lstStyle/>
          <a:p>
            <a:pPr>
              <a:defRPr/>
            </a:pPr>
            <a:r>
              <a:rPr dirty="0">
                <a:solidFill>
                  <a:schemeClr val="tx1">
                    <a:lumMod val="85000"/>
                    <a:lumOff val="15000"/>
                  </a:schemeClr>
                </a:solidFill>
                <a:ea typeface="+mj-ea"/>
                <a:cs typeface="+mj-cs"/>
              </a:rPr>
              <a:t>USING </a:t>
            </a:r>
            <a:r>
              <a:rPr b="1" dirty="0">
                <a:solidFill>
                  <a:srgbClr val="00B0F0"/>
                </a:solidFill>
                <a:ea typeface="+mj-ea"/>
                <a:cs typeface="+mj-cs"/>
              </a:rPr>
              <a:t>MATRIX</a:t>
            </a:r>
            <a:r>
              <a:rPr dirty="0">
                <a:solidFill>
                  <a:schemeClr val="tx1">
                    <a:lumMod val="85000"/>
                    <a:lumOff val="15000"/>
                  </a:schemeClr>
                </a:solidFill>
                <a:ea typeface="+mj-ea"/>
                <a:cs typeface="+mj-cs"/>
              </a:rPr>
              <a:t> ANALYSIS </a:t>
            </a:r>
            <a:br>
              <a:rPr dirty="0">
                <a:solidFill>
                  <a:schemeClr val="tx1">
                    <a:lumMod val="85000"/>
                    <a:lumOff val="15000"/>
                  </a:schemeClr>
                </a:solidFill>
                <a:ea typeface="+mj-ea"/>
                <a:cs typeface="+mj-cs"/>
              </a:rPr>
            </a:br>
            <a:r>
              <a:rPr dirty="0">
                <a:solidFill>
                  <a:schemeClr val="tx1">
                    <a:lumMod val="85000"/>
                    <a:lumOff val="15000"/>
                  </a:schemeClr>
                </a:solidFill>
                <a:ea typeface="+mj-ea"/>
                <a:cs typeface="+mj-cs"/>
              </a:rPr>
              <a:t>Qualitative data</a:t>
            </a:r>
            <a:br>
              <a:rPr dirty="0">
                <a:solidFill>
                  <a:schemeClr val="tx1">
                    <a:lumMod val="85000"/>
                    <a:lumOff val="15000"/>
                  </a:schemeClr>
                </a:solidFill>
                <a:ea typeface="+mj-ea"/>
                <a:cs typeface="+mj-cs"/>
              </a:rPr>
            </a:br>
            <a:endParaRPr dirty="0">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D0D94F9-1361-4493-B577-13978E8455A7}" type="slidenum">
              <a:rPr lang="en-US" altLang="en-US" sz="1000"/>
              <a:pPr/>
              <a:t>50</a:t>
            </a:fld>
            <a:endParaRPr lang="en-US" altLang="en-US" sz="1000"/>
          </a:p>
        </p:txBody>
      </p:sp>
      <p:graphicFrame>
        <p:nvGraphicFramePr>
          <p:cNvPr id="51205" name="Object 2"/>
          <p:cNvGraphicFramePr>
            <a:graphicFrameLocks noChangeAspect="1"/>
          </p:cNvGraphicFramePr>
          <p:nvPr/>
        </p:nvGraphicFramePr>
        <p:xfrm>
          <a:off x="3709989" y="1735139"/>
          <a:ext cx="6105525" cy="4071937"/>
        </p:xfrm>
        <a:graphic>
          <a:graphicData uri="http://schemas.openxmlformats.org/presentationml/2006/ole">
            <mc:AlternateContent xmlns:mc="http://schemas.openxmlformats.org/markup-compatibility/2006">
              <mc:Choice xmlns:v="urn:schemas-microsoft-com:vml" Requires="v">
                <p:oleObj spid="_x0000_s1043" name="Document" r:id="rId3" imgW="6105144" imgH="4072128" progId="Word.Document.8">
                  <p:embed/>
                </p:oleObj>
              </mc:Choice>
              <mc:Fallback>
                <p:oleObj name="Document" r:id="rId3" imgW="6105144" imgH="4072128" progId="Word.Document.8">
                  <p:embed/>
                  <p:pic>
                    <p:nvPicPr>
                      <p:cNvPr id="5120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989" y="1735139"/>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3306763" y="2185989"/>
          <a:ext cx="6235700" cy="3665537"/>
        </p:xfrm>
        <a:graphic>
          <a:graphicData uri="http://schemas.openxmlformats.org/presentationml/2006/ole">
            <mc:AlternateContent xmlns:mc="http://schemas.openxmlformats.org/markup-compatibility/2006">
              <mc:Choice xmlns:v="urn:schemas-microsoft-com:vml" Requires="v">
                <p:oleObj spid="_x0000_s1044" name="Document" r:id="rId5" imgW="6236208" imgH="3666744" progId="Word.Document.8">
                  <p:embed/>
                </p:oleObj>
              </mc:Choice>
              <mc:Fallback>
                <p:oleObj name="Document" r:id="rId5" imgW="6236208" imgH="3666744" progId="Word.Document.8">
                  <p:embed/>
                  <p:pic>
                    <p:nvPicPr>
                      <p:cNvPr id="51206"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6763" y="2185989"/>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nvGraphicFramePr>
        <p:xfrm>
          <a:off x="2301080" y="1784496"/>
          <a:ext cx="7446962" cy="4754562"/>
        </p:xfrm>
        <a:graphic>
          <a:graphicData uri="http://schemas.openxmlformats.org/presentationml/2006/ole">
            <mc:AlternateContent xmlns:mc="http://schemas.openxmlformats.org/markup-compatibility/2006">
              <mc:Choice xmlns:v="urn:schemas-microsoft-com:vml" Requires="v">
                <p:oleObj spid="_x0000_s1045" name="Document" r:id="rId7" imgW="7515906" imgH="4800090" progId="Word.Document.8">
                  <p:embed/>
                </p:oleObj>
              </mc:Choice>
              <mc:Fallback>
                <p:oleObj name="Document" r:id="rId7" imgW="7515906" imgH="4800090" progId="Word.Document.8">
                  <p:embed/>
                  <p:pic>
                    <p:nvPicPr>
                      <p:cNvPr id="51207" name="Object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1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280122520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quality of qualitative analysis</a:t>
            </a:r>
          </a:p>
        </p:txBody>
      </p:sp>
      <p:sp>
        <p:nvSpPr>
          <p:cNvPr id="3" name="Content Placeholder 2"/>
          <p:cNvSpPr>
            <a:spLocks noGrp="1"/>
          </p:cNvSpPr>
          <p:nvPr>
            <p:ph idx="1"/>
          </p:nvPr>
        </p:nvSpPr>
        <p:spPr/>
        <p:txBody>
          <a:bodyPr/>
          <a:lstStyle/>
          <a:p>
            <a:r>
              <a:rPr lang="en-GB" dirty="0"/>
              <a:t>Looked down on ……</a:t>
            </a:r>
          </a:p>
          <a:p>
            <a:endParaRPr lang="en-GB" dirty="0"/>
          </a:p>
          <a:p>
            <a:r>
              <a:rPr lang="en-GB" dirty="0">
                <a:hlinkClick r:id="rId3"/>
              </a:rPr>
              <a:t>https://www.youtube.com/watch?v=EdhoX1Xu6ZI</a:t>
            </a:r>
            <a:endParaRPr lang="en-GB" dirty="0"/>
          </a:p>
          <a:p>
            <a:r>
              <a:rPr lang="en-GB" dirty="0"/>
              <a:t>See Handout 2</a:t>
            </a:r>
          </a:p>
          <a:p>
            <a:endParaRPr lang="en-GB" dirty="0"/>
          </a:p>
          <a:p>
            <a:endParaRPr lang="en-GB" dirty="0"/>
          </a:p>
          <a:p>
            <a:endParaRPr lang="en-GB" dirty="0"/>
          </a:p>
        </p:txBody>
      </p:sp>
    </p:spTree>
    <p:extLst>
      <p:ext uri="{BB962C8B-B14F-4D97-AF65-F5344CB8AC3E}">
        <p14:creationId xmlns:p14="http://schemas.microsoft.com/office/powerpoint/2010/main" val="36350557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Quality –of qualitative analysis looked down on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In natural science findings are validated by their repeated replication. </a:t>
            </a:r>
          </a:p>
          <a:p>
            <a:r>
              <a:rPr lang="en-GB" dirty="0"/>
              <a:t>If a second investigator cannot replicate the findings when they repeat the experiment then the original results are questioned. </a:t>
            </a:r>
          </a:p>
          <a:p>
            <a:r>
              <a:rPr lang="en-GB" dirty="0"/>
              <a:t>If no-one else can replicate the original results then they are rejected as flawed and invalid. </a:t>
            </a:r>
          </a:p>
          <a:p>
            <a:r>
              <a:rPr lang="en-GB" dirty="0"/>
              <a:t>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13897501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a:t>
            </a:r>
          </a:p>
        </p:txBody>
      </p:sp>
      <p:sp>
        <p:nvSpPr>
          <p:cNvPr id="3" name="Content Placeholder 2"/>
          <p:cNvSpPr>
            <a:spLocks noGrp="1"/>
          </p:cNvSpPr>
          <p:nvPr>
            <p:ph idx="1"/>
          </p:nvPr>
        </p:nvSpPr>
        <p:spPr/>
        <p:txBody>
          <a:bodyPr>
            <a:normAutofit fontScale="85000" lnSpcReduction="20000"/>
          </a:bodyPr>
          <a:lstStyle/>
          <a:p>
            <a:r>
              <a:rPr lang="en-GB" dirty="0"/>
              <a:t>In social research there are two problems with adopting this approach. </a:t>
            </a:r>
          </a:p>
          <a:p>
            <a:r>
              <a:rPr lang="en-GB" dirty="0"/>
              <a:t>First, there is no widespread agreement about whether there can be any procedures that ensure research and analysis produce the right answers. </a:t>
            </a:r>
          </a:p>
          <a:p>
            <a:r>
              <a:rPr lang="en-GB" dirty="0"/>
              <a:t>Second, and this is a problems with qualitative research especially, replication is seldom possible and in most cases doesn’t make much sense. </a:t>
            </a:r>
          </a:p>
          <a:p>
            <a:r>
              <a:rPr lang="en-GB" dirty="0"/>
              <a:t>When 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277746432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therefore</a:t>
            </a:r>
          </a:p>
        </p:txBody>
      </p:sp>
      <p:sp>
        <p:nvSpPr>
          <p:cNvPr id="3" name="Content Placeholder 2"/>
          <p:cNvSpPr>
            <a:spLocks noGrp="1"/>
          </p:cNvSpPr>
          <p:nvPr>
            <p:ph idx="1"/>
          </p:nvPr>
        </p:nvSpPr>
        <p:spPr/>
        <p:txBody>
          <a:bodyPr/>
          <a:lstStyle/>
          <a:p>
            <a:r>
              <a:rPr lang="en-GB" dirty="0"/>
              <a:t>Your analysis must be </a:t>
            </a:r>
          </a:p>
          <a:p>
            <a:pPr marL="0" indent="0" algn="ctr">
              <a:buNone/>
            </a:pPr>
            <a:r>
              <a:rPr lang="en-GB" sz="3600" b="1" dirty="0">
                <a:solidFill>
                  <a:schemeClr val="accent3"/>
                </a:solidFill>
              </a:rPr>
              <a:t>Valid</a:t>
            </a:r>
          </a:p>
          <a:p>
            <a:pPr marL="0" indent="0" algn="ctr">
              <a:buNone/>
            </a:pPr>
            <a:r>
              <a:rPr lang="en-GB" sz="3600" b="1" dirty="0">
                <a:solidFill>
                  <a:schemeClr val="accent3"/>
                </a:solidFill>
              </a:rPr>
              <a:t>Reliable and</a:t>
            </a:r>
          </a:p>
          <a:p>
            <a:pPr marL="0" indent="0" algn="ctr">
              <a:buNone/>
            </a:pPr>
            <a:r>
              <a:rPr lang="en-GB" sz="3600" b="1" dirty="0" err="1">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164500612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a:t>
            </a:r>
          </a:p>
        </p:txBody>
      </p:sp>
      <p:sp>
        <p:nvSpPr>
          <p:cNvPr id="3" name="Content Placeholder 2"/>
          <p:cNvSpPr>
            <a:spLocks noGrp="1"/>
          </p:cNvSpPr>
          <p:nvPr>
            <p:ph idx="1"/>
          </p:nvPr>
        </p:nvSpPr>
        <p:spPr/>
        <p:txBody>
          <a:bodyPr>
            <a:normAutofit fontScale="92500" lnSpcReduction="10000"/>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 True.</a:t>
            </a: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476021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Triangulation</a:t>
            </a:r>
          </a:p>
        </p:txBody>
      </p:sp>
      <p:sp>
        <p:nvSpPr>
          <p:cNvPr id="4" name="Content Placeholder 3"/>
          <p:cNvSpPr>
            <a:spLocks noGrp="1"/>
          </p:cNvSpPr>
          <p:nvPr>
            <p:ph idx="1"/>
          </p:nvPr>
        </p:nvSpPr>
        <p:spPr/>
        <p:txBody>
          <a:bodyPr>
            <a:normAutofit fontScale="92500" lnSpcReduction="20000"/>
          </a:bodyPr>
          <a:lstStyle/>
          <a:p>
            <a:r>
              <a:rPr lang="en-GB" dirty="0"/>
              <a:t>Means combining two or more views, approaches or methods in an investigation in order to get a more accurate picture of the phenomena. </a:t>
            </a:r>
          </a:p>
          <a:p>
            <a:r>
              <a:rPr lang="en-GB" dirty="0"/>
              <a:t>Triangulation creates an analysis of greater scope and richness. Even if two views do seem to contradict one another, then the difference can be used as a reason for deeper and repeated analysis of the data in order to try to explain and resolve the differences. </a:t>
            </a:r>
          </a:p>
          <a:p>
            <a:r>
              <a:rPr lang="en-GB" dirty="0"/>
              <a:t>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402003156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Audit trail - Essential</a:t>
            </a:r>
          </a:p>
        </p:txBody>
      </p:sp>
      <p:sp>
        <p:nvSpPr>
          <p:cNvPr id="3" name="Content Placeholder 2"/>
          <p:cNvSpPr>
            <a:spLocks noGrp="1"/>
          </p:cNvSpPr>
          <p:nvPr>
            <p:ph idx="1"/>
          </p:nvPr>
        </p:nvSpPr>
        <p:spPr/>
        <p:txBody>
          <a:bodyPr>
            <a:normAutofit fontScale="92500" lnSpcReduction="10000"/>
          </a:bodyPr>
          <a:lstStyle/>
          <a:p>
            <a:r>
              <a:rPr lang="en-GB" dirty="0"/>
              <a:t>Possible to retrace the steps leading to a certain interpretation or theory to check that no alternatives were left unexamined and that no biases had any avoidable influence on the results. </a:t>
            </a:r>
          </a:p>
          <a:p>
            <a:r>
              <a:rPr lang="en-GB" dirty="0"/>
              <a:t>Usually this entails the recording of information about who did what with the data and in what order so that the genesis of interpretations can be retraced. </a:t>
            </a:r>
          </a:p>
          <a:p>
            <a:r>
              <a:rPr lang="en-GB" dirty="0"/>
              <a:t>Such 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203042891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negative cases</a:t>
            </a:r>
          </a:p>
        </p:txBody>
      </p:sp>
      <p:sp>
        <p:nvSpPr>
          <p:cNvPr id="3" name="Content Placeholder 2"/>
          <p:cNvSpPr>
            <a:spLocks noGrp="1"/>
          </p:cNvSpPr>
          <p:nvPr>
            <p:ph idx="1"/>
          </p:nvPr>
        </p:nvSpPr>
        <p:spPr/>
        <p:txBody>
          <a:bodyPr>
            <a:normAutofit lnSpcReduction="10000"/>
          </a:bodyPr>
          <a:lstStyle/>
          <a:p>
            <a:r>
              <a:rPr lang="en-GB" dirty="0"/>
              <a:t>These are cases, settings, events and so on that are out of line with your main findings or even that directly contradict what your explanations would predict.</a:t>
            </a:r>
          </a:p>
          <a:p>
            <a:r>
              <a:rPr lang="en-GB" dirty="0"/>
              <a:t>Why ?</a:t>
            </a:r>
          </a:p>
          <a:p>
            <a:r>
              <a:rPr lang="en-GB" dirty="0"/>
              <a:t>To find a way of explaining why that case has happened in such an untypical way. The upshot is commonly a modification of your ideas and assumptions (Seale, 2000) and eventually a richer and more complex theory and explanation.</a:t>
            </a:r>
          </a:p>
          <a:p>
            <a:endParaRPr lang="en-GB" dirty="0"/>
          </a:p>
        </p:txBody>
      </p:sp>
    </p:spTree>
    <p:extLst>
      <p:ext uri="{BB962C8B-B14F-4D97-AF65-F5344CB8AC3E}">
        <p14:creationId xmlns:p14="http://schemas.microsoft.com/office/powerpoint/2010/main" val="26753469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 comparison</a:t>
            </a:r>
          </a:p>
        </p:txBody>
      </p:sp>
      <p:sp>
        <p:nvSpPr>
          <p:cNvPr id="3" name="Content Placeholder 2"/>
          <p:cNvSpPr>
            <a:spLocks noGrp="1"/>
          </p:cNvSpPr>
          <p:nvPr>
            <p:ph idx="1"/>
          </p:nvPr>
        </p:nvSpPr>
        <p:spPr/>
        <p:txBody>
          <a:bodyPr/>
          <a:lstStyle/>
          <a:p>
            <a:r>
              <a:rPr lang="en-GB" dirty="0"/>
              <a:t>Checking the consistency and accuracy of interpretations and especially the application of codes by constantly comparing one interpretation or code with others both of a similar sort and in other cases and settings. This is to ensure both consistency and completeness in analysis. </a:t>
            </a:r>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6489399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altLang="en-US"/>
              <a:t>Data Analysis Strategies</a:t>
            </a:r>
          </a:p>
        </p:txBody>
      </p:sp>
      <p:sp>
        <p:nvSpPr>
          <p:cNvPr id="24579" name="Rectangle 3"/>
          <p:cNvSpPr>
            <a:spLocks noGrp="1" noChangeArrowheads="1"/>
          </p:cNvSpPr>
          <p:nvPr>
            <p:ph idx="1"/>
          </p:nvPr>
        </p:nvSpPr>
        <p:spPr/>
        <p:txBody>
          <a:bodyPr rtlCol="0">
            <a:normAutofit/>
          </a:bodyPr>
          <a:lstStyle/>
          <a:p>
            <a:pPr marL="182880" indent="-182880">
              <a:buClr>
                <a:schemeClr val="tx1">
                  <a:lumMod val="85000"/>
                  <a:lumOff val="15000"/>
                </a:schemeClr>
              </a:buClr>
              <a:defRPr/>
            </a:pPr>
            <a:r>
              <a:rPr lang="en-US" altLang="en-US" dirty="0">
                <a:ea typeface="ＭＳ Ｐゴシック" panose="020B0600070205080204" pitchFamily="34" charset="-128"/>
              </a:rPr>
              <a:t>Identifying themes</a:t>
            </a:r>
          </a:p>
          <a:p>
            <a:pPr lvl="1" indent="-182880">
              <a:buClr>
                <a:schemeClr val="tx1">
                  <a:lumMod val="85000"/>
                  <a:lumOff val="15000"/>
                </a:schemeClr>
              </a:buClr>
              <a:defRPr/>
            </a:pPr>
            <a:r>
              <a:rPr lang="en-US" altLang="en-US" dirty="0">
                <a:ea typeface="ＭＳ Ｐゴシック" panose="020B0600070205080204" pitchFamily="34" charset="-128"/>
              </a:rPr>
              <a:t>Begin with big picture and list “themes” that emerge.</a:t>
            </a:r>
          </a:p>
          <a:p>
            <a:pPr marL="731520" lvl="2" indent="-182880">
              <a:buClr>
                <a:schemeClr val="tx1">
                  <a:lumMod val="85000"/>
                  <a:lumOff val="15000"/>
                </a:schemeClr>
              </a:buClr>
              <a:defRPr/>
            </a:pPr>
            <a:r>
              <a:rPr lang="en-US" altLang="en-US" sz="2400" dirty="0">
                <a:ea typeface="ＭＳ Ｐゴシック" panose="020B0600070205080204" pitchFamily="34" charset="-128"/>
              </a:rPr>
              <a:t>Events that keep repeating themselves</a:t>
            </a:r>
          </a:p>
          <a:p>
            <a:pPr marL="182880" indent="-182880">
              <a:buClr>
                <a:schemeClr val="tx1">
                  <a:lumMod val="85000"/>
                  <a:lumOff val="15000"/>
                </a:schemeClr>
              </a:buCl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27042142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3 broad levels of analysis that could be pursued</a:t>
            </a:r>
          </a:p>
        </p:txBody>
      </p:sp>
      <p:sp>
        <p:nvSpPr>
          <p:cNvPr id="36867" name="Rectangle 3"/>
          <p:cNvSpPr>
            <a:spLocks noGrp="1" noChangeArrowheads="1"/>
          </p:cNvSpPr>
          <p:nvPr>
            <p:ph idx="1"/>
          </p:nvPr>
        </p:nvSpPr>
        <p:spPr/>
        <p:txBody>
          <a:bodyPr rtlCol="0">
            <a:normAutofit/>
          </a:bodyPr>
          <a:lstStyle/>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Simply count the number of times a particular word or concept occurs (e.g., job boredom) in a narrative: The qualitative data can then be </a:t>
            </a:r>
            <a:r>
              <a:rPr lang="en-US" altLang="en-US" sz="2300" dirty="0" err="1">
                <a:ea typeface="ＭＳ Ｐゴシック" panose="020B0600070205080204" pitchFamily="34" charset="-128"/>
              </a:rPr>
              <a:t>categorised</a:t>
            </a:r>
            <a:r>
              <a:rPr lang="en-US" altLang="en-US" sz="2300" dirty="0">
                <a:ea typeface="ＭＳ Ｐゴシック" panose="020B0600070205080204" pitchFamily="34" charset="-128"/>
              </a:rPr>
              <a:t> quantitatively and subjected to statistical analysis. </a:t>
            </a:r>
          </a:p>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 For a thematic analysis want to go deeper than this. </a:t>
            </a:r>
          </a:p>
        </p:txBody>
      </p:sp>
    </p:spTree>
    <p:extLst>
      <p:ext uri="{BB962C8B-B14F-4D97-AF65-F5344CB8AC3E}">
        <p14:creationId xmlns:p14="http://schemas.microsoft.com/office/powerpoint/2010/main" val="351895013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rtlCol="0">
            <a:normAutofit/>
            <a:scene3d>
              <a:camera prst="orthographicFront"/>
              <a:lightRig rig="soft" dir="t"/>
            </a:scene3d>
          </a:bodyPr>
          <a:lstStyle/>
          <a:p>
            <a:pPr>
              <a:defRPr/>
            </a:pPr>
            <a:r>
              <a:rPr lang="en-GB" sz="3600">
                <a:solidFill>
                  <a:schemeClr val="tx1">
                    <a:lumMod val="85000"/>
                    <a:lumOff val="15000"/>
                  </a:schemeClr>
                </a:solidFill>
              </a:rPr>
              <a:t>Analysis Considerations</a:t>
            </a:r>
            <a:endParaRPr lang="en-GB">
              <a:solidFill>
                <a:schemeClr val="tx1">
                  <a:lumMod val="85000"/>
                  <a:lumOff val="15000"/>
                </a:schemeClr>
              </a:solidFill>
              <a:ea typeface="+mj-ea"/>
              <a:cs typeface="+mj-cs"/>
            </a:endParaRPr>
          </a:p>
        </p:txBody>
      </p:sp>
      <p:sp>
        <p:nvSpPr>
          <p:cNvPr id="36867" name="Rectangle 3"/>
          <p:cNvSpPr>
            <a:spLocks noGrp="1" noChangeArrowheads="1"/>
          </p:cNvSpPr>
          <p:nvPr>
            <p:ph idx="1"/>
          </p:nvPr>
        </p:nvSpPr>
        <p:spPr/>
        <p:txBody>
          <a:bodyPr/>
          <a:lstStyle/>
          <a:p>
            <a:pPr>
              <a:buClr>
                <a:schemeClr val="tx1"/>
              </a:buClr>
            </a:pPr>
            <a:r>
              <a:rPr lang="en-GB" altLang="en-US" sz="2200" dirty="0">
                <a:ea typeface="ＭＳ Ｐゴシック" panose="020B0600070205080204" pitchFamily="34" charset="-128"/>
              </a:rPr>
              <a:t>Words</a:t>
            </a:r>
          </a:p>
          <a:p>
            <a:pPr>
              <a:buClr>
                <a:schemeClr val="tx1"/>
              </a:buClr>
            </a:pPr>
            <a:r>
              <a:rPr lang="en-GB" altLang="en-US" sz="2200" dirty="0">
                <a:ea typeface="ＭＳ Ｐゴシック" panose="020B0600070205080204" pitchFamily="34" charset="-128"/>
              </a:rPr>
              <a:t>Context (tone and inflection)</a:t>
            </a:r>
          </a:p>
          <a:p>
            <a:pPr>
              <a:buClr>
                <a:schemeClr val="tx1"/>
              </a:buClr>
            </a:pPr>
            <a:r>
              <a:rPr lang="en-GB" altLang="en-US" sz="2200" dirty="0">
                <a:ea typeface="ＭＳ Ｐゴシック" panose="020B0600070205080204" pitchFamily="34" charset="-128"/>
              </a:rPr>
              <a:t>Internal consistency (opinion shifts during groups)</a:t>
            </a:r>
          </a:p>
          <a:p>
            <a:pPr>
              <a:buClr>
                <a:schemeClr val="tx1"/>
              </a:buClr>
            </a:pPr>
            <a:r>
              <a:rPr lang="en-GB" altLang="en-US" sz="2200" dirty="0">
                <a:ea typeface="ＭＳ Ｐゴシック" panose="020B0600070205080204" pitchFamily="34" charset="-128"/>
              </a:rPr>
              <a:t>Frequency and intensity of comments (counting, content analysis)</a:t>
            </a:r>
          </a:p>
          <a:p>
            <a:pPr>
              <a:buClr>
                <a:schemeClr val="tx1"/>
              </a:buClr>
            </a:pPr>
            <a:r>
              <a:rPr lang="en-GB" altLang="en-US" sz="2200" dirty="0">
                <a:ea typeface="ＭＳ Ｐゴシック" panose="020B0600070205080204" pitchFamily="34" charset="-128"/>
              </a:rPr>
              <a:t>Specificity</a:t>
            </a:r>
          </a:p>
          <a:p>
            <a:pPr>
              <a:buClr>
                <a:schemeClr val="tx1"/>
              </a:buClr>
            </a:pPr>
            <a:r>
              <a:rPr lang="en-GB" altLang="en-US" sz="2200" dirty="0">
                <a:ea typeface="ＭＳ Ｐゴシック" panose="020B0600070205080204" pitchFamily="34" charset="-128"/>
              </a:rPr>
              <a:t>Trends/themes</a:t>
            </a:r>
          </a:p>
          <a:p>
            <a:pPr>
              <a:buClr>
                <a:schemeClr val="tx1"/>
              </a:buClr>
            </a:pPr>
            <a:r>
              <a:rPr lang="en-GB" altLang="en-US" sz="2200" dirty="0">
                <a:ea typeface="ＭＳ Ｐゴシック" panose="020B0600070205080204" pitchFamily="34" charset="-128"/>
              </a:rPr>
              <a:t>Iteration (data collection and analysis is an iterative process moving back and forth)</a:t>
            </a:r>
          </a:p>
        </p:txBody>
      </p:sp>
    </p:spTree>
    <p:extLst>
      <p:ext uri="{BB962C8B-B14F-4D97-AF65-F5344CB8AC3E}">
        <p14:creationId xmlns:p14="http://schemas.microsoft.com/office/powerpoint/2010/main" val="396761412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lang="en-GB" dirty="0">
                <a:solidFill>
                  <a:schemeClr val="tx1">
                    <a:lumMod val="85000"/>
                    <a:lumOff val="15000"/>
                  </a:schemeClr>
                </a:solidFill>
                <a:ea typeface="+mj-ea"/>
                <a:cs typeface="+mj-cs"/>
              </a:rPr>
              <a:t>S</a:t>
            </a:r>
            <a:r>
              <a:rPr dirty="0" err="1">
                <a:solidFill>
                  <a:schemeClr val="tx1">
                    <a:lumMod val="85000"/>
                    <a:lumOff val="15000"/>
                  </a:schemeClr>
                </a:solidFill>
                <a:ea typeface="+mj-ea"/>
                <a:cs typeface="+mj-cs"/>
              </a:rPr>
              <a:t>ummary</a:t>
            </a:r>
            <a:r>
              <a:rPr dirty="0">
                <a:solidFill>
                  <a:schemeClr val="tx1">
                    <a:lumMod val="85000"/>
                    <a:lumOff val="15000"/>
                  </a:schemeClr>
                </a:solidFill>
                <a:ea typeface="+mj-ea"/>
                <a:cs typeface="+mj-cs"/>
              </a:rPr>
              <a:t> and conclusion</a:t>
            </a:r>
            <a:r>
              <a:rPr lang="en-GB" dirty="0">
                <a:solidFill>
                  <a:schemeClr val="tx1">
                    <a:lumMod val="85000"/>
                    <a:lumOff val="15000"/>
                  </a:schemeClr>
                </a:solidFill>
                <a:ea typeface="+mj-ea"/>
                <a:cs typeface="+mj-cs"/>
              </a:rPr>
              <a:t> of chapter 4</a:t>
            </a:r>
            <a:endParaRPr dirty="0">
              <a:solidFill>
                <a:schemeClr val="tx1">
                  <a:lumMod val="85000"/>
                  <a:lumOff val="15000"/>
                </a:schemeClr>
              </a:solidFill>
              <a:ea typeface="+mj-ea"/>
              <a:cs typeface="+mj-cs"/>
            </a:endParaRPr>
          </a:p>
        </p:txBody>
      </p:sp>
      <p:sp>
        <p:nvSpPr>
          <p:cNvPr id="49155" name="Content Placeholder 1"/>
          <p:cNvSpPr>
            <a:spLocks noGrp="1"/>
          </p:cNvSpPr>
          <p:nvPr>
            <p:ph idx="1"/>
          </p:nvPr>
        </p:nvSpPr>
        <p:spPr/>
        <p:txBody>
          <a:bodyPr/>
          <a:lstStyle/>
          <a:p>
            <a:r>
              <a:rPr lang="en-US" altLang="en-US" dirty="0">
                <a:ea typeface="ＭＳ Ｐゴシック" panose="020B0600070205080204" pitchFamily="34" charset="-128"/>
              </a:rPr>
              <a:t>Summarize the major patterns found. </a:t>
            </a:r>
          </a:p>
          <a:p>
            <a:r>
              <a:rPr lang="en-US" altLang="en-US" dirty="0">
                <a:ea typeface="ＭＳ Ｐゴシック" panose="020B0600070205080204" pitchFamily="34" charset="-128"/>
              </a:rPr>
              <a:t>No new information or analysis should be included; the goal of the summary is to sum up for the reader in one to two paragraphs of the results of the research study findings (Creswell, 2004).</a:t>
            </a:r>
          </a:p>
          <a:p>
            <a:r>
              <a:rPr lang="en-US" altLang="en-US" dirty="0">
                <a:ea typeface="ＭＳ Ｐゴシック" panose="020B0600070205080204" pitchFamily="34" charset="-128"/>
              </a:rPr>
              <a:t>Add a conclusion that makes the transition of chapter 4 to chapter 5 topics.</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1849741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spAutoFit/>
            <a:scene3d>
              <a:camera prst="orthographicFront"/>
              <a:lightRig rig="soft" dir="t"/>
            </a:scene3d>
          </a:bodyPr>
          <a:lstStyle/>
          <a:p>
            <a:pPr>
              <a:defRPr/>
            </a:pPr>
            <a:r>
              <a:rPr lang="en-GB">
                <a:solidFill>
                  <a:srgbClr val="000000"/>
                </a:solidFill>
                <a:ea typeface="+mj-ea"/>
                <a:cs typeface="+mj-cs"/>
              </a:rPr>
              <a:t>Exploring and Presenting Data</a:t>
            </a:r>
          </a:p>
        </p:txBody>
      </p:sp>
      <p:sp>
        <p:nvSpPr>
          <p:cNvPr id="54275" name="Rectangle 3"/>
          <p:cNvSpPr>
            <a:spLocks noGrp="1" noChangeArrowheads="1"/>
          </p:cNvSpPr>
          <p:nvPr>
            <p:ph idx="1"/>
          </p:nvPr>
        </p:nvSpPr>
        <p:spPr/>
        <p:txBody>
          <a:bodyPr>
            <a:spAutoFit/>
          </a:bodyPr>
          <a:lstStyle/>
          <a:p>
            <a:r>
              <a:rPr lang="en-GB" altLang="en-US" sz="2800" dirty="0">
                <a:ea typeface="ＭＳ Ｐゴシック" panose="020B0600070205080204" pitchFamily="34" charset="-128"/>
              </a:rPr>
              <a:t>Narrative.</a:t>
            </a:r>
          </a:p>
          <a:p>
            <a:r>
              <a:rPr lang="en-GB" altLang="en-US" sz="2800" dirty="0">
                <a:ea typeface="ＭＳ Ｐゴシック" panose="020B0600070205080204" pitchFamily="34" charset="-128"/>
              </a:rPr>
              <a:t>Tables.</a:t>
            </a:r>
          </a:p>
          <a:p>
            <a:r>
              <a:rPr lang="en-GB" altLang="en-US" sz="2800" dirty="0">
                <a:ea typeface="ＭＳ Ｐゴシック" panose="020B0600070205080204" pitchFamily="34" charset="-128"/>
              </a:rPr>
              <a:t>Graphs/Charts.</a:t>
            </a:r>
          </a:p>
          <a:p>
            <a:r>
              <a:rPr lang="en-GB" altLang="en-US" sz="2800" dirty="0">
                <a:ea typeface="ＭＳ Ｐゴシック" panose="020B0600070205080204" pitchFamily="34" charset="-128"/>
              </a:rPr>
              <a:t>Select the most appropriate.</a:t>
            </a:r>
          </a:p>
        </p:txBody>
      </p:sp>
    </p:spTree>
    <p:extLst>
      <p:ext uri="{BB962C8B-B14F-4D97-AF65-F5344CB8AC3E}">
        <p14:creationId xmlns:p14="http://schemas.microsoft.com/office/powerpoint/2010/main" val="413145676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Beloved </a:t>
            </a:r>
            <a:r>
              <a:rPr lang="en-GB" dirty="0" err="1"/>
              <a:t>OnlineQDA</a:t>
            </a:r>
            <a:endParaRPr lang="en-GB" dirty="0"/>
          </a:p>
        </p:txBody>
      </p:sp>
      <p:sp>
        <p:nvSpPr>
          <p:cNvPr id="3" name="Content Placeholder 2"/>
          <p:cNvSpPr>
            <a:spLocks noGrp="1"/>
          </p:cNvSpPr>
          <p:nvPr>
            <p:ph idx="1"/>
          </p:nvPr>
        </p:nvSpPr>
        <p:spPr/>
        <p:txBody>
          <a:bodyPr/>
          <a:lstStyle/>
          <a:p>
            <a:r>
              <a:rPr lang="en-GB" dirty="0"/>
              <a:t>http://onlineqda.hud.ac.uk/movies/QUIC_at_RMF_2010/RMF%20papers%202010/RMF2010%20session25%20GH%20OEQs.pdf</a:t>
            </a:r>
          </a:p>
        </p:txBody>
      </p:sp>
    </p:spTree>
    <p:extLst>
      <p:ext uri="{BB962C8B-B14F-4D97-AF65-F5344CB8AC3E}">
        <p14:creationId xmlns:p14="http://schemas.microsoft.com/office/powerpoint/2010/main" val="123991372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366712"/>
            <a:ext cx="9525000" cy="6124575"/>
          </a:xfrm>
          <a:prstGeom prst="rect">
            <a:avLst/>
          </a:prstGeom>
        </p:spPr>
      </p:pic>
    </p:spTree>
    <p:extLst>
      <p:ext uri="{BB962C8B-B14F-4D97-AF65-F5344CB8AC3E}">
        <p14:creationId xmlns:p14="http://schemas.microsoft.com/office/powerpoint/2010/main" val="336843307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Content Placeholder 2"/>
          <p:cNvSpPr>
            <a:spLocks noGrp="1"/>
          </p:cNvSpPr>
          <p:nvPr>
            <p:ph idx="1"/>
          </p:nvPr>
        </p:nvSpPr>
        <p:spPr/>
        <p:txBody>
          <a:bodyPr/>
          <a:lstStyle/>
          <a:p>
            <a:r>
              <a:rPr lang="en-GB" dirty="0">
                <a:hlinkClick r:id="rId2"/>
              </a:rPr>
              <a:t>https://www.wordstream.com/blog/ws/2014/11/10/best-online-survey-tools</a:t>
            </a:r>
            <a:endParaRPr lang="en-GB" dirty="0"/>
          </a:p>
          <a:p>
            <a:r>
              <a:rPr lang="en-GB" dirty="0">
                <a:hlinkClick r:id="rId3"/>
              </a:rPr>
              <a:t>https://uk.pcmag.com/cloud-services/73249/the-best-online-survey-tools</a:t>
            </a:r>
            <a:endParaRPr lang="en-GB" dirty="0"/>
          </a:p>
          <a:p>
            <a:r>
              <a:rPr lang="en-GB" dirty="0">
                <a:hlinkClick r:id="rId4"/>
              </a:rPr>
              <a:t>https://stats.idre.ucla.edu/other/mult-pkg/whatstat/</a:t>
            </a:r>
            <a:endParaRPr lang="en-GB" dirty="0"/>
          </a:p>
          <a:p>
            <a:endParaRPr lang="en-GB" dirty="0"/>
          </a:p>
          <a:p>
            <a:endParaRPr lang="en-GB" dirty="0"/>
          </a:p>
        </p:txBody>
      </p:sp>
    </p:spTree>
    <p:extLst>
      <p:ext uri="{BB962C8B-B14F-4D97-AF65-F5344CB8AC3E}">
        <p14:creationId xmlns:p14="http://schemas.microsoft.com/office/powerpoint/2010/main" val="288513856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DE42F-7AA8-EE49-8A3D-DA6B9E564B29}"/>
              </a:ext>
            </a:extLst>
          </p:cNvPr>
          <p:cNvSpPr>
            <a:spLocks noGrp="1"/>
          </p:cNvSpPr>
          <p:nvPr>
            <p:ph type="title"/>
          </p:nvPr>
        </p:nvSpPr>
        <p:spPr/>
        <p:txBody>
          <a:bodyPr/>
          <a:lstStyle/>
          <a:p>
            <a:r>
              <a:rPr lang="en-US" dirty="0"/>
              <a:t>Easy ….</a:t>
            </a:r>
          </a:p>
        </p:txBody>
      </p:sp>
      <p:sp>
        <p:nvSpPr>
          <p:cNvPr id="3" name="Content Placeholder 2">
            <a:extLst>
              <a:ext uri="{FF2B5EF4-FFF2-40B4-BE49-F238E27FC236}">
                <a16:creationId xmlns:a16="http://schemas.microsoft.com/office/drawing/2014/main" id="{74FC8394-FE79-F34A-B5D1-569B50C67CF7}"/>
              </a:ext>
            </a:extLst>
          </p:cNvPr>
          <p:cNvSpPr>
            <a:spLocks noGrp="1"/>
          </p:cNvSpPr>
          <p:nvPr>
            <p:ph idx="1"/>
          </p:nvPr>
        </p:nvSpPr>
        <p:spPr/>
        <p:txBody>
          <a:bodyPr/>
          <a:lstStyle/>
          <a:p>
            <a:r>
              <a:rPr lang="en-GB" dirty="0">
                <a:hlinkClick r:id="rId2" tooltip="Original URL: https://methods.sagepub.com/which-stats-test. Click or tap if you trust this link."/>
              </a:rPr>
              <a:t>https://methods.sagepub.com/which-stats-test</a:t>
            </a:r>
            <a:endParaRPr lang="en-GB" dirty="0"/>
          </a:p>
          <a:p>
            <a:r>
              <a:rPr lang="en-US" dirty="0"/>
              <a:t>http://</a:t>
            </a:r>
            <a:r>
              <a:rPr lang="en-US" dirty="0" err="1"/>
              <a:t>www.lse.ac.uk</a:t>
            </a:r>
            <a:r>
              <a:rPr lang="en-US" dirty="0"/>
              <a:t>/Methodology/Software-tutorials</a:t>
            </a:r>
          </a:p>
        </p:txBody>
      </p:sp>
    </p:spTree>
    <p:extLst>
      <p:ext uri="{BB962C8B-B14F-4D97-AF65-F5344CB8AC3E}">
        <p14:creationId xmlns:p14="http://schemas.microsoft.com/office/powerpoint/2010/main" val="15322401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Chapter 4 Quantitative version</a:t>
            </a:r>
          </a:p>
        </p:txBody>
      </p:sp>
      <p:sp>
        <p:nvSpPr>
          <p:cNvPr id="61443" name="Content Placeholder 1"/>
          <p:cNvSpPr>
            <a:spLocks noGrp="1"/>
          </p:cNvSpPr>
          <p:nvPr>
            <p:ph idx="1"/>
          </p:nvPr>
        </p:nvSpPr>
        <p:spPr/>
        <p:txBody>
          <a:bodyPr/>
          <a:lstStyle/>
          <a:p>
            <a:pPr>
              <a:lnSpc>
                <a:spcPct val="80000"/>
              </a:lnSpc>
            </a:pPr>
            <a:r>
              <a:rPr lang="en-US" altLang="en-US" sz="2500" dirty="0">
                <a:ea typeface="ＭＳ Ｐゴシック" panose="020B0600070205080204" pitchFamily="34" charset="-128"/>
              </a:rPr>
              <a:t>Chapter 4 of a quantitative design is shorter because the findings are results of statistical tests instead of narratives. </a:t>
            </a:r>
          </a:p>
          <a:p>
            <a:pPr>
              <a:lnSpc>
                <a:spcPct val="80000"/>
              </a:lnSpc>
            </a:pPr>
            <a:r>
              <a:rPr lang="en-US" altLang="en-US" sz="2500" dirty="0">
                <a:ea typeface="ＭＳ Ｐゴシック" panose="020B0600070205080204" pitchFamily="34" charset="-128"/>
              </a:rPr>
              <a:t>Introductory paragraph where the researcher reminds the reader of the purpose statement, next present the findings.</a:t>
            </a:r>
          </a:p>
          <a:p>
            <a:pPr>
              <a:lnSpc>
                <a:spcPct val="80000"/>
              </a:lnSpc>
            </a:pPr>
            <a:r>
              <a:rPr lang="en-US" altLang="en-US" sz="2500" dirty="0">
                <a:ea typeface="ＭＳ Ｐゴシック" panose="020B0600070205080204" pitchFamily="34" charset="-128"/>
              </a:rPr>
              <a:t>Simon (2006) recommends section on the data demographics such as explaining the age, gender, or relevant related information on the population.</a:t>
            </a:r>
          </a:p>
          <a:p>
            <a:pPr>
              <a:lnSpc>
                <a:spcPct val="80000"/>
              </a:lnSpc>
            </a:pPr>
            <a:r>
              <a:rPr lang="en-US" altLang="en-US" sz="2500" dirty="0">
                <a:ea typeface="ＭＳ Ｐゴシック" panose="020B0600070205080204" pitchFamily="34" charset="-128"/>
              </a:rPr>
              <a:t>Can be in Appendix.</a:t>
            </a:r>
            <a:endParaRPr lang="en-GB" altLang="en-US" sz="2500" dirty="0">
              <a:ea typeface="ＭＳ Ｐゴシック" panose="020B0600070205080204" pitchFamily="34" charset="-128"/>
            </a:endParaRPr>
          </a:p>
          <a:p>
            <a:pPr>
              <a:lnSpc>
                <a:spcPct val="80000"/>
              </a:lnSpc>
            </a:pPr>
            <a:endParaRPr lang="en-US" altLang="en-US" sz="2500" dirty="0">
              <a:ea typeface="ＭＳ Ｐゴシック" panose="020B0600070205080204" pitchFamily="34" charset="-128"/>
            </a:endParaRPr>
          </a:p>
        </p:txBody>
      </p:sp>
    </p:spTree>
    <p:extLst>
      <p:ext uri="{BB962C8B-B14F-4D97-AF65-F5344CB8AC3E}">
        <p14:creationId xmlns:p14="http://schemas.microsoft.com/office/powerpoint/2010/main" val="29359430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4" name="Rectangle 73">
            <a:extLst>
              <a:ext uri="{FF2B5EF4-FFF2-40B4-BE49-F238E27FC236}">
                <a16:creationId xmlns:a16="http://schemas.microsoft.com/office/drawing/2014/main" id="{3DF994C0-2A89-4EE7-A2E1-2D1BC34CE0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20E0B39D-28FB-41E0-999D-8298BDB09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22" name="Rectangle 2">
            <a:extLst>
              <a:ext uri="{FF2B5EF4-FFF2-40B4-BE49-F238E27FC236}">
                <a16:creationId xmlns:a16="http://schemas.microsoft.com/office/drawing/2014/main" id="{F10DE6C6-1121-E84E-9990-8D14D7D7B745}"/>
              </a:ext>
            </a:extLst>
          </p:cNvPr>
          <p:cNvSpPr>
            <a:spLocks noGrp="1" noChangeArrowheads="1"/>
          </p:cNvSpPr>
          <p:nvPr>
            <p:ph type="title"/>
          </p:nvPr>
        </p:nvSpPr>
        <p:spPr>
          <a:xfrm>
            <a:off x="934873" y="1674546"/>
            <a:ext cx="5594224" cy="3508908"/>
          </a:xfrm>
          <a:noFill/>
        </p:spPr>
        <p:txBody>
          <a:bodyPr vert="horz" lIns="91440" tIns="45720" rIns="91440" bIns="45720" rtlCol="0" anchor="ctr">
            <a:normAutofit/>
          </a:bodyPr>
          <a:lstStyle/>
          <a:p>
            <a:r>
              <a:rPr lang="en-US" altLang="en-US" sz="4800" b="1">
                <a:solidFill>
                  <a:srgbClr val="FFFFFF"/>
                </a:solidFill>
              </a:rPr>
              <a:t>Quantitative Research</a:t>
            </a:r>
            <a:br>
              <a:rPr lang="en-US" altLang="en-US" sz="4800" b="1">
                <a:solidFill>
                  <a:srgbClr val="FFFFFF"/>
                </a:solidFill>
              </a:rPr>
            </a:br>
            <a:endParaRPr lang="en-US" altLang="en-US" sz="4800" b="1">
              <a:solidFill>
                <a:srgbClr val="FFFFFF"/>
              </a:solidFill>
            </a:endParaRPr>
          </a:p>
        </p:txBody>
      </p:sp>
      <p:sp>
        <p:nvSpPr>
          <p:cNvPr id="2" name="Content Placeholder 1">
            <a:extLst>
              <a:ext uri="{FF2B5EF4-FFF2-40B4-BE49-F238E27FC236}">
                <a16:creationId xmlns:a16="http://schemas.microsoft.com/office/drawing/2014/main" id="{90EA6F2F-D3A7-5C47-9085-0D831A21972E}"/>
              </a:ext>
            </a:extLst>
          </p:cNvPr>
          <p:cNvSpPr>
            <a:spLocks noGrp="1"/>
          </p:cNvSpPr>
          <p:nvPr>
            <p:ph idx="1"/>
          </p:nvPr>
        </p:nvSpPr>
        <p:spPr>
          <a:xfrm>
            <a:off x="8109284" y="1674546"/>
            <a:ext cx="3404938" cy="3508908"/>
          </a:xfrm>
        </p:spPr>
        <p:txBody>
          <a:bodyPr vert="horz" lIns="91440" tIns="45720" rIns="91440" bIns="45720" rtlCol="0" anchor="ctr">
            <a:normAutofit/>
          </a:bodyPr>
          <a:lstStyle/>
          <a:p>
            <a:pPr marL="0" indent="0">
              <a:buNone/>
            </a:pPr>
            <a:r>
              <a:rPr lang="en-US" altLang="en-US" cap="all"/>
              <a:t>Statistical analysis is a tool and not an end to itself</a:t>
            </a:r>
          </a:p>
        </p:txBody>
      </p:sp>
    </p:spTree>
    <p:extLst>
      <p:ext uri="{BB962C8B-B14F-4D97-AF65-F5344CB8AC3E}">
        <p14:creationId xmlns:p14="http://schemas.microsoft.com/office/powerpoint/2010/main" val="259664044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0CDFEC-C49D-0D40-A9FF-7E71EE77CE13}"/>
              </a:ext>
            </a:extLst>
          </p:cNvPr>
          <p:cNvSpPr>
            <a:spLocks noGrp="1"/>
          </p:cNvSpPr>
          <p:nvPr>
            <p:ph type="title"/>
          </p:nvPr>
        </p:nvSpPr>
        <p:spPr/>
        <p:txBody>
          <a:bodyPr/>
          <a:lstStyle/>
          <a:p>
            <a:r>
              <a:rPr lang="en-GB" b="1" dirty="0">
                <a:solidFill>
                  <a:srgbClr val="0033CC"/>
                </a:solidFill>
              </a:rPr>
              <a:t>Rule Number 1</a:t>
            </a:r>
            <a:br>
              <a:rPr lang="en-GB" b="1" dirty="0">
                <a:solidFill>
                  <a:srgbClr val="0033CC"/>
                </a:solidFill>
              </a:rPr>
            </a:br>
            <a:endParaRPr lang="en-US" dirty="0"/>
          </a:p>
        </p:txBody>
      </p:sp>
      <p:sp>
        <p:nvSpPr>
          <p:cNvPr id="2" name="Text Placeholder 1"/>
          <p:cNvSpPr>
            <a:spLocks noGrp="1"/>
          </p:cNvSpPr>
          <p:nvPr>
            <p:ph idx="1"/>
          </p:nvPr>
        </p:nvSpPr>
        <p:spPr>
          <a:noFill/>
        </p:spPr>
        <p:txBody>
          <a:bodyPr>
            <a:normAutofit/>
          </a:bodyPr>
          <a:lstStyle/>
          <a:p>
            <a:pPr marL="0" indent="0">
              <a:buNone/>
            </a:pPr>
            <a:endParaRPr lang="en-GB" sz="2600" b="1" dirty="0"/>
          </a:p>
          <a:p>
            <a:pPr algn="ctr"/>
            <a:r>
              <a:rPr lang="en-US" dirty="0">
                <a:solidFill>
                  <a:schemeClr val="tx1"/>
                </a:solidFill>
              </a:rPr>
              <a:t>If you have planned your research tool, collected your data and now you are thinking of how to </a:t>
            </a:r>
            <a:r>
              <a:rPr lang="en-US" dirty="0" err="1">
                <a:solidFill>
                  <a:schemeClr val="tx1"/>
                </a:solidFill>
              </a:rPr>
              <a:t>analyse</a:t>
            </a:r>
            <a:r>
              <a:rPr lang="en-US" dirty="0">
                <a:solidFill>
                  <a:schemeClr val="tx1"/>
                </a:solidFill>
              </a:rPr>
              <a:t> it – you are too late! You should select tests at planning </a:t>
            </a:r>
            <a:r>
              <a:rPr lang="en-US" dirty="0"/>
              <a:t>stage. </a:t>
            </a:r>
            <a:endParaRPr lang="en-GB" sz="2400" dirty="0"/>
          </a:p>
        </p:txBody>
      </p:sp>
    </p:spTree>
    <p:extLst>
      <p:ext uri="{BB962C8B-B14F-4D97-AF65-F5344CB8AC3E}">
        <p14:creationId xmlns:p14="http://schemas.microsoft.com/office/powerpoint/2010/main" val="153004691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rmAutofit/>
          </a:bodyPr>
          <a:lstStyle/>
          <a:p>
            <a:pPr algn="ctr"/>
            <a:r>
              <a:rPr lang="en-GB" sz="2600" b="1" dirty="0">
                <a:solidFill>
                  <a:srgbClr val="1736B9"/>
                </a:solidFill>
              </a:rPr>
              <a:t>Categorical and </a:t>
            </a:r>
            <a:r>
              <a:rPr lang="en-GB" sz="2600" b="1" dirty="0" err="1">
                <a:solidFill>
                  <a:srgbClr val="1736B9"/>
                </a:solidFill>
              </a:rPr>
              <a:t>Quantifyable</a:t>
            </a:r>
            <a:r>
              <a:rPr lang="en-GB" sz="2600" b="1" dirty="0">
                <a:solidFill>
                  <a:srgbClr val="1736B9"/>
                </a:solidFill>
              </a:rPr>
              <a:t> Data</a:t>
            </a:r>
            <a:endParaRPr lang="en-US" sz="2600" b="1" dirty="0">
              <a:solidFill>
                <a:srgbClr val="1736B9"/>
              </a:solidFill>
            </a:endParaRPr>
          </a:p>
          <a:p>
            <a:endParaRPr lang="en-GB" dirty="0"/>
          </a:p>
          <a:p>
            <a:pPr lvl="0"/>
            <a:endParaRPr lang="en-US" dirty="0"/>
          </a:p>
          <a:p>
            <a:pPr lvl="0"/>
            <a:r>
              <a:rPr lang="en-US" dirty="0"/>
              <a:t>	</a:t>
            </a:r>
            <a:endParaRPr lang="en-GB" dirty="0"/>
          </a:p>
        </p:txBody>
      </p:sp>
      <p:pic>
        <p:nvPicPr>
          <p:cNvPr id="2050" name="Picture 2"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0400" y="1860435"/>
            <a:ext cx="7687659" cy="381658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754424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2E19B5D-7865-3C47-AABE-0958F3421456}"/>
              </a:ext>
            </a:extLst>
          </p:cNvPr>
          <p:cNvSpPr>
            <a:spLocks noGrp="1"/>
          </p:cNvSpPr>
          <p:nvPr>
            <p:ph type="title"/>
          </p:nvPr>
        </p:nvSpPr>
        <p:spPr/>
        <p:txBody>
          <a:bodyPr/>
          <a:lstStyle/>
          <a:p>
            <a:r>
              <a:rPr lang="en-GB" b="1" dirty="0">
                <a:solidFill>
                  <a:srgbClr val="1736B9"/>
                </a:solidFill>
              </a:rPr>
              <a:t>Types of Categorical and Quantifiable Data</a:t>
            </a:r>
            <a:endParaRPr lang="en-US" dirty="0"/>
          </a:p>
        </p:txBody>
      </p:sp>
      <p:sp>
        <p:nvSpPr>
          <p:cNvPr id="2" name="Text Placeholder 1"/>
          <p:cNvSpPr>
            <a:spLocks noGrp="1"/>
          </p:cNvSpPr>
          <p:nvPr>
            <p:ph idx="1"/>
          </p:nvPr>
        </p:nvSpPr>
        <p:spPr>
          <a:noFill/>
        </p:spPr>
        <p:txBody>
          <a:bodyPr>
            <a:noAutofit/>
          </a:bodyPr>
          <a:lstStyle/>
          <a:p>
            <a:pPr marL="0" indent="0">
              <a:buNone/>
            </a:pPr>
            <a:endParaRPr lang="en-GB" sz="2400" dirty="0"/>
          </a:p>
          <a:p>
            <a:r>
              <a:rPr lang="en-US" sz="2000" i="1" u="sng" dirty="0">
                <a:solidFill>
                  <a:schemeClr val="tx1"/>
                </a:solidFill>
              </a:rPr>
              <a:t>Nominal</a:t>
            </a:r>
            <a:r>
              <a:rPr lang="en-US" sz="2000" dirty="0">
                <a:solidFill>
                  <a:schemeClr val="tx1"/>
                </a:solidFill>
              </a:rPr>
              <a:t>: a name value or category with no order or ranking implied.</a:t>
            </a:r>
          </a:p>
          <a:p>
            <a:r>
              <a:rPr lang="en-US" sz="2000" i="1" u="sng" dirty="0">
                <a:solidFill>
                  <a:schemeClr val="tx1"/>
                </a:solidFill>
              </a:rPr>
              <a:t>Ordinal</a:t>
            </a:r>
            <a:r>
              <a:rPr lang="en-US" sz="2000" dirty="0">
                <a:solidFill>
                  <a:schemeClr val="tx1"/>
                </a:solidFill>
              </a:rPr>
              <a:t>: an ordering or ranking of values, although the intervals between the ranks are not intended to be equal.</a:t>
            </a:r>
          </a:p>
          <a:p>
            <a:r>
              <a:rPr lang="en-US" sz="2000" i="1" u="sng" dirty="0">
                <a:solidFill>
                  <a:schemeClr val="tx1"/>
                </a:solidFill>
              </a:rPr>
              <a:t>Interval</a:t>
            </a:r>
            <a:r>
              <a:rPr lang="en-US" sz="2000" dirty="0">
                <a:solidFill>
                  <a:schemeClr val="tx1"/>
                </a:solidFill>
              </a:rPr>
              <a:t>: numerical values are assigned along an interval scale with equal intervals, but there is no zero point where the trait being measured does not exist.</a:t>
            </a:r>
          </a:p>
          <a:p>
            <a:r>
              <a:rPr lang="en-US" sz="2000" i="1" u="sng" dirty="0">
                <a:solidFill>
                  <a:schemeClr val="tx1"/>
                </a:solidFill>
              </a:rPr>
              <a:t>Ratio</a:t>
            </a:r>
            <a:r>
              <a:rPr lang="en-US" sz="2000" dirty="0">
                <a:solidFill>
                  <a:schemeClr val="tx1"/>
                </a:solidFill>
              </a:rPr>
              <a:t>: a subset of interval data, but there is an absolute zero that represents some meaning.</a:t>
            </a:r>
            <a:r>
              <a:rPr lang="en-US" sz="1800" dirty="0">
                <a:solidFill>
                  <a:schemeClr val="tx1"/>
                </a:solidFill>
              </a:rPr>
              <a:t>	</a:t>
            </a:r>
            <a:endParaRPr lang="en-GB" sz="1800" dirty="0">
              <a:solidFill>
                <a:schemeClr val="tx1"/>
              </a:solidFill>
            </a:endParaRPr>
          </a:p>
        </p:txBody>
      </p:sp>
    </p:spTree>
    <p:extLst>
      <p:ext uri="{BB962C8B-B14F-4D97-AF65-F5344CB8AC3E}">
        <p14:creationId xmlns:p14="http://schemas.microsoft.com/office/powerpoint/2010/main" val="421754234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0033CC"/>
                </a:solidFill>
              </a:rPr>
              <a:t>Cleaning the Data</a:t>
            </a:r>
            <a:endParaRPr lang="en-US" sz="2600" b="1" dirty="0">
              <a:solidFill>
                <a:srgbClr val="0033CC"/>
              </a:solidFill>
            </a:endParaRPr>
          </a:p>
          <a:p>
            <a:endParaRPr lang="en-GB" dirty="0"/>
          </a:p>
          <a:p>
            <a:r>
              <a:rPr lang="en-US" sz="2000" dirty="0">
                <a:solidFill>
                  <a:schemeClr val="tx1"/>
                </a:solidFill>
              </a:rPr>
              <a:t>Data analysis is only reliable if data that have been entered into computer accurately</a:t>
            </a:r>
          </a:p>
          <a:p>
            <a:endParaRPr lang="en-US" sz="2000" dirty="0">
              <a:solidFill>
                <a:schemeClr val="tx1"/>
              </a:solidFill>
            </a:endParaRPr>
          </a:p>
          <a:p>
            <a:r>
              <a:rPr lang="en-US" sz="2000" i="1" u="sng" dirty="0">
                <a:solidFill>
                  <a:schemeClr val="tx1"/>
                </a:solidFill>
              </a:rPr>
              <a:t>Coding</a:t>
            </a:r>
            <a:r>
              <a:rPr lang="en-US" sz="2000" dirty="0">
                <a:solidFill>
                  <a:schemeClr val="tx1"/>
                </a:solidFill>
              </a:rPr>
              <a:t>: allocating an identification number (Id) to data</a:t>
            </a:r>
          </a:p>
          <a:p>
            <a:endParaRPr lang="en-US" sz="2000" dirty="0">
              <a:solidFill>
                <a:schemeClr val="tx1"/>
              </a:solidFill>
            </a:endParaRPr>
          </a:p>
          <a:p>
            <a:r>
              <a:rPr lang="en-US" sz="2000" dirty="0">
                <a:solidFill>
                  <a:schemeClr val="tx1"/>
                </a:solidFill>
              </a:rPr>
              <a:t>Can use a data matrix: columns = single variable 	and each row = case/profile</a:t>
            </a:r>
          </a:p>
          <a:p>
            <a:r>
              <a:rPr lang="en-US" sz="2000" dirty="0">
                <a:solidFill>
                  <a:schemeClr val="tx1"/>
                </a:solidFill>
              </a:rPr>
              <a:t>	</a:t>
            </a:r>
          </a:p>
          <a:p>
            <a:pPr lvl="0"/>
            <a:r>
              <a:rPr lang="en-US" sz="2000" dirty="0">
                <a:solidFill>
                  <a:schemeClr val="tx1"/>
                </a:solidFill>
              </a:rPr>
              <a:t>	</a:t>
            </a:r>
            <a:endParaRPr lang="en-GB" sz="2000" dirty="0">
              <a:solidFill>
                <a:schemeClr val="tx1"/>
              </a:solidFill>
            </a:endParaRPr>
          </a:p>
        </p:txBody>
      </p:sp>
      <p:graphicFrame>
        <p:nvGraphicFramePr>
          <p:cNvPr id="3" name="Table 2"/>
          <p:cNvGraphicFramePr>
            <a:graphicFrameLocks noGrp="1"/>
          </p:cNvGraphicFramePr>
          <p:nvPr/>
        </p:nvGraphicFramePr>
        <p:xfrm>
          <a:off x="2200880" y="4810919"/>
          <a:ext cx="7886699" cy="1161256"/>
        </p:xfrm>
        <a:graphic>
          <a:graphicData uri="http://schemas.openxmlformats.org/drawingml/2006/table">
            <a:tbl>
              <a:tblPr>
                <a:tableStyleId>{3B4B98B0-60AC-42C2-AFA5-B58CD77FA1E5}</a:tableStyleId>
              </a:tblPr>
              <a:tblGrid>
                <a:gridCol w="613585">
                  <a:extLst>
                    <a:ext uri="{9D8B030D-6E8A-4147-A177-3AD203B41FA5}">
                      <a16:colId xmlns:a16="http://schemas.microsoft.com/office/drawing/2014/main" val="4109507525"/>
                    </a:ext>
                  </a:extLst>
                </a:gridCol>
                <a:gridCol w="1121489">
                  <a:extLst>
                    <a:ext uri="{9D8B030D-6E8A-4147-A177-3AD203B41FA5}">
                      <a16:colId xmlns:a16="http://schemas.microsoft.com/office/drawing/2014/main" val="3165886065"/>
                    </a:ext>
                  </a:extLst>
                </a:gridCol>
                <a:gridCol w="1973252">
                  <a:extLst>
                    <a:ext uri="{9D8B030D-6E8A-4147-A177-3AD203B41FA5}">
                      <a16:colId xmlns:a16="http://schemas.microsoft.com/office/drawing/2014/main" val="3443175314"/>
                    </a:ext>
                  </a:extLst>
                </a:gridCol>
                <a:gridCol w="2436990">
                  <a:extLst>
                    <a:ext uri="{9D8B030D-6E8A-4147-A177-3AD203B41FA5}">
                      <a16:colId xmlns:a16="http://schemas.microsoft.com/office/drawing/2014/main" val="325963818"/>
                    </a:ext>
                  </a:extLst>
                </a:gridCol>
                <a:gridCol w="1741383">
                  <a:extLst>
                    <a:ext uri="{9D8B030D-6E8A-4147-A177-3AD203B41FA5}">
                      <a16:colId xmlns:a16="http://schemas.microsoft.com/office/drawing/2014/main" val="619766959"/>
                    </a:ext>
                  </a:extLst>
                </a:gridCol>
              </a:tblGrid>
              <a:tr h="290314">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Case</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Id</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Department</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Length of service</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Seniority</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068229251"/>
                  </a:ext>
                </a:extLst>
              </a:tr>
              <a:tr h="290314">
                <a:tc>
                  <a:txBody>
                    <a:bodyPr/>
                    <a:lstStyle/>
                    <a:p>
                      <a:pPr>
                        <a:lnSpc>
                          <a:spcPct val="150000"/>
                        </a:lnSpc>
                        <a:spcAft>
                          <a:spcPts val="0"/>
                        </a:spcAft>
                      </a:pPr>
                      <a:r>
                        <a:rPr lang="en-US" sz="1000" b="1" dirty="0">
                          <a:effectLst/>
                        </a:rPr>
                        <a:t>Case 1</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b="0" dirty="0">
                          <a:effectLst/>
                        </a:rPr>
                        <a:t>1</a:t>
                      </a:r>
                      <a:endParaRPr lang="en-GB" sz="1000" b="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5</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 3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2</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073324043"/>
                  </a:ext>
                </a:extLst>
              </a:tr>
              <a:tr h="290314">
                <a:tc>
                  <a:txBody>
                    <a:bodyPr/>
                    <a:lstStyle/>
                    <a:p>
                      <a:pPr>
                        <a:lnSpc>
                          <a:spcPct val="150000"/>
                        </a:lnSpc>
                        <a:spcAft>
                          <a:spcPts val="0"/>
                        </a:spcAft>
                      </a:pPr>
                      <a:r>
                        <a:rPr lang="en-US" sz="1000" b="1" dirty="0">
                          <a:effectLst/>
                        </a:rPr>
                        <a:t>Case 2</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 1</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92490570"/>
                  </a:ext>
                </a:extLst>
              </a:tr>
              <a:tr h="290314">
                <a:tc>
                  <a:txBody>
                    <a:bodyPr/>
                    <a:lstStyle/>
                    <a:p>
                      <a:pPr>
                        <a:lnSpc>
                          <a:spcPct val="150000"/>
                        </a:lnSpc>
                        <a:spcAft>
                          <a:spcPts val="0"/>
                        </a:spcAft>
                      </a:pPr>
                      <a:r>
                        <a:rPr lang="en-US" sz="1000" b="1" dirty="0">
                          <a:effectLst/>
                        </a:rPr>
                        <a:t>Case 3</a:t>
                      </a:r>
                      <a:endParaRPr lang="en-GB" sz="10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a:effectLst/>
                        </a:rPr>
                        <a:t>3</a:t>
                      </a:r>
                      <a:endParaRPr lang="en-GB" sz="10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3</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12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nSpc>
                          <a:spcPct val="150000"/>
                        </a:lnSpc>
                        <a:spcAft>
                          <a:spcPts val="0"/>
                        </a:spcAft>
                      </a:pPr>
                      <a:r>
                        <a:rPr lang="en-US" sz="1000" dirty="0">
                          <a:effectLst/>
                        </a:rPr>
                        <a:t>2</a:t>
                      </a:r>
                      <a:endParaRPr lang="en-GB" sz="10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59251151"/>
                  </a:ext>
                </a:extLst>
              </a:tr>
            </a:tbl>
          </a:graphicData>
        </a:graphic>
      </p:graphicFrame>
    </p:spTree>
    <p:extLst>
      <p:ext uri="{BB962C8B-B14F-4D97-AF65-F5344CB8AC3E}">
        <p14:creationId xmlns:p14="http://schemas.microsoft.com/office/powerpoint/2010/main" val="232800664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0033CC"/>
                </a:solidFill>
              </a:rPr>
              <a:t>Handling Missing Data </a:t>
            </a:r>
            <a:endParaRPr lang="en-US" sz="2600" b="1" dirty="0">
              <a:solidFill>
                <a:srgbClr val="0033CC"/>
              </a:solidFill>
            </a:endParaRPr>
          </a:p>
          <a:p>
            <a:endParaRPr lang="en-GB" dirty="0"/>
          </a:p>
          <a:p>
            <a:r>
              <a:rPr lang="en-US" i="1" u="sng" dirty="0">
                <a:solidFill>
                  <a:schemeClr val="tx1"/>
                </a:solidFill>
              </a:rPr>
              <a:t>Non-response bias</a:t>
            </a:r>
            <a:r>
              <a:rPr lang="en-US" dirty="0">
                <a:solidFill>
                  <a:schemeClr val="tx1"/>
                </a:solidFill>
              </a:rPr>
              <a:t>: has the respondent omitted those questions they feel uneasy about or hostile to answering? </a:t>
            </a:r>
          </a:p>
          <a:p>
            <a:endParaRPr lang="en-US" dirty="0">
              <a:solidFill>
                <a:schemeClr val="tx1"/>
              </a:solidFill>
            </a:endParaRPr>
          </a:p>
          <a:p>
            <a:r>
              <a:rPr lang="en-US" dirty="0">
                <a:solidFill>
                  <a:schemeClr val="tx1"/>
                </a:solidFill>
              </a:rPr>
              <a:t>Distinguish between four types of missing values: ‘Not applicable’ (NA), ‘Refused’ (RF), ‘Did not know’ (DK) and ‘Forgot to answer’ (FA). </a:t>
            </a:r>
          </a:p>
          <a:p>
            <a:pPr lvl="0"/>
            <a:r>
              <a:rPr lang="en-US" dirty="0">
                <a:solidFill>
                  <a:schemeClr val="tx1"/>
                </a:solidFill>
              </a:rPr>
              <a:t>	</a:t>
            </a:r>
            <a:endParaRPr lang="en-GB" dirty="0">
              <a:solidFill>
                <a:schemeClr val="tx1"/>
              </a:solidFill>
            </a:endParaRPr>
          </a:p>
        </p:txBody>
      </p:sp>
    </p:spTree>
    <p:extLst>
      <p:ext uri="{BB962C8B-B14F-4D97-AF65-F5344CB8AC3E}">
        <p14:creationId xmlns:p14="http://schemas.microsoft.com/office/powerpoint/2010/main" val="362000548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1736B9"/>
                </a:solidFill>
              </a:rPr>
              <a:t>Presenting Data Using Descriptive Statistics</a:t>
            </a:r>
            <a:endParaRPr lang="en-US" sz="2600" b="1" dirty="0">
              <a:solidFill>
                <a:srgbClr val="1736B9"/>
              </a:solidFill>
            </a:endParaRPr>
          </a:p>
          <a:p>
            <a:endParaRPr lang="en-GB" dirty="0"/>
          </a:p>
          <a:p>
            <a:r>
              <a:rPr lang="en-GB" sz="2000" dirty="0">
                <a:solidFill>
                  <a:schemeClr val="tx1"/>
                </a:solidFill>
              </a:rPr>
              <a:t>Nominal data – single groups: bar charts and pie charts</a:t>
            </a:r>
          </a:p>
          <a:p>
            <a:r>
              <a:rPr lang="en-GB" sz="2000" dirty="0">
                <a:solidFill>
                  <a:schemeClr val="tx1"/>
                </a:solidFill>
              </a:rPr>
              <a:t>Ordinal data – single groups: bar charts</a:t>
            </a:r>
          </a:p>
          <a:p>
            <a:r>
              <a:rPr lang="en-GB" sz="2000" dirty="0">
                <a:solidFill>
                  <a:schemeClr val="tx1"/>
                </a:solidFill>
              </a:rPr>
              <a:t>Interval and ratio data – single groups: frequency charts and histograms</a:t>
            </a:r>
          </a:p>
          <a:p>
            <a:r>
              <a:rPr lang="en-GB" sz="2000" dirty="0">
                <a:solidFill>
                  <a:schemeClr val="tx1"/>
                </a:solidFill>
              </a:rPr>
              <a:t>Nominal data – comparing groups: aggregate frequencies</a:t>
            </a:r>
          </a:p>
          <a:p>
            <a:r>
              <a:rPr lang="en-US" sz="2000" dirty="0">
                <a:solidFill>
                  <a:schemeClr val="tx1"/>
                </a:solidFill>
              </a:rPr>
              <a:t>Interval and ratio data – comparing groups: frequency </a:t>
            </a:r>
            <a:r>
              <a:rPr lang="en-US" sz="2000" dirty="0" err="1">
                <a:solidFill>
                  <a:schemeClr val="tx1"/>
                </a:solidFill>
              </a:rPr>
              <a:t>polygram</a:t>
            </a:r>
            <a:endParaRPr lang="en-GB" sz="2000" dirty="0">
              <a:solidFill>
                <a:schemeClr val="tx1"/>
              </a:solidFill>
            </a:endParaRPr>
          </a:p>
          <a:p>
            <a:endParaRPr lang="en-GB" dirty="0"/>
          </a:p>
          <a:p>
            <a:pPr lvl="0"/>
            <a:r>
              <a:rPr lang="en-US" dirty="0"/>
              <a:t>	</a:t>
            </a:r>
            <a:endParaRPr lang="en-GB" dirty="0"/>
          </a:p>
        </p:txBody>
      </p:sp>
    </p:spTree>
    <p:extLst>
      <p:ext uri="{BB962C8B-B14F-4D97-AF65-F5344CB8AC3E}">
        <p14:creationId xmlns:p14="http://schemas.microsoft.com/office/powerpoint/2010/main" val="3336895657"/>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1736B9"/>
                </a:solidFill>
              </a:rPr>
              <a:t>Presenting Data Using Descriptive Statistics</a:t>
            </a:r>
            <a:endParaRPr lang="en-US" sz="2600" b="1" dirty="0">
              <a:solidFill>
                <a:srgbClr val="1736B9"/>
              </a:solidFill>
            </a:endParaRPr>
          </a:p>
          <a:p>
            <a:endParaRPr lang="en-GB" dirty="0"/>
          </a:p>
          <a:p>
            <a:endParaRPr lang="en-US" dirty="0"/>
          </a:p>
          <a:p>
            <a:r>
              <a:rPr lang="en-US" dirty="0"/>
              <a:t>	</a:t>
            </a:r>
          </a:p>
          <a:p>
            <a:pPr lvl="0"/>
            <a:r>
              <a:rPr lang="en-US" dirty="0"/>
              <a:t>	</a:t>
            </a:r>
            <a:endParaRPr lang="en-GB" dirty="0"/>
          </a:p>
        </p:txBody>
      </p:sp>
      <p:pic>
        <p:nvPicPr>
          <p:cNvPr id="4100" name="Picture 4"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8172" y="4022372"/>
            <a:ext cx="3980435" cy="273692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2" name="Picture 6" descr="Gray_3e_Figure 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8171" y="1570741"/>
            <a:ext cx="4017048" cy="24122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3" name="Picture 7" descr="Gray_3e_Fig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9709" y="1570742"/>
            <a:ext cx="4052042" cy="257420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4105" name="Picture 9" descr="Gray_3e_Figure 2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44229" y="4302109"/>
            <a:ext cx="4359436" cy="22249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950802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592189" y="-163356"/>
            <a:ext cx="8160852" cy="5850082"/>
          </a:xfrm>
          <a:noFill/>
        </p:spPr>
        <p:txBody>
          <a:bodyPr>
            <a:noAutofit/>
          </a:bodyPr>
          <a:lstStyle/>
          <a:p>
            <a:pPr algn="ctr"/>
            <a:r>
              <a:rPr lang="en-GB" sz="2600" b="1" dirty="0" err="1">
                <a:solidFill>
                  <a:srgbClr val="1736B9"/>
                </a:solidFill>
              </a:rPr>
              <a:t>Analyzing</a:t>
            </a:r>
            <a:r>
              <a:rPr lang="en-GB" sz="2600" b="1" dirty="0">
                <a:solidFill>
                  <a:srgbClr val="1736B9"/>
                </a:solidFill>
              </a:rPr>
              <a:t> Data Using Descriptive Statistics: </a:t>
            </a:r>
          </a:p>
          <a:p>
            <a:pPr algn="ctr"/>
            <a:r>
              <a:rPr lang="en-US" sz="2600" b="1" dirty="0">
                <a:solidFill>
                  <a:srgbClr val="1736B9"/>
                </a:solidFill>
              </a:rPr>
              <a:t>Frequency distribution and central tendency</a:t>
            </a:r>
          </a:p>
          <a:p>
            <a:endParaRPr lang="en-GB" dirty="0"/>
          </a:p>
          <a:p>
            <a:pPr lvl="0"/>
            <a:r>
              <a:rPr lang="en-US" sz="2000" dirty="0">
                <a:solidFill>
                  <a:schemeClr val="tx1"/>
                </a:solidFill>
              </a:rPr>
              <a:t>Use all the data, not just selected figures</a:t>
            </a:r>
          </a:p>
          <a:p>
            <a:pPr lvl="0"/>
            <a:r>
              <a:rPr lang="en-US" sz="2000" dirty="0">
                <a:solidFill>
                  <a:schemeClr val="tx1"/>
                </a:solidFill>
              </a:rPr>
              <a:t>Quantify results using one, representative figure</a:t>
            </a:r>
          </a:p>
          <a:p>
            <a:pPr lvl="0"/>
            <a:r>
              <a:rPr lang="en-US" sz="2000" dirty="0">
                <a:solidFill>
                  <a:schemeClr val="tx1"/>
                </a:solidFill>
              </a:rPr>
              <a:t>Qualify if you’re measuring mean, median, or mode</a:t>
            </a:r>
            <a:endParaRPr lang="en-GB" sz="2000" dirty="0">
              <a:solidFill>
                <a:schemeClr val="tx1"/>
              </a:solidFill>
            </a:endParaRPr>
          </a:p>
          <a:p>
            <a:endParaRPr lang="en-US" dirty="0"/>
          </a:p>
          <a:p>
            <a:r>
              <a:rPr lang="en-US" dirty="0"/>
              <a:t>	</a:t>
            </a:r>
          </a:p>
          <a:p>
            <a:pPr lvl="0"/>
            <a:r>
              <a:rPr lang="en-US" dirty="0"/>
              <a:t>	</a:t>
            </a:r>
            <a:endParaRPr lang="en-GB" dirty="0"/>
          </a:p>
        </p:txBody>
      </p:sp>
      <p:pic>
        <p:nvPicPr>
          <p:cNvPr id="5123" name="Picture 3"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83016" y="3670728"/>
            <a:ext cx="5751425" cy="274612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6414837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3BA6FC-EBC6-294B-9AE8-362BE184A30A}"/>
              </a:ext>
            </a:extLst>
          </p:cNvPr>
          <p:cNvSpPr>
            <a:spLocks noGrp="1"/>
          </p:cNvSpPr>
          <p:nvPr>
            <p:ph type="title"/>
          </p:nvPr>
        </p:nvSpPr>
        <p:spPr/>
        <p:txBody>
          <a:bodyPr>
            <a:normAutofit fontScale="90000"/>
          </a:bodyPr>
          <a:lstStyle/>
          <a:p>
            <a:r>
              <a:rPr lang="en-GB" b="1" dirty="0" err="1">
                <a:solidFill>
                  <a:srgbClr val="1736B9"/>
                </a:solidFill>
              </a:rPr>
              <a:t>Analyzing</a:t>
            </a:r>
            <a:r>
              <a:rPr lang="en-GB" b="1" dirty="0">
                <a:solidFill>
                  <a:srgbClr val="1736B9"/>
                </a:solidFill>
              </a:rPr>
              <a:t> Data Using Descriptive Statistics: </a:t>
            </a:r>
            <a:br>
              <a:rPr lang="en-GB" b="1" dirty="0">
                <a:solidFill>
                  <a:srgbClr val="1736B9"/>
                </a:solidFill>
              </a:rPr>
            </a:br>
            <a:r>
              <a:rPr lang="en-US" b="1" dirty="0">
                <a:solidFill>
                  <a:srgbClr val="1736B9"/>
                </a:solidFill>
              </a:rPr>
              <a:t>Measuring Dispersion</a:t>
            </a:r>
            <a:br>
              <a:rPr lang="en-US" b="1" dirty="0">
                <a:solidFill>
                  <a:srgbClr val="1736B9"/>
                </a:solidFill>
              </a:rPr>
            </a:br>
            <a:endParaRPr lang="en-US" dirty="0"/>
          </a:p>
        </p:txBody>
      </p:sp>
      <p:sp>
        <p:nvSpPr>
          <p:cNvPr id="2" name="Text Placeholder 1"/>
          <p:cNvSpPr>
            <a:spLocks noGrp="1"/>
          </p:cNvSpPr>
          <p:nvPr>
            <p:ph idx="1"/>
          </p:nvPr>
        </p:nvSpPr>
        <p:spPr>
          <a:noFill/>
        </p:spPr>
        <p:txBody>
          <a:bodyPr>
            <a:noAutofit/>
          </a:bodyPr>
          <a:lstStyle/>
          <a:p>
            <a:pPr marL="0" indent="0">
              <a:buNone/>
            </a:pPr>
            <a:endParaRPr lang="en-GB" sz="2000" dirty="0"/>
          </a:p>
          <a:p>
            <a:pPr lvl="0"/>
            <a:r>
              <a:rPr lang="en-US" sz="2000" i="1" u="sng" dirty="0">
                <a:solidFill>
                  <a:schemeClr val="tx1"/>
                </a:solidFill>
              </a:rPr>
              <a:t>Range</a:t>
            </a:r>
            <a:r>
              <a:rPr lang="en-US" sz="2000" dirty="0">
                <a:solidFill>
                  <a:schemeClr val="tx1"/>
                </a:solidFill>
              </a:rPr>
              <a:t>: difference between highest and lowest scores</a:t>
            </a:r>
            <a:endParaRPr lang="en-GB" sz="2000" dirty="0">
              <a:solidFill>
                <a:schemeClr val="tx1"/>
              </a:solidFill>
            </a:endParaRPr>
          </a:p>
          <a:p>
            <a:pPr lvl="0"/>
            <a:r>
              <a:rPr lang="en-US" sz="2000" i="1" u="sng" dirty="0">
                <a:solidFill>
                  <a:schemeClr val="tx1"/>
                </a:solidFill>
              </a:rPr>
              <a:t>Inter-quartile range</a:t>
            </a:r>
            <a:r>
              <a:rPr lang="en-US" sz="2000" dirty="0">
                <a:solidFill>
                  <a:schemeClr val="tx1"/>
                </a:solidFill>
              </a:rPr>
              <a:t>: difference between the score that has a quarter of the scores below it and the score that has three-quarters of the scores below it</a:t>
            </a:r>
            <a:endParaRPr lang="en-GB" sz="2000" dirty="0">
              <a:solidFill>
                <a:schemeClr val="tx1"/>
              </a:solidFill>
            </a:endParaRPr>
          </a:p>
          <a:p>
            <a:pPr lvl="0"/>
            <a:r>
              <a:rPr lang="en-US" sz="2000" i="1" u="sng" dirty="0">
                <a:solidFill>
                  <a:schemeClr val="tx1"/>
                </a:solidFill>
              </a:rPr>
              <a:t>Variance</a:t>
            </a:r>
            <a:r>
              <a:rPr lang="en-US" sz="2000" dirty="0">
                <a:solidFill>
                  <a:schemeClr val="tx1"/>
                </a:solidFill>
              </a:rPr>
              <a:t>: average of the squared deviations of individual scores from the mean</a:t>
            </a:r>
            <a:endParaRPr lang="en-GB" sz="2000" dirty="0">
              <a:solidFill>
                <a:schemeClr val="tx1"/>
              </a:solidFill>
            </a:endParaRPr>
          </a:p>
          <a:p>
            <a:pPr lvl="0"/>
            <a:r>
              <a:rPr lang="en-US" sz="2000" i="1" u="sng" dirty="0">
                <a:solidFill>
                  <a:schemeClr val="tx1"/>
                </a:solidFill>
              </a:rPr>
              <a:t>Standard deviation</a:t>
            </a:r>
            <a:r>
              <a:rPr lang="en-US" sz="2000" dirty="0">
                <a:solidFill>
                  <a:schemeClr val="tx1"/>
                </a:solidFill>
              </a:rPr>
              <a:t>: the extent to which responses vary from the mean</a:t>
            </a: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99882660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624609"/>
            <a:ext cx="8160852" cy="5850082"/>
          </a:xfrm>
          <a:noFill/>
        </p:spPr>
        <p:txBody>
          <a:bodyPr>
            <a:noAutofit/>
          </a:bodyPr>
          <a:lstStyle/>
          <a:p>
            <a:pPr algn="ctr"/>
            <a:r>
              <a:rPr lang="en-GB" sz="2600" b="1" dirty="0">
                <a:solidFill>
                  <a:srgbClr val="1736B9"/>
                </a:solidFill>
              </a:rPr>
              <a:t>Normal vs Skewed Distributions</a:t>
            </a:r>
            <a:endParaRPr lang="en-US" sz="2600" b="1" dirty="0">
              <a:solidFill>
                <a:srgbClr val="1736B9"/>
              </a:solidFill>
            </a:endParaRPr>
          </a:p>
          <a:p>
            <a:endParaRPr lang="en-GB" sz="2000" dirty="0"/>
          </a:p>
          <a:p>
            <a:pPr lvl="0"/>
            <a:r>
              <a:rPr lang="en-US" sz="2000" i="1" u="sng" dirty="0">
                <a:solidFill>
                  <a:schemeClr val="tx1"/>
                </a:solidFill>
              </a:rPr>
              <a:t>Normal distribution</a:t>
            </a:r>
            <a:r>
              <a:rPr lang="en-US" sz="2000" dirty="0">
                <a:solidFill>
                  <a:schemeClr val="tx1"/>
                </a:solidFill>
              </a:rPr>
              <a:t>: bell-shaped 	</a:t>
            </a:r>
          </a:p>
          <a:p>
            <a:pPr lvl="0"/>
            <a:r>
              <a:rPr lang="en-US" sz="2000" dirty="0">
                <a:solidFill>
                  <a:schemeClr val="tx1"/>
                </a:solidFill>
              </a:rPr>
              <a:t>(symmetrical around the mean) </a:t>
            </a:r>
            <a:endParaRPr lang="en-GB" sz="2000" dirty="0">
              <a:solidFill>
                <a:schemeClr val="tx1"/>
              </a:solidFill>
            </a:endParaRPr>
          </a:p>
        </p:txBody>
      </p:sp>
      <p:pic>
        <p:nvPicPr>
          <p:cNvPr id="6146" name="Picture 2" descr="Gray_3e_Figure 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1271" y="2444750"/>
            <a:ext cx="3741853" cy="19684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148" name="Picture 4" descr="File:Negative and positive skew diagrams (English).sv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9567" y="4332361"/>
            <a:ext cx="4751339" cy="1693863"/>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2"/>
          <p:cNvSpPr/>
          <p:nvPr/>
        </p:nvSpPr>
        <p:spPr>
          <a:xfrm>
            <a:off x="7279682" y="5444609"/>
            <a:ext cx="2411238" cy="369332"/>
          </a:xfrm>
          <a:prstGeom prst="rect">
            <a:avLst/>
          </a:prstGeom>
        </p:spPr>
        <p:txBody>
          <a:bodyPr wrap="none">
            <a:spAutoFit/>
          </a:bodyPr>
          <a:lstStyle/>
          <a:p>
            <a:r>
              <a:rPr lang="en-US" i="1" u="sng" dirty="0">
                <a:solidFill>
                  <a:schemeClr val="bg1"/>
                </a:solidFill>
              </a:rPr>
              <a:t>Skewed</a:t>
            </a:r>
            <a:r>
              <a:rPr lang="en-US" dirty="0">
                <a:solidFill>
                  <a:schemeClr val="bg1"/>
                </a:solidFill>
              </a:rPr>
              <a:t>: not normal</a:t>
            </a:r>
            <a:endParaRPr lang="en-GB" dirty="0">
              <a:solidFill>
                <a:schemeClr val="bg1"/>
              </a:solidFill>
            </a:endParaRPr>
          </a:p>
        </p:txBody>
      </p:sp>
    </p:spTree>
    <p:extLst>
      <p:ext uri="{BB962C8B-B14F-4D97-AF65-F5344CB8AC3E}">
        <p14:creationId xmlns:p14="http://schemas.microsoft.com/office/powerpoint/2010/main" val="277277240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292589D5-AFFB-644F-9C6C-C744A2C0AAFC}"/>
              </a:ext>
            </a:extLst>
          </p:cNvPr>
          <p:cNvSpPr>
            <a:spLocks noGrp="1"/>
          </p:cNvSpPr>
          <p:nvPr>
            <p:ph type="title"/>
          </p:nvPr>
        </p:nvSpPr>
        <p:spPr>
          <a:xfrm>
            <a:off x="838200" y="713312"/>
            <a:ext cx="3461084" cy="5431376"/>
          </a:xfrm>
        </p:spPr>
        <p:txBody>
          <a:bodyPr>
            <a:normAutofit/>
          </a:bodyPr>
          <a:lstStyle/>
          <a:p>
            <a:r>
              <a:rPr lang="en-GB" b="1">
                <a:solidFill>
                  <a:srgbClr val="FFFFFF"/>
                </a:solidFill>
              </a:rPr>
              <a:t>Hypothesis Testing: Inferential Statistics</a:t>
            </a:r>
            <a:br>
              <a:rPr lang="en-US" b="1">
                <a:solidFill>
                  <a:srgbClr val="FFFFFF"/>
                </a:solidFill>
              </a:rPr>
            </a:br>
            <a:endParaRPr lang="en-US">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r>
              <a:rPr lang="en-US" sz="2000" dirty="0"/>
              <a:t>Hypothesis formulation</a:t>
            </a:r>
            <a:endParaRPr lang="en-GB" sz="2000" dirty="0"/>
          </a:p>
          <a:p>
            <a:r>
              <a:rPr lang="en-US" sz="2000" dirty="0"/>
              <a:t>Specification of significance level (to see how 	safe it is to accept or reject the hypothesis)</a:t>
            </a:r>
            <a:endParaRPr lang="en-GB" sz="2000" dirty="0"/>
          </a:p>
          <a:p>
            <a:r>
              <a:rPr lang="en-US" sz="2000" dirty="0"/>
              <a:t>Identification of the probability distribution and 	definition of the region of rejection</a:t>
            </a:r>
            <a:endParaRPr lang="en-GB" sz="2000" dirty="0"/>
          </a:p>
          <a:p>
            <a:r>
              <a:rPr lang="en-US" sz="2000" dirty="0"/>
              <a:t>Selection of appropriate statistical tests.</a:t>
            </a:r>
            <a:endParaRPr lang="en-GB" sz="2000" dirty="0"/>
          </a:p>
          <a:p>
            <a:r>
              <a:rPr lang="en-US" sz="2000" dirty="0"/>
              <a:t>Calculation of the test statistic and acceptance or rejection of the hypothesis</a:t>
            </a:r>
          </a:p>
          <a:p>
            <a:pPr marL="0" indent="0">
              <a:buNone/>
            </a:pPr>
            <a:endParaRPr lang="en-US" sz="2000" dirty="0"/>
          </a:p>
          <a:p>
            <a:pPr marL="0" lvl="0" indent="0">
              <a:buNone/>
            </a:pPr>
            <a:r>
              <a:rPr lang="en-US" sz="2000" dirty="0"/>
              <a:t>	</a:t>
            </a:r>
            <a:endParaRPr lang="en-GB" sz="2000" dirty="0"/>
          </a:p>
        </p:txBody>
      </p:sp>
    </p:spTree>
    <p:extLst>
      <p:ext uri="{BB962C8B-B14F-4D97-AF65-F5344CB8AC3E}">
        <p14:creationId xmlns:p14="http://schemas.microsoft.com/office/powerpoint/2010/main" val="16932852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6E00D4D7-4CD6-DE49-9472-E6B9CD381E69}"/>
              </a:ext>
            </a:extLst>
          </p:cNvPr>
          <p:cNvSpPr>
            <a:spLocks noGrp="1"/>
          </p:cNvSpPr>
          <p:nvPr>
            <p:ph type="title"/>
          </p:nvPr>
        </p:nvSpPr>
        <p:spPr>
          <a:xfrm>
            <a:off x="838200" y="713312"/>
            <a:ext cx="3461084" cy="5431376"/>
          </a:xfrm>
        </p:spPr>
        <p:txBody>
          <a:bodyPr>
            <a:normAutofit/>
          </a:bodyPr>
          <a:lstStyle/>
          <a:p>
            <a:r>
              <a:rPr lang="en-GB" sz="3700" b="1">
                <a:solidFill>
                  <a:srgbClr val="FFFFFF"/>
                </a:solidFill>
              </a:rPr>
              <a:t>Hypotheses Formulation </a:t>
            </a:r>
            <a:br>
              <a:rPr lang="en-US" sz="3700" b="1">
                <a:solidFill>
                  <a:srgbClr val="FFFFFF"/>
                </a:solidFill>
              </a:rPr>
            </a:br>
            <a:endParaRPr lang="en-US" sz="3700">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indent="0">
              <a:buNone/>
            </a:pPr>
            <a:r>
              <a:rPr lang="en-GB" sz="2000" dirty="0"/>
              <a:t>Come in three forms: </a:t>
            </a:r>
          </a:p>
          <a:p>
            <a:pPr marL="457200" indent="-457200">
              <a:buAutoNum type="arabicPeriod"/>
            </a:pPr>
            <a:r>
              <a:rPr lang="en-US" sz="2000" dirty="0"/>
              <a:t>Examine characteristics of a single population</a:t>
            </a:r>
            <a:endParaRPr lang="en-GB" sz="2000" dirty="0"/>
          </a:p>
          <a:p>
            <a:pPr marL="457200" indent="-457200">
              <a:buAutoNum type="arabicPeriod"/>
            </a:pPr>
            <a:r>
              <a:rPr lang="en-US" sz="2000" dirty="0"/>
              <a:t>Explore contrasts &amp; comparisons between groups</a:t>
            </a:r>
            <a:endParaRPr lang="en-GB" sz="2000" dirty="0"/>
          </a:p>
          <a:p>
            <a:pPr marL="457200" indent="-457200">
              <a:buAutoNum type="arabicPeriod"/>
            </a:pPr>
            <a:r>
              <a:rPr lang="en-US" sz="2000" dirty="0"/>
              <a:t>Examine associations/relationships between groups	</a:t>
            </a:r>
            <a:endParaRPr lang="en-GB" sz="2000" dirty="0"/>
          </a:p>
        </p:txBody>
      </p:sp>
    </p:spTree>
    <p:extLst>
      <p:ext uri="{BB962C8B-B14F-4D97-AF65-F5344CB8AC3E}">
        <p14:creationId xmlns:p14="http://schemas.microsoft.com/office/powerpoint/2010/main" val="360506605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1C70DDBB-1DED-E74D-A1BB-FFAC88D54B3C}"/>
              </a:ext>
            </a:extLst>
          </p:cNvPr>
          <p:cNvSpPr>
            <a:spLocks noGrp="1"/>
          </p:cNvSpPr>
          <p:nvPr>
            <p:ph type="title"/>
          </p:nvPr>
        </p:nvSpPr>
        <p:spPr>
          <a:xfrm>
            <a:off x="838200" y="713312"/>
            <a:ext cx="3461084" cy="5431376"/>
          </a:xfrm>
        </p:spPr>
        <p:txBody>
          <a:bodyPr>
            <a:normAutofit/>
          </a:bodyPr>
          <a:lstStyle/>
          <a:p>
            <a:r>
              <a:rPr lang="en-GB" sz="3700" b="1">
                <a:solidFill>
                  <a:srgbClr val="FFFFFF"/>
                </a:solidFill>
              </a:rPr>
              <a:t>Significance Specification </a:t>
            </a:r>
            <a:br>
              <a:rPr lang="en-US" sz="3700" b="1">
                <a:solidFill>
                  <a:srgbClr val="FFFFFF"/>
                </a:solidFill>
              </a:rPr>
            </a:br>
            <a:endParaRPr lang="en-US" sz="3700">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indent="0">
              <a:buNone/>
            </a:pPr>
            <a:endParaRPr lang="en-GB" sz="2000"/>
          </a:p>
          <a:p>
            <a:r>
              <a:rPr lang="en-US" sz="2000"/>
              <a:t>Decide on the circumstances in which null hypothesis will be accepted or rejected</a:t>
            </a:r>
          </a:p>
          <a:p>
            <a:r>
              <a:rPr lang="en-US" sz="2000" i="1" u="sng"/>
              <a:t>Type I Error</a:t>
            </a:r>
            <a:r>
              <a:rPr lang="en-US" sz="2000"/>
              <a:t>: rejecting null hypothesis when it’s true</a:t>
            </a:r>
          </a:p>
          <a:p>
            <a:r>
              <a:rPr lang="en-US" sz="2000" i="1" u="sng"/>
              <a:t>Type II Error</a:t>
            </a:r>
            <a:r>
              <a:rPr lang="en-US" sz="2000"/>
              <a:t>: accepting null hypothesis when it’s false</a:t>
            </a:r>
          </a:p>
          <a:p>
            <a:r>
              <a:rPr lang="en-US" sz="2000"/>
              <a:t>Usually set at at either 0.05, 0.01 or 0.001</a:t>
            </a:r>
          </a:p>
          <a:p>
            <a:endParaRPr lang="en-US" sz="2000"/>
          </a:p>
        </p:txBody>
      </p:sp>
    </p:spTree>
    <p:extLst>
      <p:ext uri="{BB962C8B-B14F-4D97-AF65-F5344CB8AC3E}">
        <p14:creationId xmlns:p14="http://schemas.microsoft.com/office/powerpoint/2010/main" val="354335611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5EB9AEF-CC19-C548-AB4D-C3AED6D752B1}"/>
              </a:ext>
            </a:extLst>
          </p:cNvPr>
          <p:cNvSpPr>
            <a:spLocks noGrp="1"/>
          </p:cNvSpPr>
          <p:nvPr>
            <p:ph type="title"/>
          </p:nvPr>
        </p:nvSpPr>
        <p:spPr/>
        <p:txBody>
          <a:bodyPr/>
          <a:lstStyle/>
          <a:p>
            <a:r>
              <a:rPr lang="en-GB" b="1" dirty="0">
                <a:solidFill>
                  <a:srgbClr val="1736B9"/>
                </a:solidFill>
              </a:rPr>
              <a:t>Identifying Probability Distribution</a:t>
            </a:r>
            <a:br>
              <a:rPr lang="en-US" b="1" dirty="0">
                <a:solidFill>
                  <a:srgbClr val="1736B9"/>
                </a:solidFill>
              </a:rPr>
            </a:br>
            <a:endParaRPr lang="en-US" dirty="0"/>
          </a:p>
        </p:txBody>
      </p:sp>
      <p:sp>
        <p:nvSpPr>
          <p:cNvPr id="2" name="Text Placeholder 1"/>
          <p:cNvSpPr>
            <a:spLocks noGrp="1"/>
          </p:cNvSpPr>
          <p:nvPr>
            <p:ph idx="1"/>
          </p:nvPr>
        </p:nvSpPr>
        <p:spPr>
          <a:noFill/>
        </p:spPr>
        <p:txBody>
          <a:bodyPr>
            <a:noAutofit/>
          </a:bodyPr>
          <a:lstStyle/>
          <a:p>
            <a:endParaRPr lang="en-GB" dirty="0"/>
          </a:p>
          <a:p>
            <a:endParaRPr lang="en-US" dirty="0"/>
          </a:p>
          <a:p>
            <a:endParaRPr lang="en-US" dirty="0"/>
          </a:p>
          <a:p>
            <a:pPr marL="0" indent="0">
              <a:buNone/>
            </a:pPr>
            <a:r>
              <a:rPr lang="en-US" dirty="0"/>
              <a:t>	</a:t>
            </a:r>
            <a:endParaRPr lang="en-GB" dirty="0"/>
          </a:p>
        </p:txBody>
      </p:sp>
      <p:pic>
        <p:nvPicPr>
          <p:cNvPr id="10242" name="Picture 2" descr="Gray_3e_Figure 2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70041" y="1682750"/>
            <a:ext cx="6548377" cy="314985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Rectangle 2"/>
          <p:cNvSpPr/>
          <p:nvPr/>
        </p:nvSpPr>
        <p:spPr>
          <a:xfrm>
            <a:off x="2381250" y="5007315"/>
            <a:ext cx="7572375" cy="1631216"/>
          </a:xfrm>
          <a:prstGeom prst="rect">
            <a:avLst/>
          </a:prstGeom>
        </p:spPr>
        <p:txBody>
          <a:bodyPr wrap="square">
            <a:spAutoFit/>
          </a:bodyPr>
          <a:lstStyle/>
          <a:p>
            <a:r>
              <a:rPr lang="en-US" sz="2000" i="1" u="sng" dirty="0">
                <a:ea typeface="Calibri" panose="020F0502020204030204" pitchFamily="34" charset="0"/>
                <a:cs typeface="Times New Roman" panose="02020603050405020304" pitchFamily="18" charset="0"/>
              </a:rPr>
              <a:t>One-tail test</a:t>
            </a:r>
            <a:r>
              <a:rPr lang="en-US" sz="2000" dirty="0">
                <a:ea typeface="Calibri" panose="020F0502020204030204" pitchFamily="34" charset="0"/>
                <a:cs typeface="Times New Roman" panose="02020603050405020304" pitchFamily="18" charset="0"/>
              </a:rPr>
              <a:t>: rejection area is upper or lower tail of distribution</a:t>
            </a:r>
          </a:p>
          <a:p>
            <a:endParaRPr lang="en-US" sz="2000" dirty="0">
              <a:cs typeface="Times New Roman" panose="02020603050405020304" pitchFamily="18" charset="0"/>
            </a:endParaRPr>
          </a:p>
          <a:p>
            <a:r>
              <a:rPr lang="en-US" sz="2000" i="1" u="sng" dirty="0">
                <a:cs typeface="Times New Roman" panose="02020603050405020304" pitchFamily="18" charset="0"/>
              </a:rPr>
              <a:t>Two-tail test</a:t>
            </a:r>
            <a:r>
              <a:rPr lang="en-US" sz="2000" dirty="0">
                <a:cs typeface="Times New Roman" panose="02020603050405020304" pitchFamily="18" charset="0"/>
              </a:rPr>
              <a:t>: </a:t>
            </a:r>
            <a:r>
              <a:rPr lang="en-US" sz="2000" dirty="0"/>
              <a:t>two areas of rejection, both the upper and lower tails</a:t>
            </a:r>
            <a:endParaRPr lang="en-GB" sz="2000" dirty="0">
              <a:cs typeface="Times New Roman" panose="02020603050405020304" pitchFamily="18" charset="0"/>
            </a:endParaRPr>
          </a:p>
        </p:txBody>
      </p:sp>
    </p:spTree>
    <p:extLst>
      <p:ext uri="{BB962C8B-B14F-4D97-AF65-F5344CB8AC3E}">
        <p14:creationId xmlns:p14="http://schemas.microsoft.com/office/powerpoint/2010/main" val="289351306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508D25FF-F3A2-8044-BA75-70BC3387CD1A}"/>
              </a:ext>
            </a:extLst>
          </p:cNvPr>
          <p:cNvSpPr>
            <a:spLocks noGrp="1"/>
          </p:cNvSpPr>
          <p:nvPr>
            <p:ph type="title"/>
          </p:nvPr>
        </p:nvSpPr>
        <p:spPr>
          <a:xfrm>
            <a:off x="838200" y="713312"/>
            <a:ext cx="3461084" cy="5431376"/>
          </a:xfrm>
        </p:spPr>
        <p:txBody>
          <a:bodyPr>
            <a:normAutofit/>
          </a:bodyPr>
          <a:lstStyle/>
          <a:p>
            <a:r>
              <a:rPr lang="en-GB" b="1">
                <a:solidFill>
                  <a:srgbClr val="FFFFFF"/>
                </a:solidFill>
              </a:rPr>
              <a:t>Selecting Appropriate Statistical Tests</a:t>
            </a:r>
            <a:br>
              <a:rPr lang="en-US" b="1">
                <a:solidFill>
                  <a:srgbClr val="FFFFFF"/>
                </a:solidFill>
              </a:rPr>
            </a:br>
            <a:endParaRPr lang="en-US">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indent="0">
              <a:buNone/>
            </a:pPr>
            <a:endParaRPr lang="en-GB" sz="2000" dirty="0"/>
          </a:p>
          <a:p>
            <a:r>
              <a:rPr lang="en-GB" sz="2000" dirty="0"/>
              <a:t>Depends on a number of factors:</a:t>
            </a:r>
          </a:p>
          <a:p>
            <a:pPr marL="457200" indent="-457200">
              <a:buAutoNum type="arabicPeriod"/>
            </a:pPr>
            <a:r>
              <a:rPr lang="en-GB" sz="2000" dirty="0"/>
              <a:t>Type of hypothesis</a:t>
            </a:r>
          </a:p>
          <a:p>
            <a:pPr marL="457200" indent="-457200">
              <a:buAutoNum type="arabicPeriod"/>
            </a:pPr>
            <a:r>
              <a:rPr lang="en-GB" sz="2000" dirty="0"/>
              <a:t>Assumptions about the population distribution</a:t>
            </a:r>
          </a:p>
          <a:p>
            <a:pPr marL="457200" indent="-457200">
              <a:buAutoNum type="arabicPeriod"/>
            </a:pPr>
            <a:r>
              <a:rPr lang="en-GB" sz="2000" dirty="0"/>
              <a:t>Level of measurement of variables in hypothesis –non-parametric vs parametric tests</a:t>
            </a:r>
          </a:p>
          <a:p>
            <a:pPr marL="457200" indent="-457200">
              <a:buAutoNum type="arabicPeriod"/>
            </a:pPr>
            <a:endParaRPr lang="en-GB" sz="2000" dirty="0"/>
          </a:p>
          <a:p>
            <a:endParaRPr lang="en-US" sz="2000" dirty="0"/>
          </a:p>
          <a:p>
            <a:pPr marL="0" lvl="0" indent="0">
              <a:buNone/>
            </a:pPr>
            <a:r>
              <a:rPr lang="en-US" sz="2000" dirty="0"/>
              <a:t>	</a:t>
            </a:r>
            <a:endParaRPr lang="en-GB" sz="2000" dirty="0"/>
          </a:p>
        </p:txBody>
      </p:sp>
    </p:spTree>
    <p:extLst>
      <p:ext uri="{BB962C8B-B14F-4D97-AF65-F5344CB8AC3E}">
        <p14:creationId xmlns:p14="http://schemas.microsoft.com/office/powerpoint/2010/main" val="63226484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5335FEC0-1E10-8C42-9C22-791138EC4C87}"/>
              </a:ext>
            </a:extLst>
          </p:cNvPr>
          <p:cNvSpPr>
            <a:spLocks noGrp="1"/>
          </p:cNvSpPr>
          <p:nvPr>
            <p:ph type="title"/>
          </p:nvPr>
        </p:nvSpPr>
        <p:spPr>
          <a:xfrm>
            <a:off x="838200" y="713312"/>
            <a:ext cx="3461084" cy="5431376"/>
          </a:xfrm>
        </p:spPr>
        <p:txBody>
          <a:bodyPr>
            <a:normAutofit/>
          </a:bodyPr>
          <a:lstStyle/>
          <a:p>
            <a:r>
              <a:rPr lang="en-GB" b="1">
                <a:solidFill>
                  <a:srgbClr val="FFFFFF"/>
                </a:solidFill>
              </a:rPr>
              <a:t>Comparing Variables </a:t>
            </a:r>
            <a:br>
              <a:rPr lang="en-US" b="1">
                <a:solidFill>
                  <a:srgbClr val="FFFFFF"/>
                </a:solidFill>
              </a:rPr>
            </a:br>
            <a:endParaRPr lang="en-US">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indent="0">
              <a:lnSpc>
                <a:spcPct val="90000"/>
              </a:lnSpc>
              <a:buNone/>
            </a:pPr>
            <a:endParaRPr lang="en-GB" sz="1700" dirty="0"/>
          </a:p>
          <a:p>
            <a:pPr>
              <a:lnSpc>
                <a:spcPct val="90000"/>
              </a:lnSpc>
            </a:pPr>
            <a:r>
              <a:rPr lang="en-GB" sz="1700" dirty="0"/>
              <a:t>Nominal data – one sample: </a:t>
            </a:r>
            <a:r>
              <a:rPr lang="en-US" sz="1700" dirty="0"/>
              <a:t>compare the observed (actual data) frequencies against expected (theoretical) frequencies, to measure the goodness-of-fit </a:t>
            </a:r>
          </a:p>
          <a:p>
            <a:pPr>
              <a:lnSpc>
                <a:spcPct val="90000"/>
              </a:lnSpc>
            </a:pPr>
            <a:r>
              <a:rPr lang="en-US" sz="1700" dirty="0">
                <a:sym typeface="Wingdings" panose="05000000000000000000" pitchFamily="2" charset="2"/>
              </a:rPr>
              <a:t> </a:t>
            </a:r>
            <a:r>
              <a:rPr lang="en-US" sz="1700" i="1" u="sng" dirty="0">
                <a:sym typeface="Wingdings" panose="05000000000000000000" pitchFamily="2" charset="2"/>
              </a:rPr>
              <a:t>chi-squared </a:t>
            </a:r>
            <a:r>
              <a:rPr lang="en-GB" sz="1700" i="1" u="sng" dirty="0">
                <a:sym typeface="Wingdings" panose="05000000000000000000" pitchFamily="2" charset="2"/>
              </a:rPr>
              <a:t>distribution </a:t>
            </a:r>
            <a:endParaRPr lang="en-GB" sz="1700" dirty="0">
              <a:sym typeface="Wingdings" panose="05000000000000000000" pitchFamily="2" charset="2"/>
            </a:endParaRPr>
          </a:p>
          <a:p>
            <a:pPr>
              <a:lnSpc>
                <a:spcPct val="90000"/>
              </a:lnSpc>
            </a:pPr>
            <a:r>
              <a:rPr lang="en-GB" sz="1700" dirty="0"/>
              <a:t>Nominal groups and quantifiable data (normally distributed): </a:t>
            </a:r>
            <a:r>
              <a:rPr lang="en-US" sz="1700" dirty="0"/>
              <a:t>compare the performance of two groups, or to compare the performance of one group over a period of time using quantifiable variables such as scores</a:t>
            </a:r>
          </a:p>
          <a:p>
            <a:pPr>
              <a:lnSpc>
                <a:spcPct val="90000"/>
              </a:lnSpc>
            </a:pPr>
            <a:r>
              <a:rPr lang="en-US" sz="1700" dirty="0">
                <a:sym typeface="Wingdings" panose="05000000000000000000" pitchFamily="2" charset="2"/>
              </a:rPr>
              <a:t> </a:t>
            </a:r>
            <a:r>
              <a:rPr lang="en-US" sz="1700" i="1" u="sng" dirty="0">
                <a:sym typeface="Wingdings" panose="05000000000000000000" pitchFamily="2" charset="2"/>
              </a:rPr>
              <a:t>paired t-test</a:t>
            </a:r>
          </a:p>
          <a:p>
            <a:pPr>
              <a:lnSpc>
                <a:spcPct val="90000"/>
              </a:lnSpc>
            </a:pPr>
            <a:r>
              <a:rPr lang="en-US" sz="1700" dirty="0">
                <a:sym typeface="Wingdings" panose="05000000000000000000" pitchFamily="2" charset="2"/>
              </a:rPr>
              <a:t> </a:t>
            </a:r>
            <a:r>
              <a:rPr lang="en-US" sz="1700" i="1" u="sng" dirty="0">
                <a:sym typeface="Wingdings" panose="05000000000000000000" pitchFamily="2" charset="2"/>
              </a:rPr>
              <a:t>Wilcoxon signed-ranks test </a:t>
            </a:r>
            <a:r>
              <a:rPr lang="en-US" sz="1700" dirty="0">
                <a:sym typeface="Wingdings" panose="05000000000000000000" pitchFamily="2" charset="2"/>
              </a:rPr>
              <a:t>if not normally distributed</a:t>
            </a:r>
            <a:endParaRPr lang="en-GB" sz="1700" dirty="0"/>
          </a:p>
          <a:p>
            <a:pPr>
              <a:lnSpc>
                <a:spcPct val="90000"/>
              </a:lnSpc>
            </a:pPr>
            <a:endParaRPr lang="en-GB" sz="1700" dirty="0"/>
          </a:p>
          <a:p>
            <a:pPr>
              <a:lnSpc>
                <a:spcPct val="90000"/>
              </a:lnSpc>
            </a:pPr>
            <a:endParaRPr lang="en-US" sz="1700" dirty="0"/>
          </a:p>
          <a:p>
            <a:pPr marL="0" lvl="0" indent="0">
              <a:lnSpc>
                <a:spcPct val="90000"/>
              </a:lnSpc>
              <a:buNone/>
            </a:pPr>
            <a:r>
              <a:rPr lang="en-US" sz="1700" dirty="0"/>
              <a:t>	</a:t>
            </a:r>
            <a:endParaRPr lang="en-GB" sz="1700" dirty="0"/>
          </a:p>
        </p:txBody>
      </p:sp>
    </p:spTree>
    <p:extLst>
      <p:ext uri="{BB962C8B-B14F-4D97-AF65-F5344CB8AC3E}">
        <p14:creationId xmlns:p14="http://schemas.microsoft.com/office/powerpoint/2010/main" val="2686474252"/>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63803" y="404664"/>
            <a:ext cx="8160852" cy="5850082"/>
          </a:xfrm>
          <a:noFill/>
        </p:spPr>
        <p:txBody>
          <a:bodyPr>
            <a:noAutofit/>
          </a:bodyPr>
          <a:lstStyle/>
          <a:p>
            <a:pPr algn="ctr"/>
            <a:r>
              <a:rPr lang="en-GB" sz="2600" b="1" dirty="0">
                <a:solidFill>
                  <a:srgbClr val="1736B9"/>
                </a:solidFill>
              </a:rPr>
              <a:t>Associations Between Variables </a:t>
            </a:r>
            <a:endParaRPr lang="en-US" sz="2600" b="1" dirty="0">
              <a:solidFill>
                <a:srgbClr val="1736B9"/>
              </a:solidFill>
            </a:endParaRPr>
          </a:p>
          <a:p>
            <a:endParaRPr lang="en-GB" dirty="0"/>
          </a:p>
          <a:p>
            <a:endParaRPr lang="en-GB" dirty="0"/>
          </a:p>
          <a:p>
            <a:endParaRPr lang="en-GB" dirty="0"/>
          </a:p>
          <a:p>
            <a:endParaRPr lang="en-GB" dirty="0"/>
          </a:p>
          <a:p>
            <a:endParaRPr lang="en-GB" dirty="0"/>
          </a:p>
          <a:p>
            <a:endParaRPr lang="en-GB" dirty="0"/>
          </a:p>
          <a:p>
            <a:endParaRPr lang="en-GB" dirty="0"/>
          </a:p>
          <a:p>
            <a:r>
              <a:rPr lang="en-GB" sz="2000" i="1" u="sng" dirty="0">
                <a:solidFill>
                  <a:schemeClr val="tx1"/>
                </a:solidFill>
              </a:rPr>
              <a:t>Correlation analysis</a:t>
            </a:r>
            <a:r>
              <a:rPr lang="en-GB" sz="2000" dirty="0">
                <a:solidFill>
                  <a:schemeClr val="tx1"/>
                </a:solidFill>
              </a:rPr>
              <a:t>: describes </a:t>
            </a:r>
            <a:r>
              <a:rPr lang="en-US" sz="2000" dirty="0">
                <a:solidFill>
                  <a:schemeClr val="tx1"/>
                </a:solidFill>
              </a:rPr>
              <a:t>relationships </a:t>
            </a:r>
            <a:r>
              <a:rPr lang="en-GB" sz="2000" dirty="0">
                <a:solidFill>
                  <a:schemeClr val="tx1"/>
                </a:solidFill>
              </a:rPr>
              <a:t>between variables (e.g. between X and Y)</a:t>
            </a:r>
          </a:p>
          <a:p>
            <a:r>
              <a:rPr lang="en-US" sz="2000" dirty="0">
                <a:solidFill>
                  <a:schemeClr val="tx1"/>
                </a:solidFill>
              </a:rPr>
              <a:t>When an association is measured numerically, we get a correlation coefficient that gives the strength and the direction of the relationship between two variables</a:t>
            </a:r>
            <a:endParaRPr lang="en-GB" sz="2000" dirty="0">
              <a:solidFill>
                <a:schemeClr val="tx1"/>
              </a:solidFill>
            </a:endParaRPr>
          </a:p>
          <a:p>
            <a:endParaRPr lang="en-GB" dirty="0"/>
          </a:p>
          <a:p>
            <a:endParaRPr lang="en-US" dirty="0"/>
          </a:p>
          <a:p>
            <a:endParaRPr lang="en-US" dirty="0"/>
          </a:p>
          <a:p>
            <a:r>
              <a:rPr lang="en-US" dirty="0"/>
              <a:t>	</a:t>
            </a:r>
          </a:p>
          <a:p>
            <a:pPr lvl="0"/>
            <a:r>
              <a:rPr lang="en-US" dirty="0"/>
              <a:t>	</a:t>
            </a:r>
            <a:endParaRPr lang="en-GB" dirty="0"/>
          </a:p>
        </p:txBody>
      </p:sp>
      <p:graphicFrame>
        <p:nvGraphicFramePr>
          <p:cNvPr id="3" name="Table 2"/>
          <p:cNvGraphicFramePr>
            <a:graphicFrameLocks noGrp="1"/>
          </p:cNvGraphicFramePr>
          <p:nvPr/>
        </p:nvGraphicFramePr>
        <p:xfrm>
          <a:off x="2200879" y="1556792"/>
          <a:ext cx="7886700" cy="2390776"/>
        </p:xfrm>
        <a:graphic>
          <a:graphicData uri="http://schemas.openxmlformats.org/drawingml/2006/table">
            <a:tbl>
              <a:tblPr>
                <a:tableStyleId>{3B4B98B0-60AC-42C2-AFA5-B58CD77FA1E5}</a:tableStyleId>
              </a:tblPr>
              <a:tblGrid>
                <a:gridCol w="2941739">
                  <a:extLst>
                    <a:ext uri="{9D8B030D-6E8A-4147-A177-3AD203B41FA5}">
                      <a16:colId xmlns:a16="http://schemas.microsoft.com/office/drawing/2014/main" val="261641454"/>
                    </a:ext>
                  </a:extLst>
                </a:gridCol>
                <a:gridCol w="4944961">
                  <a:extLst>
                    <a:ext uri="{9D8B030D-6E8A-4147-A177-3AD203B41FA5}">
                      <a16:colId xmlns:a16="http://schemas.microsoft.com/office/drawing/2014/main" val="616032928"/>
                    </a:ext>
                  </a:extLst>
                </a:gridCol>
              </a:tblGrid>
              <a:tr h="559142">
                <a:tc>
                  <a:txBody>
                    <a:bodyPr/>
                    <a:lstStyle/>
                    <a:p>
                      <a:pPr algn="ctr">
                        <a:lnSpc>
                          <a:spcPct val="150000"/>
                        </a:lnSpc>
                        <a:spcAft>
                          <a:spcPts val="0"/>
                        </a:spcAft>
                        <a:tabLst>
                          <a:tab pos="1828800" algn="ctr"/>
                          <a:tab pos="3200400" algn="ctr"/>
                          <a:tab pos="4572000" algn="ctr"/>
                        </a:tabLst>
                      </a:pPr>
                      <a:r>
                        <a:rPr lang="en-US" sz="1000" b="1">
                          <a:solidFill>
                            <a:schemeClr val="bg1"/>
                          </a:solidFill>
                          <a:effectLst/>
                        </a:rPr>
                        <a:t>Association</a:t>
                      </a:r>
                      <a:endParaRPr lang="en-GB" sz="1000" b="1" i="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a:lstStyle/>
                    <a:p>
                      <a:pPr algn="ctr">
                        <a:lnSpc>
                          <a:spcPct val="150000"/>
                        </a:lnSpc>
                        <a:spcAft>
                          <a:spcPts val="0"/>
                        </a:spcAft>
                        <a:tabLst>
                          <a:tab pos="1828800" algn="ctr"/>
                          <a:tab pos="3200400" algn="ctr"/>
                          <a:tab pos="4572000" algn="ctr"/>
                        </a:tabLst>
                      </a:pPr>
                      <a:r>
                        <a:rPr lang="en-US" sz="1000" b="1" dirty="0">
                          <a:solidFill>
                            <a:schemeClr val="bg1"/>
                          </a:solidFill>
                          <a:effectLst/>
                        </a:rPr>
                        <a:t>Measure</a:t>
                      </a:r>
                      <a:endParaRPr lang="en-GB" sz="1000" b="1"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solidFill>
                  </a:tcPr>
                </a:tc>
                <a:extLst>
                  <a:ext uri="{0D108BD9-81ED-4DB2-BD59-A6C34878D82A}">
                    <a16:rowId xmlns:a16="http://schemas.microsoft.com/office/drawing/2014/main" val="2747971327"/>
                  </a:ext>
                </a:extLst>
              </a:tr>
              <a:tr h="559142">
                <a:tc>
                  <a:txBody>
                    <a:bodyPr/>
                    <a:lstStyle/>
                    <a:p>
                      <a:pPr>
                        <a:lnSpc>
                          <a:spcPct val="150000"/>
                        </a:lnSpc>
                        <a:spcAft>
                          <a:spcPts val="0"/>
                        </a:spcAft>
                      </a:pPr>
                      <a:r>
                        <a:rPr lang="en-US" sz="1400">
                          <a:effectLst/>
                        </a:rPr>
                        <a:t>Between two nominal variables</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nSpc>
                          <a:spcPct val="150000"/>
                        </a:lnSpc>
                        <a:spcAft>
                          <a:spcPts val="0"/>
                        </a:spcAft>
                      </a:pPr>
                      <a:r>
                        <a:rPr lang="en-US" sz="1400">
                          <a:effectLst/>
                        </a:rPr>
                        <a:t>Cramer’s V</a:t>
                      </a:r>
                      <a:endParaRPr lang="en-GB" sz="14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33720430"/>
                  </a:ext>
                </a:extLst>
              </a:tr>
              <a:tr h="636246">
                <a:tc>
                  <a:txBody>
                    <a:bodyPr/>
                    <a:lstStyle/>
                    <a:p>
                      <a:pPr>
                        <a:lnSpc>
                          <a:spcPct val="150000"/>
                        </a:lnSpc>
                        <a:spcAft>
                          <a:spcPts val="0"/>
                        </a:spcAft>
                      </a:pPr>
                      <a:r>
                        <a:rPr lang="en-US" sz="1400" dirty="0">
                          <a:effectLst/>
                        </a:rPr>
                        <a:t>Between two ordinal variables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FC2FF"/>
                    </a:solidFill>
                  </a:tcPr>
                </a:tc>
                <a:tc>
                  <a:txBody>
                    <a:bodyPr/>
                    <a:lstStyle/>
                    <a:p>
                      <a:pPr>
                        <a:lnSpc>
                          <a:spcPct val="150000"/>
                        </a:lnSpc>
                        <a:spcAft>
                          <a:spcPts val="0"/>
                        </a:spcAft>
                      </a:pPr>
                      <a:r>
                        <a:rPr lang="en-US" sz="1400" dirty="0">
                          <a:effectLst/>
                        </a:rPr>
                        <a:t>Spearman rank-order correlation (where the relationship is non-linear)</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AFC2FF"/>
                    </a:solidFill>
                  </a:tcPr>
                </a:tc>
                <a:extLst>
                  <a:ext uri="{0D108BD9-81ED-4DB2-BD59-A6C34878D82A}">
                    <a16:rowId xmlns:a16="http://schemas.microsoft.com/office/drawing/2014/main" val="3205861277"/>
                  </a:ext>
                </a:extLst>
              </a:tr>
              <a:tr h="636246">
                <a:tc>
                  <a:txBody>
                    <a:bodyPr/>
                    <a:lstStyle/>
                    <a:p>
                      <a:pPr>
                        <a:lnSpc>
                          <a:spcPct val="150000"/>
                        </a:lnSpc>
                        <a:spcAft>
                          <a:spcPts val="0"/>
                        </a:spcAft>
                      </a:pPr>
                      <a:r>
                        <a:rPr lang="en-US" sz="1400" dirty="0">
                          <a:effectLst/>
                        </a:rPr>
                        <a:t>Between interval and/or ratio scale variables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nSpc>
                          <a:spcPct val="150000"/>
                        </a:lnSpc>
                        <a:spcAft>
                          <a:spcPts val="0"/>
                        </a:spcAft>
                      </a:pPr>
                      <a:r>
                        <a:rPr lang="en-US" sz="1400" dirty="0">
                          <a:effectLst/>
                        </a:rPr>
                        <a:t>Pearson’s product moment correlation (where the relationship is linear)</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35628573"/>
                  </a:ext>
                </a:extLst>
              </a:tr>
            </a:tbl>
          </a:graphicData>
        </a:graphic>
      </p:graphicFrame>
    </p:spTree>
    <p:extLst>
      <p:ext uri="{BB962C8B-B14F-4D97-AF65-F5344CB8AC3E}">
        <p14:creationId xmlns:p14="http://schemas.microsoft.com/office/powerpoint/2010/main" val="70601470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EB07BF9C-49BC-D24F-AB9E-E2C9BB8328B3}"/>
              </a:ext>
            </a:extLst>
          </p:cNvPr>
          <p:cNvSpPr>
            <a:spLocks noGrp="1"/>
          </p:cNvSpPr>
          <p:nvPr>
            <p:ph type="title"/>
          </p:nvPr>
        </p:nvSpPr>
        <p:spPr>
          <a:xfrm>
            <a:off x="838200" y="713312"/>
            <a:ext cx="3461084" cy="5431376"/>
          </a:xfrm>
        </p:spPr>
        <p:txBody>
          <a:bodyPr>
            <a:normAutofit/>
          </a:bodyPr>
          <a:lstStyle/>
          <a:p>
            <a:r>
              <a:rPr lang="en-US" kern="0">
                <a:solidFill>
                  <a:srgbClr val="FFFFFF"/>
                </a:solidFill>
              </a:rPr>
              <a:t>Calculating a Correlation Coefficient</a:t>
            </a:r>
            <a:br>
              <a:rPr lang="en-US" kern="0">
                <a:solidFill>
                  <a:srgbClr val="FFFFFF"/>
                </a:solidFill>
              </a:rPr>
            </a:br>
            <a:endParaRPr lang="en-US">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lvl="0" indent="0">
              <a:buNone/>
            </a:pPr>
            <a:endParaRPr lang="en-US" sz="2000"/>
          </a:p>
          <a:p>
            <a:pPr lvl="0"/>
            <a:r>
              <a:rPr lang="en-US" sz="2000"/>
              <a:t>Only do when:</a:t>
            </a:r>
          </a:p>
          <a:p>
            <a:pPr lvl="0"/>
            <a:r>
              <a:rPr lang="en-US" sz="2000"/>
              <a:t>Subjects are independent and not chosen from the same group</a:t>
            </a:r>
          </a:p>
          <a:p>
            <a:pPr lvl="0"/>
            <a:r>
              <a:rPr lang="en-US" sz="2000"/>
              <a:t>Values for X &amp; Y measured independently</a:t>
            </a:r>
            <a:endParaRPr lang="en-GB" sz="2000"/>
          </a:p>
          <a:p>
            <a:pPr lvl="0"/>
            <a:r>
              <a:rPr lang="en-US" sz="2000"/>
              <a:t>X and Y values sampled from populations that are normally distributed</a:t>
            </a:r>
          </a:p>
          <a:p>
            <a:r>
              <a:rPr lang="en-US" sz="2000"/>
              <a:t>Neither of the values for X or Y is controlled (in which case, linear regression, not correlation, should be calculated</a:t>
            </a:r>
            <a:endParaRPr lang="en-GB" sz="2000"/>
          </a:p>
          <a:p>
            <a:pPr marL="0" indent="0">
              <a:buNone/>
            </a:pPr>
            <a:r>
              <a:rPr lang="en-US" sz="2000"/>
              <a:t>	</a:t>
            </a:r>
            <a:endParaRPr lang="en-GB" sz="2000"/>
          </a:p>
        </p:txBody>
      </p:sp>
      <p:sp>
        <p:nvSpPr>
          <p:cNvPr id="8" name="Rectangle 2"/>
          <p:cNvSpPr txBox="1">
            <a:spLocks noChangeArrowheads="1"/>
          </p:cNvSpPr>
          <p:nvPr/>
        </p:nvSpPr>
        <p:spPr bwMode="auto">
          <a:xfrm>
            <a:off x="2063552" y="494969"/>
            <a:ext cx="7848600" cy="12144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lvl1pPr algn="l" rtl="0" eaLnBrk="0" fontAlgn="base" hangingPunct="0">
              <a:spcBef>
                <a:spcPct val="0"/>
              </a:spcBef>
              <a:spcAft>
                <a:spcPct val="0"/>
              </a:spcAft>
              <a:defRPr sz="3400" b="1">
                <a:solidFill>
                  <a:srgbClr val="1736B9"/>
                </a:solidFill>
                <a:latin typeface="+mj-lt"/>
                <a:ea typeface="ＭＳ Ｐゴシック" pitchFamily="-112" charset="-128"/>
                <a:cs typeface="ＭＳ Ｐゴシック" pitchFamily="-112" charset="-128"/>
              </a:defRPr>
            </a:lvl1pPr>
            <a:lvl2pPr algn="l" rtl="0" eaLnBrk="0" fontAlgn="base" hangingPunct="0">
              <a:spcBef>
                <a:spcPct val="0"/>
              </a:spcBef>
              <a:spcAft>
                <a:spcPct val="0"/>
              </a:spcAft>
              <a:defRPr sz="3400" b="1">
                <a:solidFill>
                  <a:srgbClr val="1736B9"/>
                </a:solidFill>
                <a:latin typeface="Arial" pitchFamily="-112" charset="0"/>
                <a:ea typeface="ＭＳ Ｐゴシック" pitchFamily="-112" charset="-128"/>
                <a:cs typeface="ＭＳ Ｐゴシック" pitchFamily="-112" charset="-128"/>
              </a:defRPr>
            </a:lvl2pPr>
            <a:lvl3pPr algn="l" rtl="0" eaLnBrk="0" fontAlgn="base" hangingPunct="0">
              <a:spcBef>
                <a:spcPct val="0"/>
              </a:spcBef>
              <a:spcAft>
                <a:spcPct val="0"/>
              </a:spcAft>
              <a:defRPr sz="3400" b="1">
                <a:solidFill>
                  <a:srgbClr val="1736B9"/>
                </a:solidFill>
                <a:latin typeface="Arial" pitchFamily="-112" charset="0"/>
                <a:ea typeface="ＭＳ Ｐゴシック" pitchFamily="-112" charset="-128"/>
                <a:cs typeface="ＭＳ Ｐゴシック" pitchFamily="-112" charset="-128"/>
              </a:defRPr>
            </a:lvl3pPr>
            <a:lvl4pPr algn="l" rtl="0" eaLnBrk="0" fontAlgn="base" hangingPunct="0">
              <a:spcBef>
                <a:spcPct val="0"/>
              </a:spcBef>
              <a:spcAft>
                <a:spcPct val="0"/>
              </a:spcAft>
              <a:defRPr sz="3400" b="1">
                <a:solidFill>
                  <a:srgbClr val="1736B9"/>
                </a:solidFill>
                <a:latin typeface="Arial" pitchFamily="-112" charset="0"/>
                <a:ea typeface="ＭＳ Ｐゴシック" pitchFamily="-112" charset="-128"/>
                <a:cs typeface="ＭＳ Ｐゴシック" pitchFamily="-112" charset="-128"/>
              </a:defRPr>
            </a:lvl4pPr>
            <a:lvl5pPr algn="l" rtl="0" eaLnBrk="0" fontAlgn="base" hangingPunct="0">
              <a:spcBef>
                <a:spcPct val="0"/>
              </a:spcBef>
              <a:spcAft>
                <a:spcPct val="0"/>
              </a:spcAft>
              <a:defRPr sz="3400" b="1">
                <a:solidFill>
                  <a:srgbClr val="1736B9"/>
                </a:solidFill>
                <a:latin typeface="Arial" pitchFamily="-112" charset="0"/>
                <a:ea typeface="ＭＳ Ｐゴシック" pitchFamily="-112" charset="-128"/>
                <a:cs typeface="ＭＳ Ｐゴシック" pitchFamily="-112" charset="-128"/>
              </a:defRPr>
            </a:lvl5pPr>
            <a:lvl6pPr marL="457200" algn="l" rtl="0" fontAlgn="base">
              <a:spcBef>
                <a:spcPct val="0"/>
              </a:spcBef>
              <a:spcAft>
                <a:spcPct val="0"/>
              </a:spcAft>
              <a:defRPr sz="3400" b="1">
                <a:solidFill>
                  <a:srgbClr val="1736B9"/>
                </a:solidFill>
                <a:latin typeface="Arial" pitchFamily="-112" charset="0"/>
              </a:defRPr>
            </a:lvl6pPr>
            <a:lvl7pPr marL="914400" algn="l" rtl="0" fontAlgn="base">
              <a:spcBef>
                <a:spcPct val="0"/>
              </a:spcBef>
              <a:spcAft>
                <a:spcPct val="0"/>
              </a:spcAft>
              <a:defRPr sz="3400" b="1">
                <a:solidFill>
                  <a:srgbClr val="1736B9"/>
                </a:solidFill>
                <a:latin typeface="Arial" pitchFamily="-112" charset="0"/>
              </a:defRPr>
            </a:lvl7pPr>
            <a:lvl8pPr marL="1371600" algn="l" rtl="0" fontAlgn="base">
              <a:spcBef>
                <a:spcPct val="0"/>
              </a:spcBef>
              <a:spcAft>
                <a:spcPct val="0"/>
              </a:spcAft>
              <a:defRPr sz="3400" b="1">
                <a:solidFill>
                  <a:srgbClr val="1736B9"/>
                </a:solidFill>
                <a:latin typeface="Arial" pitchFamily="-112" charset="0"/>
              </a:defRPr>
            </a:lvl8pPr>
            <a:lvl9pPr marL="1828800" algn="l" rtl="0" fontAlgn="base">
              <a:spcBef>
                <a:spcPct val="0"/>
              </a:spcBef>
              <a:spcAft>
                <a:spcPct val="0"/>
              </a:spcAft>
              <a:defRPr sz="3400" b="1">
                <a:solidFill>
                  <a:srgbClr val="1736B9"/>
                </a:solidFill>
                <a:latin typeface="Arial" pitchFamily="-112" charset="0"/>
              </a:defRPr>
            </a:lvl9pPr>
          </a:lstStyle>
          <a:p>
            <a:pPr algn="ctr" eaLnBrk="1" hangingPunct="1"/>
            <a:endParaRPr lang="en-US" sz="2800" kern="0" dirty="0"/>
          </a:p>
        </p:txBody>
      </p:sp>
    </p:spTree>
    <p:extLst>
      <p:ext uri="{BB962C8B-B14F-4D97-AF65-F5344CB8AC3E}">
        <p14:creationId xmlns:p14="http://schemas.microsoft.com/office/powerpoint/2010/main" val="112367075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169987E4-CCC7-1744-962B-9AC7ED5EC2F7}"/>
              </a:ext>
            </a:extLst>
          </p:cNvPr>
          <p:cNvSpPr>
            <a:spLocks noGrp="1"/>
          </p:cNvSpPr>
          <p:nvPr>
            <p:ph type="title"/>
          </p:nvPr>
        </p:nvSpPr>
        <p:spPr>
          <a:xfrm>
            <a:off x="838200" y="713312"/>
            <a:ext cx="3461084" cy="5431376"/>
          </a:xfrm>
        </p:spPr>
        <p:txBody>
          <a:bodyPr>
            <a:normAutofit/>
          </a:bodyPr>
          <a:lstStyle/>
          <a:p>
            <a:r>
              <a:rPr lang="en-GB" b="1">
                <a:solidFill>
                  <a:srgbClr val="FFFFFF"/>
                </a:solidFill>
              </a:rPr>
              <a:t>Regression Analysis </a:t>
            </a:r>
            <a:br>
              <a:rPr lang="en-US" b="1">
                <a:solidFill>
                  <a:srgbClr val="FFFFFF"/>
                </a:solidFill>
              </a:rPr>
            </a:br>
            <a:endParaRPr lang="en-US">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pPr marL="0" indent="0">
              <a:lnSpc>
                <a:spcPct val="90000"/>
              </a:lnSpc>
              <a:buNone/>
            </a:pPr>
            <a:endParaRPr lang="en-GB" sz="1700" dirty="0"/>
          </a:p>
          <a:p>
            <a:pPr marL="0" indent="0">
              <a:lnSpc>
                <a:spcPct val="90000"/>
              </a:lnSpc>
              <a:buNone/>
            </a:pPr>
            <a:r>
              <a:rPr lang="en-GB" sz="1700" dirty="0"/>
              <a:t>Suitable </a:t>
            </a:r>
            <a:r>
              <a:rPr lang="en-US" sz="1700" dirty="0"/>
              <a:t>when one continuous interval or ratio variable is identified as </a:t>
            </a:r>
            <a:r>
              <a:rPr lang="en-US" sz="1700" i="1" dirty="0"/>
              <a:t>dependent</a:t>
            </a:r>
            <a:r>
              <a:rPr lang="en-US" sz="1700" dirty="0"/>
              <a:t> &amp; one or more continuous interval, ratio or categorical variable is defined as </a:t>
            </a:r>
            <a:r>
              <a:rPr lang="en-US" sz="1700" i="1" dirty="0"/>
              <a:t>independent </a:t>
            </a:r>
            <a:r>
              <a:rPr lang="en-US" sz="1700" dirty="0"/>
              <a:t>variable.</a:t>
            </a:r>
          </a:p>
          <a:p>
            <a:pPr marL="0" indent="0">
              <a:lnSpc>
                <a:spcPct val="90000"/>
              </a:lnSpc>
              <a:buNone/>
            </a:pPr>
            <a:r>
              <a:rPr lang="en-US" sz="1700" dirty="0"/>
              <a:t>Purpose:  </a:t>
            </a:r>
          </a:p>
          <a:p>
            <a:pPr marL="0" indent="0">
              <a:lnSpc>
                <a:spcPct val="90000"/>
              </a:lnSpc>
              <a:buNone/>
            </a:pPr>
            <a:r>
              <a:rPr lang="en-US" sz="1700" dirty="0"/>
              <a:t>1. Test the effect of one or more independent variable on 	one 	dependent variable</a:t>
            </a:r>
          </a:p>
          <a:p>
            <a:pPr marL="0" indent="0">
              <a:lnSpc>
                <a:spcPct val="90000"/>
              </a:lnSpc>
              <a:buNone/>
            </a:pPr>
            <a:r>
              <a:rPr lang="en-US" sz="1700" dirty="0"/>
              <a:t>2. obtain a formula to predict value of the dependent 	variable for a new case based on knowledge of one or more 	independent variables</a:t>
            </a:r>
          </a:p>
          <a:p>
            <a:pPr marL="0" indent="0">
              <a:lnSpc>
                <a:spcPct val="90000"/>
              </a:lnSpc>
              <a:buNone/>
            </a:pPr>
            <a:endParaRPr lang="en-US" sz="1700" dirty="0"/>
          </a:p>
          <a:p>
            <a:pPr>
              <a:lnSpc>
                <a:spcPct val="90000"/>
              </a:lnSpc>
            </a:pPr>
            <a:r>
              <a:rPr lang="en-US" sz="1700" i="1" u="sng" dirty="0"/>
              <a:t>Simple regression</a:t>
            </a:r>
            <a:r>
              <a:rPr lang="en-US" sz="1700" dirty="0"/>
              <a:t>: analysis includes only one independent and one dependent variable</a:t>
            </a:r>
            <a:endParaRPr lang="en-US" sz="1700" i="1" u="sng" dirty="0"/>
          </a:p>
          <a:p>
            <a:pPr>
              <a:lnSpc>
                <a:spcPct val="90000"/>
              </a:lnSpc>
            </a:pPr>
            <a:r>
              <a:rPr lang="en-US" sz="1700" i="1" u="sng" dirty="0"/>
              <a:t>Multiple regression</a:t>
            </a:r>
            <a:r>
              <a:rPr lang="en-US" sz="1700" dirty="0"/>
              <a:t>: multiple dependent variables and one dependent variable the terms refer </a:t>
            </a:r>
            <a:endParaRPr lang="en-GB" sz="1700" dirty="0"/>
          </a:p>
        </p:txBody>
      </p:sp>
    </p:spTree>
    <p:extLst>
      <p:ext uri="{BB962C8B-B14F-4D97-AF65-F5344CB8AC3E}">
        <p14:creationId xmlns:p14="http://schemas.microsoft.com/office/powerpoint/2010/main" val="4002714403"/>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a:extLst>
              <a:ext uri="{FF2B5EF4-FFF2-40B4-BE49-F238E27FC236}">
                <a16:creationId xmlns:a16="http://schemas.microsoft.com/office/drawing/2014/main" id="{F248A3CF-A8C8-0D4A-B3AD-1DBA9C4FC7E1}"/>
              </a:ext>
            </a:extLst>
          </p:cNvPr>
          <p:cNvSpPr>
            <a:spLocks noGrp="1"/>
          </p:cNvSpPr>
          <p:nvPr>
            <p:ph type="title"/>
          </p:nvPr>
        </p:nvSpPr>
        <p:spPr>
          <a:xfrm>
            <a:off x="838200" y="713312"/>
            <a:ext cx="3461084" cy="5431376"/>
          </a:xfrm>
        </p:spPr>
        <p:txBody>
          <a:bodyPr>
            <a:normAutofit/>
          </a:bodyPr>
          <a:lstStyle/>
          <a:p>
            <a:r>
              <a:rPr lang="en-GB" sz="3700" b="1">
                <a:solidFill>
                  <a:srgbClr val="FFFFFF"/>
                </a:solidFill>
              </a:rPr>
              <a:t>Assumptions of Regression </a:t>
            </a:r>
            <a:br>
              <a:rPr lang="en-US" sz="3700" b="1">
                <a:solidFill>
                  <a:srgbClr val="FFFFFF"/>
                </a:solidFill>
              </a:rPr>
            </a:br>
            <a:endParaRPr lang="en-US" sz="3700">
              <a:solidFill>
                <a:srgbClr val="FFFFFF"/>
              </a:solidFill>
            </a:endParaRPr>
          </a:p>
        </p:txBody>
      </p:sp>
      <p:sp>
        <p:nvSpPr>
          <p:cNvPr id="2" name="Text Placeholder 1"/>
          <p:cNvSpPr>
            <a:spLocks noGrp="1"/>
          </p:cNvSpPr>
          <p:nvPr>
            <p:ph idx="1"/>
          </p:nvPr>
        </p:nvSpPr>
        <p:spPr>
          <a:xfrm>
            <a:off x="6095999" y="713313"/>
            <a:ext cx="5257801" cy="5431376"/>
          </a:xfrm>
        </p:spPr>
        <p:txBody>
          <a:bodyPr anchor="ctr">
            <a:normAutofit/>
          </a:bodyPr>
          <a:lstStyle/>
          <a:p>
            <a:endParaRPr lang="en-GB" sz="2000"/>
          </a:p>
          <a:p>
            <a:pPr marL="457200" indent="-457200">
              <a:buAutoNum type="arabicPeriod"/>
            </a:pPr>
            <a:r>
              <a:rPr lang="en-US" sz="2000"/>
              <a:t>Both the independent and dependent variables taken from ratio or interval scales</a:t>
            </a:r>
          </a:p>
          <a:p>
            <a:pPr marL="457200" indent="-457200">
              <a:buAutoNum type="arabicPeriod"/>
            </a:pPr>
            <a:r>
              <a:rPr lang="en-US" sz="2000"/>
              <a:t>Relationship between dependent and independent variables must be </a:t>
            </a:r>
            <a:r>
              <a:rPr lang="en-US" sz="2000" i="1"/>
              <a:t>linear </a:t>
            </a:r>
            <a:r>
              <a:rPr lang="en-US" sz="2000"/>
              <a:t>rather than curved</a:t>
            </a:r>
          </a:p>
          <a:p>
            <a:pPr marL="457200" indent="-457200">
              <a:buAutoNum type="arabicPeriod"/>
            </a:pPr>
            <a:r>
              <a:rPr lang="en-US" sz="2000"/>
              <a:t>Very sensitive to outliers</a:t>
            </a:r>
          </a:p>
          <a:p>
            <a:pPr marL="457200" indent="-457200">
              <a:buAutoNum type="arabicPeriod"/>
            </a:pPr>
            <a:r>
              <a:rPr lang="en-US" sz="2000"/>
              <a:t>Variance of residuals about predicted dependent value scores should be same for all predicted values </a:t>
            </a:r>
          </a:p>
          <a:p>
            <a:pPr marL="457200" indent="-457200">
              <a:buAutoNum type="arabicPeriod"/>
            </a:pPr>
            <a:r>
              <a:rPr lang="en-US" sz="2000"/>
              <a:t>Sample size must be at least N &gt; 50 + 8iv </a:t>
            </a:r>
          </a:p>
        </p:txBody>
      </p:sp>
    </p:spTree>
    <p:extLst>
      <p:ext uri="{BB962C8B-B14F-4D97-AF65-F5344CB8AC3E}">
        <p14:creationId xmlns:p14="http://schemas.microsoft.com/office/powerpoint/2010/main" val="297740548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7F2CF67-4DA8-874A-9AC6-D712A35E3753}"/>
              </a:ext>
            </a:extLst>
          </p:cNvPr>
          <p:cNvSpPr>
            <a:spLocks noGrp="1"/>
          </p:cNvSpPr>
          <p:nvPr>
            <p:ph type="title"/>
          </p:nvPr>
        </p:nvSpPr>
        <p:spPr>
          <a:xfrm>
            <a:off x="838200" y="713312"/>
            <a:ext cx="3200400" cy="5431376"/>
          </a:xfrm>
        </p:spPr>
        <p:txBody>
          <a:bodyPr>
            <a:normAutofit/>
          </a:bodyPr>
          <a:lstStyle/>
          <a:p>
            <a:r>
              <a:rPr lang="en-US" altLang="en-US" sz="2500" b="1" dirty="0">
                <a:solidFill>
                  <a:srgbClr val="FFFFFF"/>
                </a:solidFill>
              </a:rPr>
              <a:t>HYPOTHESIS, ERRORS AND SIGNIFICANCE</a:t>
            </a:r>
            <a:endParaRPr lang="en-US" sz="2500" dirty="0">
              <a:solidFill>
                <a:srgbClr val="FFFFFF"/>
              </a:solidFill>
            </a:endParaRPr>
          </a:p>
        </p:txBody>
      </p:sp>
      <p:graphicFrame>
        <p:nvGraphicFramePr>
          <p:cNvPr id="5" name="Content Placeholder 2">
            <a:extLst>
              <a:ext uri="{FF2B5EF4-FFF2-40B4-BE49-F238E27FC236}">
                <a16:creationId xmlns:a16="http://schemas.microsoft.com/office/drawing/2014/main" id="{89C38565-A03B-4163-A734-180DA77B948B}"/>
              </a:ext>
            </a:extLst>
          </p:cNvPr>
          <p:cNvGraphicFramePr>
            <a:graphicFrameLocks noGrp="1"/>
          </p:cNvGraphicFramePr>
          <p:nvPr>
            <p:ph idx="1"/>
            <p:extLst>
              <p:ext uri="{D42A27DB-BD31-4B8C-83A1-F6EECF244321}">
                <p14:modId xmlns:p14="http://schemas.microsoft.com/office/powerpoint/2010/main" val="2398437356"/>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385103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9218" name="Rectangle 2">
            <a:extLst>
              <a:ext uri="{FF2B5EF4-FFF2-40B4-BE49-F238E27FC236}">
                <a16:creationId xmlns:a16="http://schemas.microsoft.com/office/drawing/2014/main" id="{B0B11B25-09A6-D14B-AE5F-F5A080A79D15}"/>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3100" b="1">
                <a:solidFill>
                  <a:srgbClr val="FFFFFF"/>
                </a:solidFill>
              </a:rPr>
              <a:t>HYPOTHESIS</a:t>
            </a:r>
          </a:p>
        </p:txBody>
      </p:sp>
      <p:sp>
        <p:nvSpPr>
          <p:cNvPr id="9219" name="Text Box 4">
            <a:extLst>
              <a:ext uri="{FF2B5EF4-FFF2-40B4-BE49-F238E27FC236}">
                <a16:creationId xmlns:a16="http://schemas.microsoft.com/office/drawing/2014/main" id="{DA32B89B-83F2-5640-9979-01A178A17799}"/>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50000"/>
              </a:spcBef>
              <a:buFont typeface="Arial" panose="020B0604020202020204" pitchFamily="34" charset="0"/>
              <a:buChar char="•"/>
            </a:pPr>
            <a:r>
              <a:rPr lang="en-US" altLang="en-US" sz="2000">
                <a:latin typeface="+mn-lt"/>
              </a:rPr>
              <a:t>To statistically evaluate questions you need to put forward a hypothesis, which is an unproven testable proposition or supposition that tentatively explains certain facts or phenomena. </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r>
              <a:rPr lang="en-US" altLang="en-US" sz="2000">
                <a:latin typeface="+mn-lt"/>
              </a:rPr>
              <a:t>In its simplest form, the hypothesis is an “educated guess” based on the material that you have read. </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endParaRPr lang="en-US" altLang="en-US" sz="2000">
              <a:latin typeface="+mn-lt"/>
            </a:endParaRPr>
          </a:p>
        </p:txBody>
      </p:sp>
    </p:spTree>
    <p:extLst>
      <p:ext uri="{BB962C8B-B14F-4D97-AF65-F5344CB8AC3E}">
        <p14:creationId xmlns:p14="http://schemas.microsoft.com/office/powerpoint/2010/main" val="53088121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66" name="Rectangle 2">
            <a:extLst>
              <a:ext uri="{FF2B5EF4-FFF2-40B4-BE49-F238E27FC236}">
                <a16:creationId xmlns:a16="http://schemas.microsoft.com/office/drawing/2014/main" id="{D99C6A93-BFFC-C447-85AC-9157C2837446}"/>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sz="4100" b="1">
                <a:solidFill>
                  <a:srgbClr val="FFFFFF"/>
                </a:solidFill>
              </a:rPr>
              <a:t>HYPOTHESIS</a:t>
            </a:r>
          </a:p>
        </p:txBody>
      </p:sp>
      <p:sp>
        <p:nvSpPr>
          <p:cNvPr id="11267" name="Text Box 4">
            <a:extLst>
              <a:ext uri="{FF2B5EF4-FFF2-40B4-BE49-F238E27FC236}">
                <a16:creationId xmlns:a16="http://schemas.microsoft.com/office/drawing/2014/main" id="{DFF4DF4A-B388-FE44-807A-7034E5160A8A}"/>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50000"/>
              </a:spcBef>
              <a:buFont typeface="Arial" panose="020B0604020202020204" pitchFamily="34" charset="0"/>
              <a:buChar char="•"/>
            </a:pPr>
            <a:r>
              <a:rPr lang="en-US" altLang="en-US" sz="2000">
                <a:latin typeface="+mn-lt"/>
              </a:rPr>
              <a:t>The hypothesis is set up so that it will not be rejected (nullified) purely as a result of random error.</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r>
              <a:rPr lang="en-US" altLang="en-US" sz="2000">
                <a:latin typeface="+mn-lt"/>
              </a:rPr>
              <a:t>It is generally  expressed in the negative i.e. there is no difference between “a” and “b”, or “a” and “b” are the same (i.e. a=b). </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r>
              <a:rPr lang="en-US" altLang="en-US" sz="2000">
                <a:latin typeface="+mn-lt"/>
              </a:rPr>
              <a:t>Rejecting this statement means that there is some difference between “a” and “b”, i.e. they are not equal. </a:t>
            </a:r>
          </a:p>
        </p:txBody>
      </p:sp>
    </p:spTree>
    <p:extLst>
      <p:ext uri="{BB962C8B-B14F-4D97-AF65-F5344CB8AC3E}">
        <p14:creationId xmlns:p14="http://schemas.microsoft.com/office/powerpoint/2010/main" val="346130592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314" name="Rectangle 2">
            <a:extLst>
              <a:ext uri="{FF2B5EF4-FFF2-40B4-BE49-F238E27FC236}">
                <a16:creationId xmlns:a16="http://schemas.microsoft.com/office/drawing/2014/main" id="{252DA6CF-41B8-7E44-A922-AE927E2C568C}"/>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Errors and Significance</a:t>
            </a:r>
          </a:p>
        </p:txBody>
      </p:sp>
      <p:sp>
        <p:nvSpPr>
          <p:cNvPr id="13315" name="Text Box 4">
            <a:extLst>
              <a:ext uri="{FF2B5EF4-FFF2-40B4-BE49-F238E27FC236}">
                <a16:creationId xmlns:a16="http://schemas.microsoft.com/office/drawing/2014/main" id="{FC6C3799-B2C9-5842-9438-6E3B619385EC}"/>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50000"/>
              </a:spcBef>
              <a:buFont typeface="Arial" panose="020B0604020202020204" pitchFamily="34" charset="0"/>
              <a:buChar char="•"/>
            </a:pPr>
            <a:r>
              <a:rPr lang="en-US" altLang="en-US" sz="2000">
                <a:latin typeface="+mn-lt"/>
              </a:rPr>
              <a:t>When undertaking research you want to make sure that when you evaluate a hypothesis you: (a) do not randomly reject a null hypothesis that is true –Type 1 error OR (b) that you do not accept a null hypothesis that is false- Type II error.</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r>
              <a:rPr lang="en-US" altLang="en-US" sz="2000">
                <a:latin typeface="+mn-lt"/>
              </a:rPr>
              <a:t>The more certain you are that you have not committed a Type I error, the greater the chance is that you have committed Type II error!</a:t>
            </a:r>
          </a:p>
        </p:txBody>
      </p:sp>
    </p:spTree>
    <p:extLst>
      <p:ext uri="{BB962C8B-B14F-4D97-AF65-F5344CB8AC3E}">
        <p14:creationId xmlns:p14="http://schemas.microsoft.com/office/powerpoint/2010/main" val="364504714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F0A98B-63F0-47BD-9203-AD26B8E33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D3D6B5C-B8B4-4071-9480-DEE5EC781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31334"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81A6C4">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DC8E6C-BED2-A04D-A700-077EF836A8BE}"/>
              </a:ext>
            </a:extLst>
          </p:cNvPr>
          <p:cNvSpPr>
            <a:spLocks noGrp="1"/>
          </p:cNvSpPr>
          <p:nvPr>
            <p:ph type="title"/>
          </p:nvPr>
        </p:nvSpPr>
        <p:spPr>
          <a:xfrm>
            <a:off x="7110323" y="2242457"/>
            <a:ext cx="3731849" cy="2373086"/>
          </a:xfrm>
        </p:spPr>
        <p:txBody>
          <a:bodyPr>
            <a:normAutofit/>
          </a:bodyPr>
          <a:lstStyle/>
          <a:p>
            <a:r>
              <a:rPr lang="en-US" dirty="0"/>
              <a:t>Errors and significance</a:t>
            </a:r>
          </a:p>
        </p:txBody>
      </p:sp>
      <p:sp>
        <p:nvSpPr>
          <p:cNvPr id="3" name="Content Placeholder 2">
            <a:extLst>
              <a:ext uri="{FF2B5EF4-FFF2-40B4-BE49-F238E27FC236}">
                <a16:creationId xmlns:a16="http://schemas.microsoft.com/office/drawing/2014/main" id="{70718BE8-5EBD-7F45-828C-B97BF13D0FEB}"/>
              </a:ext>
            </a:extLst>
          </p:cNvPr>
          <p:cNvSpPr>
            <a:spLocks noGrp="1"/>
          </p:cNvSpPr>
          <p:nvPr>
            <p:ph idx="1"/>
          </p:nvPr>
        </p:nvSpPr>
        <p:spPr>
          <a:xfrm>
            <a:off x="838200" y="713313"/>
            <a:ext cx="4617381" cy="5431376"/>
          </a:xfrm>
        </p:spPr>
        <p:txBody>
          <a:bodyPr anchor="ctr">
            <a:normAutofit/>
          </a:bodyPr>
          <a:lstStyle/>
          <a:p>
            <a:pPr>
              <a:lnSpc>
                <a:spcPct val="90000"/>
              </a:lnSpc>
              <a:spcBef>
                <a:spcPct val="50000"/>
              </a:spcBef>
            </a:pPr>
            <a:r>
              <a:rPr lang="en-AU" altLang="en-US" sz="2000" dirty="0"/>
              <a:t>What is the degree of error that I am willing to accept in my research</a:t>
            </a:r>
            <a:r>
              <a:rPr lang="en-US" altLang="en-US" sz="2000" dirty="0"/>
              <a:t>?</a:t>
            </a:r>
          </a:p>
          <a:p>
            <a:pPr>
              <a:lnSpc>
                <a:spcPct val="90000"/>
              </a:lnSpc>
              <a:spcBef>
                <a:spcPct val="50000"/>
              </a:spcBef>
            </a:pPr>
            <a:r>
              <a:rPr lang="en-AU" altLang="en-US" sz="2000" dirty="0"/>
              <a:t>Traditionally researchers say that they want to be 95% confident that the hypothesis is rejected, which is the same as a 5% chance of error or a probability level of 0.05 that the hypothesis is in fact correct.</a:t>
            </a:r>
            <a:r>
              <a:rPr lang="en-US" altLang="en-US" sz="2000" dirty="0"/>
              <a:t> </a:t>
            </a:r>
          </a:p>
          <a:p>
            <a:pPr>
              <a:lnSpc>
                <a:spcPct val="90000"/>
              </a:lnSpc>
              <a:spcBef>
                <a:spcPct val="50000"/>
              </a:spcBef>
            </a:pPr>
            <a:r>
              <a:rPr lang="en-AU" altLang="en-US" sz="2000" dirty="0"/>
              <a:t>95% (5%) of the observations will fall within (outside) a statistically determined range if the null hypothesis is true (False).</a:t>
            </a:r>
            <a:r>
              <a:rPr lang="en-US" altLang="en-US" sz="2000" dirty="0"/>
              <a:t> </a:t>
            </a:r>
            <a:endParaRPr lang="en-AU" altLang="en-US" sz="2000" dirty="0"/>
          </a:p>
          <a:p>
            <a:pPr>
              <a:lnSpc>
                <a:spcPct val="90000"/>
              </a:lnSpc>
            </a:pPr>
            <a:endParaRPr lang="en-US" sz="2000" dirty="0"/>
          </a:p>
        </p:txBody>
      </p:sp>
    </p:spTree>
    <p:extLst>
      <p:ext uri="{BB962C8B-B14F-4D97-AF65-F5344CB8AC3E}">
        <p14:creationId xmlns:p14="http://schemas.microsoft.com/office/powerpoint/2010/main" val="314981277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458" name="Rectangle 2">
            <a:extLst>
              <a:ext uri="{FF2B5EF4-FFF2-40B4-BE49-F238E27FC236}">
                <a16:creationId xmlns:a16="http://schemas.microsoft.com/office/drawing/2014/main" id="{8DE1A286-8ED2-284D-AB59-3C6208A5FA00}"/>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sz="3700" b="1">
                <a:solidFill>
                  <a:srgbClr val="FFFFFF"/>
                </a:solidFill>
              </a:rPr>
              <a:t>EMPERICALLY EXAMINING DATA</a:t>
            </a:r>
          </a:p>
        </p:txBody>
      </p:sp>
      <p:sp>
        <p:nvSpPr>
          <p:cNvPr id="19459" name="Text Box 4">
            <a:extLst>
              <a:ext uri="{FF2B5EF4-FFF2-40B4-BE49-F238E27FC236}">
                <a16:creationId xmlns:a16="http://schemas.microsoft.com/office/drawing/2014/main" id="{2D0DAEF3-5111-AC4B-B49C-BA04768C3903}"/>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50000"/>
              </a:spcBef>
              <a:buFont typeface="Arial" panose="020B0604020202020204" pitchFamily="34" charset="0"/>
              <a:buChar char="•"/>
            </a:pPr>
            <a:r>
              <a:rPr lang="en-US" altLang="en-US" sz="2000">
                <a:latin typeface="+mn-lt"/>
              </a:rPr>
              <a:t>There are MANY ways to empirically look at data, included those that allow us to explore:</a:t>
            </a:r>
          </a:p>
          <a:p>
            <a:pPr lvl="1" indent="-228600">
              <a:spcBef>
                <a:spcPct val="50000"/>
              </a:spcBef>
              <a:buFont typeface="Arial" panose="020B0604020202020204" pitchFamily="34" charset="0"/>
              <a:buChar char="•"/>
            </a:pPr>
            <a:r>
              <a:rPr lang="en-US" altLang="en-US" sz="2000">
                <a:latin typeface="+mn-lt"/>
              </a:rPr>
              <a:t> Basic analysis</a:t>
            </a:r>
          </a:p>
          <a:p>
            <a:pPr lvl="1" indent="-228600">
              <a:spcBef>
                <a:spcPct val="50000"/>
              </a:spcBef>
              <a:buFont typeface="Arial" panose="020B0604020202020204" pitchFamily="34" charset="0"/>
              <a:buChar char="•"/>
            </a:pPr>
            <a:r>
              <a:rPr lang="en-US" altLang="en-US" sz="2000">
                <a:latin typeface="+mn-lt"/>
              </a:rPr>
              <a:t> Basic Associations</a:t>
            </a:r>
          </a:p>
          <a:p>
            <a:pPr lvl="1" indent="-228600">
              <a:spcBef>
                <a:spcPct val="50000"/>
              </a:spcBef>
              <a:buFont typeface="Arial" panose="020B0604020202020204" pitchFamily="34" charset="0"/>
              <a:buChar char="•"/>
            </a:pPr>
            <a:r>
              <a:rPr lang="en-US" altLang="en-US" sz="2000">
                <a:latin typeface="+mn-lt"/>
              </a:rPr>
              <a:t> Comparing groups</a:t>
            </a:r>
          </a:p>
          <a:p>
            <a:pPr lvl="1" indent="-228600">
              <a:spcBef>
                <a:spcPct val="50000"/>
              </a:spcBef>
              <a:buFont typeface="Arial" panose="020B0604020202020204" pitchFamily="34" charset="0"/>
              <a:buChar char="•"/>
            </a:pPr>
            <a:r>
              <a:rPr lang="en-US" altLang="en-US" sz="2000">
                <a:latin typeface="+mn-lt"/>
              </a:rPr>
              <a:t> Basic causal relationships</a:t>
            </a:r>
          </a:p>
          <a:p>
            <a:pPr lvl="1" indent="-228600">
              <a:spcBef>
                <a:spcPct val="50000"/>
              </a:spcBef>
              <a:buFont typeface="Arial" panose="020B0604020202020204" pitchFamily="34" charset="0"/>
              <a:buChar char="•"/>
            </a:pPr>
            <a:r>
              <a:rPr lang="en-US" altLang="en-US" sz="2000">
                <a:latin typeface="+mn-lt"/>
              </a:rPr>
              <a:t> Advanced Techniques</a:t>
            </a:r>
          </a:p>
        </p:txBody>
      </p:sp>
    </p:spTree>
    <p:extLst>
      <p:ext uri="{BB962C8B-B14F-4D97-AF65-F5344CB8AC3E}">
        <p14:creationId xmlns:p14="http://schemas.microsoft.com/office/powerpoint/2010/main" val="12611540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a:extLst>
              <a:ext uri="{FF2B5EF4-FFF2-40B4-BE49-F238E27FC236}">
                <a16:creationId xmlns:a16="http://schemas.microsoft.com/office/drawing/2014/main" id="{1987F408-5945-FA41-9AFB-31C2B4DB8210}"/>
              </a:ext>
            </a:extLst>
          </p:cNvPr>
          <p:cNvSpPr txBox="1">
            <a:spLocks noGrp="1"/>
          </p:cNvSpPr>
          <p:nvPr/>
        </p:nvSpPr>
        <p:spPr bwMode="auto">
          <a:xfrm>
            <a:off x="8077200" y="6243638"/>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pPr>
            <a:fld id="{CC17DA37-346A-9445-90D4-ACC3237287C5}" type="slidenum">
              <a:rPr lang="en-AU" altLang="en-US" sz="1200"/>
              <a:pPr algn="r" eaLnBrk="1" hangingPunct="1">
                <a:spcBef>
                  <a:spcPct val="0"/>
                </a:spcBef>
                <a:buFontTx/>
                <a:buNone/>
              </a:pPr>
              <a:t>97</a:t>
            </a:fld>
            <a:endParaRPr lang="en-AU" altLang="en-US" sz="1200"/>
          </a:p>
        </p:txBody>
      </p:sp>
      <p:sp>
        <p:nvSpPr>
          <p:cNvPr id="21507" name="Rectangle 3">
            <a:extLst>
              <a:ext uri="{FF2B5EF4-FFF2-40B4-BE49-F238E27FC236}">
                <a16:creationId xmlns:a16="http://schemas.microsoft.com/office/drawing/2014/main" id="{742B58D8-63B1-8A4A-922A-10D4DCA00777}"/>
              </a:ext>
            </a:extLst>
          </p:cNvPr>
          <p:cNvSpPr>
            <a:spLocks noGrp="1" noChangeArrowheads="1"/>
          </p:cNvSpPr>
          <p:nvPr>
            <p:ph type="body" sz="half" idx="4294967295"/>
          </p:nvPr>
        </p:nvSpPr>
        <p:spPr>
          <a:xfrm>
            <a:off x="1981200" y="1600201"/>
            <a:ext cx="4038600" cy="4525963"/>
          </a:xfrm>
        </p:spPr>
        <p:txBody>
          <a:bodyPr/>
          <a:lstStyle/>
          <a:p>
            <a:pPr eaLnBrk="1" hangingPunct="1">
              <a:buFontTx/>
              <a:buNone/>
            </a:pPr>
            <a:endParaRPr lang="en-AU" altLang="en-US"/>
          </a:p>
          <a:p>
            <a:pPr eaLnBrk="1" hangingPunct="1">
              <a:buFontTx/>
              <a:buNone/>
            </a:pPr>
            <a:endParaRPr lang="en-AU" altLang="en-US"/>
          </a:p>
          <a:p>
            <a:pPr eaLnBrk="1" hangingPunct="1">
              <a:buFontTx/>
              <a:buNone/>
            </a:pPr>
            <a:endParaRPr lang="en-AU" altLang="en-US"/>
          </a:p>
        </p:txBody>
      </p:sp>
      <p:pic>
        <p:nvPicPr>
          <p:cNvPr id="21508" name="Picture 527">
            <a:extLst>
              <a:ext uri="{FF2B5EF4-FFF2-40B4-BE49-F238E27FC236}">
                <a16:creationId xmlns:a16="http://schemas.microsoft.com/office/drawing/2014/main" id="{7F524F7A-9521-F543-A7C2-36AD0DDE7EF1}"/>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3125789" y="115888"/>
            <a:ext cx="5724525" cy="6337300"/>
          </a:xfrm>
          <a:noFill/>
        </p:spPr>
      </p:pic>
    </p:spTree>
    <p:extLst>
      <p:ext uri="{BB962C8B-B14F-4D97-AF65-F5344CB8AC3E}">
        <p14:creationId xmlns:p14="http://schemas.microsoft.com/office/powerpoint/2010/main" val="243430288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0" name="Rectangle 99">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1026">
            <a:extLst>
              <a:ext uri="{FF2B5EF4-FFF2-40B4-BE49-F238E27FC236}">
                <a16:creationId xmlns:a16="http://schemas.microsoft.com/office/drawing/2014/main" id="{4CAE6C42-BCD4-A54F-B4F5-07E56DBF04ED}"/>
              </a:ext>
            </a:extLst>
          </p:cNvPr>
          <p:cNvSpPr>
            <a:spLocks noGrp="1" noChangeArrowheads="1"/>
          </p:cNvSpPr>
          <p:nvPr>
            <p:ph type="title" idx="4294967295"/>
          </p:nvPr>
        </p:nvSpPr>
        <p:spPr>
          <a:xfrm>
            <a:off x="1524000" y="4063296"/>
            <a:ext cx="9144000" cy="1152663"/>
          </a:xfrm>
        </p:spPr>
        <p:txBody>
          <a:bodyPr vert="horz" lIns="91440" tIns="45720" rIns="91440" bIns="45720" rtlCol="0" anchor="ctr">
            <a:normAutofit/>
          </a:bodyPr>
          <a:lstStyle/>
          <a:p>
            <a:pPr algn="ctr"/>
            <a:r>
              <a:rPr lang="en-US" altLang="en-US" sz="4800" b="1"/>
              <a:t>Summary of Scales</a:t>
            </a:r>
          </a:p>
        </p:txBody>
      </p:sp>
      <p:sp>
        <p:nvSpPr>
          <p:cNvPr id="23581" name="Rectangle 4">
            <a:extLst>
              <a:ext uri="{FF2B5EF4-FFF2-40B4-BE49-F238E27FC236}">
                <a16:creationId xmlns:a16="http://schemas.microsoft.com/office/drawing/2014/main" id="{52E5DAE9-9C8D-3346-B4F8-C023ABDAB410}"/>
              </a:ext>
            </a:extLst>
          </p:cNvPr>
          <p:cNvSpPr>
            <a:spLocks noChangeArrowheads="1"/>
          </p:cNvSpPr>
          <p:nvPr/>
        </p:nvSpPr>
        <p:spPr bwMode="auto">
          <a:xfrm>
            <a:off x="2095501" y="6000750"/>
            <a:ext cx="65008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spcAft>
                <a:spcPts val="600"/>
              </a:spcAft>
              <a:buFontTx/>
              <a:buNone/>
            </a:pPr>
            <a:r>
              <a:rPr lang="en-US" altLang="en-US" sz="1800"/>
              <a:t>Adapted from Hair et al. (2003, pp. 380–386)</a:t>
            </a:r>
          </a:p>
        </p:txBody>
      </p:sp>
      <p:graphicFrame>
        <p:nvGraphicFramePr>
          <p:cNvPr id="4" name="Table 3">
            <a:extLst>
              <a:ext uri="{FF2B5EF4-FFF2-40B4-BE49-F238E27FC236}">
                <a16:creationId xmlns:a16="http://schemas.microsoft.com/office/drawing/2014/main" id="{55D8E3ED-23D1-AE44-88C9-29CF64BBE966}"/>
              </a:ext>
            </a:extLst>
          </p:cNvPr>
          <p:cNvGraphicFramePr>
            <a:graphicFrameLocks noGrp="1"/>
          </p:cNvGraphicFramePr>
          <p:nvPr>
            <p:extLst>
              <p:ext uri="{D42A27DB-BD31-4B8C-83A1-F6EECF244321}">
                <p14:modId xmlns:p14="http://schemas.microsoft.com/office/powerpoint/2010/main" val="44142320"/>
              </p:ext>
            </p:extLst>
          </p:nvPr>
        </p:nvGraphicFramePr>
        <p:xfrm>
          <a:off x="643468" y="991629"/>
          <a:ext cx="10905066" cy="2462853"/>
        </p:xfrm>
        <a:graphic>
          <a:graphicData uri="http://schemas.openxmlformats.org/drawingml/2006/table">
            <a:tbl>
              <a:tblPr/>
              <a:tblGrid>
                <a:gridCol w="3457404">
                  <a:extLst>
                    <a:ext uri="{9D8B030D-6E8A-4147-A177-3AD203B41FA5}">
                      <a16:colId xmlns:a16="http://schemas.microsoft.com/office/drawing/2014/main" val="20000"/>
                    </a:ext>
                  </a:extLst>
                </a:gridCol>
                <a:gridCol w="3726467">
                  <a:extLst>
                    <a:ext uri="{9D8B030D-6E8A-4147-A177-3AD203B41FA5}">
                      <a16:colId xmlns:a16="http://schemas.microsoft.com/office/drawing/2014/main" val="20001"/>
                    </a:ext>
                  </a:extLst>
                </a:gridCol>
                <a:gridCol w="3721195">
                  <a:extLst>
                    <a:ext uri="{9D8B030D-6E8A-4147-A177-3AD203B41FA5}">
                      <a16:colId xmlns:a16="http://schemas.microsoft.com/office/drawing/2014/main" val="20002"/>
                    </a:ext>
                  </a:extLst>
                </a:gridCol>
              </a:tblGrid>
              <a:tr h="241045">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Scale Type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Definition</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a:ln>
                            <a:noFill/>
                          </a:ln>
                          <a:solidFill>
                            <a:srgbClr val="000000"/>
                          </a:solidFill>
                          <a:effectLst/>
                          <a:latin typeface="Times New Roman" pitchFamily="18" charset="0"/>
                          <a:ea typeface="Times New Roman" pitchFamily="18" charset="0"/>
                          <a:cs typeface="Sabon"/>
                        </a:rPr>
                        <a:t>Example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0650">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Nominal scales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“Questions require respondents to provide only some type of descriptor as the raw response.”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Gender: (a) Male; (b) Female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0254">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Ordinal scale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“Allows a respondent to express relative magnitude between answers to a question.”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How important is it that there are examples in this book? (1) Important; (2) Neither important nor unimportant; (3) Unimportant.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60254">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Interval scale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“Demonstrates absolute differences between each scale point.” </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In which category does your average grade fall? (a) Less than 50%; (b) 50%–59%; (c) 60%–69%; (d) 70%–79%; (e) 80%–89%; (f) 90%–100%.</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650">
                <a:tc>
                  <a:txBody>
                    <a:bodyPr/>
                    <a:lstStyle>
                      <a:lvl1pPr marL="114300"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11430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Ratio scale</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“Examines absolute point as well as relative distance to other responses.”</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eaLnBrk="0" hangingPunct="0">
                        <a:spcBef>
                          <a:spcPct val="20000"/>
                        </a:spcBef>
                        <a:defRPr sz="2800">
                          <a:solidFill>
                            <a:schemeClr val="tx1"/>
                          </a:solidFill>
                          <a:latin typeface="Arial" pitchFamily="34" charset="0"/>
                        </a:defRPr>
                      </a:lvl1pPr>
                      <a:lvl2pPr marL="742950" indent="-285750" eaLnBrk="0" hangingPunct="0">
                        <a:spcBef>
                          <a:spcPct val="20000"/>
                        </a:spcBef>
                        <a:defRPr sz="2400">
                          <a:solidFill>
                            <a:schemeClr val="tx1"/>
                          </a:solidFill>
                          <a:latin typeface="Arial" pitchFamily="34" charset="0"/>
                        </a:defRPr>
                      </a:lvl2pPr>
                      <a:lvl3pPr marL="1143000" indent="-228600" eaLnBrk="0" hangingPunct="0">
                        <a:spcBef>
                          <a:spcPct val="20000"/>
                        </a:spcBef>
                        <a:defRPr sz="2000">
                          <a:solidFill>
                            <a:schemeClr val="tx1"/>
                          </a:solidFill>
                          <a:latin typeface="Arial" pitchFamily="34" charset="0"/>
                        </a:defRPr>
                      </a:lvl3pPr>
                      <a:lvl4pPr marL="1600200" indent="-228600" eaLnBrk="0" hangingPunct="0">
                        <a:spcBef>
                          <a:spcPct val="20000"/>
                        </a:spcBef>
                        <a:defRPr>
                          <a:solidFill>
                            <a:schemeClr val="tx1"/>
                          </a:solidFill>
                          <a:latin typeface="Arial" pitchFamily="34" charset="0"/>
                        </a:defRPr>
                      </a:lvl4pPr>
                      <a:lvl5pPr marL="2057400" indent="-228600" eaLnBrk="0" hangingPunct="0">
                        <a:spcBef>
                          <a:spcPct val="20000"/>
                        </a:spcBef>
                        <a:defRPr>
                          <a:solidFill>
                            <a:schemeClr val="tx1"/>
                          </a:solidFill>
                          <a:latin typeface="Arial" pitchFamily="34" charset="0"/>
                        </a:defRPr>
                      </a:lvl5pPr>
                      <a:lvl6pPr marL="2514600" indent="-228600" eaLnBrk="0" fontAlgn="base" hangingPunct="0">
                        <a:spcBef>
                          <a:spcPct val="20000"/>
                        </a:spcBef>
                        <a:spcAft>
                          <a:spcPct val="0"/>
                        </a:spcAft>
                        <a:defRPr>
                          <a:solidFill>
                            <a:schemeClr val="tx1"/>
                          </a:solidFill>
                          <a:latin typeface="Arial" pitchFamily="34" charset="0"/>
                        </a:defRPr>
                      </a:lvl6pPr>
                      <a:lvl7pPr marL="2971800" indent="-228600" eaLnBrk="0" fontAlgn="base" hangingPunct="0">
                        <a:spcBef>
                          <a:spcPct val="20000"/>
                        </a:spcBef>
                        <a:spcAft>
                          <a:spcPct val="0"/>
                        </a:spcAft>
                        <a:defRPr>
                          <a:solidFill>
                            <a:schemeClr val="tx1"/>
                          </a:solidFill>
                          <a:latin typeface="Arial" pitchFamily="34" charset="0"/>
                        </a:defRPr>
                      </a:lvl7pPr>
                      <a:lvl8pPr marL="3429000" indent="-228600" eaLnBrk="0" fontAlgn="base" hangingPunct="0">
                        <a:spcBef>
                          <a:spcPct val="20000"/>
                        </a:spcBef>
                        <a:spcAft>
                          <a:spcPct val="0"/>
                        </a:spcAft>
                        <a:defRPr>
                          <a:solidFill>
                            <a:schemeClr val="tx1"/>
                          </a:solidFill>
                          <a:latin typeface="Arial" pitchFamily="34" charset="0"/>
                        </a:defRPr>
                      </a:lvl8pPr>
                      <a:lvl9pPr marL="3886200" indent="-228600" eaLnBrk="0" fontAlgn="base" hangingPunct="0">
                        <a:spcBef>
                          <a:spcPct val="20000"/>
                        </a:spcBef>
                        <a:spcAft>
                          <a:spcPct val="0"/>
                        </a:spcAft>
                        <a:defRPr>
                          <a:solidFill>
                            <a:schemeClr val="tx1"/>
                          </a:solidFill>
                          <a:latin typeface="Arial" pitchFamily="34" charset="0"/>
                        </a:defRPr>
                      </a:lvl9pPr>
                    </a:lstStyle>
                    <a:p>
                      <a:pPr marL="0" marR="0" lvl="0" indent="0" algn="l" defTabSz="914400" rtl="0" eaLnBrk="1"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rgbClr val="000000"/>
                          </a:solidFill>
                          <a:effectLst/>
                          <a:latin typeface="Times New Roman" pitchFamily="18" charset="0"/>
                          <a:ea typeface="Times New Roman" pitchFamily="18" charset="0"/>
                          <a:cs typeface="Sabon"/>
                        </a:rPr>
                        <a:t>What is your current age in years?</a:t>
                      </a:r>
                      <a:endParaRPr kumimoji="0" lang="en-US" altLang="en-US" sz="1400" b="0" i="0" u="none" strike="noStrike" cap="none" normalizeH="0" baseline="0">
                        <a:ln>
                          <a:noFill/>
                        </a:ln>
                        <a:solidFill>
                          <a:srgbClr val="000000"/>
                        </a:solidFill>
                        <a:effectLst/>
                        <a:latin typeface="Sabon"/>
                        <a:ea typeface="Times New Roman" pitchFamily="18" charset="0"/>
                        <a:cs typeface="Sabon"/>
                      </a:endParaRPr>
                    </a:p>
                  </a:txBody>
                  <a:tcPr marL="94758" marR="94758"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85565446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0854D1C-D22B-C043-901B-315BB41BF716}"/>
              </a:ext>
            </a:extLst>
          </p:cNvPr>
          <p:cNvSpPr>
            <a:spLocks noGrp="1"/>
          </p:cNvSpPr>
          <p:nvPr>
            <p:ph type="title"/>
          </p:nvPr>
        </p:nvSpPr>
        <p:spPr>
          <a:xfrm>
            <a:off x="838200" y="713312"/>
            <a:ext cx="3461084" cy="5431376"/>
          </a:xfrm>
        </p:spPr>
        <p:txBody>
          <a:bodyPr>
            <a:normAutofit/>
          </a:bodyPr>
          <a:lstStyle/>
          <a:p>
            <a:r>
              <a:rPr lang="en-US">
                <a:solidFill>
                  <a:srgbClr val="FFFFFF"/>
                </a:solidFill>
              </a:rPr>
              <a:t>Basic Analysis</a:t>
            </a:r>
          </a:p>
        </p:txBody>
      </p:sp>
      <p:sp>
        <p:nvSpPr>
          <p:cNvPr id="3" name="Content Placeholder 2">
            <a:extLst>
              <a:ext uri="{FF2B5EF4-FFF2-40B4-BE49-F238E27FC236}">
                <a16:creationId xmlns:a16="http://schemas.microsoft.com/office/drawing/2014/main" id="{F0DBD343-2CA3-7E49-94CA-309AB132DC62}"/>
              </a:ext>
            </a:extLst>
          </p:cNvPr>
          <p:cNvSpPr>
            <a:spLocks noGrp="1"/>
          </p:cNvSpPr>
          <p:nvPr>
            <p:ph idx="1"/>
          </p:nvPr>
        </p:nvSpPr>
        <p:spPr>
          <a:xfrm>
            <a:off x="6095999" y="713313"/>
            <a:ext cx="5257801" cy="5431376"/>
          </a:xfrm>
        </p:spPr>
        <p:txBody>
          <a:bodyPr anchor="ctr">
            <a:normAutofit/>
          </a:bodyPr>
          <a:lstStyle/>
          <a:p>
            <a:pPr>
              <a:lnSpc>
                <a:spcPct val="90000"/>
              </a:lnSpc>
              <a:spcBef>
                <a:spcPct val="50000"/>
              </a:spcBef>
              <a:buNone/>
            </a:pPr>
            <a:r>
              <a:rPr lang="en-AU" altLang="en-US" sz="2000"/>
              <a:t>Descriptive analysis is a first step and allows you to get a better understanding of the data</a:t>
            </a:r>
            <a:r>
              <a:rPr lang="en-US" altLang="en-US" sz="2000"/>
              <a:t>.</a:t>
            </a:r>
          </a:p>
          <a:p>
            <a:pPr lvl="1">
              <a:lnSpc>
                <a:spcPct val="90000"/>
              </a:lnSpc>
              <a:spcBef>
                <a:spcPct val="50000"/>
              </a:spcBef>
              <a:buFontTx/>
              <a:buChar char="•"/>
            </a:pPr>
            <a:r>
              <a:rPr lang="en-AU" altLang="en-US" sz="2000"/>
              <a:t>mean (average) response, tells you bit about the distribution of responses.</a:t>
            </a:r>
          </a:p>
          <a:p>
            <a:pPr lvl="1">
              <a:lnSpc>
                <a:spcPct val="90000"/>
              </a:lnSpc>
              <a:spcBef>
                <a:spcPct val="50000"/>
              </a:spcBef>
              <a:buFontTx/>
              <a:buChar char="•"/>
            </a:pPr>
            <a:r>
              <a:rPr lang="en-US" altLang="en-US" sz="2000"/>
              <a:t>Frequency</a:t>
            </a:r>
            <a:r>
              <a:rPr lang="en-AU" altLang="en-US" sz="2000"/>
              <a:t> distribution, which tells you how many people, responded to each option</a:t>
            </a:r>
            <a:r>
              <a:rPr lang="en-US" altLang="en-US" sz="2000"/>
              <a:t> and tell you the maximum and minimum response.</a:t>
            </a:r>
          </a:p>
          <a:p>
            <a:pPr lvl="1">
              <a:lnSpc>
                <a:spcPct val="90000"/>
              </a:lnSpc>
              <a:spcBef>
                <a:spcPct val="50000"/>
              </a:spcBef>
              <a:buFontTx/>
              <a:buChar char="•"/>
            </a:pPr>
            <a:r>
              <a:rPr lang="en-US" altLang="en-US" sz="2000">
                <a:cs typeface="Times New Roman" panose="02020603050405020304" pitchFamily="18" charset="0"/>
              </a:rPr>
              <a:t>Variance</a:t>
            </a:r>
            <a:r>
              <a:rPr lang="en-AU" altLang="en-US" sz="2000">
                <a:cs typeface="Times New Roman" panose="02020603050405020304" pitchFamily="18" charset="0"/>
              </a:rPr>
              <a:t>, </a:t>
            </a:r>
            <a:r>
              <a:rPr lang="en-US" altLang="en-US" sz="2000">
                <a:cs typeface="Times New Roman" panose="02020603050405020304" pitchFamily="18" charset="0"/>
              </a:rPr>
              <a:t>how much responses differ to the mean (will be important for statistical testing).</a:t>
            </a:r>
          </a:p>
          <a:p>
            <a:pPr lvl="1">
              <a:lnSpc>
                <a:spcPct val="90000"/>
              </a:lnSpc>
              <a:spcBef>
                <a:spcPct val="50000"/>
              </a:spcBef>
              <a:buFontTx/>
              <a:buChar char="•"/>
            </a:pPr>
            <a:r>
              <a:rPr lang="en-US" altLang="en-US" sz="2000">
                <a:cs typeface="Times New Roman" panose="02020603050405020304" pitchFamily="18" charset="0"/>
              </a:rPr>
              <a:t>Confidence intervals-</a:t>
            </a:r>
            <a:r>
              <a:rPr lang="en-AU" altLang="en-US" sz="2000">
                <a:cs typeface="Times New Roman" panose="02020603050405020304" pitchFamily="18" charset="0"/>
              </a:rPr>
              <a:t> an estimate of the range in which the mean</a:t>
            </a:r>
            <a:r>
              <a:rPr lang="en-US" altLang="en-US" sz="2000">
                <a:cs typeface="Times New Roman" panose="02020603050405020304" pitchFamily="18" charset="0"/>
              </a:rPr>
              <a:t> </a:t>
            </a:r>
            <a:r>
              <a:rPr lang="en-AU" altLang="en-US" sz="2000">
                <a:cs typeface="Times New Roman" panose="02020603050405020304" pitchFamily="18" charset="0"/>
              </a:rPr>
              <a:t>should fall for a particular population</a:t>
            </a:r>
            <a:r>
              <a:rPr lang="en-US" altLang="en-US" sz="2000">
                <a:cs typeface="Times New Roman" panose="02020603050405020304" pitchFamily="18" charset="0"/>
              </a:rPr>
              <a:t>.</a:t>
            </a:r>
            <a:r>
              <a:rPr lang="en-AU" altLang="en-US" sz="2000">
                <a:cs typeface="Times New Roman" panose="02020603050405020304" pitchFamily="18" charset="0"/>
              </a:rPr>
              <a:t> </a:t>
            </a:r>
            <a:endParaRPr lang="en-US" altLang="en-US" sz="2000">
              <a:cs typeface="Times New Roman" panose="02020603050405020304" pitchFamily="18" charset="0"/>
            </a:endParaRPr>
          </a:p>
          <a:p>
            <a:pPr>
              <a:lnSpc>
                <a:spcPct val="90000"/>
              </a:lnSpc>
            </a:pPr>
            <a:endParaRPr lang="en-US" sz="2000"/>
          </a:p>
        </p:txBody>
      </p:sp>
    </p:spTree>
    <p:extLst>
      <p:ext uri="{BB962C8B-B14F-4D97-AF65-F5344CB8AC3E}">
        <p14:creationId xmlns:p14="http://schemas.microsoft.com/office/powerpoint/2010/main" val="119604312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650" name="Rectangle 1026">
            <a:extLst>
              <a:ext uri="{FF2B5EF4-FFF2-40B4-BE49-F238E27FC236}">
                <a16:creationId xmlns:a16="http://schemas.microsoft.com/office/drawing/2014/main" id="{19DFEF7F-88DA-144C-B76A-4F060DA7BCEB}"/>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Basic Analysis</a:t>
            </a:r>
          </a:p>
        </p:txBody>
      </p:sp>
      <p:sp>
        <p:nvSpPr>
          <p:cNvPr id="27651" name="Text Box 1028">
            <a:extLst>
              <a:ext uri="{FF2B5EF4-FFF2-40B4-BE49-F238E27FC236}">
                <a16:creationId xmlns:a16="http://schemas.microsoft.com/office/drawing/2014/main" id="{3D722E72-CE63-2F40-A1D1-0644B8DF7AFC}"/>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lvl="1" indent="-228600">
              <a:spcBef>
                <a:spcPct val="50000"/>
              </a:spcBef>
              <a:buFont typeface="Arial" panose="020B0604020202020204" pitchFamily="34" charset="0"/>
              <a:buChar char="•"/>
            </a:pPr>
            <a:r>
              <a:rPr lang="en-US" altLang="en-US" sz="2000" dirty="0">
                <a:latin typeface="+mn-lt"/>
              </a:rPr>
              <a:t>Confidence intervals- an estimate of the range in which the mean should fall for a particular population;</a:t>
            </a:r>
          </a:p>
          <a:p>
            <a:pPr lvl="1" indent="-228600">
              <a:spcBef>
                <a:spcPct val="50000"/>
              </a:spcBef>
              <a:buFont typeface="Arial" panose="020B0604020202020204" pitchFamily="34" charset="0"/>
              <a:buChar char="•"/>
            </a:pPr>
            <a:r>
              <a:rPr lang="en-US" altLang="en-US" sz="2000" dirty="0">
                <a:latin typeface="+mn-lt"/>
              </a:rPr>
              <a:t>You can vary the size of the interval by changing the probability that it is correct.</a:t>
            </a:r>
          </a:p>
          <a:p>
            <a:pPr lvl="1" indent="-228600">
              <a:spcBef>
                <a:spcPct val="50000"/>
              </a:spcBef>
              <a:buFont typeface="Arial" panose="020B0604020202020204" pitchFamily="34" charset="0"/>
              <a:buChar char="•"/>
            </a:pPr>
            <a:r>
              <a:rPr lang="en-US" altLang="en-US" sz="2000" dirty="0">
                <a:latin typeface="+mn-lt"/>
              </a:rPr>
              <a:t>High confidence intervals suggest more variance than smaller intervals.</a:t>
            </a:r>
          </a:p>
          <a:p>
            <a:pPr lvl="1" indent="-228600">
              <a:spcBef>
                <a:spcPct val="50000"/>
              </a:spcBef>
              <a:buFont typeface="Arial" panose="020B0604020202020204" pitchFamily="34" charset="0"/>
              <a:buChar char="•"/>
            </a:pPr>
            <a:endParaRPr lang="en-US" altLang="en-US" sz="2000" dirty="0">
              <a:latin typeface="+mn-lt"/>
            </a:endParaRPr>
          </a:p>
        </p:txBody>
      </p:sp>
    </p:spTree>
    <p:extLst>
      <p:ext uri="{BB962C8B-B14F-4D97-AF65-F5344CB8AC3E}">
        <p14:creationId xmlns:p14="http://schemas.microsoft.com/office/powerpoint/2010/main" val="60749534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9698" name="Rectangle 2">
            <a:extLst>
              <a:ext uri="{FF2B5EF4-FFF2-40B4-BE49-F238E27FC236}">
                <a16:creationId xmlns:a16="http://schemas.microsoft.com/office/drawing/2014/main" id="{09A83E94-CA2F-0949-9ACA-27A6F7CFC349}"/>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Sampling</a:t>
            </a:r>
          </a:p>
        </p:txBody>
      </p:sp>
      <p:sp>
        <p:nvSpPr>
          <p:cNvPr id="29699" name="Text Box 4">
            <a:extLst>
              <a:ext uri="{FF2B5EF4-FFF2-40B4-BE49-F238E27FC236}">
                <a16:creationId xmlns:a16="http://schemas.microsoft.com/office/drawing/2014/main" id="{5D93EB32-4A07-4F46-BF48-0AE122E3E31D}"/>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50000"/>
              </a:spcBef>
              <a:buFont typeface="Arial" panose="020B0604020202020204" pitchFamily="34" charset="0"/>
              <a:buChar char="•"/>
            </a:pPr>
            <a:r>
              <a:rPr lang="en-US" altLang="en-US" sz="2000">
                <a:latin typeface="+mn-lt"/>
              </a:rPr>
              <a:t>You will not be able to collect data from everyone in your population of interest, thus you will have a sample that is representative of this group.</a:t>
            </a:r>
          </a:p>
          <a:p>
            <a:pPr indent="-228600">
              <a:spcBef>
                <a:spcPct val="50000"/>
              </a:spcBef>
              <a:buFont typeface="Arial" panose="020B0604020202020204" pitchFamily="34" charset="0"/>
              <a:buChar char="•"/>
            </a:pPr>
            <a:endParaRPr lang="en-US" altLang="en-US" sz="2000">
              <a:latin typeface="+mn-lt"/>
            </a:endParaRPr>
          </a:p>
          <a:p>
            <a:pPr indent="-228600">
              <a:spcBef>
                <a:spcPct val="50000"/>
              </a:spcBef>
              <a:buFont typeface="Arial" panose="020B0604020202020204" pitchFamily="34" charset="0"/>
              <a:buChar char="•"/>
            </a:pPr>
            <a:r>
              <a:rPr lang="en-US" altLang="en-US" sz="2000">
                <a:latin typeface="+mn-lt"/>
              </a:rPr>
              <a:t>There may be many factors that affect your sample, demographics, when you collect the data, etc.</a:t>
            </a:r>
          </a:p>
        </p:txBody>
      </p:sp>
    </p:spTree>
    <p:extLst>
      <p:ext uri="{BB962C8B-B14F-4D97-AF65-F5344CB8AC3E}">
        <p14:creationId xmlns:p14="http://schemas.microsoft.com/office/powerpoint/2010/main" val="175358029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2860A7-D122-824E-9CDE-D76BFB73B6F7}"/>
              </a:ext>
            </a:extLst>
          </p:cNvPr>
          <p:cNvSpPr>
            <a:spLocks noGrp="1"/>
          </p:cNvSpPr>
          <p:nvPr>
            <p:ph type="title"/>
          </p:nvPr>
        </p:nvSpPr>
        <p:spPr>
          <a:xfrm>
            <a:off x="838199" y="1065749"/>
            <a:ext cx="4702629" cy="4726502"/>
          </a:xfrm>
        </p:spPr>
        <p:txBody>
          <a:bodyPr>
            <a:normAutofit/>
          </a:bodyPr>
          <a:lstStyle/>
          <a:p>
            <a:r>
              <a:rPr lang="en-US" sz="4400">
                <a:solidFill>
                  <a:srgbClr val="FFFFFF"/>
                </a:solidFill>
              </a:rPr>
              <a:t>Cross-tabulations</a:t>
            </a:r>
          </a:p>
        </p:txBody>
      </p:sp>
      <p:sp>
        <p:nvSpPr>
          <p:cNvPr id="3" name="Content Placeholder 2">
            <a:extLst>
              <a:ext uri="{FF2B5EF4-FFF2-40B4-BE49-F238E27FC236}">
                <a16:creationId xmlns:a16="http://schemas.microsoft.com/office/drawing/2014/main" id="{1CCF78BD-E4FB-424C-A630-A338DF033099}"/>
              </a:ext>
            </a:extLst>
          </p:cNvPr>
          <p:cNvSpPr>
            <a:spLocks noGrp="1"/>
          </p:cNvSpPr>
          <p:nvPr>
            <p:ph idx="1"/>
          </p:nvPr>
        </p:nvSpPr>
        <p:spPr>
          <a:xfrm>
            <a:off x="7538022" y="713313"/>
            <a:ext cx="3815778" cy="5431376"/>
          </a:xfrm>
        </p:spPr>
        <p:txBody>
          <a:bodyPr anchor="ctr">
            <a:normAutofit/>
          </a:bodyPr>
          <a:lstStyle/>
          <a:p>
            <a:pPr lvl="1">
              <a:lnSpc>
                <a:spcPct val="90000"/>
              </a:lnSpc>
              <a:spcBef>
                <a:spcPct val="50000"/>
              </a:spcBef>
              <a:buNone/>
            </a:pPr>
            <a:r>
              <a:rPr lang="en-US" altLang="en-US" sz="2000" b="1" dirty="0">
                <a:cs typeface="Times New Roman" panose="02020603050405020304" pitchFamily="18" charset="0"/>
              </a:rPr>
              <a:t>Y</a:t>
            </a:r>
            <a:r>
              <a:rPr lang="en-AU" altLang="en-US" sz="2000" b="1" dirty="0" err="1">
                <a:cs typeface="Times New Roman" panose="02020603050405020304" pitchFamily="18" charset="0"/>
              </a:rPr>
              <a:t>ou</a:t>
            </a:r>
            <a:r>
              <a:rPr lang="en-AU" altLang="en-US" sz="2000" b="1" dirty="0">
                <a:cs typeface="Times New Roman" panose="02020603050405020304" pitchFamily="18" charset="0"/>
              </a:rPr>
              <a:t> examine responses across two or more variables at the same time</a:t>
            </a:r>
            <a:r>
              <a:rPr lang="en-US" altLang="en-US" sz="2000" dirty="0">
                <a:cs typeface="Times New Roman" panose="02020603050405020304" pitchFamily="18" charset="0"/>
              </a:rPr>
              <a:t>.</a:t>
            </a:r>
          </a:p>
          <a:p>
            <a:pPr lvl="1">
              <a:lnSpc>
                <a:spcPct val="90000"/>
              </a:lnSpc>
              <a:spcBef>
                <a:spcPct val="50000"/>
              </a:spcBef>
              <a:buFontTx/>
              <a:buChar char="•"/>
            </a:pPr>
            <a:endParaRPr lang="en-US" altLang="en-US" sz="2000" dirty="0">
              <a:cs typeface="Times New Roman" panose="02020603050405020304" pitchFamily="18" charset="0"/>
            </a:endParaRPr>
          </a:p>
          <a:p>
            <a:pPr lvl="1">
              <a:lnSpc>
                <a:spcPct val="90000"/>
              </a:lnSpc>
              <a:spcBef>
                <a:spcPct val="50000"/>
              </a:spcBef>
              <a:buFontTx/>
              <a:buChar char="•"/>
            </a:pPr>
            <a:r>
              <a:rPr lang="en-US" altLang="en-US" sz="2000" dirty="0">
                <a:cs typeface="Times New Roman" panose="02020603050405020304" pitchFamily="18" charset="0"/>
              </a:rPr>
              <a:t>Chi-squared is basis test as to whether the respondents are distributed as expected based on the two variables.</a:t>
            </a:r>
          </a:p>
          <a:p>
            <a:pPr lvl="1">
              <a:lnSpc>
                <a:spcPct val="90000"/>
              </a:lnSpc>
              <a:spcBef>
                <a:spcPct val="50000"/>
              </a:spcBef>
              <a:buFontTx/>
              <a:buChar char="•"/>
            </a:pPr>
            <a:endParaRPr lang="en-US" altLang="en-US" sz="2000" dirty="0">
              <a:cs typeface="Times New Roman" panose="02020603050405020304" pitchFamily="18" charset="0"/>
            </a:endParaRPr>
          </a:p>
          <a:p>
            <a:pPr lvl="1">
              <a:lnSpc>
                <a:spcPct val="90000"/>
              </a:lnSpc>
              <a:spcBef>
                <a:spcPct val="50000"/>
              </a:spcBef>
              <a:buFontTx/>
              <a:buChar char="•"/>
            </a:pPr>
            <a:r>
              <a:rPr lang="en-US" altLang="en-US" sz="2000" dirty="0">
                <a:cs typeface="Times New Roman" panose="02020603050405020304" pitchFamily="18" charset="0"/>
              </a:rPr>
              <a:t>This is a kind of test of association, but again does not tell us A causes B, only that A and B are related.</a:t>
            </a:r>
          </a:p>
          <a:p>
            <a:pPr lvl="1">
              <a:lnSpc>
                <a:spcPct val="90000"/>
              </a:lnSpc>
              <a:spcBef>
                <a:spcPct val="50000"/>
              </a:spcBef>
              <a:buFontTx/>
              <a:buChar char="•"/>
            </a:pPr>
            <a:endParaRPr lang="en-US" altLang="en-US" sz="2000" dirty="0">
              <a:cs typeface="Times New Roman" panose="02020603050405020304" pitchFamily="18" charset="0"/>
            </a:endParaRPr>
          </a:p>
          <a:p>
            <a:pPr>
              <a:lnSpc>
                <a:spcPct val="90000"/>
              </a:lnSpc>
            </a:pPr>
            <a:endParaRPr lang="en-US" sz="2000" dirty="0"/>
          </a:p>
        </p:txBody>
      </p:sp>
    </p:spTree>
    <p:extLst>
      <p:ext uri="{BB962C8B-B14F-4D97-AF65-F5344CB8AC3E}">
        <p14:creationId xmlns:p14="http://schemas.microsoft.com/office/powerpoint/2010/main" val="223850856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a:extLst>
              <a:ext uri="{FF2B5EF4-FFF2-40B4-BE49-F238E27FC236}">
                <a16:creationId xmlns:a16="http://schemas.microsoft.com/office/drawing/2014/main" id="{2DDBF326-D1A6-F54F-8707-BFD7DB2FE3CD}"/>
              </a:ext>
            </a:extLst>
          </p:cNvPr>
          <p:cNvSpPr>
            <a:spLocks noGrp="1" noChangeArrowheads="1"/>
          </p:cNvSpPr>
          <p:nvPr>
            <p:ph type="body" idx="4294967295"/>
          </p:nvPr>
        </p:nvSpPr>
        <p:spPr>
          <a:xfrm>
            <a:off x="1981200" y="1484313"/>
            <a:ext cx="8229600" cy="4646612"/>
          </a:xfrm>
        </p:spPr>
        <p:txBody>
          <a:bodyPr/>
          <a:lstStyle/>
          <a:p>
            <a:pPr eaLnBrk="1" hangingPunct="1">
              <a:buFontTx/>
              <a:buNone/>
            </a:pPr>
            <a:endParaRPr lang="en-AU" altLang="en-US"/>
          </a:p>
          <a:p>
            <a:pPr eaLnBrk="1" hangingPunct="1">
              <a:buFontTx/>
              <a:buNone/>
            </a:pPr>
            <a:endParaRPr lang="en-AU" altLang="en-US"/>
          </a:p>
          <a:p>
            <a:pPr eaLnBrk="1" hangingPunct="1">
              <a:buFontTx/>
              <a:buNone/>
            </a:pPr>
            <a:endParaRPr lang="en-AU" altLang="en-US"/>
          </a:p>
        </p:txBody>
      </p:sp>
      <p:graphicFrame>
        <p:nvGraphicFramePr>
          <p:cNvPr id="2" name="Table 1">
            <a:extLst>
              <a:ext uri="{FF2B5EF4-FFF2-40B4-BE49-F238E27FC236}">
                <a16:creationId xmlns:a16="http://schemas.microsoft.com/office/drawing/2014/main" id="{21BE956D-D1B0-7849-9DED-A4C03D29EC5D}"/>
              </a:ext>
            </a:extLst>
          </p:cNvPr>
          <p:cNvGraphicFramePr>
            <a:graphicFrameLocks noGrp="1"/>
          </p:cNvGraphicFramePr>
          <p:nvPr>
            <p:extLst>
              <p:ext uri="{D42A27DB-BD31-4B8C-83A1-F6EECF244321}">
                <p14:modId xmlns:p14="http://schemas.microsoft.com/office/powerpoint/2010/main" val="1381627478"/>
              </p:ext>
            </p:extLst>
          </p:nvPr>
        </p:nvGraphicFramePr>
        <p:xfrm>
          <a:off x="1919289" y="620714"/>
          <a:ext cx="8353425" cy="5556441"/>
        </p:xfrm>
        <a:graphic>
          <a:graphicData uri="http://schemas.openxmlformats.org/drawingml/2006/table">
            <a:tbl>
              <a:tblPr/>
              <a:tblGrid>
                <a:gridCol w="1963737">
                  <a:extLst>
                    <a:ext uri="{9D8B030D-6E8A-4147-A177-3AD203B41FA5}">
                      <a16:colId xmlns:a16="http://schemas.microsoft.com/office/drawing/2014/main" val="2993715073"/>
                    </a:ext>
                  </a:extLst>
                </a:gridCol>
                <a:gridCol w="1962150">
                  <a:extLst>
                    <a:ext uri="{9D8B030D-6E8A-4147-A177-3AD203B41FA5}">
                      <a16:colId xmlns:a16="http://schemas.microsoft.com/office/drawing/2014/main" val="1186901360"/>
                    </a:ext>
                  </a:extLst>
                </a:gridCol>
                <a:gridCol w="1962150">
                  <a:extLst>
                    <a:ext uri="{9D8B030D-6E8A-4147-A177-3AD203B41FA5}">
                      <a16:colId xmlns:a16="http://schemas.microsoft.com/office/drawing/2014/main" val="1241552227"/>
                    </a:ext>
                  </a:extLst>
                </a:gridCol>
                <a:gridCol w="822325">
                  <a:extLst>
                    <a:ext uri="{9D8B030D-6E8A-4147-A177-3AD203B41FA5}">
                      <a16:colId xmlns:a16="http://schemas.microsoft.com/office/drawing/2014/main" val="3393033384"/>
                    </a:ext>
                  </a:extLst>
                </a:gridCol>
                <a:gridCol w="820738">
                  <a:extLst>
                    <a:ext uri="{9D8B030D-6E8A-4147-A177-3AD203B41FA5}">
                      <a16:colId xmlns:a16="http://schemas.microsoft.com/office/drawing/2014/main" val="327860025"/>
                    </a:ext>
                  </a:extLst>
                </a:gridCol>
                <a:gridCol w="822325">
                  <a:extLst>
                    <a:ext uri="{9D8B030D-6E8A-4147-A177-3AD203B41FA5}">
                      <a16:colId xmlns:a16="http://schemas.microsoft.com/office/drawing/2014/main" val="739218372"/>
                    </a:ext>
                  </a:extLst>
                </a:gridCol>
              </a:tblGrid>
              <a:tr h="323850">
                <a:tc gridSpan="6">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ct val="120000"/>
                        </a:lnSpc>
                        <a:spcBef>
                          <a:spcPct val="0"/>
                        </a:spcBef>
                        <a:spcAft>
                          <a:spcPct val="0"/>
                        </a:spcAft>
                        <a:buClrTx/>
                        <a:buSzTx/>
                        <a:buFontTx/>
                        <a:buNone/>
                        <a:tabLst/>
                      </a:pPr>
                      <a:r>
                        <a:rPr kumimoji="0" lang="en-US" altLang="en-US" sz="700" b="1"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Sabon" charset="0"/>
                        </a:rPr>
                        <a:t>EXAMPLE of CROSS TABULATION </a:t>
                      </a:r>
                    </a:p>
                    <a:p>
                      <a:pPr marL="38100" marR="0" lvl="0" indent="0" algn="ctr" defTabSz="914400" rtl="0" eaLnBrk="1" fontAlgn="base" latinLnBrk="0" hangingPunct="1">
                        <a:lnSpc>
                          <a:spcPct val="120000"/>
                        </a:lnSpc>
                        <a:spcBef>
                          <a:spcPct val="0"/>
                        </a:spcBef>
                        <a:spcAft>
                          <a:spcPct val="0"/>
                        </a:spcAft>
                        <a:buClrTx/>
                        <a:buSzTx/>
                        <a:buFontTx/>
                        <a:buNone/>
                        <a:tabLst/>
                      </a:pPr>
                      <a:r>
                        <a:rPr kumimoji="0" lang="en-US" altLang="en-US" sz="700" b="1"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Sabon" charset="0"/>
                        </a:rPr>
                        <a:t>Figure 	</a:t>
                      </a:r>
                      <a:r>
                        <a:rPr kumimoji="0" lang="en-US" altLang="en-US" sz="7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Sabon" charset="0"/>
                        </a:rPr>
                        <a:t>Cross-Tabulations (SPSS output)</a:t>
                      </a:r>
                      <a:endParaRPr kumimoji="0" lang="en-AU" altLang="en-US" sz="1000" b="0" i="0" u="none" strike="noStrike" cap="none" normalizeH="0" baseline="0" dirty="0">
                        <a:ln>
                          <a:noFill/>
                        </a:ln>
                        <a:solidFill>
                          <a:srgbClr val="000000"/>
                        </a:solidFill>
                        <a:effectLst/>
                        <a:latin typeface="Sabon" charset="0"/>
                        <a:ea typeface="Times New Roman" panose="02020603050405020304" pitchFamily="18" charset="0"/>
                        <a:cs typeface="Sabon" charset="0"/>
                      </a:endParaRPr>
                    </a:p>
                    <a:p>
                      <a:pPr marL="38100" marR="0" lvl="0" indent="0" algn="ctr" defTabSz="914400" rtl="0" eaLnBrk="1" fontAlgn="base" latinLnBrk="0" hangingPunct="1">
                        <a:lnSpc>
                          <a:spcPct val="120000"/>
                        </a:lnSpc>
                        <a:spcBef>
                          <a:spcPct val="0"/>
                        </a:spcBef>
                        <a:spcAft>
                          <a:spcPct val="0"/>
                        </a:spcAft>
                        <a:buClrTx/>
                        <a:buSzTx/>
                        <a:buFontTx/>
                        <a:buNone/>
                        <a:tabLst/>
                      </a:pPr>
                      <a:r>
                        <a:rPr kumimoji="0" lang="en-AU" altLang="en-US" sz="700" b="1" i="0" u="none" strike="noStrike" cap="none" normalizeH="0" baseline="0" dirty="0">
                          <a:ln>
                            <a:noFill/>
                          </a:ln>
                          <a:solidFill>
                            <a:srgbClr val="000000"/>
                          </a:solidFill>
                          <a:effectLst/>
                          <a:latin typeface="Arial" panose="020B0604020202020204" pitchFamily="34" charset="0"/>
                          <a:ea typeface="Times New Roman" panose="02020603050405020304" pitchFamily="18" charset="0"/>
                          <a:cs typeface="Sabon" charset="0"/>
                        </a:rPr>
                        <a:t>Average Weekly Drinks * Gender Cross Tabulation</a:t>
                      </a:r>
                      <a:endParaRPr kumimoji="0" lang="en-AU" altLang="en-US" sz="1000" b="0" i="0" u="none" strike="noStrike" cap="none" normalizeH="0" baseline="0" dirty="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75354772"/>
                  </a:ext>
                </a:extLst>
              </a:tr>
              <a:tr h="161925">
                <a:tc rowSpan="2" gridSpan="3">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0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hMerge="1">
                  <a:txBody>
                    <a:bodyPr/>
                    <a:lstStyle/>
                    <a:p>
                      <a:endParaRPr lang="en-US"/>
                    </a:p>
                  </a:txBody>
                  <a:tcPr/>
                </a:tc>
                <a:tc rowSpan="2" hMerge="1">
                  <a:txBody>
                    <a:bodyPr/>
                    <a:lstStyle/>
                    <a:p>
                      <a:endParaRPr lang="en-US"/>
                    </a:p>
                  </a:txBody>
                  <a:tcPr/>
                </a:tc>
                <a:tc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4272569991"/>
                  </a:ext>
                </a:extLst>
              </a:tr>
              <a:tr h="161925">
                <a:tc gridSpan="3" vMerge="1">
                  <a:txBody>
                    <a:bodyPr/>
                    <a:lstStyle/>
                    <a:p>
                      <a:endParaRPr lang="en-US"/>
                    </a:p>
                  </a:txBody>
                  <a:tcPr/>
                </a:tc>
                <a:tc hMerge="1" vMerge="1">
                  <a:txBody>
                    <a:bodyPr/>
                    <a:lstStyle/>
                    <a:p>
                      <a:endParaRPr lang="en-US"/>
                    </a:p>
                  </a:txBody>
                  <a:tcPr/>
                </a:tc>
                <a:tc hMerge="1"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Female</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Male</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US"/>
                    </a:p>
                  </a:txBody>
                  <a:tcPr/>
                </a:tc>
                <a:extLst>
                  <a:ext uri="{0D108BD9-81ED-4DB2-BD59-A6C34878D82A}">
                    <a16:rowId xmlns:a16="http://schemas.microsoft.com/office/drawing/2014/main" val="443601315"/>
                  </a:ext>
                </a:extLst>
              </a:tr>
              <a:tr h="161925">
                <a:tc rowSpan="20">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5">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Zero drinks per week</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a:noFill/>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2712193873"/>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Expected 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19.0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204300464"/>
                  </a:ext>
                </a:extLst>
              </a:tr>
              <a:tr h="323850">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52.6%</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47.4%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517592407"/>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18.8%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20.2%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756098331"/>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of 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10.6%</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9.6%</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20.2%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2261869717"/>
                  </a:ext>
                </a:extLst>
              </a:tr>
              <a:tr h="161925">
                <a:tc vMerge="1">
                  <a:txBody>
                    <a:bodyPr/>
                    <a:lstStyle/>
                    <a:p>
                      <a:endParaRPr lang="en-US"/>
                    </a:p>
                  </a:txBody>
                  <a:tcPr/>
                </a:tc>
                <a:tc rowSpan="5">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One drink per week</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3644770817"/>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Expected 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12.3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648432167"/>
                  </a:ext>
                </a:extLst>
              </a:tr>
              <a:tr h="323850">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58.3%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517594016"/>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29.2%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25.5%</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4199484564"/>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of 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10.6%</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25.5%</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859170949"/>
                  </a:ext>
                </a:extLst>
              </a:tr>
              <a:tr h="161925">
                <a:tc vMerge="1">
                  <a:txBody>
                    <a:bodyPr/>
                    <a:lstStyle/>
                    <a:p>
                      <a:endParaRPr lang="en-US"/>
                    </a:p>
                  </a:txBody>
                  <a:tcPr/>
                </a:tc>
                <a:tc rowSpan="5">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two drinks per week</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3193269307"/>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Expected 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12.3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2603194799"/>
                  </a:ext>
                </a:extLst>
              </a:tr>
              <a:tr h="323850">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54.2%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45.8%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602752448"/>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28.3%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22.9%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25.5%</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577918818"/>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of 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25.5%</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576636303"/>
                  </a:ext>
                </a:extLst>
              </a:tr>
              <a:tr h="161925">
                <a:tc vMerge="1">
                  <a:txBody>
                    <a:bodyPr/>
                    <a:lstStyle/>
                    <a:p>
                      <a:endParaRPr lang="en-US"/>
                    </a:p>
                  </a:txBody>
                  <a:tcPr/>
                </a:tc>
                <a:tc rowSpan="5">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Three drinks per week</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3040546008"/>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Expected 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27.0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432901743"/>
                  </a:ext>
                </a:extLst>
              </a:tr>
              <a:tr h="323850">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48.1%</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51.9%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2685454999"/>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28.3%</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29.2%</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28.7%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815770543"/>
                  </a:ext>
                </a:extLst>
              </a:tr>
              <a:tr h="161925">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of 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28.7%</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3953781927"/>
                  </a:ext>
                </a:extLst>
              </a:tr>
              <a:tr h="161925">
                <a:tc rowSpan="5"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5" h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46</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48</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94</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3062667315"/>
                  </a:ext>
                </a:extLst>
              </a:tr>
              <a:tr h="161925">
                <a:tc gridSpan="2" vMerge="1">
                  <a:txBody>
                    <a:bodyPr/>
                    <a:lstStyle/>
                    <a:p>
                      <a:endParaRPr lang="en-US"/>
                    </a:p>
                  </a:txBody>
                  <a:tcPr/>
                </a:tc>
                <a:tc hMerge="1"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Expected Count</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46.0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48.0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94.0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703027765"/>
                  </a:ext>
                </a:extLst>
              </a:tr>
              <a:tr h="323850">
                <a:tc gridSpan="2" vMerge="1">
                  <a:txBody>
                    <a:bodyPr/>
                    <a:lstStyle/>
                    <a:p>
                      <a:endParaRPr lang="en-US"/>
                    </a:p>
                  </a:txBody>
                  <a:tcPr/>
                </a:tc>
                <a:tc hMerge="1"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Average Weekly Drinks</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48.9%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51.1%</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226421183"/>
                  </a:ext>
                </a:extLst>
              </a:tr>
              <a:tr h="161925">
                <a:tc gridSpan="2" vMerge="1">
                  <a:txBody>
                    <a:bodyPr/>
                    <a:lstStyle/>
                    <a:p>
                      <a:endParaRPr lang="en-US"/>
                    </a:p>
                  </a:txBody>
                  <a:tcPr/>
                </a:tc>
                <a:tc hMerge="1"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within Gender</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325103048"/>
                  </a:ext>
                </a:extLst>
              </a:tr>
              <a:tr h="161925">
                <a:tc gridSpan="2" vMerge="1">
                  <a:txBody>
                    <a:bodyPr/>
                    <a:lstStyle/>
                    <a:p>
                      <a:endParaRPr lang="en-US"/>
                    </a:p>
                  </a:txBody>
                  <a:tcPr/>
                </a:tc>
                <a:tc hMerge="1"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of Total</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48.9%</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51.1%</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ct val="120000"/>
                        </a:lnSpc>
                        <a:spcBef>
                          <a:spcPct val="0"/>
                        </a:spcBef>
                        <a:spcAft>
                          <a:spcPct val="0"/>
                        </a:spcAft>
                        <a:buClrTx/>
                        <a:buSzTx/>
                        <a:buFontTx/>
                        <a:buNone/>
                        <a:tabLst/>
                      </a:pPr>
                      <a:r>
                        <a:rPr kumimoji="0" lang="en-AU" altLang="en-US" sz="7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100.0%</a:t>
                      </a:r>
                      <a:endParaRPr kumimoji="0" lang="en-AU" altLang="en-US" sz="10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422740181"/>
                  </a:ext>
                </a:extLst>
              </a:tr>
            </a:tbl>
          </a:graphicData>
        </a:graphic>
      </p:graphicFrame>
    </p:spTree>
    <p:extLst>
      <p:ext uri="{BB962C8B-B14F-4D97-AF65-F5344CB8AC3E}">
        <p14:creationId xmlns:p14="http://schemas.microsoft.com/office/powerpoint/2010/main" val="17181110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5842" name="Rectangle 2">
            <a:extLst>
              <a:ext uri="{FF2B5EF4-FFF2-40B4-BE49-F238E27FC236}">
                <a16:creationId xmlns:a16="http://schemas.microsoft.com/office/drawing/2014/main" id="{5C5168B8-CFF5-EC4C-9C33-8F4560AADC42}"/>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Basic Associations </a:t>
            </a:r>
          </a:p>
        </p:txBody>
      </p:sp>
      <p:sp>
        <p:nvSpPr>
          <p:cNvPr id="35843" name="Text Box 4">
            <a:extLst>
              <a:ext uri="{FF2B5EF4-FFF2-40B4-BE49-F238E27FC236}">
                <a16:creationId xmlns:a16="http://schemas.microsoft.com/office/drawing/2014/main" id="{62B95F7D-B7A0-6E40-9FEA-CEE11E22F445}"/>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Correlations tell you the extent to which that two variables move together ranging from +1 to –1.  </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There are different types that can be used on different types of data.</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The closer to 1 (positive or negative) the more directly the two items move together. </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We also need to consider the significance, i.e. is the relationship random.</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WE DO NOT however know that one causes the other!</a:t>
            </a:r>
          </a:p>
        </p:txBody>
      </p:sp>
    </p:spTree>
    <p:extLst>
      <p:ext uri="{BB962C8B-B14F-4D97-AF65-F5344CB8AC3E}">
        <p14:creationId xmlns:p14="http://schemas.microsoft.com/office/powerpoint/2010/main" val="390411627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4" name="Rectangle 73">
            <a:extLst>
              <a:ext uri="{FF2B5EF4-FFF2-40B4-BE49-F238E27FC236}">
                <a16:creationId xmlns:a16="http://schemas.microsoft.com/office/drawing/2014/main" id="{F269BDC9-F5DC-4A16-9583-2F8CE418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TextBox 7">
            <a:extLst>
              <a:ext uri="{FF2B5EF4-FFF2-40B4-BE49-F238E27FC236}">
                <a16:creationId xmlns:a16="http://schemas.microsoft.com/office/drawing/2014/main" id="{C6AD2008-8039-814C-A057-CF63C93C7082}"/>
              </a:ext>
            </a:extLst>
          </p:cNvPr>
          <p:cNvSpPr txBox="1">
            <a:spLocks noChangeArrowheads="1"/>
          </p:cNvSpPr>
          <p:nvPr/>
        </p:nvSpPr>
        <p:spPr bwMode="auto">
          <a:xfrm>
            <a:off x="1524000" y="4063296"/>
            <a:ext cx="9144000" cy="11526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lnSpc>
                <a:spcPct val="90000"/>
              </a:lnSpc>
              <a:spcBef>
                <a:spcPct val="0"/>
              </a:spcBef>
              <a:spcAft>
                <a:spcPts val="600"/>
              </a:spcAft>
            </a:pPr>
            <a:r>
              <a:rPr lang="en-US" altLang="en-US" sz="3700" i="1">
                <a:latin typeface="+mj-lt"/>
                <a:ea typeface="+mj-ea"/>
                <a:cs typeface="+mj-cs"/>
              </a:rPr>
              <a:t>Example of Correlations using Data from drinking Example</a:t>
            </a:r>
          </a:p>
        </p:txBody>
      </p:sp>
      <p:pic>
        <p:nvPicPr>
          <p:cNvPr id="37890" name="Picture 6">
            <a:extLst>
              <a:ext uri="{FF2B5EF4-FFF2-40B4-BE49-F238E27FC236}">
                <a16:creationId xmlns:a16="http://schemas.microsoft.com/office/drawing/2014/main" id="{CB9436DE-10F9-F244-B4F8-0F8DCA9D572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2845322" y="643467"/>
            <a:ext cx="6501356" cy="31591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204466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Box 7">
            <a:extLst>
              <a:ext uri="{FF2B5EF4-FFF2-40B4-BE49-F238E27FC236}">
                <a16:creationId xmlns:a16="http://schemas.microsoft.com/office/drawing/2014/main" id="{8CA2B28F-CF3C-E94D-B522-6F106DA00577}"/>
              </a:ext>
            </a:extLst>
          </p:cNvPr>
          <p:cNvSpPr txBox="1">
            <a:spLocks noChangeArrowheads="1"/>
          </p:cNvSpPr>
          <p:nvPr/>
        </p:nvSpPr>
        <p:spPr bwMode="auto">
          <a:xfrm>
            <a:off x="1919288" y="620713"/>
            <a:ext cx="80645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AU" altLang="en-US" sz="2400"/>
              <a:t>Example of Chi-Squared results table for gender and the average weekly drinks</a:t>
            </a:r>
          </a:p>
        </p:txBody>
      </p:sp>
      <p:graphicFrame>
        <p:nvGraphicFramePr>
          <p:cNvPr id="39939" name="Object 2">
            <a:extLst>
              <a:ext uri="{FF2B5EF4-FFF2-40B4-BE49-F238E27FC236}">
                <a16:creationId xmlns:a16="http://schemas.microsoft.com/office/drawing/2014/main" id="{E00C0EBA-ABAC-2C41-9D92-20ED7DFE2F92}"/>
              </a:ext>
            </a:extLst>
          </p:cNvPr>
          <p:cNvGraphicFramePr>
            <a:graphicFrameLocks noChangeAspect="1"/>
          </p:cNvGraphicFramePr>
          <p:nvPr/>
        </p:nvGraphicFramePr>
        <p:xfrm>
          <a:off x="2495550" y="2271713"/>
          <a:ext cx="8961438" cy="3611562"/>
        </p:xfrm>
        <a:graphic>
          <a:graphicData uri="http://schemas.openxmlformats.org/presentationml/2006/ole">
            <mc:AlternateContent xmlns:mc="http://schemas.openxmlformats.org/markup-compatibility/2006">
              <mc:Choice xmlns:v="urn:schemas-microsoft-com:vml" Requires="v">
                <p:oleObj spid="_x0000_s39943" name="Document" r:id="rId4" imgW="5740400" imgH="2311400" progId="Word.Document.12">
                  <p:embed/>
                </p:oleObj>
              </mc:Choice>
              <mc:Fallback>
                <p:oleObj name="Document" r:id="rId4" imgW="5740400" imgH="2311400" progId="Word.Document.12">
                  <p:embed/>
                  <p:pic>
                    <p:nvPicPr>
                      <p:cNvPr id="39939" name="Object 2">
                        <a:extLst>
                          <a:ext uri="{FF2B5EF4-FFF2-40B4-BE49-F238E27FC236}">
                            <a16:creationId xmlns:a16="http://schemas.microsoft.com/office/drawing/2014/main" id="{E00C0EBA-ABAC-2C41-9D92-20ED7DFE2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5550" y="2271713"/>
                        <a:ext cx="8961438" cy="361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30261873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986" name="Rectangle 2">
            <a:extLst>
              <a:ext uri="{FF2B5EF4-FFF2-40B4-BE49-F238E27FC236}">
                <a16:creationId xmlns:a16="http://schemas.microsoft.com/office/drawing/2014/main" id="{0CF79782-E41C-4E4C-A3D7-9805287D908A}"/>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Comparing Groups </a:t>
            </a:r>
          </a:p>
        </p:txBody>
      </p:sp>
      <p:sp>
        <p:nvSpPr>
          <p:cNvPr id="41987" name="Text Box 4">
            <a:extLst>
              <a:ext uri="{FF2B5EF4-FFF2-40B4-BE49-F238E27FC236}">
                <a16:creationId xmlns:a16="http://schemas.microsoft.com/office/drawing/2014/main" id="{515EC840-1E73-034C-A5F0-B5D63A0B202D}"/>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0"/>
              </a:spcBef>
              <a:spcAft>
                <a:spcPts val="600"/>
              </a:spcAft>
              <a:buFont typeface="Arial" panose="020B0604020202020204" pitchFamily="34" charset="0"/>
              <a:buChar char="•"/>
            </a:pPr>
            <a:r>
              <a:rPr lang="en-US" altLang="en-US" sz="2000" i="1" dirty="0">
                <a:latin typeface="+mn-lt"/>
              </a:rPr>
              <a:t>Z-test</a:t>
            </a:r>
            <a:r>
              <a:rPr lang="en-US" altLang="en-US" sz="2000" dirty="0">
                <a:latin typeface="+mn-lt"/>
              </a:rPr>
              <a:t> – compares portions between 2 groups. For example do the same portions of students get HD based on whether they are face-to-face or off-campus.</a:t>
            </a:r>
          </a:p>
          <a:p>
            <a:pPr indent="-228600">
              <a:spcBef>
                <a:spcPct val="0"/>
              </a:spcBef>
              <a:spcAft>
                <a:spcPts val="600"/>
              </a:spcAft>
              <a:buFont typeface="Arial" panose="020B0604020202020204" pitchFamily="34" charset="0"/>
              <a:buChar char="•"/>
            </a:pPr>
            <a:r>
              <a:rPr lang="en-US" altLang="en-US" sz="2000" i="1" dirty="0">
                <a:latin typeface="+mn-lt"/>
              </a:rPr>
              <a:t>t-test</a:t>
            </a:r>
            <a:r>
              <a:rPr lang="en-US" altLang="en-US" sz="2000" dirty="0">
                <a:latin typeface="+mn-lt"/>
              </a:rPr>
              <a:t>, which compares the mean values between 2 groups.</a:t>
            </a:r>
          </a:p>
          <a:p>
            <a:pPr indent="-228600">
              <a:spcBef>
                <a:spcPct val="0"/>
              </a:spcBef>
              <a:spcAft>
                <a:spcPts val="600"/>
              </a:spcAft>
              <a:buFont typeface="Arial" panose="020B0604020202020204" pitchFamily="34" charset="0"/>
              <a:buChar char="•"/>
            </a:pPr>
            <a:r>
              <a:rPr lang="en-US" altLang="en-US" sz="2000" dirty="0">
                <a:latin typeface="+mn-lt"/>
              </a:rPr>
              <a:t>With both there is a p-value indicating whether the difference is statically different.</a:t>
            </a:r>
          </a:p>
          <a:p>
            <a:pPr indent="-228600">
              <a:spcBef>
                <a:spcPct val="0"/>
              </a:spcBef>
              <a:spcAft>
                <a:spcPts val="600"/>
              </a:spcAft>
              <a:buFont typeface="Arial" panose="020B0604020202020204" pitchFamily="34" charset="0"/>
              <a:buChar char="•"/>
            </a:pPr>
            <a:endParaRPr lang="en-US" altLang="en-US" sz="2000" dirty="0">
              <a:latin typeface="+mn-lt"/>
            </a:endParaRPr>
          </a:p>
        </p:txBody>
      </p:sp>
    </p:spTree>
    <p:extLst>
      <p:ext uri="{BB962C8B-B14F-4D97-AF65-F5344CB8AC3E}">
        <p14:creationId xmlns:p14="http://schemas.microsoft.com/office/powerpoint/2010/main" val="203686892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9CFAF3-3B84-1948-B260-007038B4EB92}"/>
              </a:ext>
            </a:extLst>
          </p:cNvPr>
          <p:cNvSpPr>
            <a:spLocks noGrp="1"/>
          </p:cNvSpPr>
          <p:nvPr>
            <p:ph type="title"/>
          </p:nvPr>
        </p:nvSpPr>
        <p:spPr>
          <a:xfrm>
            <a:off x="838200" y="365125"/>
            <a:ext cx="10515600" cy="930275"/>
          </a:xfrm>
        </p:spPr>
        <p:txBody>
          <a:bodyPr>
            <a:normAutofit/>
          </a:bodyPr>
          <a:lstStyle/>
          <a:p>
            <a:r>
              <a:rPr lang="en-US">
                <a:solidFill>
                  <a:schemeClr val="bg1"/>
                </a:solidFill>
              </a:rPr>
              <a:t>Comparing groups</a:t>
            </a:r>
          </a:p>
        </p:txBody>
      </p:sp>
      <p:graphicFrame>
        <p:nvGraphicFramePr>
          <p:cNvPr id="5" name="Content Placeholder 2">
            <a:extLst>
              <a:ext uri="{FF2B5EF4-FFF2-40B4-BE49-F238E27FC236}">
                <a16:creationId xmlns:a16="http://schemas.microsoft.com/office/drawing/2014/main" id="{213F641D-2423-4EC4-86BC-18A8813935F0}"/>
              </a:ext>
            </a:extLst>
          </p:cNvPr>
          <p:cNvGraphicFramePr>
            <a:graphicFrameLocks noGrp="1"/>
          </p:cNvGraphicFramePr>
          <p:nvPr>
            <p:ph idx="1"/>
            <p:extLst>
              <p:ext uri="{D42A27DB-BD31-4B8C-83A1-F6EECF244321}">
                <p14:modId xmlns:p14="http://schemas.microsoft.com/office/powerpoint/2010/main" val="712869361"/>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1951064"/>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15A340AB-E903-E249-9ED7-9FA4BC23C313}"/>
              </a:ext>
            </a:extLst>
          </p:cNvPr>
          <p:cNvSpPr>
            <a:spLocks noGrp="1" noChangeArrowheads="1"/>
          </p:cNvSpPr>
          <p:nvPr>
            <p:ph type="title" idx="4294967295"/>
          </p:nvPr>
        </p:nvSpPr>
        <p:spPr/>
        <p:txBody>
          <a:bodyPr anchor="t"/>
          <a:lstStyle/>
          <a:p>
            <a:pPr eaLnBrk="1" hangingPunct="1"/>
            <a:r>
              <a:rPr lang="en-AU" altLang="en-US" sz="2400" dirty="0">
                <a:cs typeface="Times New Roman" panose="02020603050405020304" pitchFamily="18" charset="0"/>
              </a:rPr>
              <a:t>Figure T-test of gender and Average drinks per week</a:t>
            </a:r>
          </a:p>
        </p:txBody>
      </p:sp>
      <p:sp>
        <p:nvSpPr>
          <p:cNvPr id="46083" name="Rectangle 3">
            <a:extLst>
              <a:ext uri="{FF2B5EF4-FFF2-40B4-BE49-F238E27FC236}">
                <a16:creationId xmlns:a16="http://schemas.microsoft.com/office/drawing/2014/main" id="{98D1622A-BBED-3F49-91EF-FF894B20B6D4}"/>
              </a:ext>
            </a:extLst>
          </p:cNvPr>
          <p:cNvSpPr>
            <a:spLocks noGrp="1" noChangeArrowheads="1"/>
          </p:cNvSpPr>
          <p:nvPr>
            <p:ph type="body" idx="4294967295"/>
          </p:nvPr>
        </p:nvSpPr>
        <p:spPr>
          <a:xfrm>
            <a:off x="1703388" y="1417638"/>
            <a:ext cx="8229600" cy="3313112"/>
          </a:xfrm>
        </p:spPr>
        <p:txBody>
          <a:bodyPr/>
          <a:lstStyle/>
          <a:p>
            <a:pPr eaLnBrk="1" hangingPunct="1">
              <a:buFontTx/>
              <a:buNone/>
            </a:pPr>
            <a:endParaRPr lang="en-AU" altLang="en-US"/>
          </a:p>
          <a:p>
            <a:pPr eaLnBrk="1" hangingPunct="1">
              <a:buFontTx/>
              <a:buNone/>
            </a:pPr>
            <a:endParaRPr lang="en-AU" altLang="en-US"/>
          </a:p>
          <a:p>
            <a:pPr eaLnBrk="1" hangingPunct="1">
              <a:buFontTx/>
              <a:buNone/>
            </a:pPr>
            <a:endParaRPr lang="en-AU" altLang="en-US"/>
          </a:p>
        </p:txBody>
      </p:sp>
      <p:pic>
        <p:nvPicPr>
          <p:cNvPr id="46084" name="Picture 1">
            <a:extLst>
              <a:ext uri="{FF2B5EF4-FFF2-40B4-BE49-F238E27FC236}">
                <a16:creationId xmlns:a16="http://schemas.microsoft.com/office/drawing/2014/main" id="{86B33302-28A7-094D-B701-C9B1FA1AD56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5700" y="1335089"/>
            <a:ext cx="8064500"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Table 3">
            <a:extLst>
              <a:ext uri="{FF2B5EF4-FFF2-40B4-BE49-F238E27FC236}">
                <a16:creationId xmlns:a16="http://schemas.microsoft.com/office/drawing/2014/main" id="{AA7ACCAD-7275-294D-B36A-51E92E7FE645}"/>
              </a:ext>
            </a:extLst>
          </p:cNvPr>
          <p:cNvGraphicFramePr>
            <a:graphicFrameLocks noGrp="1"/>
          </p:cNvGraphicFramePr>
          <p:nvPr/>
        </p:nvGraphicFramePr>
        <p:xfrm>
          <a:off x="1981201" y="2957513"/>
          <a:ext cx="8291513" cy="2560640"/>
        </p:xfrm>
        <a:graphic>
          <a:graphicData uri="http://schemas.openxmlformats.org/drawingml/2006/table">
            <a:tbl>
              <a:tblPr/>
              <a:tblGrid>
                <a:gridCol w="1098550">
                  <a:extLst>
                    <a:ext uri="{9D8B030D-6E8A-4147-A177-3AD203B41FA5}">
                      <a16:colId xmlns:a16="http://schemas.microsoft.com/office/drawing/2014/main" val="3954546449"/>
                    </a:ext>
                  </a:extLst>
                </a:gridCol>
                <a:gridCol w="1098550">
                  <a:extLst>
                    <a:ext uri="{9D8B030D-6E8A-4147-A177-3AD203B41FA5}">
                      <a16:colId xmlns:a16="http://schemas.microsoft.com/office/drawing/2014/main" val="318093709"/>
                    </a:ext>
                  </a:extLst>
                </a:gridCol>
                <a:gridCol w="700088">
                  <a:extLst>
                    <a:ext uri="{9D8B030D-6E8A-4147-A177-3AD203B41FA5}">
                      <a16:colId xmlns:a16="http://schemas.microsoft.com/office/drawing/2014/main" val="3783799530"/>
                    </a:ext>
                  </a:extLst>
                </a:gridCol>
                <a:gridCol w="698500">
                  <a:extLst>
                    <a:ext uri="{9D8B030D-6E8A-4147-A177-3AD203B41FA5}">
                      <a16:colId xmlns:a16="http://schemas.microsoft.com/office/drawing/2014/main" val="4269547070"/>
                    </a:ext>
                  </a:extLst>
                </a:gridCol>
                <a:gridCol w="600075">
                  <a:extLst>
                    <a:ext uri="{9D8B030D-6E8A-4147-A177-3AD203B41FA5}">
                      <a16:colId xmlns:a16="http://schemas.microsoft.com/office/drawing/2014/main" val="67653017"/>
                    </a:ext>
                  </a:extLst>
                </a:gridCol>
                <a:gridCol w="600075">
                  <a:extLst>
                    <a:ext uri="{9D8B030D-6E8A-4147-A177-3AD203B41FA5}">
                      <a16:colId xmlns:a16="http://schemas.microsoft.com/office/drawing/2014/main" val="2564319514"/>
                    </a:ext>
                  </a:extLst>
                </a:gridCol>
                <a:gridCol w="698500">
                  <a:extLst>
                    <a:ext uri="{9D8B030D-6E8A-4147-A177-3AD203B41FA5}">
                      <a16:colId xmlns:a16="http://schemas.microsoft.com/office/drawing/2014/main" val="3123724330"/>
                    </a:ext>
                  </a:extLst>
                </a:gridCol>
                <a:gridCol w="698500">
                  <a:extLst>
                    <a:ext uri="{9D8B030D-6E8A-4147-A177-3AD203B41FA5}">
                      <a16:colId xmlns:a16="http://schemas.microsoft.com/office/drawing/2014/main" val="803712011"/>
                    </a:ext>
                  </a:extLst>
                </a:gridCol>
                <a:gridCol w="700087">
                  <a:extLst>
                    <a:ext uri="{9D8B030D-6E8A-4147-A177-3AD203B41FA5}">
                      <a16:colId xmlns:a16="http://schemas.microsoft.com/office/drawing/2014/main" val="2818808889"/>
                    </a:ext>
                  </a:extLst>
                </a:gridCol>
                <a:gridCol w="698500">
                  <a:extLst>
                    <a:ext uri="{9D8B030D-6E8A-4147-A177-3AD203B41FA5}">
                      <a16:colId xmlns:a16="http://schemas.microsoft.com/office/drawing/2014/main" val="2836421458"/>
                    </a:ext>
                  </a:extLst>
                </a:gridCol>
                <a:gridCol w="700088">
                  <a:extLst>
                    <a:ext uri="{9D8B030D-6E8A-4147-A177-3AD203B41FA5}">
                      <a16:colId xmlns:a16="http://schemas.microsoft.com/office/drawing/2014/main" val="518539382"/>
                    </a:ext>
                  </a:extLst>
                </a:gridCol>
              </a:tblGrid>
              <a:tr h="233363">
                <a:tc gridSpan="11">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1"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Independent Samples Test (Panel B)</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04275778"/>
                  </a:ext>
                </a:extLst>
              </a:tr>
              <a:tr h="465138">
                <a:tc rowSpan="3" gridSpan="2">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3" hMerge="1">
                  <a:txBody>
                    <a:bodyPr/>
                    <a:lstStyle/>
                    <a:p>
                      <a:endParaRPr lang="en-US"/>
                    </a:p>
                  </a:txBody>
                  <a:tcPr/>
                </a:tc>
                <a:tc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Levene's Test for Equality of Variances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gridSpan="7">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t-test for Equality of Means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98202475"/>
                  </a:ext>
                </a:extLst>
              </a:tr>
              <a:tr h="698500">
                <a:tc gridSpan="2" vMerge="1">
                  <a:txBody>
                    <a:bodyPr/>
                    <a:lstStyle/>
                    <a:p>
                      <a:endParaRPr lang="en-US"/>
                    </a:p>
                  </a:txBody>
                  <a:tcPr/>
                </a:tc>
                <a:tc hMerge="1" vMerge="1">
                  <a:txBody>
                    <a:bodyPr/>
                    <a:lstStyle/>
                    <a:p>
                      <a:endParaRPr lang="en-US"/>
                    </a:p>
                  </a:txBody>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Sig.</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df</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Sig. (2-tailed)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Mean Difference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Std. Error Difference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95% Confidence Interval of the Difference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extLst>
                  <a:ext uri="{0D108BD9-81ED-4DB2-BD59-A6C34878D82A}">
                    <a16:rowId xmlns:a16="http://schemas.microsoft.com/office/drawing/2014/main" val="2277515997"/>
                  </a:ext>
                </a:extLst>
              </a:tr>
              <a:tr h="233363">
                <a:tc gridSpan="2" vMerge="1">
                  <a:txBody>
                    <a:bodyPr/>
                    <a:lstStyle/>
                    <a:p>
                      <a:endParaRPr lang="en-US"/>
                    </a:p>
                  </a:txBody>
                  <a:tcPr/>
                </a:tc>
                <a:tc hMerge="1"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Lower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Upper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2441860443"/>
                  </a:ext>
                </a:extLst>
              </a:tr>
              <a:tr h="465138">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Average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p>
                      <a:pPr marL="38100" marR="0" lvl="0" indent="0" algn="l"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Weekly Drinks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Equal variances assumed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.007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.932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.024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.981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.005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.230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-.451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.462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607462772"/>
                  </a:ext>
                </a:extLst>
              </a:tr>
              <a:tr h="465138">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Equal variances not assumed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.024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91.669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.981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.005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.230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-.451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0">
                        <a:lnSpc>
                          <a:spcPct val="120000"/>
                        </a:lnSpc>
                        <a:spcBef>
                          <a:spcPct val="0"/>
                        </a:spcBef>
                        <a:spcAft>
                          <a:spcPct val="0"/>
                        </a:spcAft>
                        <a:buClrTx/>
                        <a:buSzTx/>
                        <a:buFontTx/>
                        <a:buNone/>
                        <a:tabLst/>
                      </a:pPr>
                      <a:r>
                        <a:rPr kumimoji="0" lang="en-US"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.462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3406892203"/>
                  </a:ext>
                </a:extLst>
              </a:tr>
            </a:tbl>
          </a:graphicData>
        </a:graphic>
      </p:graphicFrame>
    </p:spTree>
    <p:extLst>
      <p:ext uri="{BB962C8B-B14F-4D97-AF65-F5344CB8AC3E}">
        <p14:creationId xmlns:p14="http://schemas.microsoft.com/office/powerpoint/2010/main" val="303105644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51AB7DE6-8F61-B046-8C52-1A0B568636FE}"/>
              </a:ext>
            </a:extLst>
          </p:cNvPr>
          <p:cNvSpPr>
            <a:spLocks noGrp="1" noChangeArrowheads="1"/>
          </p:cNvSpPr>
          <p:nvPr>
            <p:ph type="title" idx="4294967295"/>
          </p:nvPr>
        </p:nvSpPr>
        <p:spPr/>
        <p:txBody>
          <a:bodyPr anchor="t"/>
          <a:lstStyle/>
          <a:p>
            <a:pPr eaLnBrk="1" hangingPunct="1"/>
            <a:r>
              <a:rPr lang="en-AU" altLang="en-US" sz="2400" dirty="0">
                <a:cs typeface="Times New Roman" panose="02020603050405020304" pitchFamily="18" charset="0"/>
              </a:rPr>
              <a:t>Figure </a:t>
            </a:r>
            <a:r>
              <a:rPr lang="en-AU" altLang="en-US" sz="2400" dirty="0" err="1">
                <a:cs typeface="Times New Roman" panose="02020603050405020304" pitchFamily="18" charset="0"/>
              </a:rPr>
              <a:t>Anova</a:t>
            </a:r>
            <a:r>
              <a:rPr lang="en-AU" altLang="en-US" sz="2400" dirty="0">
                <a:cs typeface="Times New Roman" panose="02020603050405020304" pitchFamily="18" charset="0"/>
              </a:rPr>
              <a:t> tests</a:t>
            </a:r>
          </a:p>
        </p:txBody>
      </p:sp>
      <p:sp>
        <p:nvSpPr>
          <p:cNvPr id="48131" name="Rectangle 3">
            <a:extLst>
              <a:ext uri="{FF2B5EF4-FFF2-40B4-BE49-F238E27FC236}">
                <a16:creationId xmlns:a16="http://schemas.microsoft.com/office/drawing/2014/main" id="{D8FB9437-C83C-DC43-9033-EDD13F94CF24}"/>
              </a:ext>
            </a:extLst>
          </p:cNvPr>
          <p:cNvSpPr>
            <a:spLocks noGrp="1" noChangeArrowheads="1"/>
          </p:cNvSpPr>
          <p:nvPr>
            <p:ph type="body" idx="4294967295"/>
          </p:nvPr>
        </p:nvSpPr>
        <p:spPr>
          <a:xfrm>
            <a:off x="1703388" y="1417638"/>
            <a:ext cx="8229600" cy="3313112"/>
          </a:xfrm>
        </p:spPr>
        <p:txBody>
          <a:bodyPr/>
          <a:lstStyle/>
          <a:p>
            <a:pPr eaLnBrk="1" hangingPunct="1">
              <a:buFontTx/>
              <a:buNone/>
            </a:pPr>
            <a:endParaRPr lang="en-AU" altLang="en-US"/>
          </a:p>
          <a:p>
            <a:pPr eaLnBrk="1" hangingPunct="1">
              <a:buFontTx/>
              <a:buNone/>
            </a:pPr>
            <a:endParaRPr lang="en-AU" altLang="en-US"/>
          </a:p>
          <a:p>
            <a:pPr eaLnBrk="1" hangingPunct="1">
              <a:buFontTx/>
              <a:buNone/>
            </a:pPr>
            <a:endParaRPr lang="en-AU" altLang="en-US"/>
          </a:p>
        </p:txBody>
      </p:sp>
      <p:graphicFrame>
        <p:nvGraphicFramePr>
          <p:cNvPr id="3" name="Table 2">
            <a:extLst>
              <a:ext uri="{FF2B5EF4-FFF2-40B4-BE49-F238E27FC236}">
                <a16:creationId xmlns:a16="http://schemas.microsoft.com/office/drawing/2014/main" id="{8A714DF8-C294-9A43-B510-EBF202490E83}"/>
              </a:ext>
            </a:extLst>
          </p:cNvPr>
          <p:cNvGraphicFramePr>
            <a:graphicFrameLocks noGrp="1"/>
          </p:cNvGraphicFramePr>
          <p:nvPr/>
        </p:nvGraphicFramePr>
        <p:xfrm>
          <a:off x="3208338" y="981075"/>
          <a:ext cx="5256212" cy="2300292"/>
        </p:xfrm>
        <a:graphic>
          <a:graphicData uri="http://schemas.openxmlformats.org/drawingml/2006/table">
            <a:tbl>
              <a:tblPr/>
              <a:tblGrid>
                <a:gridCol w="749300">
                  <a:extLst>
                    <a:ext uri="{9D8B030D-6E8A-4147-A177-3AD203B41FA5}">
                      <a16:colId xmlns:a16="http://schemas.microsoft.com/office/drawing/2014/main" val="2929894944"/>
                    </a:ext>
                  </a:extLst>
                </a:gridCol>
                <a:gridCol w="369887">
                  <a:extLst>
                    <a:ext uri="{9D8B030D-6E8A-4147-A177-3AD203B41FA5}">
                      <a16:colId xmlns:a16="http://schemas.microsoft.com/office/drawing/2014/main" val="378923934"/>
                    </a:ext>
                  </a:extLst>
                </a:gridCol>
                <a:gridCol w="515938">
                  <a:extLst>
                    <a:ext uri="{9D8B030D-6E8A-4147-A177-3AD203B41FA5}">
                      <a16:colId xmlns:a16="http://schemas.microsoft.com/office/drawing/2014/main" val="4294487602"/>
                    </a:ext>
                  </a:extLst>
                </a:gridCol>
                <a:gridCol w="603250">
                  <a:extLst>
                    <a:ext uri="{9D8B030D-6E8A-4147-A177-3AD203B41FA5}">
                      <a16:colId xmlns:a16="http://schemas.microsoft.com/office/drawing/2014/main" val="1375827235"/>
                    </a:ext>
                  </a:extLst>
                </a:gridCol>
                <a:gridCol w="430212">
                  <a:extLst>
                    <a:ext uri="{9D8B030D-6E8A-4147-A177-3AD203B41FA5}">
                      <a16:colId xmlns:a16="http://schemas.microsoft.com/office/drawing/2014/main" val="3020814567"/>
                    </a:ext>
                  </a:extLst>
                </a:gridCol>
                <a:gridCol w="601663">
                  <a:extLst>
                    <a:ext uri="{9D8B030D-6E8A-4147-A177-3AD203B41FA5}">
                      <a16:colId xmlns:a16="http://schemas.microsoft.com/office/drawing/2014/main" val="1930796713"/>
                    </a:ext>
                  </a:extLst>
                </a:gridCol>
                <a:gridCol w="603250">
                  <a:extLst>
                    <a:ext uri="{9D8B030D-6E8A-4147-A177-3AD203B41FA5}">
                      <a16:colId xmlns:a16="http://schemas.microsoft.com/office/drawing/2014/main" val="10349947"/>
                    </a:ext>
                  </a:extLst>
                </a:gridCol>
                <a:gridCol w="690562">
                  <a:extLst>
                    <a:ext uri="{9D8B030D-6E8A-4147-A177-3AD203B41FA5}">
                      <a16:colId xmlns:a16="http://schemas.microsoft.com/office/drawing/2014/main" val="2192005183"/>
                    </a:ext>
                  </a:extLst>
                </a:gridCol>
                <a:gridCol w="692150">
                  <a:extLst>
                    <a:ext uri="{9D8B030D-6E8A-4147-A177-3AD203B41FA5}">
                      <a16:colId xmlns:a16="http://schemas.microsoft.com/office/drawing/2014/main" val="2587375696"/>
                    </a:ext>
                  </a:extLst>
                </a:gridCol>
              </a:tblGrid>
              <a:tr h="185738">
                <a:tc gridSpan="9">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1"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Descriptives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23812081"/>
                  </a:ext>
                </a:extLst>
              </a:tr>
              <a:tr h="211138">
                <a:tc gridSpan="9">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Average_Weekly_Drinks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a:noFill/>
                    </a:lnL>
                    <a:lnR>
                      <a:noFill/>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2512701"/>
                  </a:ext>
                </a:extLst>
              </a:tr>
              <a:tr h="423863">
                <a:tc rowSpan="2">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Mean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Std. Deviation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Std. Error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95% Confidence Interval for Mean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Minimum</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Maximum</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2019361373"/>
                  </a:ext>
                </a:extLst>
              </a:tr>
              <a:tr h="423863">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Lower Bound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Upper Bound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vMerge="1">
                  <a:txBody>
                    <a:bodyPr/>
                    <a:lstStyle/>
                    <a:p>
                      <a:endParaRPr lang="en-US"/>
                    </a:p>
                  </a:txBody>
                  <a:tcPr/>
                </a:tc>
                <a:tc vMerge="1">
                  <a:txBody>
                    <a:bodyPr/>
                    <a:lstStyle/>
                    <a:p>
                      <a:endParaRPr lang="en-US"/>
                    </a:p>
                  </a:txBody>
                  <a:tcPr/>
                </a:tc>
                <a:extLst>
                  <a:ext uri="{0D108BD9-81ED-4DB2-BD59-A6C34878D82A}">
                    <a16:rowId xmlns:a16="http://schemas.microsoft.com/office/drawing/2014/main" val="1688277162"/>
                  </a:ext>
                </a:extLst>
              </a:tr>
              <a:tr h="211138">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Freshman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1.146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.256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2202064729"/>
                  </a:ext>
                </a:extLst>
              </a:tr>
              <a:tr h="211138">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Sophomore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1.63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1.013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.207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1.20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2.05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462550820"/>
                  </a:ext>
                </a:extLst>
              </a:tr>
              <a:tr h="211138">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Junior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1.85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.967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.190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2.24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2108899485"/>
                  </a:ext>
                </a:extLst>
              </a:tr>
              <a:tr h="211138">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Senior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1.96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1.122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.229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1.48</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2.43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179402538"/>
                  </a:ext>
                </a:extLst>
              </a:tr>
              <a:tr h="211138">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Total</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1.63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1.107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.114</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1.40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1.85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39464565"/>
                  </a:ext>
                </a:extLst>
              </a:tr>
            </a:tbl>
          </a:graphicData>
        </a:graphic>
      </p:graphicFrame>
      <p:graphicFrame>
        <p:nvGraphicFramePr>
          <p:cNvPr id="5" name="Table 4">
            <a:extLst>
              <a:ext uri="{FF2B5EF4-FFF2-40B4-BE49-F238E27FC236}">
                <a16:creationId xmlns:a16="http://schemas.microsoft.com/office/drawing/2014/main" id="{C280CCE6-A2B8-B64B-B914-D6A5964A437F}"/>
              </a:ext>
            </a:extLst>
          </p:cNvPr>
          <p:cNvGraphicFramePr>
            <a:graphicFrameLocks noGrp="1"/>
          </p:cNvGraphicFramePr>
          <p:nvPr/>
        </p:nvGraphicFramePr>
        <p:xfrm>
          <a:off x="3143250" y="3429001"/>
          <a:ext cx="6121400" cy="2376491"/>
        </p:xfrm>
        <a:graphic>
          <a:graphicData uri="http://schemas.openxmlformats.org/drawingml/2006/table">
            <a:tbl>
              <a:tblPr/>
              <a:tblGrid>
                <a:gridCol w="1239838">
                  <a:extLst>
                    <a:ext uri="{9D8B030D-6E8A-4147-A177-3AD203B41FA5}">
                      <a16:colId xmlns:a16="http://schemas.microsoft.com/office/drawing/2014/main" val="3399324301"/>
                    </a:ext>
                  </a:extLst>
                </a:gridCol>
                <a:gridCol w="1073150">
                  <a:extLst>
                    <a:ext uri="{9D8B030D-6E8A-4147-A177-3AD203B41FA5}">
                      <a16:colId xmlns:a16="http://schemas.microsoft.com/office/drawing/2014/main" val="1521759732"/>
                    </a:ext>
                  </a:extLst>
                </a:gridCol>
                <a:gridCol w="747712">
                  <a:extLst>
                    <a:ext uri="{9D8B030D-6E8A-4147-A177-3AD203B41FA5}">
                      <a16:colId xmlns:a16="http://schemas.microsoft.com/office/drawing/2014/main" val="2415103823"/>
                    </a:ext>
                  </a:extLst>
                </a:gridCol>
                <a:gridCol w="1028700">
                  <a:extLst>
                    <a:ext uri="{9D8B030D-6E8A-4147-A177-3AD203B41FA5}">
                      <a16:colId xmlns:a16="http://schemas.microsoft.com/office/drawing/2014/main" val="1289822323"/>
                    </a:ext>
                  </a:extLst>
                </a:gridCol>
                <a:gridCol w="749300">
                  <a:extLst>
                    <a:ext uri="{9D8B030D-6E8A-4147-A177-3AD203B41FA5}">
                      <a16:colId xmlns:a16="http://schemas.microsoft.com/office/drawing/2014/main" val="1484386011"/>
                    </a:ext>
                  </a:extLst>
                </a:gridCol>
                <a:gridCol w="747713">
                  <a:extLst>
                    <a:ext uri="{9D8B030D-6E8A-4147-A177-3AD203B41FA5}">
                      <a16:colId xmlns:a16="http://schemas.microsoft.com/office/drawing/2014/main" val="2034180035"/>
                    </a:ext>
                  </a:extLst>
                </a:gridCol>
                <a:gridCol w="534987">
                  <a:extLst>
                    <a:ext uri="{9D8B030D-6E8A-4147-A177-3AD203B41FA5}">
                      <a16:colId xmlns:a16="http://schemas.microsoft.com/office/drawing/2014/main" val="3677238373"/>
                    </a:ext>
                  </a:extLst>
                </a:gridCol>
              </a:tblGrid>
              <a:tr h="290513">
                <a:tc gridSpan="7">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ct val="120000"/>
                        </a:lnSpc>
                        <a:spcBef>
                          <a:spcPct val="0"/>
                        </a:spcBef>
                        <a:spcAft>
                          <a:spcPct val="0"/>
                        </a:spcAft>
                        <a:buClrTx/>
                        <a:buSzTx/>
                        <a:buFontTx/>
                        <a:buNone/>
                        <a:tabLst/>
                      </a:pPr>
                      <a:r>
                        <a:rPr kumimoji="0" lang="en-AU" altLang="en-US" sz="1000" b="1"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Panel B: ANOVA</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400700609"/>
                  </a:ext>
                </a:extLst>
              </a:tr>
              <a:tr h="347663">
                <a:tc gridSpan="6">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2517760566"/>
                  </a:ext>
                </a:extLst>
              </a:tr>
              <a:tr h="347663">
                <a:tc gridSpan="6">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Average_Weekly_Drinks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a:noFill/>
                    </a:lnL>
                    <a:lnR>
                      <a:noFill/>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2290435744"/>
                  </a:ext>
                </a:extLst>
              </a:tr>
              <a:tr h="347663">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Sum of Squares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df</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Mean Square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Sig.</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w="28575"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extLst>
                  <a:ext uri="{0D108BD9-81ED-4DB2-BD59-A6C34878D82A}">
                    <a16:rowId xmlns:a16="http://schemas.microsoft.com/office/drawing/2014/main" val="2841519052"/>
                  </a:ext>
                </a:extLst>
              </a:tr>
              <a:tr h="347663">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Between Groups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13.050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4.350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3.879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.012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w="28575"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extLst>
                  <a:ext uri="{0D108BD9-81ED-4DB2-BD59-A6C34878D82A}">
                    <a16:rowId xmlns:a16="http://schemas.microsoft.com/office/drawing/2014/main" val="3174997454"/>
                  </a:ext>
                </a:extLst>
              </a:tr>
              <a:tr h="347663">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Within Groups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100.918</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w="28575"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extLst>
                  <a:ext uri="{0D108BD9-81ED-4DB2-BD59-A6C34878D82A}">
                    <a16:rowId xmlns:a16="http://schemas.microsoft.com/office/drawing/2014/main" val="2318437226"/>
                  </a:ext>
                </a:extLst>
              </a:tr>
              <a:tr h="347663">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Total</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113.968</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Times New Roman" panose="02020603050405020304" pitchFamily="18" charset="0"/>
                          <a:ea typeface="Times New Roman" panose="02020603050405020304" pitchFamily="18" charset="0"/>
                          <a:cs typeface="Sabon" charset="0"/>
                        </a:rPr>
                        <a:t>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0">
                        <a:lnSpc>
                          <a:spcPct val="120000"/>
                        </a:lnSpc>
                        <a:spcBef>
                          <a:spcPct val="0"/>
                        </a:spcBef>
                        <a:spcAft>
                          <a:spcPct val="0"/>
                        </a:spcAft>
                        <a:buClrTx/>
                        <a:buSzTx/>
                        <a:buFontTx/>
                        <a:buNone/>
                        <a:tabLst/>
                      </a:pPr>
                      <a:r>
                        <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rPr>
                        <a:t> </a:t>
                      </a:r>
                    </a:p>
                  </a:txBody>
                  <a:tcPr marL="0" marR="0" marT="0" marB="0" anchor="ctr" horzOverflow="overflow">
                    <a:lnL w="28575" cap="flat" cmpd="sng" algn="ctr">
                      <a:solidFill>
                        <a:srgbClr val="000000"/>
                      </a:solidFill>
                      <a:prstDash val="solid"/>
                      <a:round/>
                      <a:headEnd type="none" w="med" len="med"/>
                      <a:tailEnd type="none" w="med" len="med"/>
                    </a:lnL>
                    <a:lnR>
                      <a:noFill/>
                    </a:lnR>
                    <a:lnT>
                      <a:noFill/>
                    </a:lnT>
                    <a:lnB>
                      <a:noFill/>
                    </a:lnB>
                    <a:lnTlToBr>
                      <a:noFill/>
                    </a:lnTlToBr>
                    <a:lnBlToTr>
                      <a:noFill/>
                    </a:lnBlToTr>
                    <a:noFill/>
                  </a:tcPr>
                </a:tc>
                <a:extLst>
                  <a:ext uri="{0D108BD9-81ED-4DB2-BD59-A6C34878D82A}">
                    <a16:rowId xmlns:a16="http://schemas.microsoft.com/office/drawing/2014/main" val="1114028411"/>
                  </a:ext>
                </a:extLst>
              </a:tr>
            </a:tbl>
          </a:graphicData>
        </a:graphic>
      </p:graphicFrame>
    </p:spTree>
    <p:extLst>
      <p:ext uri="{BB962C8B-B14F-4D97-AF65-F5344CB8AC3E}">
        <p14:creationId xmlns:p14="http://schemas.microsoft.com/office/powerpoint/2010/main" val="3894422587"/>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B07CD840-E74B-3B46-A99B-B14DB3ED6F8E}"/>
              </a:ext>
            </a:extLst>
          </p:cNvPr>
          <p:cNvSpPr>
            <a:spLocks noGrp="1" noChangeArrowheads="1"/>
          </p:cNvSpPr>
          <p:nvPr>
            <p:ph type="title" idx="4294967295"/>
          </p:nvPr>
        </p:nvSpPr>
        <p:spPr/>
        <p:txBody>
          <a:bodyPr anchor="t"/>
          <a:lstStyle/>
          <a:p>
            <a:pPr eaLnBrk="1" hangingPunct="1"/>
            <a:r>
              <a:rPr lang="en-AU" altLang="en-US" sz="2400" dirty="0">
                <a:cs typeface="Times New Roman" panose="02020603050405020304" pitchFamily="18" charset="0"/>
              </a:rPr>
              <a:t>Figure </a:t>
            </a:r>
            <a:r>
              <a:rPr lang="en-AU" altLang="en-US" sz="2400" dirty="0" err="1">
                <a:cs typeface="Times New Roman" panose="02020603050405020304" pitchFamily="18" charset="0"/>
              </a:rPr>
              <a:t>Anova</a:t>
            </a:r>
            <a:r>
              <a:rPr lang="en-AU" altLang="en-US" sz="2400" dirty="0">
                <a:cs typeface="Times New Roman" panose="02020603050405020304" pitchFamily="18" charset="0"/>
              </a:rPr>
              <a:t> tests</a:t>
            </a:r>
          </a:p>
        </p:txBody>
      </p:sp>
      <p:graphicFrame>
        <p:nvGraphicFramePr>
          <p:cNvPr id="2" name="Table 1">
            <a:extLst>
              <a:ext uri="{FF2B5EF4-FFF2-40B4-BE49-F238E27FC236}">
                <a16:creationId xmlns:a16="http://schemas.microsoft.com/office/drawing/2014/main" id="{6BBC44C2-71B1-3E44-B020-D49DDF208B0E}"/>
              </a:ext>
            </a:extLst>
          </p:cNvPr>
          <p:cNvGraphicFramePr>
            <a:graphicFrameLocks noGrp="1"/>
          </p:cNvGraphicFramePr>
          <p:nvPr/>
        </p:nvGraphicFramePr>
        <p:xfrm>
          <a:off x="3022600" y="2033588"/>
          <a:ext cx="6146800" cy="3291658"/>
        </p:xfrm>
        <a:graphic>
          <a:graphicData uri="http://schemas.openxmlformats.org/drawingml/2006/table">
            <a:tbl>
              <a:tblPr/>
              <a:tblGrid>
                <a:gridCol w="896938">
                  <a:extLst>
                    <a:ext uri="{9D8B030D-6E8A-4147-A177-3AD203B41FA5}">
                      <a16:colId xmlns:a16="http://schemas.microsoft.com/office/drawing/2014/main" val="1409582910"/>
                    </a:ext>
                  </a:extLst>
                </a:gridCol>
                <a:gridCol w="936625">
                  <a:extLst>
                    <a:ext uri="{9D8B030D-6E8A-4147-A177-3AD203B41FA5}">
                      <a16:colId xmlns:a16="http://schemas.microsoft.com/office/drawing/2014/main" val="3092139404"/>
                    </a:ext>
                  </a:extLst>
                </a:gridCol>
                <a:gridCol w="936625">
                  <a:extLst>
                    <a:ext uri="{9D8B030D-6E8A-4147-A177-3AD203B41FA5}">
                      <a16:colId xmlns:a16="http://schemas.microsoft.com/office/drawing/2014/main" val="3500021357"/>
                    </a:ext>
                  </a:extLst>
                </a:gridCol>
                <a:gridCol w="682625">
                  <a:extLst>
                    <a:ext uri="{9D8B030D-6E8A-4147-A177-3AD203B41FA5}">
                      <a16:colId xmlns:a16="http://schemas.microsoft.com/office/drawing/2014/main" val="789993043"/>
                    </a:ext>
                  </a:extLst>
                </a:gridCol>
                <a:gridCol w="898525">
                  <a:extLst>
                    <a:ext uri="{9D8B030D-6E8A-4147-A177-3AD203B41FA5}">
                      <a16:colId xmlns:a16="http://schemas.microsoft.com/office/drawing/2014/main" val="178046578"/>
                    </a:ext>
                  </a:extLst>
                </a:gridCol>
                <a:gridCol w="898525">
                  <a:extLst>
                    <a:ext uri="{9D8B030D-6E8A-4147-A177-3AD203B41FA5}">
                      <a16:colId xmlns:a16="http://schemas.microsoft.com/office/drawing/2014/main" val="3488237108"/>
                    </a:ext>
                  </a:extLst>
                </a:gridCol>
                <a:gridCol w="896937">
                  <a:extLst>
                    <a:ext uri="{9D8B030D-6E8A-4147-A177-3AD203B41FA5}">
                      <a16:colId xmlns:a16="http://schemas.microsoft.com/office/drawing/2014/main" val="2731496622"/>
                    </a:ext>
                  </a:extLst>
                </a:gridCol>
              </a:tblGrid>
              <a:tr h="0">
                <a:tc gridSpan="7">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1"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Multiple Comparisons</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a:noFill/>
                    </a:lnL>
                    <a:lnR>
                      <a:noFill/>
                    </a:lnR>
                    <a:lnT>
                      <a:noFill/>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670331643"/>
                  </a:ext>
                </a:extLst>
              </a:tr>
              <a:tr h="0">
                <a:tc gridSpan="7">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Dependent Variable:   Average Weekly Drinks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a:noFill/>
                    </a:lnL>
                    <a:lnR>
                      <a:noFill/>
                    </a:lnR>
                    <a:lnT>
                      <a:noFill/>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72931216"/>
                  </a:ext>
                </a:extLst>
              </a:tr>
              <a:tr h="0">
                <a:tc gridSpan="7">
                  <a:txBody>
                    <a:bodyPr/>
                    <a:lstStyle>
                      <a:lvl1pPr>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Tukey HSD  </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a:noFill/>
                    </a:lnL>
                    <a:lnR>
                      <a:noFill/>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47740303"/>
                  </a:ext>
                </a:extLst>
              </a:tr>
              <a:tr h="0">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(I) Year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 Year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Mean Difference (I-J)</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Std. Error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row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Sig.</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gridSpan="2">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95% Confidence Interval</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hMerge="1">
                  <a:txBody>
                    <a:bodyPr/>
                    <a:lstStyle/>
                    <a:p>
                      <a:endParaRPr lang="en-US"/>
                    </a:p>
                  </a:txBody>
                  <a:tcPr/>
                </a:tc>
                <a:extLst>
                  <a:ext uri="{0D108BD9-81ED-4DB2-BD59-A6C34878D82A}">
                    <a16:rowId xmlns:a16="http://schemas.microsoft.com/office/drawing/2014/main" val="4054630843"/>
                  </a:ext>
                </a:extLst>
              </a:tr>
              <a:tr h="0">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Lower Bound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ct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Upper Bound</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b"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3076170883"/>
                  </a:ext>
                </a:extLst>
              </a:tr>
              <a:tr h="0">
                <a:tc rowSpan="3">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Freshman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Sophomore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-.675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.159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-1.51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2428127717"/>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Junior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-.896</a:t>
                      </a:r>
                      <a:r>
                        <a:rPr kumimoji="0" lang="en-AU" altLang="en-US" sz="900" b="0" i="0"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Sabon" charset="0"/>
                        </a:rPr>
                        <a:t>*</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.315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.028</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-1.72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4001910794"/>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Senior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-1.008</a:t>
                      </a:r>
                      <a:r>
                        <a:rPr kumimoji="0" lang="en-AU" altLang="en-US" sz="900" b="0" i="0"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Sabon" charset="0"/>
                        </a:rPr>
                        <a:t>*</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.012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-1.85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915816211"/>
                  </a:ext>
                </a:extLst>
              </a:tr>
              <a:tr h="0">
                <a:tc rowSpan="3">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Sophmore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Freshman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.675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.159</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1.51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4050448920"/>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Junior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.882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843384378"/>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Senior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-.333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.696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3880449581"/>
                  </a:ext>
                </a:extLst>
              </a:tr>
              <a:tr h="0">
                <a:tc rowSpan="3">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Junior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Freshman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.896</a:t>
                      </a:r>
                      <a:r>
                        <a:rPr kumimoji="0" lang="en-AU" altLang="en-US" sz="900" b="0" i="0"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Sabon" charset="0"/>
                        </a:rPr>
                        <a:t>*</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.315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.028</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1.72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3990158683"/>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Sophomore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.221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.882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-.56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229650344"/>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Senior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.982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3375987929"/>
                  </a:ext>
                </a:extLst>
              </a:tr>
              <a:tr h="0">
                <a:tc rowSpan="3">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Senior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w="28575"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Freshman</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1.008</a:t>
                      </a:r>
                      <a:r>
                        <a:rPr kumimoji="0" lang="en-AU" altLang="en-US" sz="900" b="0" i="0" u="none" strike="noStrike" cap="none" normalizeH="0" baseline="30000">
                          <a:ln>
                            <a:noFill/>
                          </a:ln>
                          <a:solidFill>
                            <a:srgbClr val="000000"/>
                          </a:solidFill>
                          <a:effectLst/>
                          <a:latin typeface="Arial" panose="020B0604020202020204" pitchFamily="34" charset="0"/>
                          <a:ea typeface="Times New Roman" panose="02020603050405020304" pitchFamily="18" charset="0"/>
                          <a:cs typeface="Sabon" charset="0"/>
                        </a:rPr>
                        <a:t>*</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.321</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.012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1.85</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extLst>
                  <a:ext uri="{0D108BD9-81ED-4DB2-BD59-A6C34878D82A}">
                    <a16:rowId xmlns:a16="http://schemas.microsoft.com/office/drawing/2014/main" val="1286374544"/>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Sophomore</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.333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.696</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-.47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1.13</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a:noFill/>
                    </a:lnB>
                    <a:lnTlToBr>
                      <a:noFill/>
                    </a:lnTlToBr>
                    <a:lnBlToTr>
                      <a:noFill/>
                    </a:lnBlToTr>
                    <a:solidFill>
                      <a:srgbClr val="FFFFFF"/>
                    </a:solidFill>
                  </a:tcPr>
                </a:tc>
                <a:extLst>
                  <a:ext uri="{0D108BD9-81ED-4DB2-BD59-A6C34878D82A}">
                    <a16:rowId xmlns:a16="http://schemas.microsoft.com/office/drawing/2014/main" val="3920244705"/>
                  </a:ext>
                </a:extLst>
              </a:tr>
              <a:tr h="0">
                <a:tc vMerge="1">
                  <a:txBody>
                    <a:bodyPr/>
                    <a:lstStyle/>
                    <a:p>
                      <a:endParaRPr lang="en-US"/>
                    </a:p>
                  </a:txBody>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Junior</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.112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.300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.982</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-.67</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tc>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r"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.90</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a:noFill/>
                    </a:lnT>
                    <a:lnB w="28575" cap="flat" cmpd="sng" algn="ctr">
                      <a:solidFill>
                        <a:srgbClr val="000000"/>
                      </a:solidFill>
                      <a:prstDash val="solid"/>
                      <a:round/>
                      <a:headEnd type="none" w="med" len="med"/>
                      <a:tailEnd type="none" w="med" len="med"/>
                    </a:lnB>
                    <a:lnTlToBr>
                      <a:noFill/>
                    </a:lnTlToBr>
                    <a:lnBlToTr>
                      <a:noFill/>
                    </a:lnBlToTr>
                    <a:solidFill>
                      <a:srgbClr val="FFFFFF"/>
                    </a:solidFill>
                  </a:tcPr>
                </a:tc>
                <a:extLst>
                  <a:ext uri="{0D108BD9-81ED-4DB2-BD59-A6C34878D82A}">
                    <a16:rowId xmlns:a16="http://schemas.microsoft.com/office/drawing/2014/main" val="1726729146"/>
                  </a:ext>
                </a:extLst>
              </a:tr>
              <a:tr h="0">
                <a:tc gridSpan="7">
                  <a:txBody>
                    <a:bodyPr/>
                    <a:lstStyle>
                      <a:lvl1pPr marL="38100">
                        <a:spcBef>
                          <a:spcPct val="20000"/>
                        </a:spcBef>
                        <a:defRPr sz="2800">
                          <a:solidFill>
                            <a:schemeClr val="tx1"/>
                          </a:solidFill>
                          <a:latin typeface="Arial" panose="020B0604020202020204" pitchFamily="34" charset="0"/>
                        </a:defRPr>
                      </a:lvl1pPr>
                      <a:lvl2pPr marL="742950" indent="-285750">
                        <a:spcBef>
                          <a:spcPct val="20000"/>
                        </a:spcBef>
                        <a:defRPr sz="2400">
                          <a:solidFill>
                            <a:schemeClr val="tx1"/>
                          </a:solidFill>
                          <a:latin typeface="Arial" panose="020B0604020202020204" pitchFamily="34" charset="0"/>
                        </a:defRPr>
                      </a:lvl2pPr>
                      <a:lvl3pPr marL="1143000" indent="-228600">
                        <a:spcBef>
                          <a:spcPct val="20000"/>
                        </a:spcBef>
                        <a:defRPr sz="2000">
                          <a:solidFill>
                            <a:schemeClr val="tx1"/>
                          </a:solidFill>
                          <a:latin typeface="Arial" panose="020B0604020202020204" pitchFamily="34" charset="0"/>
                        </a:defRPr>
                      </a:lvl3pPr>
                      <a:lvl4pPr marL="1600200" indent="-228600">
                        <a:spcBef>
                          <a:spcPct val="20000"/>
                        </a:spcBef>
                        <a:defRPr>
                          <a:solidFill>
                            <a:schemeClr val="tx1"/>
                          </a:solidFill>
                          <a:latin typeface="Arial" panose="020B0604020202020204" pitchFamily="34" charset="0"/>
                        </a:defRPr>
                      </a:lvl4pPr>
                      <a:lvl5pPr marL="2057400" indent="-228600">
                        <a:spcBef>
                          <a:spcPct val="20000"/>
                        </a:spcBef>
                        <a:defRPr>
                          <a:solidFill>
                            <a:schemeClr val="tx1"/>
                          </a:solidFill>
                          <a:latin typeface="Arial" panose="020B0604020202020204" pitchFamily="34" charset="0"/>
                        </a:defRPr>
                      </a:lvl5pPr>
                      <a:lvl6pPr marL="2514600" indent="-228600" eaLnBrk="0" fontAlgn="base" hangingPunct="0">
                        <a:spcBef>
                          <a:spcPct val="20000"/>
                        </a:spcBef>
                        <a:spcAft>
                          <a:spcPct val="0"/>
                        </a:spcAft>
                        <a:defRPr>
                          <a:solidFill>
                            <a:schemeClr val="tx1"/>
                          </a:solidFill>
                          <a:latin typeface="Arial" panose="020B0604020202020204" pitchFamily="34" charset="0"/>
                        </a:defRPr>
                      </a:lvl6pPr>
                      <a:lvl7pPr marL="2971800" indent="-228600" eaLnBrk="0" fontAlgn="base" hangingPunct="0">
                        <a:spcBef>
                          <a:spcPct val="20000"/>
                        </a:spcBef>
                        <a:spcAft>
                          <a:spcPct val="0"/>
                        </a:spcAft>
                        <a:defRPr>
                          <a:solidFill>
                            <a:schemeClr val="tx1"/>
                          </a:solidFill>
                          <a:latin typeface="Arial" panose="020B0604020202020204" pitchFamily="34" charset="0"/>
                        </a:defRPr>
                      </a:lvl7pPr>
                      <a:lvl8pPr marL="3429000" indent="-228600" eaLnBrk="0" fontAlgn="base" hangingPunct="0">
                        <a:spcBef>
                          <a:spcPct val="20000"/>
                        </a:spcBef>
                        <a:spcAft>
                          <a:spcPct val="0"/>
                        </a:spcAft>
                        <a:defRPr>
                          <a:solidFill>
                            <a:schemeClr val="tx1"/>
                          </a:solidFill>
                          <a:latin typeface="Arial" panose="020B0604020202020204" pitchFamily="34" charset="0"/>
                        </a:defRPr>
                      </a:lvl8pPr>
                      <a:lvl9pPr marL="3886200" indent="-228600" eaLnBrk="0" fontAlgn="base" hangingPunct="0">
                        <a:spcBef>
                          <a:spcPct val="20000"/>
                        </a:spcBef>
                        <a:spcAft>
                          <a:spcPct val="0"/>
                        </a:spcAft>
                        <a:defRPr>
                          <a:solidFill>
                            <a:schemeClr val="tx1"/>
                          </a:solidFill>
                          <a:latin typeface="Arial" panose="020B0604020202020204" pitchFamily="34" charset="0"/>
                        </a:defRPr>
                      </a:lvl9pPr>
                    </a:lstStyle>
                    <a:p>
                      <a:pPr marL="38100" marR="0" lvl="0" indent="0" algn="l" defTabSz="914400" rtl="0" eaLnBrk="1" fontAlgn="base" latinLnBrk="0" hangingPunct="1">
                        <a:lnSpc>
                          <a:spcPts val="1600"/>
                        </a:lnSpc>
                        <a:spcBef>
                          <a:spcPct val="0"/>
                        </a:spcBef>
                        <a:spcAft>
                          <a:spcPct val="0"/>
                        </a:spcAft>
                        <a:buClrTx/>
                        <a:buSzTx/>
                        <a:buFontTx/>
                        <a:buNone/>
                        <a:tabLst/>
                      </a:pPr>
                      <a:r>
                        <a:rPr kumimoji="0" lang="en-AU" altLang="en-US" sz="900" b="0" i="0" u="none" strike="noStrike" cap="none" normalizeH="0" baseline="0">
                          <a:ln>
                            <a:noFill/>
                          </a:ln>
                          <a:solidFill>
                            <a:srgbClr val="000000"/>
                          </a:solidFill>
                          <a:effectLst/>
                          <a:latin typeface="Arial" panose="020B0604020202020204" pitchFamily="34" charset="0"/>
                          <a:ea typeface="Times New Roman" panose="02020603050405020304" pitchFamily="18" charset="0"/>
                          <a:cs typeface="Sabon" charset="0"/>
                        </a:rPr>
                        <a:t>*. The mean difference is significant at the 0.05 level.</a:t>
                      </a:r>
                      <a:endParaRPr kumimoji="0" lang="en-AU" altLang="en-US" sz="1200" b="0" i="0" u="none" strike="noStrike" cap="none" normalizeH="0" baseline="0">
                        <a:ln>
                          <a:noFill/>
                        </a:ln>
                        <a:solidFill>
                          <a:srgbClr val="000000"/>
                        </a:solidFill>
                        <a:effectLst/>
                        <a:latin typeface="Sabon" charset="0"/>
                        <a:ea typeface="Times New Roman" panose="02020603050405020304" pitchFamily="18" charset="0"/>
                        <a:cs typeface="Sabon" charset="0"/>
                      </a:endParaRPr>
                    </a:p>
                  </a:txBody>
                  <a:tcPr marL="0" marR="0" marT="0" marB="0" horzOverflow="overflow">
                    <a:lnL>
                      <a:noFill/>
                    </a:lnL>
                    <a:lnR>
                      <a:noFill/>
                    </a:lnR>
                    <a:lnT w="28575" cap="flat" cmpd="sng" algn="ctr">
                      <a:solidFill>
                        <a:srgbClr val="000000"/>
                      </a:solidFill>
                      <a:prstDash val="solid"/>
                      <a:round/>
                      <a:headEnd type="none" w="med" len="med"/>
                      <a:tailEnd type="none" w="med" len="med"/>
                    </a:lnT>
                    <a:lnB>
                      <a:noFill/>
                    </a:lnB>
                    <a:lnTlToBr>
                      <a:noFill/>
                    </a:lnTlToBr>
                    <a:lnBlToTr>
                      <a:noFill/>
                    </a:lnBlToTr>
                    <a:solidFill>
                      <a:srgbClr val="FFFFFF"/>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593764740"/>
                  </a:ext>
                </a:extLst>
              </a:tr>
            </a:tbl>
          </a:graphicData>
        </a:graphic>
      </p:graphicFrame>
      <p:sp>
        <p:nvSpPr>
          <p:cNvPr id="50284" name="Rectangle 1">
            <a:extLst>
              <a:ext uri="{FF2B5EF4-FFF2-40B4-BE49-F238E27FC236}">
                <a16:creationId xmlns:a16="http://schemas.microsoft.com/office/drawing/2014/main" id="{7F797454-E189-6743-BBD6-8A4CC237B779}"/>
              </a:ext>
            </a:extLst>
          </p:cNvPr>
          <p:cNvSpPr>
            <a:spLocks noChangeArrowheads="1"/>
          </p:cNvSpPr>
          <p:nvPr/>
        </p:nvSpPr>
        <p:spPr bwMode="auto">
          <a:xfrm>
            <a:off x="3022600" y="2000578"/>
            <a:ext cx="145424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AU" altLang="zh-CN" sz="1000" b="1">
                <a:solidFill>
                  <a:srgbClr val="000000"/>
                </a:solidFill>
                <a:latin typeface="Times New Roman" panose="02020603050405020304" pitchFamily="18" charset="0"/>
                <a:ea typeface="宋体" panose="02010600030101010101" pitchFamily="2" charset="-122"/>
                <a:cs typeface="Times New Roman" panose="02020603050405020304" pitchFamily="18" charset="0"/>
              </a:rPr>
              <a:t>Panel C Post Hoc Tests</a:t>
            </a:r>
            <a:endParaRPr lang="en-AU" altLang="zh-CN" sz="600">
              <a:ea typeface="宋体" panose="02010600030101010101" pitchFamily="2" charset="-122"/>
            </a:endParaRPr>
          </a:p>
          <a:p>
            <a:endParaRPr lang="en-AU" altLang="zh-CN">
              <a:ea typeface="宋体" panose="02010600030101010101" pitchFamily="2" charset="-122"/>
            </a:endParaRPr>
          </a:p>
        </p:txBody>
      </p:sp>
    </p:spTree>
    <p:extLst>
      <p:ext uri="{BB962C8B-B14F-4D97-AF65-F5344CB8AC3E}">
        <p14:creationId xmlns:p14="http://schemas.microsoft.com/office/powerpoint/2010/main" val="264691754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7CFE4A9-CE97-D144-9089-E6D9BFD91EFE}"/>
              </a:ext>
            </a:extLst>
          </p:cNvPr>
          <p:cNvSpPr>
            <a:spLocks noGrp="1"/>
          </p:cNvSpPr>
          <p:nvPr>
            <p:ph type="title"/>
          </p:nvPr>
        </p:nvSpPr>
        <p:spPr>
          <a:xfrm>
            <a:off x="838200" y="713312"/>
            <a:ext cx="3461084" cy="5431376"/>
          </a:xfrm>
        </p:spPr>
        <p:txBody>
          <a:bodyPr>
            <a:normAutofit/>
          </a:bodyPr>
          <a:lstStyle/>
          <a:p>
            <a:r>
              <a:rPr lang="en-AU" altLang="en-US" sz="3700" b="1">
                <a:solidFill>
                  <a:srgbClr val="FFFFFF"/>
                </a:solidFill>
                <a:cs typeface="Times New Roman" panose="02020603050405020304" pitchFamily="18" charset="0"/>
              </a:rPr>
              <a:t>Causal relationships - </a:t>
            </a:r>
            <a:br>
              <a:rPr lang="en-AU" altLang="en-US" sz="3700" b="1">
                <a:solidFill>
                  <a:srgbClr val="FFFFFF"/>
                </a:solidFill>
                <a:cs typeface="Times New Roman" panose="02020603050405020304" pitchFamily="18" charset="0"/>
              </a:rPr>
            </a:br>
            <a:r>
              <a:rPr lang="en-AU" altLang="en-US" sz="3700">
                <a:solidFill>
                  <a:srgbClr val="FFFFFF"/>
                </a:solidFill>
                <a:latin typeface="Times New Roman" panose="02020603050405020304" pitchFamily="18" charset="0"/>
              </a:rPr>
              <a:t>How does “A” influence “B”</a:t>
            </a:r>
            <a:endParaRPr lang="en-US" sz="3700">
              <a:solidFill>
                <a:srgbClr val="FFFFFF"/>
              </a:solidFill>
            </a:endParaRPr>
          </a:p>
        </p:txBody>
      </p:sp>
      <p:sp>
        <p:nvSpPr>
          <p:cNvPr id="3" name="Content Placeholder 2">
            <a:extLst>
              <a:ext uri="{FF2B5EF4-FFF2-40B4-BE49-F238E27FC236}">
                <a16:creationId xmlns:a16="http://schemas.microsoft.com/office/drawing/2014/main" id="{755368C1-EC4B-F240-830A-0C072996A525}"/>
              </a:ext>
            </a:extLst>
          </p:cNvPr>
          <p:cNvSpPr>
            <a:spLocks noGrp="1"/>
          </p:cNvSpPr>
          <p:nvPr>
            <p:ph idx="1"/>
          </p:nvPr>
        </p:nvSpPr>
        <p:spPr>
          <a:xfrm>
            <a:off x="6095999" y="713313"/>
            <a:ext cx="5257801" cy="5431376"/>
          </a:xfrm>
        </p:spPr>
        <p:txBody>
          <a:bodyPr anchor="ctr">
            <a:normAutofit/>
          </a:bodyPr>
          <a:lstStyle/>
          <a:p>
            <a:pPr>
              <a:lnSpc>
                <a:spcPct val="90000"/>
              </a:lnSpc>
              <a:spcBef>
                <a:spcPct val="0"/>
              </a:spcBef>
              <a:buNone/>
            </a:pPr>
            <a:r>
              <a:rPr lang="en-AU" altLang="en-US" sz="2000"/>
              <a:t>Simple linear regression - looks at how one variable (the independent variable) causes change in another (dependent variable).</a:t>
            </a:r>
          </a:p>
          <a:p>
            <a:pPr>
              <a:lnSpc>
                <a:spcPct val="90000"/>
              </a:lnSpc>
              <a:spcBef>
                <a:spcPct val="0"/>
              </a:spcBef>
              <a:buNone/>
            </a:pPr>
            <a:endParaRPr lang="en-AU" altLang="en-US" sz="2000"/>
          </a:p>
          <a:p>
            <a:pPr>
              <a:lnSpc>
                <a:spcPct val="90000"/>
              </a:lnSpc>
              <a:spcBef>
                <a:spcPct val="0"/>
              </a:spcBef>
              <a:buNone/>
            </a:pPr>
            <a:r>
              <a:rPr lang="en-AU" altLang="en-US" sz="2000"/>
              <a:t>Multiple regression analysis looks at how several independent variables affect a dependent variable, while holding all other variables constant. </a:t>
            </a:r>
          </a:p>
          <a:p>
            <a:pPr>
              <a:lnSpc>
                <a:spcPct val="90000"/>
              </a:lnSpc>
              <a:spcBef>
                <a:spcPct val="0"/>
              </a:spcBef>
              <a:buNone/>
            </a:pPr>
            <a:endParaRPr lang="en-US" altLang="en-US" sz="2000"/>
          </a:p>
          <a:p>
            <a:pPr>
              <a:lnSpc>
                <a:spcPct val="90000"/>
              </a:lnSpc>
              <a:spcBef>
                <a:spcPct val="0"/>
              </a:spcBef>
              <a:buNone/>
            </a:pPr>
            <a:r>
              <a:rPr lang="en-US" altLang="en-US" sz="2000"/>
              <a:t>Test statistics report on- </a:t>
            </a:r>
          </a:p>
          <a:p>
            <a:pPr lvl="1">
              <a:lnSpc>
                <a:spcPct val="90000"/>
              </a:lnSpc>
              <a:spcBef>
                <a:spcPct val="0"/>
              </a:spcBef>
              <a:buFontTx/>
              <a:buChar char="•"/>
            </a:pPr>
            <a:r>
              <a:rPr lang="en-US" altLang="en-US" sz="2000"/>
              <a:t> How well the regression fits the data (F).</a:t>
            </a:r>
          </a:p>
          <a:p>
            <a:pPr lvl="1">
              <a:lnSpc>
                <a:spcPct val="90000"/>
              </a:lnSpc>
              <a:spcBef>
                <a:spcPct val="0"/>
              </a:spcBef>
              <a:buFontTx/>
              <a:buChar char="•"/>
            </a:pPr>
            <a:r>
              <a:rPr lang="en-US" altLang="en-US" sz="2000"/>
              <a:t> Whether independent variables influence the dependent variable (t or beta and p value).</a:t>
            </a:r>
          </a:p>
          <a:p>
            <a:pPr lvl="1">
              <a:lnSpc>
                <a:spcPct val="90000"/>
              </a:lnSpc>
              <a:spcBef>
                <a:spcPct val="0"/>
              </a:spcBef>
              <a:buFontTx/>
              <a:buChar char="•"/>
            </a:pPr>
            <a:r>
              <a:rPr lang="en-US" altLang="en-US" sz="2000"/>
              <a:t> How much variance in the data is explained by the regression r or r</a:t>
            </a:r>
            <a:r>
              <a:rPr lang="en-US" altLang="en-US" sz="2000" baseline="30000"/>
              <a:t>2</a:t>
            </a:r>
            <a:r>
              <a:rPr lang="en-US" altLang="en-US" sz="2000"/>
              <a:t>.</a:t>
            </a:r>
            <a:endParaRPr lang="en-US" altLang="en-US" sz="2000" baseline="30000"/>
          </a:p>
          <a:p>
            <a:pPr>
              <a:lnSpc>
                <a:spcPct val="90000"/>
              </a:lnSpc>
            </a:pPr>
            <a:endParaRPr lang="en-US" sz="2000"/>
          </a:p>
        </p:txBody>
      </p:sp>
    </p:spTree>
    <p:extLst>
      <p:ext uri="{BB962C8B-B14F-4D97-AF65-F5344CB8AC3E}">
        <p14:creationId xmlns:p14="http://schemas.microsoft.com/office/powerpoint/2010/main" val="423827414"/>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54274" name="Rectangle 2">
            <a:extLst>
              <a:ext uri="{FF2B5EF4-FFF2-40B4-BE49-F238E27FC236}">
                <a16:creationId xmlns:a16="http://schemas.microsoft.com/office/drawing/2014/main" id="{C0D68E04-1598-BD4C-9C3F-28A16BAD12B3}"/>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Advanced Techniques</a:t>
            </a:r>
            <a:br>
              <a:rPr lang="en-US" altLang="en-US" sz="4000" b="1">
                <a:solidFill>
                  <a:srgbClr val="FFFFFF"/>
                </a:solidFill>
              </a:rPr>
            </a:br>
            <a:endParaRPr lang="en-US" altLang="en-US" sz="4000" b="1">
              <a:solidFill>
                <a:srgbClr val="FFFFFF"/>
              </a:solidFill>
            </a:endParaRPr>
          </a:p>
        </p:txBody>
      </p:sp>
      <p:sp>
        <p:nvSpPr>
          <p:cNvPr id="54275" name="Text Box 4">
            <a:extLst>
              <a:ext uri="{FF2B5EF4-FFF2-40B4-BE49-F238E27FC236}">
                <a16:creationId xmlns:a16="http://schemas.microsoft.com/office/drawing/2014/main" id="{F7B0FC10-1E2D-BB44-B0F2-A72B65E4ED2A}"/>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i="1" dirty="0">
                <a:latin typeface="+mn-lt"/>
              </a:rPr>
              <a:t>Factor analysis - </a:t>
            </a:r>
            <a:r>
              <a:rPr lang="en-US" altLang="en-US" sz="2000" dirty="0">
                <a:latin typeface="+mn-lt"/>
              </a:rPr>
              <a:t>groups variables that move in similar ways, which are often added together (aggregated) into one variable (called a composite construct).</a:t>
            </a:r>
          </a:p>
          <a:p>
            <a:pPr indent="-228600">
              <a:lnSpc>
                <a:spcPct val="90000"/>
              </a:lnSpc>
              <a:spcBef>
                <a:spcPct val="0"/>
              </a:spcBef>
              <a:spcAft>
                <a:spcPts val="600"/>
              </a:spcAft>
              <a:buFont typeface="Arial" panose="020B0604020202020204" pitchFamily="34" charset="0"/>
              <a:buChar char="•"/>
            </a:pPr>
            <a:r>
              <a:rPr lang="en-US" altLang="en-US" sz="2000" i="1" dirty="0">
                <a:latin typeface="+mn-lt"/>
              </a:rPr>
              <a:t>Cluster analysis</a:t>
            </a:r>
            <a:r>
              <a:rPr lang="en-US" altLang="en-US" sz="2000" dirty="0">
                <a:latin typeface="+mn-lt"/>
              </a:rPr>
              <a:t> - groups individuals based on their responses to questions. It is used in segmentation studies that differentiate groups based on how they respond to questions, rather than on simple demographic variables. The groups can then be used in other analysis.</a:t>
            </a:r>
          </a:p>
          <a:p>
            <a:pPr indent="-228600">
              <a:lnSpc>
                <a:spcPct val="90000"/>
              </a:lnSpc>
              <a:spcBef>
                <a:spcPct val="0"/>
              </a:spcBef>
              <a:spcAft>
                <a:spcPts val="600"/>
              </a:spcAft>
              <a:buFont typeface="Arial" panose="020B0604020202020204" pitchFamily="34" charset="0"/>
              <a:buChar char="•"/>
            </a:pPr>
            <a:r>
              <a:rPr lang="en-US" altLang="en-US" sz="2000" i="1" dirty="0">
                <a:latin typeface="+mn-lt"/>
              </a:rPr>
              <a:t>Structurally equation modelling</a:t>
            </a:r>
            <a:r>
              <a:rPr lang="en-US" altLang="en-US" sz="2000" dirty="0">
                <a:latin typeface="+mn-lt"/>
              </a:rPr>
              <a:t> allows you to identify how variables relate within complex systems of relationships, moving beyond multiple regression.</a:t>
            </a:r>
          </a:p>
        </p:txBody>
      </p:sp>
    </p:spTree>
    <p:extLst>
      <p:ext uri="{BB962C8B-B14F-4D97-AF65-F5344CB8AC3E}">
        <p14:creationId xmlns:p14="http://schemas.microsoft.com/office/powerpoint/2010/main" val="203797024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322" name="Rectangle 2">
            <a:extLst>
              <a:ext uri="{FF2B5EF4-FFF2-40B4-BE49-F238E27FC236}">
                <a16:creationId xmlns:a16="http://schemas.microsoft.com/office/drawing/2014/main" id="{1BC02518-8DE9-B147-B01A-7D89770724BF}"/>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Advanced Techniques</a:t>
            </a:r>
            <a:br>
              <a:rPr lang="en-US" altLang="en-US" b="1">
                <a:solidFill>
                  <a:srgbClr val="FFFFFF"/>
                </a:solidFill>
              </a:rPr>
            </a:br>
            <a:endParaRPr lang="en-US" altLang="en-US" b="1">
              <a:solidFill>
                <a:srgbClr val="FFFFFF"/>
              </a:solidFill>
            </a:endParaRPr>
          </a:p>
        </p:txBody>
      </p:sp>
      <p:sp>
        <p:nvSpPr>
          <p:cNvPr id="56323" name="Text Box 4">
            <a:extLst>
              <a:ext uri="{FF2B5EF4-FFF2-40B4-BE49-F238E27FC236}">
                <a16:creationId xmlns:a16="http://schemas.microsoft.com/office/drawing/2014/main" id="{9DD5EAF1-18B2-194E-90B4-46B2A6D4CC6E}"/>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spcBef>
                <a:spcPct val="0"/>
              </a:spcBef>
              <a:spcAft>
                <a:spcPts val="600"/>
              </a:spcAft>
              <a:buFont typeface="Arial" panose="020B0604020202020204" pitchFamily="34" charset="0"/>
              <a:buChar char="•"/>
            </a:pPr>
            <a:r>
              <a:rPr lang="en-US" altLang="en-US" sz="2000" i="1" dirty="0">
                <a:latin typeface="+mn-lt"/>
              </a:rPr>
              <a:t>Conjoint analysis or Choice modelling allows the researcher to provide respondents with different alternatives, where attributes are varied and the researcher can empirically determine the value of each attribute to the individual.</a:t>
            </a:r>
          </a:p>
          <a:p>
            <a:pPr>
              <a:spcBef>
                <a:spcPct val="0"/>
              </a:spcBef>
              <a:spcAft>
                <a:spcPts val="600"/>
              </a:spcAft>
              <a:buNone/>
            </a:pPr>
            <a:r>
              <a:rPr lang="en-US" altLang="en-US" sz="2000" dirty="0">
                <a:latin typeface="+mn-lt"/>
              </a:rPr>
              <a:t> </a:t>
            </a:r>
          </a:p>
        </p:txBody>
      </p:sp>
    </p:spTree>
    <p:extLst>
      <p:ext uri="{BB962C8B-B14F-4D97-AF65-F5344CB8AC3E}">
        <p14:creationId xmlns:p14="http://schemas.microsoft.com/office/powerpoint/2010/main" val="420239678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DD80-B355-3D49-9BD8-1FE4CA873CC3}"/>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35B90437-8182-2C49-9F0A-7102E66D9669}"/>
              </a:ext>
            </a:extLst>
          </p:cNvPr>
          <p:cNvSpPr>
            <a:spLocks noGrp="1"/>
          </p:cNvSpPr>
          <p:nvPr>
            <p:ph idx="1"/>
          </p:nvPr>
        </p:nvSpPr>
        <p:spPr/>
        <p:txBody>
          <a:bodyPr>
            <a:normAutofit fontScale="92500" lnSpcReduction="20000"/>
          </a:bodyPr>
          <a:lstStyle/>
          <a:p>
            <a:pPr>
              <a:spcBef>
                <a:spcPct val="0"/>
              </a:spcBef>
            </a:pPr>
            <a:r>
              <a:rPr lang="en-AU" altLang="en-US" i="1" dirty="0"/>
              <a:t>The analysis technique will directly relate to your research question.</a:t>
            </a:r>
          </a:p>
          <a:p>
            <a:pPr>
              <a:spcBef>
                <a:spcPct val="0"/>
              </a:spcBef>
            </a:pPr>
            <a:endParaRPr lang="en-AU" altLang="en-US" i="1" dirty="0"/>
          </a:p>
          <a:p>
            <a:pPr>
              <a:spcBef>
                <a:spcPct val="0"/>
              </a:spcBef>
            </a:pPr>
            <a:r>
              <a:rPr lang="en-AU" altLang="en-US" i="1" dirty="0"/>
              <a:t>Thus you need to know what you </a:t>
            </a:r>
            <a:r>
              <a:rPr lang="en-US" altLang="en-US" i="1" dirty="0"/>
              <a:t>w</a:t>
            </a:r>
            <a:r>
              <a:rPr lang="en-AU" altLang="en-US" i="1" dirty="0"/>
              <a:t>ant to explore when designing your topic and then ensure you collect the right kind of data.</a:t>
            </a:r>
          </a:p>
          <a:p>
            <a:pPr>
              <a:spcBef>
                <a:spcPct val="0"/>
              </a:spcBef>
            </a:pPr>
            <a:endParaRPr lang="en-AU" altLang="en-US" i="1" dirty="0"/>
          </a:p>
          <a:p>
            <a:pPr>
              <a:spcBef>
                <a:spcPct val="0"/>
              </a:spcBef>
            </a:pPr>
            <a:r>
              <a:rPr lang="en-AU" altLang="en-US" i="1" dirty="0"/>
              <a:t>In many cases you will possibly use multiple methods to assist with aspects of the research issue.</a:t>
            </a:r>
          </a:p>
          <a:p>
            <a:pPr>
              <a:spcBef>
                <a:spcPct val="0"/>
              </a:spcBef>
            </a:pPr>
            <a:endParaRPr lang="en-AU" altLang="en-US" i="1" dirty="0"/>
          </a:p>
          <a:p>
            <a:pPr>
              <a:spcBef>
                <a:spcPct val="0"/>
              </a:spcBef>
            </a:pPr>
            <a:r>
              <a:rPr lang="en-AU" altLang="en-US" i="1" dirty="0"/>
              <a:t>In thinking about what you need to learn about, you will need to include, learning how to undertake your analysis!</a:t>
            </a:r>
          </a:p>
          <a:p>
            <a:endParaRPr lang="en-US" dirty="0"/>
          </a:p>
        </p:txBody>
      </p:sp>
    </p:spTree>
    <p:extLst>
      <p:ext uri="{BB962C8B-B14F-4D97-AF65-F5344CB8AC3E}">
        <p14:creationId xmlns:p14="http://schemas.microsoft.com/office/powerpoint/2010/main" val="256771079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8" name="Rectangle 2">
            <a:extLst>
              <a:ext uri="{FF2B5EF4-FFF2-40B4-BE49-F238E27FC236}">
                <a16:creationId xmlns:a16="http://schemas.microsoft.com/office/drawing/2014/main" id="{24A0A40F-76FA-F142-9E4C-600984BEEB95}"/>
              </a:ext>
            </a:extLst>
          </p:cNvPr>
          <p:cNvSpPr>
            <a:spLocks noGrp="1" noChangeArrowheads="1"/>
          </p:cNvSpPr>
          <p:nvPr>
            <p:ph type="title"/>
          </p:nvPr>
        </p:nvSpPr>
        <p:spPr>
          <a:xfrm>
            <a:off x="838200" y="713312"/>
            <a:ext cx="3200400" cy="5431376"/>
          </a:xfrm>
        </p:spPr>
        <p:txBody>
          <a:bodyPr>
            <a:normAutofit/>
          </a:bodyPr>
          <a:lstStyle/>
          <a:p>
            <a:pPr eaLnBrk="1" hangingPunct="1"/>
            <a:r>
              <a:rPr lang="en-US" altLang="en-US" sz="3600" b="1">
                <a:solidFill>
                  <a:srgbClr val="FFFFFF"/>
                </a:solidFill>
              </a:rPr>
              <a:t>Project Checklist</a:t>
            </a:r>
            <a:r>
              <a:rPr lang="en-US" altLang="en-US" sz="3600">
                <a:solidFill>
                  <a:srgbClr val="FFFFFF"/>
                </a:solidFill>
              </a:rPr>
              <a:t> </a:t>
            </a:r>
          </a:p>
        </p:txBody>
      </p:sp>
      <p:graphicFrame>
        <p:nvGraphicFramePr>
          <p:cNvPr id="60421" name="Rectangle 3">
            <a:extLst>
              <a:ext uri="{FF2B5EF4-FFF2-40B4-BE49-F238E27FC236}">
                <a16:creationId xmlns:a16="http://schemas.microsoft.com/office/drawing/2014/main" id="{8B69CFE9-9605-4F46-B38C-758BC5C1747B}"/>
              </a:ext>
            </a:extLst>
          </p:cNvPr>
          <p:cNvGraphicFramePr/>
          <p:nvPr>
            <p:extLst>
              <p:ext uri="{D42A27DB-BD31-4B8C-83A1-F6EECF244321}">
                <p14:modId xmlns:p14="http://schemas.microsoft.com/office/powerpoint/2010/main" val="2699166001"/>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9303279"/>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200" y="713312"/>
            <a:ext cx="3200400" cy="5431376"/>
          </a:xfrm>
        </p:spPr>
        <p:txBody>
          <a:bodyPr rtlCol="0">
            <a:normAutofit/>
            <a:scene3d>
              <a:camera prst="orthographicFront"/>
              <a:lightRig rig="soft" dir="t"/>
            </a:scene3d>
          </a:bodyPr>
          <a:lstStyle/>
          <a:p>
            <a:pPr>
              <a:defRPr/>
            </a:pPr>
            <a:r>
              <a:rPr lang="en-GB" sz="3600">
                <a:solidFill>
                  <a:srgbClr val="FFFFFF"/>
                </a:solidFill>
                <a:ea typeface="+mj-ea"/>
                <a:cs typeface="+mj-cs"/>
              </a:rPr>
              <a:t>Validity and reliability</a:t>
            </a:r>
          </a:p>
        </p:txBody>
      </p:sp>
      <p:graphicFrame>
        <p:nvGraphicFramePr>
          <p:cNvPr id="65541" name="Content Placeholder 1">
            <a:extLst>
              <a:ext uri="{FF2B5EF4-FFF2-40B4-BE49-F238E27FC236}">
                <a16:creationId xmlns:a16="http://schemas.microsoft.com/office/drawing/2014/main" id="{417A6E1A-3C65-4DD4-B122-3A24D28B584C}"/>
              </a:ext>
            </a:extLst>
          </p:cNvPr>
          <p:cNvGraphicFramePr>
            <a:graphicFrameLocks noGrp="1"/>
          </p:cNvGraphicFramePr>
          <p:nvPr>
            <p:ph idx="1"/>
            <p:extLst>
              <p:ext uri="{D42A27DB-BD31-4B8C-83A1-F6EECF244321}">
                <p14:modId xmlns:p14="http://schemas.microsoft.com/office/powerpoint/2010/main" val="866225446"/>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01793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200" y="713312"/>
            <a:ext cx="3200400" cy="5431376"/>
          </a:xfrm>
        </p:spPr>
        <p:txBody>
          <a:bodyPr rtlCol="0">
            <a:normAutofit/>
            <a:scene3d>
              <a:camera prst="orthographicFront"/>
              <a:lightRig rig="soft" dir="t"/>
            </a:scene3d>
          </a:bodyPr>
          <a:lstStyle/>
          <a:p>
            <a:pPr>
              <a:defRPr/>
            </a:pPr>
            <a:r>
              <a:rPr lang="en-GB" sz="3600">
                <a:solidFill>
                  <a:srgbClr val="FFFFFF"/>
                </a:solidFill>
                <a:ea typeface="+mj-ea"/>
                <a:cs typeface="+mj-cs"/>
              </a:rPr>
              <a:t>Describe any pilot study*</a:t>
            </a:r>
          </a:p>
        </p:txBody>
      </p:sp>
      <p:graphicFrame>
        <p:nvGraphicFramePr>
          <p:cNvPr id="66565" name="Content Placeholder 1">
            <a:extLst>
              <a:ext uri="{FF2B5EF4-FFF2-40B4-BE49-F238E27FC236}">
                <a16:creationId xmlns:a16="http://schemas.microsoft.com/office/drawing/2014/main" id="{C6F9AC49-7CD8-4CCA-B555-24BB77C8CA6C}"/>
              </a:ext>
            </a:extLst>
          </p:cNvPr>
          <p:cNvGraphicFramePr>
            <a:graphicFrameLocks noGrp="1"/>
          </p:cNvGraphicFramePr>
          <p:nvPr>
            <p:ph idx="1"/>
            <p:extLst>
              <p:ext uri="{D42A27DB-BD31-4B8C-83A1-F6EECF244321}">
                <p14:modId xmlns:p14="http://schemas.microsoft.com/office/powerpoint/2010/main" val="726191068"/>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98344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Describe any missing data*</a:t>
            </a:r>
          </a:p>
        </p:txBody>
      </p:sp>
      <p:sp>
        <p:nvSpPr>
          <p:cNvPr id="44034" name="Content Placeholder 1"/>
          <p:cNvSpPr>
            <a:spLocks noGrp="1"/>
          </p:cNvSpPr>
          <p:nvPr>
            <p:ph idx="1"/>
          </p:nvPr>
        </p:nvSpPr>
        <p:spPr>
          <a:xfrm>
            <a:off x="7538022" y="713313"/>
            <a:ext cx="3815778" cy="5431376"/>
          </a:xfrm>
        </p:spPr>
        <p:txBody>
          <a:bodyPr rtlCol="0" anchor="ctr">
            <a:normAutofit/>
          </a:bodyPr>
          <a:lstStyle/>
          <a:p>
            <a:pPr marL="182880" indent="-182880">
              <a:lnSpc>
                <a:spcPct val="90000"/>
              </a:lnSpc>
              <a:buClr>
                <a:schemeClr val="tx1">
                  <a:lumMod val="85000"/>
                  <a:lumOff val="15000"/>
                </a:schemeClr>
              </a:buClr>
              <a:defRPr/>
            </a:pPr>
            <a:r>
              <a:rPr lang="en-US" altLang="en-US" sz="1900">
                <a:ea typeface="ＭＳ Ｐゴシック" panose="020B0600070205080204" pitchFamily="34" charset="-128"/>
              </a:rPr>
              <a:t>If any missing data could not be collected that was outlined in chapter three, include reasons why (Creswell, 2004)</a:t>
            </a:r>
          </a:p>
          <a:p>
            <a:pPr marL="182880" indent="-182880">
              <a:lnSpc>
                <a:spcPct val="90000"/>
              </a:lnSpc>
              <a:buClr>
                <a:schemeClr val="tx1">
                  <a:lumMod val="85000"/>
                  <a:lumOff val="15000"/>
                </a:schemeClr>
              </a:buClr>
              <a:defRPr/>
            </a:pPr>
            <a:r>
              <a:rPr lang="en-US" altLang="en-US" sz="1900">
                <a:ea typeface="ＭＳ Ｐゴシック" panose="020B0600070205080204" pitchFamily="34" charset="-128"/>
              </a:rPr>
              <a:t>For example, if a  student promised in chapter 3 that the data collection was interviewing 25 managers </a:t>
            </a:r>
          </a:p>
          <a:p>
            <a:pPr marL="182880" indent="-182880">
              <a:lnSpc>
                <a:spcPct val="90000"/>
              </a:lnSpc>
              <a:buClr>
                <a:schemeClr val="tx1">
                  <a:lumMod val="85000"/>
                  <a:lumOff val="15000"/>
                </a:schemeClr>
              </a:buClr>
              <a:defRPr/>
            </a:pPr>
            <a:r>
              <a:rPr lang="en-US" altLang="en-US" sz="1900" b="1" i="1">
                <a:ea typeface="ＭＳ Ｐゴシック" panose="020B0600070205080204" pitchFamily="34" charset="-128"/>
              </a:rPr>
              <a:t>Extreme problems gaining trust and confidence, even with retired managers, made it impossible to interview 25 managers and after many months, the researcher obtained interviews from 20 managers meeting the requirements.</a:t>
            </a:r>
            <a:endParaRPr lang="en-GB" altLang="en-US" sz="1900" b="1" i="1">
              <a:ea typeface="ＭＳ Ｐゴシック" panose="020B0600070205080204" pitchFamily="34" charset="-128"/>
            </a:endParaRPr>
          </a:p>
          <a:p>
            <a:pPr marL="182880" indent="-182880">
              <a:lnSpc>
                <a:spcPct val="90000"/>
              </a:lnSpc>
              <a:buClr>
                <a:schemeClr val="tx1">
                  <a:lumMod val="85000"/>
                  <a:lumOff val="15000"/>
                </a:schemeClr>
              </a:buClr>
              <a:defRPr/>
            </a:pPr>
            <a:endParaRPr lang="en-US" altLang="en-US" sz="1900">
              <a:ea typeface="ＭＳ Ｐゴシック" panose="020B0600070205080204" pitchFamily="34" charset="-128"/>
            </a:endParaRPr>
          </a:p>
          <a:p>
            <a:pPr marL="182880" indent="-182880">
              <a:lnSpc>
                <a:spcPct val="90000"/>
              </a:lnSpc>
              <a:buClr>
                <a:schemeClr val="tx1">
                  <a:lumMod val="85000"/>
                  <a:lumOff val="15000"/>
                </a:schemeClr>
              </a:buClr>
              <a:defRPr/>
            </a:pPr>
            <a:endParaRPr lang="en-US" altLang="en-US" sz="1900">
              <a:ea typeface="ＭＳ Ｐゴシック" panose="020B0600070205080204" pitchFamily="34" charset="-128"/>
            </a:endParaRPr>
          </a:p>
        </p:txBody>
      </p:sp>
    </p:spTree>
    <p:extLst>
      <p:ext uri="{BB962C8B-B14F-4D97-AF65-F5344CB8AC3E}">
        <p14:creationId xmlns:p14="http://schemas.microsoft.com/office/powerpoint/2010/main" val="3525547172"/>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3400">
                <a:solidFill>
                  <a:srgbClr val="FFFFFF"/>
                </a:solidFill>
                <a:ea typeface="+mj-ea"/>
                <a:cs typeface="+mj-cs"/>
              </a:rPr>
              <a:t>Present the data related to the hypothesis/objectives</a:t>
            </a:r>
          </a:p>
        </p:txBody>
      </p:sp>
      <p:sp>
        <p:nvSpPr>
          <p:cNvPr id="68611" name="Content Placeholder 1"/>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Interpreting the results of a hypothesis</a:t>
            </a:r>
          </a:p>
          <a:p>
            <a:r>
              <a:rPr lang="en-US" altLang="en-US" sz="2000" b="1">
                <a:ea typeface="ＭＳ Ｐゴシック" panose="020B0600070205080204" pitchFamily="34" charset="-128"/>
              </a:rPr>
              <a:t>P-value</a:t>
            </a:r>
            <a:r>
              <a:rPr lang="en-GB" altLang="en-US" sz="2000">
                <a:ea typeface="ＭＳ Ｐゴシック" panose="020B0600070205080204" pitchFamily="34" charset="-128"/>
              </a:rPr>
              <a:t> </a:t>
            </a:r>
            <a:r>
              <a:rPr lang="en-US" altLang="en-US" sz="2000" b="1">
                <a:ea typeface="ＭＳ Ｐゴシック" panose="020B0600070205080204" pitchFamily="34" charset="-128"/>
              </a:rPr>
              <a:t>Interpretation</a:t>
            </a:r>
            <a:endParaRPr lang="en-GB" altLang="en-US" sz="2000">
              <a:ea typeface="ＭＳ Ｐゴシック" panose="020B0600070205080204" pitchFamily="34" charset="-128"/>
            </a:endParaRPr>
          </a:p>
          <a:p>
            <a:r>
              <a:rPr lang="en-US" altLang="en-US" sz="2000" b="1">
                <a:ea typeface="ＭＳ Ｐゴシック" panose="020B0600070205080204" pitchFamily="34" charset="-128"/>
              </a:rPr>
              <a:t>P&lt; 0.01 Very strong evidence against H0 </a:t>
            </a:r>
            <a:endParaRPr lang="en-GB" altLang="en-US" sz="2000">
              <a:ea typeface="ＭＳ Ｐゴシック" panose="020B0600070205080204" pitchFamily="34" charset="-128"/>
            </a:endParaRPr>
          </a:p>
          <a:p>
            <a:r>
              <a:rPr lang="en-US" altLang="en-US" sz="2000" b="1">
                <a:ea typeface="ＭＳ Ｐゴシック" panose="020B0600070205080204" pitchFamily="34" charset="-128"/>
              </a:rPr>
              <a:t>P &lt; 0.05 Moderate evidence against H0 </a:t>
            </a:r>
            <a:endParaRPr lang="en-GB" altLang="en-US" sz="2000">
              <a:ea typeface="ＭＳ Ｐゴシック" panose="020B0600070205080204" pitchFamily="34" charset="-128"/>
            </a:endParaRPr>
          </a:p>
          <a:p>
            <a:r>
              <a:rPr lang="en-US" altLang="en-US" sz="2000" b="1">
                <a:ea typeface="ＭＳ Ｐゴシック" panose="020B0600070205080204" pitchFamily="34" charset="-128"/>
              </a:rPr>
              <a:t>P &lt; 0.10 Suggestive evidence against H0 </a:t>
            </a:r>
            <a:endParaRPr lang="en-GB" altLang="en-US" sz="2000">
              <a:ea typeface="ＭＳ Ｐゴシック" panose="020B0600070205080204" pitchFamily="34" charset="-128"/>
            </a:endParaRPr>
          </a:p>
          <a:p>
            <a:r>
              <a:rPr lang="en-US" altLang="en-US" sz="2000" b="1">
                <a:ea typeface="ＭＳ Ｐゴシック" panose="020B0600070205080204" pitchFamily="34" charset="-128"/>
              </a:rPr>
              <a:t>P &gt; 0.10 </a:t>
            </a:r>
            <a:endParaRPr lang="en-GB" altLang="en-US" sz="2000">
              <a:ea typeface="ＭＳ Ｐゴシック" panose="020B0600070205080204" pitchFamily="34" charset="-128"/>
            </a:endParaRPr>
          </a:p>
          <a:p>
            <a:pPr>
              <a:buFont typeface="Wingdings 3" panose="05040102010807070707" pitchFamily="18" charset="2"/>
              <a:buNone/>
            </a:pPr>
            <a:r>
              <a:rPr lang="en-US" altLang="en-US" sz="2000" b="1">
                <a:ea typeface="ＭＳ Ｐゴシック" panose="020B0600070205080204" pitchFamily="34" charset="-128"/>
              </a:rPr>
              <a:t>Little or no real evidence against H0 </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233673310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1C78D6-FC55-4C2E-9A7C-F85EEA280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926ABA4-C8CE-4D75-AC96-BAC602AFF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482"/>
            <a:ext cx="5463940" cy="6861482"/>
          </a:xfrm>
          <a:custGeom>
            <a:avLst/>
            <a:gdLst>
              <a:gd name="connsiteX0" fmla="*/ 5463940 w 5463940"/>
              <a:gd name="connsiteY0" fmla="*/ 0 h 6861482"/>
              <a:gd name="connsiteX1" fmla="*/ 792388 w 5463940"/>
              <a:gd name="connsiteY1" fmla="*/ 0 h 6861482"/>
              <a:gd name="connsiteX2" fmla="*/ 807288 w 5463940"/>
              <a:gd name="connsiteY2" fmla="*/ 23688 h 6861482"/>
              <a:gd name="connsiteX3" fmla="*/ 847167 w 5463940"/>
              <a:gd name="connsiteY3" fmla="*/ 52392 h 6861482"/>
              <a:gd name="connsiteX4" fmla="*/ 861906 w 5463940"/>
              <a:gd name="connsiteY4" fmla="*/ 104693 h 6861482"/>
              <a:gd name="connsiteX5" fmla="*/ 891809 w 5463940"/>
              <a:gd name="connsiteY5" fmla="*/ 314763 h 6861482"/>
              <a:gd name="connsiteX6" fmla="*/ 883105 w 5463940"/>
              <a:gd name="connsiteY6" fmla="*/ 361124 h 6861482"/>
              <a:gd name="connsiteX7" fmla="*/ 839062 w 5463940"/>
              <a:gd name="connsiteY7" fmla="*/ 423850 h 6861482"/>
              <a:gd name="connsiteX8" fmla="*/ 804620 w 5463940"/>
              <a:gd name="connsiteY8" fmla="*/ 560313 h 6861482"/>
              <a:gd name="connsiteX9" fmla="*/ 736357 w 5463940"/>
              <a:gd name="connsiteY9" fmla="*/ 760897 h 6861482"/>
              <a:gd name="connsiteX10" fmla="*/ 701931 w 5463940"/>
              <a:gd name="connsiteY10" fmla="*/ 821285 h 6861482"/>
              <a:gd name="connsiteX11" fmla="*/ 730099 w 5463940"/>
              <a:gd name="connsiteY11" fmla="*/ 854014 h 6861482"/>
              <a:gd name="connsiteX12" fmla="*/ 828340 w 5463940"/>
              <a:gd name="connsiteY12" fmla="*/ 1080052 h 6861482"/>
              <a:gd name="connsiteX13" fmla="*/ 700490 w 5463940"/>
              <a:gd name="connsiteY13" fmla="*/ 1372761 h 6861482"/>
              <a:gd name="connsiteX14" fmla="*/ 632708 w 5463940"/>
              <a:gd name="connsiteY14" fmla="*/ 1466109 h 6861482"/>
              <a:gd name="connsiteX15" fmla="*/ 768641 w 5463940"/>
              <a:gd name="connsiteY15" fmla="*/ 1459414 h 6861482"/>
              <a:gd name="connsiteX16" fmla="*/ 819196 w 5463940"/>
              <a:gd name="connsiteY16" fmla="*/ 1556554 h 6861482"/>
              <a:gd name="connsiteX17" fmla="*/ 841602 w 5463940"/>
              <a:gd name="connsiteY17" fmla="*/ 1606217 h 6861482"/>
              <a:gd name="connsiteX18" fmla="*/ 979741 w 5463940"/>
              <a:gd name="connsiteY18" fmla="*/ 1914129 h 6861482"/>
              <a:gd name="connsiteX19" fmla="*/ 961586 w 5463940"/>
              <a:gd name="connsiteY19" fmla="*/ 2014028 h 6861482"/>
              <a:gd name="connsiteX20" fmla="*/ 763580 w 5463940"/>
              <a:gd name="connsiteY20" fmla="*/ 2524080 h 6861482"/>
              <a:gd name="connsiteX21" fmla="*/ 993601 w 5463940"/>
              <a:gd name="connsiteY21" fmla="*/ 2596949 h 6861482"/>
              <a:gd name="connsiteX22" fmla="*/ 1013917 w 5463940"/>
              <a:gd name="connsiteY22" fmla="*/ 2810127 h 6861482"/>
              <a:gd name="connsiteX23" fmla="*/ 1136989 w 5463940"/>
              <a:gd name="connsiteY23" fmla="*/ 3024678 h 6861482"/>
              <a:gd name="connsiteX24" fmla="*/ 1259967 w 5463940"/>
              <a:gd name="connsiteY24" fmla="*/ 3181568 h 6861482"/>
              <a:gd name="connsiteX25" fmla="*/ 1265794 w 5463940"/>
              <a:gd name="connsiteY25" fmla="*/ 3198166 h 6861482"/>
              <a:gd name="connsiteX26" fmla="*/ 1265717 w 5463940"/>
              <a:gd name="connsiteY26" fmla="*/ 3204655 h 6861482"/>
              <a:gd name="connsiteX27" fmla="*/ 1288242 w 5463940"/>
              <a:gd name="connsiteY27" fmla="*/ 3274732 h 6861482"/>
              <a:gd name="connsiteX28" fmla="*/ 1291297 w 5463940"/>
              <a:gd name="connsiteY28" fmla="*/ 3279721 h 6861482"/>
              <a:gd name="connsiteX29" fmla="*/ 1314272 w 5463940"/>
              <a:gd name="connsiteY29" fmla="*/ 3363918 h 6861482"/>
              <a:gd name="connsiteX30" fmla="*/ 1319860 w 5463940"/>
              <a:gd name="connsiteY30" fmla="*/ 3393684 h 6861482"/>
              <a:gd name="connsiteX31" fmla="*/ 1316519 w 5463940"/>
              <a:gd name="connsiteY31" fmla="*/ 3405686 h 6861482"/>
              <a:gd name="connsiteX32" fmla="*/ 1288529 w 5463940"/>
              <a:gd name="connsiteY32" fmla="*/ 3445525 h 6861482"/>
              <a:gd name="connsiteX33" fmla="*/ 1242782 w 5463940"/>
              <a:gd name="connsiteY33" fmla="*/ 3705028 h 6861482"/>
              <a:gd name="connsiteX34" fmla="*/ 1286485 w 5463940"/>
              <a:gd name="connsiteY34" fmla="*/ 3747325 h 6861482"/>
              <a:gd name="connsiteX35" fmla="*/ 1292276 w 5463940"/>
              <a:gd name="connsiteY35" fmla="*/ 3757935 h 6861482"/>
              <a:gd name="connsiteX36" fmla="*/ 1295640 w 5463940"/>
              <a:gd name="connsiteY36" fmla="*/ 3771718 h 6861482"/>
              <a:gd name="connsiteX37" fmla="*/ 1297165 w 5463940"/>
              <a:gd name="connsiteY37" fmla="*/ 3800021 h 6861482"/>
              <a:gd name="connsiteX38" fmla="*/ 1175354 w 5463940"/>
              <a:gd name="connsiteY38" fmla="*/ 3860429 h 6861482"/>
              <a:gd name="connsiteX39" fmla="*/ 1307283 w 5463940"/>
              <a:gd name="connsiteY39" fmla="*/ 4017890 h 6861482"/>
              <a:gd name="connsiteX40" fmla="*/ 1296662 w 5463940"/>
              <a:gd name="connsiteY40" fmla="*/ 4042035 h 6861482"/>
              <a:gd name="connsiteX41" fmla="*/ 1272882 w 5463940"/>
              <a:gd name="connsiteY41" fmla="*/ 4153970 h 6861482"/>
              <a:gd name="connsiteX42" fmla="*/ 1262688 w 5463940"/>
              <a:gd name="connsiteY42" fmla="*/ 4216187 h 6861482"/>
              <a:gd name="connsiteX43" fmla="*/ 1264417 w 5463940"/>
              <a:gd name="connsiteY43" fmla="*/ 4216187 h 6861482"/>
              <a:gd name="connsiteX44" fmla="*/ 1262699 w 5463940"/>
              <a:gd name="connsiteY44" fmla="*/ 4228245 h 6861482"/>
              <a:gd name="connsiteX45" fmla="*/ 1261091 w 5463940"/>
              <a:gd name="connsiteY45" fmla="*/ 4239616 h 6861482"/>
              <a:gd name="connsiteX46" fmla="*/ 1260815 w 5463940"/>
              <a:gd name="connsiteY46" fmla="*/ 4241609 h 6861482"/>
              <a:gd name="connsiteX47" fmla="*/ 1260967 w 5463940"/>
              <a:gd name="connsiteY47" fmla="*/ 4240495 h 6861482"/>
              <a:gd name="connsiteX48" fmla="*/ 1261091 w 5463940"/>
              <a:gd name="connsiteY48" fmla="*/ 4239616 h 6861482"/>
              <a:gd name="connsiteX49" fmla="*/ 1261469 w 5463940"/>
              <a:gd name="connsiteY49" fmla="*/ 4236887 h 6861482"/>
              <a:gd name="connsiteX50" fmla="*/ 1256626 w 5463940"/>
              <a:gd name="connsiteY50" fmla="*/ 4265601 h 6861482"/>
              <a:gd name="connsiteX51" fmla="*/ 1248755 w 5463940"/>
              <a:gd name="connsiteY51" fmla="*/ 4319440 h 6861482"/>
              <a:gd name="connsiteX52" fmla="*/ 1247265 w 5463940"/>
              <a:gd name="connsiteY52" fmla="*/ 4327380 h 6861482"/>
              <a:gd name="connsiteX53" fmla="*/ 1237396 w 5463940"/>
              <a:gd name="connsiteY53" fmla="*/ 4327380 h 6861482"/>
              <a:gd name="connsiteX54" fmla="*/ 1217455 w 5463940"/>
              <a:gd name="connsiteY54" fmla="*/ 4371063 h 6861482"/>
              <a:gd name="connsiteX55" fmla="*/ 1141096 w 5463940"/>
              <a:gd name="connsiteY55" fmla="*/ 4440302 h 6861482"/>
              <a:gd name="connsiteX56" fmla="*/ 987553 w 5463940"/>
              <a:gd name="connsiteY56" fmla="*/ 4640688 h 6861482"/>
              <a:gd name="connsiteX57" fmla="*/ 649254 w 5463940"/>
              <a:gd name="connsiteY57" fmla="*/ 5463560 h 6861482"/>
              <a:gd name="connsiteX58" fmla="*/ 542839 w 5463940"/>
              <a:gd name="connsiteY58" fmla="*/ 5729320 h 6861482"/>
              <a:gd name="connsiteX59" fmla="*/ 629662 w 5463940"/>
              <a:gd name="connsiteY59" fmla="*/ 5793573 h 6861482"/>
              <a:gd name="connsiteX60" fmla="*/ 476494 w 5463940"/>
              <a:gd name="connsiteY60" fmla="*/ 6082357 h 6861482"/>
              <a:gd name="connsiteX61" fmla="*/ 295356 w 5463940"/>
              <a:gd name="connsiteY61" fmla="*/ 6405892 h 6861482"/>
              <a:gd name="connsiteX62" fmla="*/ 21866 w 5463940"/>
              <a:gd name="connsiteY62" fmla="*/ 6831011 h 6861482"/>
              <a:gd name="connsiteX63" fmla="*/ 0 w 5463940"/>
              <a:gd name="connsiteY63" fmla="*/ 6861482 h 6861482"/>
              <a:gd name="connsiteX64" fmla="*/ 5463940 w 5463940"/>
              <a:gd name="connsiteY64" fmla="*/ 6861482 h 6861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463940" h="6861482">
                <a:moveTo>
                  <a:pt x="5463940" y="0"/>
                </a:moveTo>
                <a:lnTo>
                  <a:pt x="792388" y="0"/>
                </a:lnTo>
                <a:lnTo>
                  <a:pt x="807288" y="23688"/>
                </a:lnTo>
                <a:cubicBezTo>
                  <a:pt x="818348" y="36363"/>
                  <a:pt x="831351" y="46345"/>
                  <a:pt x="847167" y="52392"/>
                </a:cubicBezTo>
                <a:cubicBezTo>
                  <a:pt x="862365" y="58007"/>
                  <a:pt x="867376" y="78523"/>
                  <a:pt x="861906" y="104693"/>
                </a:cubicBezTo>
                <a:cubicBezTo>
                  <a:pt x="843817" y="191375"/>
                  <a:pt x="858534" y="258432"/>
                  <a:pt x="891809" y="314763"/>
                </a:cubicBezTo>
                <a:cubicBezTo>
                  <a:pt x="903576" y="334407"/>
                  <a:pt x="899159" y="347903"/>
                  <a:pt x="883105" y="361124"/>
                </a:cubicBezTo>
                <a:cubicBezTo>
                  <a:pt x="864669" y="375704"/>
                  <a:pt x="850327" y="397046"/>
                  <a:pt x="839062" y="423850"/>
                </a:cubicBezTo>
                <a:cubicBezTo>
                  <a:pt x="820568" y="467166"/>
                  <a:pt x="811859" y="513531"/>
                  <a:pt x="804620" y="560313"/>
                </a:cubicBezTo>
                <a:cubicBezTo>
                  <a:pt x="793378" y="633687"/>
                  <a:pt x="780112" y="704450"/>
                  <a:pt x="736357" y="760897"/>
                </a:cubicBezTo>
                <a:cubicBezTo>
                  <a:pt x="723332" y="778040"/>
                  <a:pt x="712885" y="799992"/>
                  <a:pt x="701931" y="821285"/>
                </a:cubicBezTo>
                <a:cubicBezTo>
                  <a:pt x="705425" y="839840"/>
                  <a:pt x="714063" y="852486"/>
                  <a:pt x="730099" y="854014"/>
                </a:cubicBezTo>
                <a:cubicBezTo>
                  <a:pt x="832163" y="864105"/>
                  <a:pt x="827638" y="966113"/>
                  <a:pt x="828340" y="1080052"/>
                </a:cubicBezTo>
                <a:cubicBezTo>
                  <a:pt x="829412" y="1221065"/>
                  <a:pt x="771840" y="1300280"/>
                  <a:pt x="700490" y="1372761"/>
                </a:cubicBezTo>
                <a:cubicBezTo>
                  <a:pt x="676074" y="1397333"/>
                  <a:pt x="640472" y="1405223"/>
                  <a:pt x="632708" y="1466109"/>
                </a:cubicBezTo>
                <a:cubicBezTo>
                  <a:pt x="675330" y="1511622"/>
                  <a:pt x="723920" y="1454776"/>
                  <a:pt x="768641" y="1459414"/>
                </a:cubicBezTo>
                <a:cubicBezTo>
                  <a:pt x="805594" y="1463610"/>
                  <a:pt x="865476" y="1442049"/>
                  <a:pt x="819196" y="1556554"/>
                </a:cubicBezTo>
                <a:cubicBezTo>
                  <a:pt x="805723" y="1590108"/>
                  <a:pt x="823233" y="1607581"/>
                  <a:pt x="841602" y="1606217"/>
                </a:cubicBezTo>
                <a:cubicBezTo>
                  <a:pt x="990393" y="1592503"/>
                  <a:pt x="928704" y="1817105"/>
                  <a:pt x="979741" y="1914129"/>
                </a:cubicBezTo>
                <a:cubicBezTo>
                  <a:pt x="994130" y="1940125"/>
                  <a:pt x="981845" y="1995898"/>
                  <a:pt x="961586" y="2014028"/>
                </a:cubicBezTo>
                <a:cubicBezTo>
                  <a:pt x="833010" y="2130710"/>
                  <a:pt x="821559" y="2335317"/>
                  <a:pt x="763580" y="2524080"/>
                </a:cubicBezTo>
                <a:cubicBezTo>
                  <a:pt x="834503" y="2575904"/>
                  <a:pt x="917665" y="2570407"/>
                  <a:pt x="993601" y="2596949"/>
                </a:cubicBezTo>
                <a:cubicBezTo>
                  <a:pt x="1072474" y="2624324"/>
                  <a:pt x="1073570" y="2658988"/>
                  <a:pt x="1013917" y="2810127"/>
                </a:cubicBezTo>
                <a:cubicBezTo>
                  <a:pt x="1181198" y="2798901"/>
                  <a:pt x="1181198" y="2798901"/>
                  <a:pt x="1136989" y="3024678"/>
                </a:cubicBezTo>
                <a:cubicBezTo>
                  <a:pt x="1180902" y="3020054"/>
                  <a:pt x="1224298" y="3088781"/>
                  <a:pt x="1259967" y="3181568"/>
                </a:cubicBezTo>
                <a:lnTo>
                  <a:pt x="1265794" y="3198166"/>
                </a:lnTo>
                <a:lnTo>
                  <a:pt x="1265717" y="3204655"/>
                </a:lnTo>
                <a:cubicBezTo>
                  <a:pt x="1268733" y="3236251"/>
                  <a:pt x="1277862" y="3256804"/>
                  <a:pt x="1288242" y="3274732"/>
                </a:cubicBezTo>
                <a:lnTo>
                  <a:pt x="1291297" y="3279721"/>
                </a:lnTo>
                <a:lnTo>
                  <a:pt x="1314272" y="3363918"/>
                </a:lnTo>
                <a:lnTo>
                  <a:pt x="1319860" y="3393684"/>
                </a:lnTo>
                <a:lnTo>
                  <a:pt x="1316519" y="3405686"/>
                </a:lnTo>
                <a:cubicBezTo>
                  <a:pt x="1310372" y="3418102"/>
                  <a:pt x="1301211" y="3431228"/>
                  <a:pt x="1288529" y="3445525"/>
                </a:cubicBezTo>
                <a:cubicBezTo>
                  <a:pt x="1161348" y="3588143"/>
                  <a:pt x="1146805" y="3608961"/>
                  <a:pt x="1242782" y="3705028"/>
                </a:cubicBezTo>
                <a:lnTo>
                  <a:pt x="1286485" y="3747325"/>
                </a:lnTo>
                <a:lnTo>
                  <a:pt x="1292276" y="3757935"/>
                </a:lnTo>
                <a:lnTo>
                  <a:pt x="1295640" y="3771718"/>
                </a:lnTo>
                <a:cubicBezTo>
                  <a:pt x="1296144" y="3781009"/>
                  <a:pt x="1296074" y="3791627"/>
                  <a:pt x="1297165" y="3800021"/>
                </a:cubicBezTo>
                <a:cubicBezTo>
                  <a:pt x="1261584" y="3834526"/>
                  <a:pt x="1216509" y="3777846"/>
                  <a:pt x="1175354" y="3860429"/>
                </a:cubicBezTo>
                <a:lnTo>
                  <a:pt x="1307283" y="4017890"/>
                </a:lnTo>
                <a:lnTo>
                  <a:pt x="1296662" y="4042035"/>
                </a:lnTo>
                <a:cubicBezTo>
                  <a:pt x="1285446" y="4076730"/>
                  <a:pt x="1278762" y="4115040"/>
                  <a:pt x="1272882" y="4153970"/>
                </a:cubicBezTo>
                <a:lnTo>
                  <a:pt x="1262688" y="4216187"/>
                </a:lnTo>
                <a:lnTo>
                  <a:pt x="1264417" y="4216187"/>
                </a:lnTo>
                <a:lnTo>
                  <a:pt x="1262699" y="4228245"/>
                </a:lnTo>
                <a:lnTo>
                  <a:pt x="1261091" y="4239616"/>
                </a:lnTo>
                <a:lnTo>
                  <a:pt x="1260815" y="4241609"/>
                </a:lnTo>
                <a:cubicBezTo>
                  <a:pt x="1260689" y="4242505"/>
                  <a:pt x="1260696" y="4242428"/>
                  <a:pt x="1260967" y="4240495"/>
                </a:cubicBezTo>
                <a:lnTo>
                  <a:pt x="1261091" y="4239616"/>
                </a:lnTo>
                <a:lnTo>
                  <a:pt x="1261469" y="4236887"/>
                </a:lnTo>
                <a:cubicBezTo>
                  <a:pt x="1262532" y="4229054"/>
                  <a:pt x="1263675" y="4219786"/>
                  <a:pt x="1256626" y="4265601"/>
                </a:cubicBezTo>
                <a:cubicBezTo>
                  <a:pt x="1256291" y="4267782"/>
                  <a:pt x="1251762" y="4300784"/>
                  <a:pt x="1248755" y="4319440"/>
                </a:cubicBezTo>
                <a:lnTo>
                  <a:pt x="1247265" y="4327380"/>
                </a:lnTo>
                <a:lnTo>
                  <a:pt x="1237396" y="4327380"/>
                </a:lnTo>
                <a:lnTo>
                  <a:pt x="1217455" y="4371063"/>
                </a:lnTo>
                <a:cubicBezTo>
                  <a:pt x="1199891" y="4400506"/>
                  <a:pt x="1175680" y="4424583"/>
                  <a:pt x="1141096" y="4440302"/>
                </a:cubicBezTo>
                <a:cubicBezTo>
                  <a:pt x="1069946" y="4473150"/>
                  <a:pt x="1038303" y="4575550"/>
                  <a:pt x="987553" y="4640688"/>
                </a:cubicBezTo>
                <a:cubicBezTo>
                  <a:pt x="810580" y="4866180"/>
                  <a:pt x="695846" y="5129308"/>
                  <a:pt x="649254" y="5463560"/>
                </a:cubicBezTo>
                <a:cubicBezTo>
                  <a:pt x="636193" y="5556007"/>
                  <a:pt x="578841" y="5642157"/>
                  <a:pt x="542839" y="5729320"/>
                </a:cubicBezTo>
                <a:cubicBezTo>
                  <a:pt x="563420" y="5782527"/>
                  <a:pt x="660486" y="5634705"/>
                  <a:pt x="629662" y="5793573"/>
                </a:cubicBezTo>
                <a:cubicBezTo>
                  <a:pt x="606320" y="5913360"/>
                  <a:pt x="539304" y="6000311"/>
                  <a:pt x="476494" y="6082357"/>
                </a:cubicBezTo>
                <a:cubicBezTo>
                  <a:pt x="404358" y="6175982"/>
                  <a:pt x="324070" y="6256850"/>
                  <a:pt x="295356" y="6405892"/>
                </a:cubicBezTo>
                <a:cubicBezTo>
                  <a:pt x="293791" y="6413841"/>
                  <a:pt x="198424" y="6580901"/>
                  <a:pt x="21866" y="6831011"/>
                </a:cubicBezTo>
                <a:lnTo>
                  <a:pt x="0" y="6861482"/>
                </a:lnTo>
                <a:lnTo>
                  <a:pt x="5463940" y="6861482"/>
                </a:ln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713312"/>
            <a:ext cx="3200400" cy="5431376"/>
          </a:xfrm>
        </p:spPr>
        <p:txBody>
          <a:bodyPr>
            <a:normAutofit/>
          </a:bodyPr>
          <a:lstStyle/>
          <a:p>
            <a:r>
              <a:rPr lang="en-GB" sz="3600">
                <a:solidFill>
                  <a:srgbClr val="FFFFFF"/>
                </a:solidFill>
              </a:rPr>
              <a:t>P-values</a:t>
            </a:r>
          </a:p>
        </p:txBody>
      </p:sp>
      <p:graphicFrame>
        <p:nvGraphicFramePr>
          <p:cNvPr id="5" name="Content Placeholder 2">
            <a:extLst>
              <a:ext uri="{FF2B5EF4-FFF2-40B4-BE49-F238E27FC236}">
                <a16:creationId xmlns:a16="http://schemas.microsoft.com/office/drawing/2014/main" id="{6111E482-7452-4234-8BAF-AA26311CF603}"/>
              </a:ext>
            </a:extLst>
          </p:cNvPr>
          <p:cNvGraphicFramePr>
            <a:graphicFrameLocks noGrp="1"/>
          </p:cNvGraphicFramePr>
          <p:nvPr>
            <p:ph idx="1"/>
            <p:extLst>
              <p:ext uri="{D42A27DB-BD31-4B8C-83A1-F6EECF244321}">
                <p14:modId xmlns:p14="http://schemas.microsoft.com/office/powerpoint/2010/main" val="193989877"/>
              </p:ext>
            </p:extLst>
          </p:nvPr>
        </p:nvGraphicFramePr>
        <p:xfrm>
          <a:off x="5550568" y="713312"/>
          <a:ext cx="5803231" cy="54949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3597262"/>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838200" y="713312"/>
            <a:ext cx="3461084" cy="5431376"/>
          </a:xfrm>
        </p:spPr>
        <p:txBody>
          <a:bodyPr>
            <a:normAutofit/>
          </a:bodyPr>
          <a:lstStyle/>
          <a:p>
            <a:r>
              <a:rPr lang="en-GB">
                <a:solidFill>
                  <a:srgbClr val="FFFFFF"/>
                </a:solidFill>
              </a:rPr>
              <a:t>Link</a:t>
            </a:r>
          </a:p>
        </p:txBody>
      </p:sp>
      <p:sp>
        <p:nvSpPr>
          <p:cNvPr id="3" name="Content Placeholder 2"/>
          <p:cNvSpPr>
            <a:spLocks noGrp="1"/>
          </p:cNvSpPr>
          <p:nvPr>
            <p:ph idx="1"/>
          </p:nvPr>
        </p:nvSpPr>
        <p:spPr>
          <a:xfrm>
            <a:off x="6095999" y="713313"/>
            <a:ext cx="5257801" cy="5431376"/>
          </a:xfrm>
        </p:spPr>
        <p:txBody>
          <a:bodyPr anchor="ctr">
            <a:normAutofit/>
          </a:bodyPr>
          <a:lstStyle/>
          <a:p>
            <a:r>
              <a:rPr lang="en-GB" sz="2000">
                <a:hlinkClick r:id="rId2"/>
              </a:rPr>
              <a:t>http://blog.minitab.com/blog/understanding-statistics/what-can-you-say-when-your-p-value-is-greater-than-005</a:t>
            </a:r>
            <a:endParaRPr lang="en-GB" sz="2000"/>
          </a:p>
          <a:p>
            <a:endParaRPr lang="en-GB" sz="2000"/>
          </a:p>
        </p:txBody>
      </p:sp>
    </p:spTree>
    <p:extLst>
      <p:ext uri="{BB962C8B-B14F-4D97-AF65-F5344CB8AC3E}">
        <p14:creationId xmlns:p14="http://schemas.microsoft.com/office/powerpoint/2010/main" val="1850829669"/>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3" name="Title 2"/>
          <p:cNvSpPr>
            <a:spLocks noGrp="1"/>
          </p:cNvSpPr>
          <p:nvPr>
            <p:ph type="title"/>
          </p:nvPr>
        </p:nvSpPr>
        <p:spPr>
          <a:xfrm>
            <a:off x="838200" y="713312"/>
            <a:ext cx="3461084" cy="5431376"/>
          </a:xfrm>
        </p:spPr>
        <p:txBody>
          <a:bodyPr rtlCol="0">
            <a:normAutofit/>
            <a:scene3d>
              <a:camera prst="orthographicFront"/>
              <a:lightRig rig="soft" dir="t"/>
            </a:scene3d>
          </a:bodyPr>
          <a:lstStyle/>
          <a:p>
            <a:pPr>
              <a:defRPr/>
            </a:pPr>
            <a:r>
              <a:rPr lang="en-GB">
                <a:solidFill>
                  <a:srgbClr val="FFFFFF"/>
                </a:solidFill>
                <a:ea typeface="+mj-ea"/>
                <a:cs typeface="+mj-cs"/>
              </a:rPr>
              <a:t>Outliers</a:t>
            </a:r>
          </a:p>
        </p:txBody>
      </p:sp>
      <p:sp>
        <p:nvSpPr>
          <p:cNvPr id="69635" name="Content Placeholder 1"/>
          <p:cNvSpPr>
            <a:spLocks noGrp="1"/>
          </p:cNvSpPr>
          <p:nvPr>
            <p:ph idx="1"/>
          </p:nvPr>
        </p:nvSpPr>
        <p:spPr>
          <a:xfrm>
            <a:off x="6095999" y="713313"/>
            <a:ext cx="5257801" cy="5431376"/>
          </a:xfrm>
        </p:spPr>
        <p:txBody>
          <a:bodyPr anchor="ctr">
            <a:normAutofit/>
          </a:bodyPr>
          <a:lstStyle/>
          <a:p>
            <a:r>
              <a:rPr lang="en-US" altLang="en-US" sz="2000">
                <a:ea typeface="ＭＳ Ｐゴシック" panose="020B0600070205080204" pitchFamily="34" charset="-128"/>
              </a:rPr>
              <a:t>Include any data that were outside the norm resulting from testing (Sproull, 2004).</a:t>
            </a:r>
          </a:p>
          <a:p>
            <a:r>
              <a:rPr lang="en-US" altLang="en-US" sz="2000">
                <a:ea typeface="ＭＳ Ｐゴシック" panose="020B0600070205080204" pitchFamily="34" charset="-128"/>
              </a:rPr>
              <a:t>Show how the data did not fit into the curve (Creswell, 2004).</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524542685"/>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Summary and conclusion</a:t>
            </a:r>
          </a:p>
        </p:txBody>
      </p:sp>
      <p:sp>
        <p:nvSpPr>
          <p:cNvPr id="71683" name="Content Placeholder 1"/>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Summarize the results of the tests for the reader in their order of significance.</a:t>
            </a:r>
          </a:p>
          <a:p>
            <a:r>
              <a:rPr lang="en-US" altLang="en-US" sz="2000">
                <a:ea typeface="ＭＳ Ｐゴシック" panose="020B0600070205080204" pitchFamily="34" charset="-128"/>
              </a:rPr>
              <a:t>No new information or analysis should be included; the goal of the summary is to summarize the findings for the reader in one to two paragraphs.</a:t>
            </a:r>
          </a:p>
          <a:p>
            <a:r>
              <a:rPr lang="en-US" altLang="en-US" sz="2000">
                <a:ea typeface="ＭＳ Ｐゴシック" panose="020B0600070205080204" pitchFamily="34" charset="-128"/>
              </a:rPr>
              <a:t>Add a conclusion that makes the transition of chapter 4 to the topics in chapter 5.</a:t>
            </a:r>
            <a:endParaRPr lang="en-GB" altLang="en-US" sz="2000">
              <a:ea typeface="ＭＳ Ｐゴシック" panose="020B0600070205080204" pitchFamily="34" charset="-128"/>
            </a:endParaRP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2807582410"/>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Relating the analysis to the objectives</a:t>
            </a:r>
          </a:p>
        </p:txBody>
      </p:sp>
      <p:sp>
        <p:nvSpPr>
          <p:cNvPr id="72707" name="Content Placeholder 2"/>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A well-written dissertation will have provided an outline of the analysis approaches and how they relate to the objectives (Wilson and Abeyasekera, 2005).</a:t>
            </a:r>
          </a:p>
          <a:p>
            <a:r>
              <a:rPr lang="en-US" altLang="en-US" sz="2000">
                <a:ea typeface="ＭＳ Ｐゴシック" panose="020B0600070205080204" pitchFamily="34" charset="-128"/>
              </a:rPr>
              <a:t>At the data analysis stage of the project these suggested approaches will need to be reviewed in the light of how your data collection went to ensure that they are still appropriate and that the data collected addresses the objectives.</a:t>
            </a:r>
          </a:p>
          <a:p>
            <a:endParaRPr lang="en-US" altLang="en-US" sz="2000">
              <a:ea typeface="ＭＳ Ｐゴシック" panose="020B0600070205080204" pitchFamily="34" charset="-128"/>
            </a:endParaRPr>
          </a:p>
        </p:txBody>
      </p:sp>
    </p:spTree>
    <p:extLst>
      <p:ext uri="{BB962C8B-B14F-4D97-AF65-F5344CB8AC3E}">
        <p14:creationId xmlns:p14="http://schemas.microsoft.com/office/powerpoint/2010/main" val="784164817"/>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rtlCol="0">
            <a:normAutofit/>
            <a:scene3d>
              <a:camera prst="orthographicFront"/>
              <a:lightRig rig="soft" dir="t"/>
            </a:scene3d>
          </a:bodyPr>
          <a:lstStyle/>
          <a:p>
            <a:pPr>
              <a:defRPr/>
            </a:pPr>
            <a:r>
              <a:rPr lang="en-GB" sz="4400">
                <a:solidFill>
                  <a:srgbClr val="FFFFFF"/>
                </a:solidFill>
                <a:ea typeface="+mj-ea"/>
                <a:cs typeface="+mj-cs"/>
              </a:rPr>
              <a:t>Continued</a:t>
            </a:r>
          </a:p>
        </p:txBody>
      </p:sp>
      <p:sp>
        <p:nvSpPr>
          <p:cNvPr id="73731" name="Content Placeholder 2"/>
          <p:cNvSpPr>
            <a:spLocks noGrp="1"/>
          </p:cNvSpPr>
          <p:nvPr>
            <p:ph idx="1"/>
          </p:nvPr>
        </p:nvSpPr>
        <p:spPr>
          <a:xfrm>
            <a:off x="7538022" y="713313"/>
            <a:ext cx="3815778" cy="5431376"/>
          </a:xfrm>
        </p:spPr>
        <p:txBody>
          <a:bodyPr anchor="ctr">
            <a:normAutofit/>
          </a:bodyPr>
          <a:lstStyle/>
          <a:p>
            <a:r>
              <a:rPr lang="en-US" altLang="en-US" sz="2000">
                <a:ea typeface="ＭＳ Ｐゴシック" panose="020B0600070205080204" pitchFamily="34" charset="-128"/>
              </a:rPr>
              <a:t>If not, suitable modifications will need to be made to at least one of objectives and analysis approaches.</a:t>
            </a:r>
          </a:p>
          <a:p>
            <a:r>
              <a:rPr lang="en-US" altLang="en-US" sz="2000">
                <a:ea typeface="ＭＳ Ｐゴシック" panose="020B0600070205080204" pitchFamily="34" charset="-128"/>
              </a:rPr>
              <a:t>The analysis report should contain the analysis approaches that were actually used and how they relate to the objectives, with some discussion as to why they were different from the original protocol.</a:t>
            </a:r>
          </a:p>
        </p:txBody>
      </p:sp>
    </p:spTree>
    <p:extLst>
      <p:ext uri="{BB962C8B-B14F-4D97-AF65-F5344CB8AC3E}">
        <p14:creationId xmlns:p14="http://schemas.microsoft.com/office/powerpoint/2010/main" val="2264686174"/>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46" name="Rectangle 4">
            <a:extLst>
              <a:ext uri="{FF2B5EF4-FFF2-40B4-BE49-F238E27FC236}">
                <a16:creationId xmlns:a16="http://schemas.microsoft.com/office/drawing/2014/main" id="{F052A299-49FE-D646-ABBF-DDD2FCF658B5}"/>
              </a:ext>
            </a:extLst>
          </p:cNvPr>
          <p:cNvSpPr>
            <a:spLocks noGrp="1" noChangeArrowheads="1"/>
          </p:cNvSpPr>
          <p:nvPr>
            <p:ph type="title"/>
          </p:nvPr>
        </p:nvSpPr>
        <p:spPr>
          <a:xfrm>
            <a:off x="838199" y="1065749"/>
            <a:ext cx="4702629" cy="4726502"/>
          </a:xfrm>
        </p:spPr>
        <p:txBody>
          <a:bodyPr>
            <a:normAutofit/>
          </a:bodyPr>
          <a:lstStyle/>
          <a:p>
            <a:pPr eaLnBrk="1" hangingPunct="1"/>
            <a:r>
              <a:rPr lang="en-US" altLang="en-US" sz="4400" b="1">
                <a:solidFill>
                  <a:srgbClr val="FFFFFF"/>
                </a:solidFill>
              </a:rPr>
              <a:t>Ways to Present Research Findings</a:t>
            </a:r>
          </a:p>
        </p:txBody>
      </p:sp>
      <p:sp>
        <p:nvSpPr>
          <p:cNvPr id="6147" name="Rectangle 5">
            <a:extLst>
              <a:ext uri="{FF2B5EF4-FFF2-40B4-BE49-F238E27FC236}">
                <a16:creationId xmlns:a16="http://schemas.microsoft.com/office/drawing/2014/main" id="{02171912-4388-BB44-9178-36BB6D5587C1}"/>
              </a:ext>
            </a:extLst>
          </p:cNvPr>
          <p:cNvSpPr>
            <a:spLocks noGrp="1" noChangeArrowheads="1"/>
          </p:cNvSpPr>
          <p:nvPr>
            <p:ph type="body" idx="1"/>
          </p:nvPr>
        </p:nvSpPr>
        <p:spPr>
          <a:xfrm>
            <a:off x="7538022" y="713313"/>
            <a:ext cx="3815778" cy="5431376"/>
          </a:xfrm>
        </p:spPr>
        <p:txBody>
          <a:bodyPr anchor="ctr">
            <a:normAutofit/>
          </a:bodyPr>
          <a:lstStyle/>
          <a:p>
            <a:pPr eaLnBrk="1" hangingPunct="1"/>
            <a:r>
              <a:rPr lang="en-US" altLang="en-US" sz="2000" dirty="0"/>
              <a:t>Visually Clean Presentation. </a:t>
            </a:r>
          </a:p>
          <a:p>
            <a:pPr eaLnBrk="1" hangingPunct="1"/>
            <a:r>
              <a:rPr lang="en-US" altLang="en-US" sz="2000" dirty="0"/>
              <a:t>Reader-Friendly Format. </a:t>
            </a:r>
          </a:p>
          <a:p>
            <a:pPr eaLnBrk="1" hangingPunct="1"/>
            <a:r>
              <a:rPr lang="en-US" altLang="en-US" sz="2000" dirty="0"/>
              <a:t>Suitable Presentation for Type of Data. </a:t>
            </a:r>
          </a:p>
          <a:p>
            <a:pPr eaLnBrk="1" hangingPunct="1"/>
            <a:r>
              <a:rPr lang="en-US" altLang="en-US" sz="2000" dirty="0"/>
              <a:t>Appropriate Number of Visual Aids. </a:t>
            </a:r>
          </a:p>
          <a:p>
            <a:pPr eaLnBrk="1" hangingPunct="1"/>
            <a:r>
              <a:rPr lang="en-US" altLang="en-US" sz="2000" dirty="0"/>
              <a:t>Appropriate Use of Visual Aids.</a:t>
            </a:r>
          </a:p>
          <a:p>
            <a:pPr eaLnBrk="1" hangingPunct="1"/>
            <a:r>
              <a:rPr lang="en-US" altLang="en-US" sz="2000" dirty="0" err="1"/>
              <a:t>Nondistracting</a:t>
            </a:r>
            <a:r>
              <a:rPr lang="en-US" altLang="en-US" sz="2000" dirty="0"/>
              <a:t> Presentation. </a:t>
            </a:r>
          </a:p>
        </p:txBody>
      </p:sp>
    </p:spTree>
    <p:extLst>
      <p:ext uri="{BB962C8B-B14F-4D97-AF65-F5344CB8AC3E}">
        <p14:creationId xmlns:p14="http://schemas.microsoft.com/office/powerpoint/2010/main" val="2333092426"/>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8ADD11D-00C7-E641-8A19-0732C7A63A5C}"/>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8195" name="Text Box 4">
            <a:extLst>
              <a:ext uri="{FF2B5EF4-FFF2-40B4-BE49-F238E27FC236}">
                <a16:creationId xmlns:a16="http://schemas.microsoft.com/office/drawing/2014/main" id="{C3A23B86-2F13-ED4A-97BB-D8BE8415B1CE}"/>
              </a:ext>
            </a:extLst>
          </p:cNvPr>
          <p:cNvSpPr txBox="1">
            <a:spLocks noChangeArrowheads="1"/>
          </p:cNvSpPr>
          <p:nvPr/>
        </p:nvSpPr>
        <p:spPr bwMode="auto">
          <a:xfrm>
            <a:off x="2063750" y="1038226"/>
            <a:ext cx="8305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These can summarise results or provide concise summaries of data. 	</a:t>
            </a:r>
          </a:p>
        </p:txBody>
      </p:sp>
      <p:graphicFrame>
        <p:nvGraphicFramePr>
          <p:cNvPr id="3" name="Table 2">
            <a:extLst>
              <a:ext uri="{FF2B5EF4-FFF2-40B4-BE49-F238E27FC236}">
                <a16:creationId xmlns:a16="http://schemas.microsoft.com/office/drawing/2014/main" id="{9E3D1EE2-3717-A04B-99B6-9FB18D0E6845}"/>
              </a:ext>
            </a:extLst>
          </p:cNvPr>
          <p:cNvGraphicFramePr>
            <a:graphicFrameLocks noGrp="1"/>
          </p:cNvGraphicFramePr>
          <p:nvPr/>
        </p:nvGraphicFramePr>
        <p:xfrm>
          <a:off x="1703388" y="2060576"/>
          <a:ext cx="3946526" cy="3973513"/>
        </p:xfrm>
        <a:graphic>
          <a:graphicData uri="http://schemas.openxmlformats.org/drawingml/2006/table">
            <a:tbl>
              <a:tblPr/>
              <a:tblGrid>
                <a:gridCol w="811305">
                  <a:extLst>
                    <a:ext uri="{9D8B030D-6E8A-4147-A177-3AD203B41FA5}">
                      <a16:colId xmlns:a16="http://schemas.microsoft.com/office/drawing/2014/main" val="20000"/>
                    </a:ext>
                  </a:extLst>
                </a:gridCol>
                <a:gridCol w="1649963">
                  <a:extLst>
                    <a:ext uri="{9D8B030D-6E8A-4147-A177-3AD203B41FA5}">
                      <a16:colId xmlns:a16="http://schemas.microsoft.com/office/drawing/2014/main" val="20001"/>
                    </a:ext>
                  </a:extLst>
                </a:gridCol>
                <a:gridCol w="1485258">
                  <a:extLst>
                    <a:ext uri="{9D8B030D-6E8A-4147-A177-3AD203B41FA5}">
                      <a16:colId xmlns:a16="http://schemas.microsoft.com/office/drawing/2014/main" val="20002"/>
                    </a:ext>
                  </a:extLst>
                </a:gridCol>
              </a:tblGrid>
              <a:tr h="209577">
                <a:tc>
                  <a:txBody>
                    <a:bodyPr/>
                    <a:lstStyle/>
                    <a:p>
                      <a:pPr>
                        <a:lnSpc>
                          <a:spcPct val="120000"/>
                        </a:lnSpc>
                        <a:spcAft>
                          <a:spcPts val="0"/>
                        </a:spcAft>
                      </a:pPr>
                      <a:r>
                        <a:rPr lang="en-GB" sz="1200" kern="50" dirty="0">
                          <a:solidFill>
                            <a:srgbClr val="000000"/>
                          </a:solidFill>
                          <a:effectLst/>
                          <a:latin typeface="Times New Roman" panose="02020603050405020304" pitchFamily="18" charset="0"/>
                          <a:ea typeface="Arial" panose="020B0604020202020204" pitchFamily="34" charset="0"/>
                        </a:rPr>
                        <a:t> </a:t>
                      </a:r>
                      <a:endParaRPr lang="en-AU" sz="12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900" kern="50">
                          <a:solidFill>
                            <a:srgbClr val="000000"/>
                          </a:solidFill>
                          <a:effectLst/>
                          <a:latin typeface="Times New Roman" panose="02020603050405020304" pitchFamily="18" charset="0"/>
                          <a:ea typeface="Arial" panose="020B0604020202020204" pitchFamily="34" charset="0"/>
                        </a:rPr>
                        <a:t>Number</a:t>
                      </a:r>
                      <a:endParaRPr lang="en-AU" sz="12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900" kern="50">
                          <a:solidFill>
                            <a:srgbClr val="000000"/>
                          </a:solidFill>
                          <a:effectLst/>
                          <a:latin typeface="Times New Roman" panose="02020603050405020304" pitchFamily="18" charset="0"/>
                          <a:ea typeface="Arial" panose="020B0604020202020204" pitchFamily="34" charset="0"/>
                        </a:rPr>
                        <a:t>Percentage</a:t>
                      </a:r>
                      <a:endParaRPr lang="en-AU" sz="12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93683">
                <a:tc>
                  <a:txBody>
                    <a:bodyPr/>
                    <a:lstStyle/>
                    <a:p>
                      <a:pPr marL="114300" indent="-114300">
                        <a:lnSpc>
                          <a:spcPts val="1100"/>
                        </a:lnSpc>
                        <a:spcAft>
                          <a:spcPts val="400"/>
                        </a:spcAft>
                        <a:tabLst>
                          <a:tab pos="2495550" algn="r"/>
                          <a:tab pos="3543300" algn="ctr"/>
                        </a:tabLst>
                      </a:pPr>
                      <a:r>
                        <a:rPr lang="en-US" sz="1000" b="1" kern="50" cap="all" dirty="0">
                          <a:solidFill>
                            <a:srgbClr val="000000"/>
                          </a:solidFill>
                          <a:effectLst/>
                          <a:latin typeface="Times New Roman" panose="02020603050405020304" pitchFamily="18" charset="0"/>
                          <a:ea typeface="Arial" panose="020B0604020202020204" pitchFamily="34" charset="0"/>
                          <a:cs typeface="Optima"/>
                        </a:rPr>
                        <a:t>Gender:</a:t>
                      </a:r>
                      <a:endParaRPr lang="en-AU" sz="1000" dirty="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Male</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Female</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60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94</a:t>
                      </a:r>
                      <a:endParaRPr lang="en-AU" sz="1000" dirty="0">
                        <a:solidFill>
                          <a:srgbClr val="000000"/>
                        </a:solidFill>
                        <a:effectLst/>
                        <a:latin typeface="Optima"/>
                        <a:ea typeface="Arial" panose="020B0604020202020204" pitchFamily="34" charset="0"/>
                        <a:cs typeface="Optima"/>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51.1%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48.9%</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789818">
                <a:tc>
                  <a:txBody>
                    <a:bodyPr/>
                    <a:lstStyle/>
                    <a:p>
                      <a:pPr marL="114300" indent="-114300">
                        <a:lnSpc>
                          <a:spcPts val="1100"/>
                        </a:lnSpc>
                        <a:spcAft>
                          <a:spcPts val="0"/>
                        </a:spcAft>
                        <a:tabLst>
                          <a:tab pos="2495550" algn="r"/>
                          <a:tab pos="3543300" algn="ctr"/>
                        </a:tabLst>
                      </a:pPr>
                      <a:r>
                        <a:rPr lang="en-US" sz="1000" b="1" kern="50" cap="all">
                          <a:solidFill>
                            <a:srgbClr val="000000"/>
                          </a:solidFill>
                          <a:effectLst/>
                          <a:latin typeface="Times New Roman" panose="02020603050405020304" pitchFamily="18" charset="0"/>
                          <a:ea typeface="Arial" panose="020B0604020202020204" pitchFamily="34" charset="0"/>
                          <a:cs typeface="Optima"/>
                        </a:rPr>
                        <a:t>Age:</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18</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19</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21</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22</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17</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6</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94</a:t>
                      </a:r>
                      <a:endParaRPr lang="en-AU" sz="1000" dirty="0">
                        <a:solidFill>
                          <a:srgbClr val="000000"/>
                        </a:solidFill>
                        <a:effectLst/>
                        <a:latin typeface="Optima"/>
                        <a:ea typeface="Arial" panose="020B0604020202020204" pitchFamily="34" charset="0"/>
                        <a:cs typeface="Optima"/>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4.3%</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11.7%</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16.0%</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18.1%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24.5%</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18.1%</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6.4%</a:t>
                      </a:r>
                      <a:endParaRPr lang="en-AU" sz="1000" dirty="0">
                        <a:solidFill>
                          <a:srgbClr val="000000"/>
                        </a:solidFill>
                        <a:effectLst/>
                        <a:latin typeface="Optima"/>
                        <a:ea typeface="Arial" panose="020B0604020202020204" pitchFamily="34" charset="0"/>
                        <a:cs typeface="Optima"/>
                      </a:endParaRPr>
                    </a:p>
                    <a:p>
                      <a:pPr marL="114300" indent="-114300" algn="ctr">
                        <a:lnSpc>
                          <a:spcPts val="1100"/>
                        </a:lnSpc>
                        <a:spcAft>
                          <a:spcPts val="0"/>
                        </a:spcAft>
                        <a:tabLst>
                          <a:tab pos="2495550" algn="r"/>
                          <a:tab pos="3543300" algn="ctr"/>
                        </a:tabLst>
                      </a:pPr>
                      <a:r>
                        <a:rPr lang="en-US" sz="1000" kern="50" dirty="0">
                          <a:solidFill>
                            <a:srgbClr val="000000"/>
                          </a:solidFill>
                          <a:effectLst/>
                          <a:latin typeface="Times New Roman" panose="02020603050405020304" pitchFamily="18" charset="0"/>
                          <a:ea typeface="Arial" panose="020B0604020202020204" pitchFamily="34" charset="0"/>
                          <a:cs typeface="Optima"/>
                        </a:rPr>
                        <a:t>1.1%</a:t>
                      </a:r>
                      <a:endParaRPr lang="en-AU" sz="1000" dirty="0">
                        <a:solidFill>
                          <a:srgbClr val="000000"/>
                        </a:solidFill>
                        <a:effectLst/>
                        <a:latin typeface="Optima"/>
                        <a:ea typeface="Arial" panose="020B0604020202020204" pitchFamily="34" charset="0"/>
                        <a:cs typeface="Optima"/>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100.0</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80435">
                <a:tc>
                  <a:txBody>
                    <a:bodyPr/>
                    <a:lstStyle/>
                    <a:p>
                      <a:pPr marL="114300" indent="-114300">
                        <a:lnSpc>
                          <a:spcPts val="1100"/>
                        </a:lnSpc>
                        <a:spcAft>
                          <a:spcPts val="400"/>
                        </a:spcAft>
                        <a:tabLst>
                          <a:tab pos="2495550" algn="r"/>
                          <a:tab pos="3543300" algn="ctr"/>
                        </a:tabLst>
                      </a:pPr>
                      <a:r>
                        <a:rPr lang="en-US" sz="1000" b="1" kern="50" dirty="0">
                          <a:solidFill>
                            <a:srgbClr val="000000"/>
                          </a:solidFill>
                          <a:effectLst/>
                          <a:latin typeface="Times New Roman" panose="02020603050405020304" pitchFamily="18" charset="0"/>
                          <a:ea typeface="Arial" panose="020B0604020202020204" pitchFamily="34" charset="0"/>
                          <a:cs typeface="Optima"/>
                        </a:rPr>
                        <a:t>YEAR OF STUDY:</a:t>
                      </a:r>
                      <a:endParaRPr lang="en-AU" sz="1000" dirty="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Freshman</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Sophomore</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Junior</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Senior</a:t>
                      </a:r>
                      <a:endParaRPr lang="en-AU" sz="10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TOTAL</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26</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a:t>
                      </a:r>
                      <a:endParaRPr lang="en-AU" sz="100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21.3%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27.7%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100.0%</a:t>
                      </a:r>
                      <a:endParaRPr lang="en-AU" sz="1000" dirty="0">
                        <a:solidFill>
                          <a:srgbClr val="000000"/>
                        </a:solidFill>
                        <a:effectLst/>
                        <a:latin typeface="Times" panose="02020603050405020304" pitchFamily="18" charset="0"/>
                        <a:ea typeface="Arial" panose="020B0604020202020204" pitchFamily="34" charset="0"/>
                      </a:endParaRP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graphicFrame>
        <p:nvGraphicFramePr>
          <p:cNvPr id="4" name="Table 3">
            <a:extLst>
              <a:ext uri="{FF2B5EF4-FFF2-40B4-BE49-F238E27FC236}">
                <a16:creationId xmlns:a16="http://schemas.microsoft.com/office/drawing/2014/main" id="{550F6C97-4A4B-0649-9FEF-6791B476FCF6}"/>
              </a:ext>
            </a:extLst>
          </p:cNvPr>
          <p:cNvGraphicFramePr>
            <a:graphicFrameLocks noGrp="1"/>
          </p:cNvGraphicFramePr>
          <p:nvPr/>
        </p:nvGraphicFramePr>
        <p:xfrm>
          <a:off x="5808663" y="2060575"/>
          <a:ext cx="4679950" cy="3941762"/>
        </p:xfrm>
        <a:graphic>
          <a:graphicData uri="http://schemas.openxmlformats.org/drawingml/2006/table">
            <a:tbl>
              <a:tblPr/>
              <a:tblGrid>
                <a:gridCol w="1171756">
                  <a:extLst>
                    <a:ext uri="{9D8B030D-6E8A-4147-A177-3AD203B41FA5}">
                      <a16:colId xmlns:a16="http://schemas.microsoft.com/office/drawing/2014/main" val="20000"/>
                    </a:ext>
                  </a:extLst>
                </a:gridCol>
                <a:gridCol w="1165187">
                  <a:extLst>
                    <a:ext uri="{9D8B030D-6E8A-4147-A177-3AD203B41FA5}">
                      <a16:colId xmlns:a16="http://schemas.microsoft.com/office/drawing/2014/main" val="20001"/>
                    </a:ext>
                  </a:extLst>
                </a:gridCol>
                <a:gridCol w="1167714">
                  <a:extLst>
                    <a:ext uri="{9D8B030D-6E8A-4147-A177-3AD203B41FA5}">
                      <a16:colId xmlns:a16="http://schemas.microsoft.com/office/drawing/2014/main" val="20002"/>
                    </a:ext>
                  </a:extLst>
                </a:gridCol>
                <a:gridCol w="1175293">
                  <a:extLst>
                    <a:ext uri="{9D8B030D-6E8A-4147-A177-3AD203B41FA5}">
                      <a16:colId xmlns:a16="http://schemas.microsoft.com/office/drawing/2014/main" val="20003"/>
                    </a:ext>
                  </a:extLst>
                </a:gridCol>
              </a:tblGrid>
              <a:tr h="404502">
                <a:tc>
                  <a:txBody>
                    <a:bodyPr/>
                    <a:lstStyle/>
                    <a:p>
                      <a:pP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dirty="0">
                          <a:solidFill>
                            <a:srgbClr val="000000"/>
                          </a:solidFill>
                          <a:effectLst/>
                          <a:latin typeface="Times New Roman" panose="02020603050405020304" pitchFamily="18" charset="0"/>
                          <a:ea typeface="Arial" panose="020B0604020202020204" pitchFamily="34" charset="0"/>
                        </a:rPr>
                        <a:t>MALE</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i="1" kern="50" dirty="0">
                          <a:solidFill>
                            <a:srgbClr val="000000"/>
                          </a:solidFill>
                          <a:effectLst/>
                          <a:latin typeface="Times New Roman" panose="02020603050405020304" pitchFamily="18" charset="0"/>
                          <a:ea typeface="Arial" panose="020B0604020202020204" pitchFamily="34" charset="0"/>
                        </a:rPr>
                        <a:t>Number (%)</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FEMALE</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Number (%)</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i="1"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p>
                      <a:pPr algn="ctr">
                        <a:lnSpc>
                          <a:spcPts val="1100"/>
                        </a:lnSpc>
                        <a:spcAft>
                          <a:spcPts val="750"/>
                        </a:spcAft>
                        <a:tabLst>
                          <a:tab pos="1822450" algn="ctr"/>
                          <a:tab pos="3054350" algn="ctr"/>
                          <a:tab pos="4267200" algn="ctr"/>
                        </a:tabLst>
                      </a:pPr>
                      <a:r>
                        <a:rPr lang="en-US" sz="1000" i="1" kern="50">
                          <a:solidFill>
                            <a:srgbClr val="000000"/>
                          </a:solidFill>
                          <a:effectLst/>
                          <a:latin typeface="Times New Roman" panose="02020603050405020304" pitchFamily="18" charset="0"/>
                          <a:ea typeface="Arial" panose="020B0604020202020204" pitchFamily="34" charset="0"/>
                          <a:cs typeface="Optima"/>
                        </a:rPr>
                        <a:t>Number (%)</a:t>
                      </a:r>
                      <a:endParaRPr lang="en-AU" sz="1000" i="1">
                        <a:solidFill>
                          <a:srgbClr val="000000"/>
                        </a:solidFill>
                        <a:effectLst/>
                        <a:latin typeface="Optima"/>
                        <a:ea typeface="Arial" panose="020B0604020202020204" pitchFamily="34" charset="0"/>
                        <a:cs typeface="Optima"/>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02251">
                <a:tc>
                  <a:txBody>
                    <a:bodyPr/>
                    <a:lstStyle/>
                    <a:p>
                      <a:pPr>
                        <a:lnSpc>
                          <a:spcPct val="120000"/>
                        </a:lnSpc>
                        <a:spcAft>
                          <a:spcPts val="0"/>
                        </a:spcAft>
                      </a:pPr>
                      <a:r>
                        <a:rPr lang="en-GB" sz="1000" b="1" kern="50">
                          <a:solidFill>
                            <a:srgbClr val="000000"/>
                          </a:solidFill>
                          <a:effectLst/>
                          <a:latin typeface="Times New Roman" panose="02020603050405020304" pitchFamily="18" charset="0"/>
                          <a:ea typeface="Arial" panose="020B0604020202020204" pitchFamily="34" charset="0"/>
                        </a:rPr>
                        <a:t>GENDER:</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 (51.1%)</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46 (48.9%)</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022512">
                <a:tc>
                  <a:txBody>
                    <a:bodyPr/>
                    <a:lstStyle/>
                    <a:p>
                      <a:pPr marL="114300" indent="-114300">
                        <a:lnSpc>
                          <a:spcPts val="1100"/>
                        </a:lnSpc>
                        <a:spcAft>
                          <a:spcPts val="0"/>
                        </a:spcAft>
                        <a:tabLst>
                          <a:tab pos="2495550" algn="r"/>
                          <a:tab pos="3543300" algn="ctr"/>
                        </a:tabLst>
                      </a:pPr>
                      <a:r>
                        <a:rPr lang="en-US" sz="1000" b="1" kern="50" cap="all">
                          <a:solidFill>
                            <a:srgbClr val="000000"/>
                          </a:solidFill>
                          <a:effectLst/>
                          <a:latin typeface="Times New Roman" panose="02020603050405020304" pitchFamily="18" charset="0"/>
                          <a:ea typeface="Arial" panose="020B0604020202020204" pitchFamily="34" charset="0"/>
                          <a:cs typeface="Optima"/>
                        </a:rPr>
                        <a:t>Age:</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18</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19</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20</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21</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22</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24</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 (4.2%)</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5 (10.4%)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7 (14.6%)</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6 (12.5%)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(22.9%)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13 (27.1%)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3 (6.3%)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 (2.1%)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48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 (4.3%)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6 (13.0%)</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8 (17.4%)</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(23.9%)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12 (26.1%)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 (8.7%)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3 (6.5%)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0 (0.0%)</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 (4.3%)</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11 (11.7%)</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15 16.0%)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 (18.1%)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23 (24.5%)</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17 (18.1%)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6 (6.4%)</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 (1.1%)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94 (100.0)</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312497">
                <a:tc>
                  <a:txBody>
                    <a:bodyPr/>
                    <a:lstStyle/>
                    <a:p>
                      <a:pPr marL="114300" indent="-114300">
                        <a:lnSpc>
                          <a:spcPts val="1100"/>
                        </a:lnSpc>
                        <a:spcAft>
                          <a:spcPts val="400"/>
                        </a:spcAft>
                        <a:tabLst>
                          <a:tab pos="2495550" algn="r"/>
                          <a:tab pos="3543300" algn="ctr"/>
                        </a:tabLst>
                      </a:pPr>
                      <a:r>
                        <a:rPr lang="en-US" sz="1000" b="1" kern="50">
                          <a:solidFill>
                            <a:srgbClr val="000000"/>
                          </a:solidFill>
                          <a:effectLst/>
                          <a:latin typeface="Times New Roman" panose="02020603050405020304" pitchFamily="18" charset="0"/>
                          <a:ea typeface="Arial" panose="020B0604020202020204" pitchFamily="34" charset="0"/>
                          <a:cs typeface="Optima"/>
                        </a:rPr>
                        <a:t>YEAR OF STUDY:</a:t>
                      </a:r>
                      <a:endParaRPr lang="en-AU" sz="1000">
                        <a:solidFill>
                          <a:srgbClr val="000000"/>
                        </a:solidFill>
                        <a:effectLst/>
                        <a:latin typeface="Optima"/>
                        <a:ea typeface="Arial" panose="020B0604020202020204" pitchFamily="34" charset="0"/>
                        <a:cs typeface="Optima"/>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Freshman</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Sophomore</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Junior</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Senior</a:t>
                      </a:r>
                      <a:endParaRPr lang="en-AU" sz="10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TOTAL</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 </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9 (18.8%)</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12 (25.0%)</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13 (27.1%)</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14 (29.2%)</a:t>
                      </a:r>
                      <a:endParaRPr lang="en-AU" sz="10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a:solidFill>
                            <a:srgbClr val="000000"/>
                          </a:solidFill>
                          <a:effectLst/>
                          <a:latin typeface="Times New Roman" panose="02020603050405020304" pitchFamily="18" charset="0"/>
                          <a:ea typeface="Arial" panose="020B0604020202020204" pitchFamily="34" charset="0"/>
                        </a:rPr>
                        <a:t>48 (100.0%)</a:t>
                      </a:r>
                      <a:endParaRPr lang="en-AU" sz="100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11 (23.9%)</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12 (26.1%)</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13 (28.3%)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10 (21.7%)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46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 </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20 (21.3%)</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24 (25.5%)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26 (27.7%)</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24 (25.5%)</a:t>
                      </a:r>
                      <a:endParaRPr lang="en-AU" sz="10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000" kern="50" dirty="0">
                          <a:solidFill>
                            <a:srgbClr val="000000"/>
                          </a:solidFill>
                          <a:effectLst/>
                          <a:latin typeface="Times New Roman" panose="02020603050405020304" pitchFamily="18" charset="0"/>
                          <a:ea typeface="Arial" panose="020B0604020202020204" pitchFamily="34" charset="0"/>
                        </a:rPr>
                        <a:t>94 (100.0%)</a:t>
                      </a:r>
                      <a:endParaRPr lang="en-AU" sz="1000" dirty="0">
                        <a:solidFill>
                          <a:srgbClr val="000000"/>
                        </a:solidFill>
                        <a:effectLst/>
                        <a:latin typeface="Times" panose="02020603050405020304" pitchFamily="18" charset="0"/>
                        <a:ea typeface="Arial" panose="020B0604020202020204" pitchFamily="34" charset="0"/>
                      </a:endParaRPr>
                    </a:p>
                  </a:txBody>
                  <a:tcPr marL="68572" marR="6857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8245" name="TextBox 4">
            <a:extLst>
              <a:ext uri="{FF2B5EF4-FFF2-40B4-BE49-F238E27FC236}">
                <a16:creationId xmlns:a16="http://schemas.microsoft.com/office/drawing/2014/main" id="{48A99908-DC5E-8343-A51E-04F37436EDE7}"/>
              </a:ext>
            </a:extLst>
          </p:cNvPr>
          <p:cNvSpPr txBox="1">
            <a:spLocks noChangeArrowheads="1"/>
          </p:cNvSpPr>
          <p:nvPr/>
        </p:nvSpPr>
        <p:spPr bwMode="auto">
          <a:xfrm>
            <a:off x="2038351" y="1490664"/>
            <a:ext cx="3611563"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sz="1600"/>
              <a:t>Table 11.1 Demographics (A)</a:t>
            </a:r>
          </a:p>
        </p:txBody>
      </p:sp>
      <p:sp>
        <p:nvSpPr>
          <p:cNvPr id="8246" name="TextBox 11">
            <a:extLst>
              <a:ext uri="{FF2B5EF4-FFF2-40B4-BE49-F238E27FC236}">
                <a16:creationId xmlns:a16="http://schemas.microsoft.com/office/drawing/2014/main" id="{CD505D95-99B8-2A4A-8206-3E7FE81EB2E3}"/>
              </a:ext>
            </a:extLst>
          </p:cNvPr>
          <p:cNvSpPr txBox="1">
            <a:spLocks noChangeArrowheads="1"/>
          </p:cNvSpPr>
          <p:nvPr/>
        </p:nvSpPr>
        <p:spPr bwMode="auto">
          <a:xfrm>
            <a:off x="6216651" y="1492250"/>
            <a:ext cx="360997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sz="1600"/>
              <a:t>Table 11.2 Demographics (B)</a:t>
            </a:r>
          </a:p>
        </p:txBody>
      </p:sp>
    </p:spTree>
    <p:extLst>
      <p:ext uri="{BB962C8B-B14F-4D97-AF65-F5344CB8AC3E}">
        <p14:creationId xmlns:p14="http://schemas.microsoft.com/office/powerpoint/2010/main" val="1457764876"/>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9283128-EC6A-6944-8533-FB0661C8C1C3}"/>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10243" name="Text Box 4">
            <a:extLst>
              <a:ext uri="{FF2B5EF4-FFF2-40B4-BE49-F238E27FC236}">
                <a16:creationId xmlns:a16="http://schemas.microsoft.com/office/drawing/2014/main" id="{2BF42152-3B91-5247-AD23-77EBE3E401C7}"/>
              </a:ext>
            </a:extLst>
          </p:cNvPr>
          <p:cNvSpPr txBox="1">
            <a:spLocks noChangeArrowheads="1"/>
          </p:cNvSpPr>
          <p:nvPr/>
        </p:nvSpPr>
        <p:spPr bwMode="auto">
          <a:xfrm>
            <a:off x="2063750" y="1196976"/>
            <a:ext cx="830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Detail on Responses	</a:t>
            </a:r>
          </a:p>
        </p:txBody>
      </p:sp>
      <p:graphicFrame>
        <p:nvGraphicFramePr>
          <p:cNvPr id="2" name="Table 1">
            <a:extLst>
              <a:ext uri="{FF2B5EF4-FFF2-40B4-BE49-F238E27FC236}">
                <a16:creationId xmlns:a16="http://schemas.microsoft.com/office/drawing/2014/main" id="{8BECF3D6-40A9-904C-A71E-1A95BF40C922}"/>
              </a:ext>
            </a:extLst>
          </p:cNvPr>
          <p:cNvGraphicFramePr>
            <a:graphicFrameLocks noGrp="1"/>
          </p:cNvGraphicFramePr>
          <p:nvPr/>
        </p:nvGraphicFramePr>
        <p:xfrm>
          <a:off x="3000375" y="2276476"/>
          <a:ext cx="6396038" cy="1463675"/>
        </p:xfrm>
        <a:graphic>
          <a:graphicData uri="http://schemas.openxmlformats.org/drawingml/2006/table">
            <a:tbl>
              <a:tblPr/>
              <a:tblGrid>
                <a:gridCol w="2235368">
                  <a:extLst>
                    <a:ext uri="{9D8B030D-6E8A-4147-A177-3AD203B41FA5}">
                      <a16:colId xmlns:a16="http://schemas.microsoft.com/office/drawing/2014/main" val="20000"/>
                    </a:ext>
                  </a:extLst>
                </a:gridCol>
                <a:gridCol w="1272716">
                  <a:extLst>
                    <a:ext uri="{9D8B030D-6E8A-4147-A177-3AD203B41FA5}">
                      <a16:colId xmlns:a16="http://schemas.microsoft.com/office/drawing/2014/main" val="20001"/>
                    </a:ext>
                  </a:extLst>
                </a:gridCol>
                <a:gridCol w="1370086">
                  <a:extLst>
                    <a:ext uri="{9D8B030D-6E8A-4147-A177-3AD203B41FA5}">
                      <a16:colId xmlns:a16="http://schemas.microsoft.com/office/drawing/2014/main" val="20002"/>
                    </a:ext>
                  </a:extLst>
                </a:gridCol>
                <a:gridCol w="1517868">
                  <a:extLst>
                    <a:ext uri="{9D8B030D-6E8A-4147-A177-3AD203B41FA5}">
                      <a16:colId xmlns:a16="http://schemas.microsoft.com/office/drawing/2014/main" val="20003"/>
                    </a:ext>
                  </a:extLst>
                </a:gridCol>
              </a:tblGrid>
              <a:tr h="578956">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Number</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 category</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i="1" kern="50">
                          <a:solidFill>
                            <a:srgbClr val="000000"/>
                          </a:solidFill>
                          <a:effectLst/>
                          <a:latin typeface="Times New Roman" panose="02020603050405020304" pitchFamily="18" charset="0"/>
                          <a:ea typeface="Times New Roman" panose="02020603050405020304" pitchFamily="18" charset="0"/>
                          <a:cs typeface="Sabon"/>
                        </a:rPr>
                        <a:t>Standard Deviation</a:t>
                      </a:r>
                      <a:endParaRPr lang="en-AU" sz="1600">
                        <a:solidFill>
                          <a:srgbClr val="000000"/>
                        </a:solidFill>
                        <a:effectLst/>
                        <a:latin typeface="Sabon"/>
                        <a:ea typeface="Times New Roman" panose="02020603050405020304" pitchFamily="18" charset="0"/>
                        <a:cs typeface="Sabon"/>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84719">
                <a:tc>
                  <a:txBody>
                    <a:bodyPr/>
                    <a:lstStyle/>
                    <a:p>
                      <a:pP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How many drinks do you consume in an average week?</a:t>
                      </a:r>
                      <a:endParaRPr lang="en-AU" sz="1600" dirty="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96</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3.53</a:t>
                      </a:r>
                      <a:endParaRPr lang="en-AU" sz="1600">
                        <a:solidFill>
                          <a:srgbClr val="000000"/>
                        </a:solidFill>
                        <a:effectLst/>
                        <a:latin typeface="Times" panose="02020603050405020304" pitchFamily="18" charset="0"/>
                        <a:ea typeface="Arial" panose="020B0604020202020204" pitchFamily="34" charset="0"/>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1.01</a:t>
                      </a:r>
                      <a:endParaRPr lang="en-AU" sz="1600" dirty="0">
                        <a:solidFill>
                          <a:srgbClr val="000000"/>
                        </a:solidFill>
                        <a:effectLst/>
                        <a:latin typeface="Sabon"/>
                        <a:ea typeface="Times New Roman" panose="02020603050405020304" pitchFamily="18" charset="0"/>
                        <a:cs typeface="Sabon"/>
                      </a:endParaRPr>
                    </a:p>
                  </a:txBody>
                  <a:tcPr marL="68569" marR="685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261" name="Rectangle 2">
            <a:extLst>
              <a:ext uri="{FF2B5EF4-FFF2-40B4-BE49-F238E27FC236}">
                <a16:creationId xmlns:a16="http://schemas.microsoft.com/office/drawing/2014/main" id="{A3A252B1-228C-9E4E-942B-09CCFE577AA8}"/>
              </a:ext>
            </a:extLst>
          </p:cNvPr>
          <p:cNvSpPr>
            <a:spLocks noChangeArrowheads="1"/>
          </p:cNvSpPr>
          <p:nvPr/>
        </p:nvSpPr>
        <p:spPr bwMode="auto">
          <a:xfrm>
            <a:off x="4079876" y="1665289"/>
            <a:ext cx="54721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11.3  Average Number of Drinks (A) </a:t>
            </a:r>
          </a:p>
        </p:txBody>
      </p:sp>
      <p:graphicFrame>
        <p:nvGraphicFramePr>
          <p:cNvPr id="4" name="Table 3">
            <a:extLst>
              <a:ext uri="{FF2B5EF4-FFF2-40B4-BE49-F238E27FC236}">
                <a16:creationId xmlns:a16="http://schemas.microsoft.com/office/drawing/2014/main" id="{F9D2DF9E-1743-C140-922E-8BE8997A7147}"/>
              </a:ext>
            </a:extLst>
          </p:cNvPr>
          <p:cNvGraphicFramePr>
            <a:graphicFrameLocks noGrp="1"/>
          </p:cNvGraphicFramePr>
          <p:nvPr/>
        </p:nvGraphicFramePr>
        <p:xfrm>
          <a:off x="2927351" y="4229100"/>
          <a:ext cx="6397625" cy="2341564"/>
        </p:xfrm>
        <a:graphic>
          <a:graphicData uri="http://schemas.openxmlformats.org/drawingml/2006/table">
            <a:tbl>
              <a:tblPr/>
              <a:tblGrid>
                <a:gridCol w="1586306">
                  <a:extLst>
                    <a:ext uri="{9D8B030D-6E8A-4147-A177-3AD203B41FA5}">
                      <a16:colId xmlns:a16="http://schemas.microsoft.com/office/drawing/2014/main" val="20000"/>
                    </a:ext>
                  </a:extLst>
                </a:gridCol>
                <a:gridCol w="955118">
                  <a:extLst>
                    <a:ext uri="{9D8B030D-6E8A-4147-A177-3AD203B41FA5}">
                      <a16:colId xmlns:a16="http://schemas.microsoft.com/office/drawing/2014/main" val="20001"/>
                    </a:ext>
                  </a:extLst>
                </a:gridCol>
                <a:gridCol w="950355">
                  <a:extLst>
                    <a:ext uri="{9D8B030D-6E8A-4147-A177-3AD203B41FA5}">
                      <a16:colId xmlns:a16="http://schemas.microsoft.com/office/drawing/2014/main" val="20002"/>
                    </a:ext>
                  </a:extLst>
                </a:gridCol>
                <a:gridCol w="976555">
                  <a:extLst>
                    <a:ext uri="{9D8B030D-6E8A-4147-A177-3AD203B41FA5}">
                      <a16:colId xmlns:a16="http://schemas.microsoft.com/office/drawing/2014/main" val="20003"/>
                    </a:ext>
                  </a:extLst>
                </a:gridCol>
                <a:gridCol w="950355">
                  <a:extLst>
                    <a:ext uri="{9D8B030D-6E8A-4147-A177-3AD203B41FA5}">
                      <a16:colId xmlns:a16="http://schemas.microsoft.com/office/drawing/2014/main" val="20004"/>
                    </a:ext>
                  </a:extLst>
                </a:gridCol>
                <a:gridCol w="978936">
                  <a:extLst>
                    <a:ext uri="{9D8B030D-6E8A-4147-A177-3AD203B41FA5}">
                      <a16:colId xmlns:a16="http://schemas.microsoft.com/office/drawing/2014/main" val="20005"/>
                    </a:ext>
                  </a:extLst>
                </a:gridCol>
              </a:tblGrid>
              <a:tr h="1170782">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Zero per week</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1 per week</a:t>
                      </a:r>
                      <a:endParaRPr lang="en-AU" sz="16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 </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 </a:t>
                      </a:r>
                      <a:endParaRPr lang="en-AU" sz="160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2 per week</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3 </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a:t>
                      </a:r>
                      <a:endParaRPr lang="en-AU" sz="160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(Standard Deviation)</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70782">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How many drinks do you consume in an average week?</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panose="02020603050405020304" pitchFamily="18" charset="0"/>
                          <a:ea typeface="Arial" panose="020B0604020202020204" pitchFamily="34" charset="0"/>
                        </a:rPr>
                        <a:t>19</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panose="02020603050405020304" pitchFamily="18" charset="0"/>
                          <a:ea typeface="Arial" panose="020B0604020202020204" pitchFamily="34" charset="0"/>
                        </a:rPr>
                        <a:t>24</a:t>
                      </a:r>
                      <a:endParaRPr lang="en-AU" sz="160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panose="02020603050405020304" pitchFamily="18" charset="0"/>
                          <a:ea typeface="Arial" panose="020B0604020202020204" pitchFamily="34" charset="0"/>
                        </a:rPr>
                        <a:t>24</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panose="02020603050405020304" pitchFamily="18" charset="0"/>
                          <a:ea typeface="Arial" panose="020B0604020202020204" pitchFamily="34" charset="0"/>
                        </a:rPr>
                        <a:t>27</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1.63</a:t>
                      </a:r>
                      <a:endParaRPr lang="en-AU" sz="1600" dirty="0">
                        <a:solidFill>
                          <a:srgbClr val="000000"/>
                        </a:solidFill>
                        <a:effectLst/>
                        <a:latin typeface="Times" panose="02020603050405020304" pitchFamily="18" charset="0"/>
                        <a:ea typeface="Arial" panose="020B0604020202020204" pitchFamily="34" charset="0"/>
                      </a:endParaRPr>
                    </a:p>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(1.107)</a:t>
                      </a:r>
                      <a:endParaRPr lang="en-AU" sz="1600" dirty="0">
                        <a:solidFill>
                          <a:srgbClr val="000000"/>
                        </a:solidFill>
                        <a:effectLst/>
                        <a:latin typeface="Times" panose="02020603050405020304" pitchFamily="18" charset="0"/>
                        <a:ea typeface="Arial" panose="020B0604020202020204" pitchFamily="34" charset="0"/>
                      </a:endParaRPr>
                    </a:p>
                  </a:txBody>
                  <a:tcPr marL="68586" marR="685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5" name="Rectangle 4">
            <a:extLst>
              <a:ext uri="{FF2B5EF4-FFF2-40B4-BE49-F238E27FC236}">
                <a16:creationId xmlns:a16="http://schemas.microsoft.com/office/drawing/2014/main" id="{D193A4D7-B24B-9245-9CAC-48A8ED0E684B}"/>
              </a:ext>
            </a:extLst>
          </p:cNvPr>
          <p:cNvSpPr/>
          <p:nvPr/>
        </p:nvSpPr>
        <p:spPr>
          <a:xfrm>
            <a:off x="3503613" y="3695701"/>
            <a:ext cx="5688012" cy="568489"/>
          </a:xfrm>
          <a:prstGeom prst="rect">
            <a:avLst/>
          </a:prstGeom>
        </p:spPr>
        <p:txBody>
          <a:bodyPr>
            <a:spAutoFit/>
          </a:bodyPr>
          <a:lstStyle/>
          <a:p>
            <a:pPr marL="762000" indent="-762000">
              <a:lnSpc>
                <a:spcPct val="200000"/>
              </a:lnSpc>
              <a:spcAft>
                <a:spcPts val="800"/>
              </a:spcAft>
              <a:defRPr/>
            </a:pPr>
            <a:r>
              <a:rPr lang="en-US" b="1" kern="50" dirty="0">
                <a:solidFill>
                  <a:srgbClr val="000000"/>
                </a:solidFill>
                <a:latin typeface="Times New Roman" panose="02020603050405020304" pitchFamily="18" charset="0"/>
                <a:ea typeface="Arial" panose="020B0604020202020204" pitchFamily="34" charset="0"/>
                <a:cs typeface="Optima"/>
              </a:rPr>
              <a:t>Table 11.4</a:t>
            </a:r>
            <a:r>
              <a:rPr lang="en-US" kern="50" dirty="0">
                <a:solidFill>
                  <a:srgbClr val="000000"/>
                </a:solidFill>
                <a:latin typeface="Times New Roman" panose="02020603050405020304" pitchFamily="18" charset="0"/>
                <a:ea typeface="Arial" panose="020B0604020202020204" pitchFamily="34" charset="0"/>
                <a:cs typeface="Optima"/>
              </a:rPr>
              <a:t>  Average Number of Drinks per week (B)</a:t>
            </a:r>
            <a:endParaRPr lang="en-AU" dirty="0">
              <a:solidFill>
                <a:srgbClr val="000000"/>
              </a:solidFill>
              <a:latin typeface="Optima"/>
              <a:ea typeface="Arial" panose="020B0604020202020204" pitchFamily="34" charset="0"/>
              <a:cs typeface="Optima"/>
            </a:endParaRPr>
          </a:p>
        </p:txBody>
      </p:sp>
    </p:spTree>
    <p:extLst>
      <p:ext uri="{BB962C8B-B14F-4D97-AF65-F5344CB8AC3E}">
        <p14:creationId xmlns:p14="http://schemas.microsoft.com/office/powerpoint/2010/main" val="2702046570"/>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7A4A326-DAC6-E940-9703-527255892EB9}"/>
              </a:ext>
            </a:extLst>
          </p:cNvPr>
          <p:cNvSpPr>
            <a:spLocks noGrp="1" noChangeArrowheads="1"/>
          </p:cNvSpPr>
          <p:nvPr>
            <p:ph type="title" idx="4294967295"/>
          </p:nvPr>
        </p:nvSpPr>
        <p:spPr/>
        <p:txBody>
          <a:bodyPr anchor="t"/>
          <a:lstStyle/>
          <a:p>
            <a:pPr eaLnBrk="1" hangingPunct="1"/>
            <a:r>
              <a:rPr lang="en-GB" altLang="en-US" b="1"/>
              <a:t>Numerical Tables</a:t>
            </a:r>
            <a:endParaRPr lang="en-AU" altLang="en-US" sz="4000"/>
          </a:p>
        </p:txBody>
      </p:sp>
      <p:sp>
        <p:nvSpPr>
          <p:cNvPr id="12291" name="Text Box 4">
            <a:extLst>
              <a:ext uri="{FF2B5EF4-FFF2-40B4-BE49-F238E27FC236}">
                <a16:creationId xmlns:a16="http://schemas.microsoft.com/office/drawing/2014/main" id="{A9592219-9148-C444-B53D-E08FB95B22BC}"/>
              </a:ext>
            </a:extLst>
          </p:cNvPr>
          <p:cNvSpPr txBox="1">
            <a:spLocks noChangeArrowheads="1"/>
          </p:cNvSpPr>
          <p:nvPr/>
        </p:nvSpPr>
        <p:spPr bwMode="auto">
          <a:xfrm>
            <a:off x="2063750" y="1196976"/>
            <a:ext cx="83058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AU" altLang="en-US" sz="2000"/>
              <a:t>Detail on Responses	</a:t>
            </a:r>
          </a:p>
        </p:txBody>
      </p:sp>
      <p:graphicFrame>
        <p:nvGraphicFramePr>
          <p:cNvPr id="2" name="Table 1">
            <a:extLst>
              <a:ext uri="{FF2B5EF4-FFF2-40B4-BE49-F238E27FC236}">
                <a16:creationId xmlns:a16="http://schemas.microsoft.com/office/drawing/2014/main" id="{48386FCA-F3E5-F044-82B9-A249B85C236E}"/>
              </a:ext>
            </a:extLst>
          </p:cNvPr>
          <p:cNvGraphicFramePr>
            <a:graphicFrameLocks noGrp="1"/>
          </p:cNvGraphicFramePr>
          <p:nvPr/>
        </p:nvGraphicFramePr>
        <p:xfrm>
          <a:off x="2424113" y="2420939"/>
          <a:ext cx="7272336" cy="3529011"/>
        </p:xfrm>
        <a:graphic>
          <a:graphicData uri="http://schemas.openxmlformats.org/drawingml/2006/table">
            <a:tbl>
              <a:tblPr/>
              <a:tblGrid>
                <a:gridCol w="2986825">
                  <a:extLst>
                    <a:ext uri="{9D8B030D-6E8A-4147-A177-3AD203B41FA5}">
                      <a16:colId xmlns:a16="http://schemas.microsoft.com/office/drawing/2014/main" val="20000"/>
                    </a:ext>
                  </a:extLst>
                </a:gridCol>
                <a:gridCol w="1112600">
                  <a:extLst>
                    <a:ext uri="{9D8B030D-6E8A-4147-A177-3AD203B41FA5}">
                      <a16:colId xmlns:a16="http://schemas.microsoft.com/office/drawing/2014/main" val="20001"/>
                    </a:ext>
                  </a:extLst>
                </a:gridCol>
                <a:gridCol w="1447086">
                  <a:extLst>
                    <a:ext uri="{9D8B030D-6E8A-4147-A177-3AD203B41FA5}">
                      <a16:colId xmlns:a16="http://schemas.microsoft.com/office/drawing/2014/main" val="20002"/>
                    </a:ext>
                  </a:extLst>
                </a:gridCol>
                <a:gridCol w="1725825">
                  <a:extLst>
                    <a:ext uri="{9D8B030D-6E8A-4147-A177-3AD203B41FA5}">
                      <a16:colId xmlns:a16="http://schemas.microsoft.com/office/drawing/2014/main" val="20003"/>
                    </a:ext>
                  </a:extLst>
                </a:gridCol>
              </a:tblGrid>
              <a:tr h="739189">
                <a:tc>
                  <a:txBody>
                    <a:bodyPr/>
                    <a:lstStyle/>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 </a:t>
                      </a:r>
                      <a:endParaRPr lang="en-AU" sz="1600" dirty="0">
                        <a:solidFill>
                          <a:srgbClr val="000000"/>
                        </a:solidFill>
                        <a:effectLst/>
                        <a:latin typeface="Times" panose="02020603050405020304" pitchFamily="18" charset="0"/>
                        <a:ea typeface="Arial" panose="020B0604020202020204" pitchFamily="34" charset="0"/>
                      </a:endParaRPr>
                    </a:p>
                    <a:p>
                      <a:pP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dirty="0">
                          <a:solidFill>
                            <a:srgbClr val="000000"/>
                          </a:solidFill>
                          <a:effectLst/>
                          <a:latin typeface="Times New Roman" panose="02020603050405020304" pitchFamily="18" charset="0"/>
                          <a:ea typeface="Arial" panose="020B0604020202020204" pitchFamily="34" charset="0"/>
                        </a:rPr>
                        <a:t>Number</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i="1" kern="50">
                          <a:solidFill>
                            <a:srgbClr val="000000"/>
                          </a:solidFill>
                          <a:effectLst/>
                          <a:latin typeface="Times New Roman" panose="02020603050405020304" pitchFamily="18" charset="0"/>
                          <a:ea typeface="Arial" panose="020B0604020202020204" pitchFamily="34" charset="0"/>
                        </a:rPr>
                        <a:t>Mean</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i="1" kern="50">
                          <a:solidFill>
                            <a:srgbClr val="000000"/>
                          </a:solidFill>
                          <a:effectLst/>
                          <a:latin typeface="Times New Roman" panose="02020603050405020304" pitchFamily="18" charset="0"/>
                          <a:ea typeface="Times New Roman" panose="02020603050405020304" pitchFamily="18" charset="0"/>
                          <a:cs typeface="Sabon"/>
                        </a:rPr>
                        <a:t>Standard Deviation</a:t>
                      </a:r>
                      <a:endParaRPr lang="en-AU" sz="160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39189">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1. I regularly purchase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93</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2.45</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1.323</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72255">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 I like to buy alcoholic drinks for lunch.</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90</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2.21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1.096</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39189">
                <a:tc>
                  <a:txBody>
                    <a:bodyPr/>
                    <a:lstStyle/>
                    <a:p>
                      <a:pP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 There is too much choice for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92</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2.61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US" sz="1600" kern="50" dirty="0">
                          <a:solidFill>
                            <a:srgbClr val="000000"/>
                          </a:solidFill>
                          <a:effectLst/>
                          <a:latin typeface="Times New Roman" panose="02020603050405020304" pitchFamily="18" charset="0"/>
                          <a:ea typeface="Times New Roman" panose="02020603050405020304" pitchFamily="18" charset="0"/>
                          <a:cs typeface="Sabon"/>
                        </a:rPr>
                        <a:t>1.213</a:t>
                      </a:r>
                      <a:endParaRPr lang="en-AU" sz="1600" dirty="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739189">
                <a:tc>
                  <a:txBody>
                    <a:bodyPr/>
                    <a:lstStyle/>
                    <a:p>
                      <a:pPr>
                        <a:lnSpc>
                          <a:spcPct val="120000"/>
                        </a:lnSpc>
                        <a:spcAft>
                          <a:spcPts val="0"/>
                        </a:spcAft>
                      </a:pPr>
                      <a:r>
                        <a:rPr lang="en-US" sz="1600" kern="50">
                          <a:solidFill>
                            <a:srgbClr val="000000"/>
                          </a:solidFill>
                          <a:effectLst/>
                          <a:latin typeface="Times New Roman" panose="02020603050405020304" pitchFamily="18" charset="0"/>
                          <a:ea typeface="Times New Roman" panose="02020603050405020304" pitchFamily="18" charset="0"/>
                          <a:cs typeface="Sabon"/>
                        </a:rPr>
                        <a:t>4. I prefer to drink non-alcoholic drinks for lunch.</a:t>
                      </a:r>
                      <a:endParaRPr lang="en-AU" sz="1600">
                        <a:solidFill>
                          <a:srgbClr val="000000"/>
                        </a:solidFill>
                        <a:effectLst/>
                        <a:latin typeface="Sabon"/>
                        <a:ea typeface="Times New Roman" panose="02020603050405020304" pitchFamily="18" charset="0"/>
                        <a:cs typeface="Sabon"/>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91</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a:solidFill>
                            <a:srgbClr val="000000"/>
                          </a:solidFill>
                          <a:effectLst/>
                          <a:latin typeface="Times New Roman" panose="02020603050405020304" pitchFamily="18" charset="0"/>
                          <a:ea typeface="Arial" panose="020B0604020202020204" pitchFamily="34" charset="0"/>
                        </a:rPr>
                        <a:t>3.55</a:t>
                      </a:r>
                      <a:endParaRPr lang="en-AU" sz="160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20000"/>
                        </a:lnSpc>
                        <a:spcAft>
                          <a:spcPts val="0"/>
                        </a:spcAft>
                      </a:pPr>
                      <a:r>
                        <a:rPr lang="en-GB" sz="1600" kern="50" dirty="0">
                          <a:solidFill>
                            <a:srgbClr val="000000"/>
                          </a:solidFill>
                          <a:effectLst/>
                          <a:latin typeface="Times New Roman" panose="02020603050405020304" pitchFamily="18" charset="0"/>
                          <a:ea typeface="Arial" panose="020B0604020202020204" pitchFamily="34" charset="0"/>
                        </a:rPr>
                        <a:t>1.046</a:t>
                      </a:r>
                      <a:endParaRPr lang="en-AU" sz="1600" dirty="0">
                        <a:solidFill>
                          <a:srgbClr val="000000"/>
                        </a:solidFill>
                        <a:effectLst/>
                        <a:latin typeface="Times" panose="02020603050405020304" pitchFamily="18" charset="0"/>
                        <a:ea typeface="Arial" panose="020B0604020202020204" pitchFamily="34" charset="0"/>
                      </a:endParaRPr>
                    </a:p>
                  </a:txBody>
                  <a:tcPr marL="68576" marR="6857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2324" name="Rectangle 2">
            <a:extLst>
              <a:ext uri="{FF2B5EF4-FFF2-40B4-BE49-F238E27FC236}">
                <a16:creationId xmlns:a16="http://schemas.microsoft.com/office/drawing/2014/main" id="{B37A3C1B-F80F-D843-BC4A-3BCC45CC529D}"/>
              </a:ext>
            </a:extLst>
          </p:cNvPr>
          <p:cNvSpPr>
            <a:spLocks noChangeArrowheads="1"/>
          </p:cNvSpPr>
          <p:nvPr/>
        </p:nvSpPr>
        <p:spPr bwMode="auto">
          <a:xfrm>
            <a:off x="2424113" y="1693864"/>
            <a:ext cx="7200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11.5  Attitudes Toward Purchasing Alcohol on Campus (C) </a:t>
            </a:r>
          </a:p>
        </p:txBody>
      </p:sp>
    </p:spTree>
    <p:extLst>
      <p:ext uri="{BB962C8B-B14F-4D97-AF65-F5344CB8AC3E}">
        <p14:creationId xmlns:p14="http://schemas.microsoft.com/office/powerpoint/2010/main" val="4183295757"/>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14338" name="Rectangle 2">
            <a:extLst>
              <a:ext uri="{FF2B5EF4-FFF2-40B4-BE49-F238E27FC236}">
                <a16:creationId xmlns:a16="http://schemas.microsoft.com/office/drawing/2014/main" id="{8E9A9B92-CD2F-B04C-A677-DF6DBEAC2CB8}"/>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Tables should provide:</a:t>
            </a:r>
          </a:p>
        </p:txBody>
      </p:sp>
      <p:sp>
        <p:nvSpPr>
          <p:cNvPr id="14339" name="Text Box 4">
            <a:extLst>
              <a:ext uri="{FF2B5EF4-FFF2-40B4-BE49-F238E27FC236}">
                <a16:creationId xmlns:a16="http://schemas.microsoft.com/office/drawing/2014/main" id="{0F55F6E5-17A2-0442-B67F-63600C7E2CAF}"/>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Numbering to link it to text. </a:t>
            </a:r>
          </a:p>
          <a:p>
            <a:pPr indent="-228600">
              <a:lnSpc>
                <a:spcPct val="90000"/>
              </a:lnSpc>
              <a:spcBef>
                <a:spcPct val="0"/>
              </a:spcBef>
              <a:spcAft>
                <a:spcPts val="600"/>
              </a:spcAft>
              <a:buFont typeface="Arial" panose="020B0604020202020204" pitchFamily="34" charset="0"/>
              <a:buChar char="•"/>
            </a:pPr>
            <a:r>
              <a:rPr lang="en-US" altLang="en-US" sz="2000">
                <a:latin typeface="+mn-lt"/>
              </a:rPr>
              <a:t>Title describing information presented.</a:t>
            </a:r>
          </a:p>
          <a:p>
            <a:pPr indent="-228600">
              <a:lnSpc>
                <a:spcPct val="90000"/>
              </a:lnSpc>
              <a:spcBef>
                <a:spcPct val="0"/>
              </a:spcBef>
              <a:spcAft>
                <a:spcPts val="600"/>
              </a:spcAft>
              <a:buFont typeface="Arial" panose="020B0604020202020204" pitchFamily="34" charset="0"/>
              <a:buChar char="•"/>
            </a:pPr>
            <a:r>
              <a:rPr lang="en-US" altLang="en-US" sz="2000">
                <a:latin typeface="+mn-lt"/>
              </a:rPr>
              <a:t>Headings for each row and column.</a:t>
            </a:r>
          </a:p>
          <a:p>
            <a:pPr indent="-228600">
              <a:lnSpc>
                <a:spcPct val="90000"/>
              </a:lnSpc>
              <a:spcBef>
                <a:spcPct val="0"/>
              </a:spcBef>
              <a:spcAft>
                <a:spcPts val="600"/>
              </a:spcAft>
              <a:buFont typeface="Arial" panose="020B0604020202020204" pitchFamily="34" charset="0"/>
              <a:buChar char="•"/>
            </a:pPr>
            <a:r>
              <a:rPr lang="en-US" altLang="en-US" sz="2000">
                <a:latin typeface="+mn-lt"/>
              </a:rPr>
              <a:t>Unit of Measurement used. </a:t>
            </a:r>
          </a:p>
          <a:p>
            <a:pPr indent="-228600">
              <a:lnSpc>
                <a:spcPct val="90000"/>
              </a:lnSpc>
              <a:spcBef>
                <a:spcPct val="0"/>
              </a:spcBef>
              <a:spcAft>
                <a:spcPts val="600"/>
              </a:spcAft>
              <a:buFont typeface="Arial" panose="020B0604020202020204" pitchFamily="34" charset="0"/>
              <a:buChar char="•"/>
            </a:pPr>
            <a:r>
              <a:rPr lang="en-US" altLang="en-US" sz="2000">
                <a:latin typeface="+mn-lt"/>
              </a:rPr>
              <a:t>Arranged to display the most significant aspect of the data.</a:t>
            </a:r>
          </a:p>
          <a:p>
            <a:pPr indent="-228600">
              <a:lnSpc>
                <a:spcPct val="90000"/>
              </a:lnSpc>
              <a:spcBef>
                <a:spcPct val="0"/>
              </a:spcBef>
              <a:spcAft>
                <a:spcPts val="600"/>
              </a:spcAft>
              <a:buFont typeface="Arial" panose="020B0604020202020204" pitchFamily="34" charset="0"/>
              <a:buChar char="•"/>
            </a:pPr>
            <a:r>
              <a:rPr lang="en-US" altLang="en-US" sz="2000">
                <a:latin typeface="+mn-lt"/>
              </a:rPr>
              <a:t>Order information logically.</a:t>
            </a:r>
          </a:p>
          <a:p>
            <a:pPr indent="-228600">
              <a:lnSpc>
                <a:spcPct val="90000"/>
              </a:lnSpc>
              <a:spcBef>
                <a:spcPct val="0"/>
              </a:spcBef>
              <a:spcAft>
                <a:spcPts val="600"/>
              </a:spcAft>
              <a:buFont typeface="Arial" panose="020B0604020202020204" pitchFamily="34" charset="0"/>
              <a:buChar char="•"/>
            </a:pPr>
            <a:r>
              <a:rPr lang="en-US" altLang="en-US" sz="2000">
                <a:latin typeface="+mn-lt"/>
              </a:rPr>
              <a:t>Provide totals.</a:t>
            </a:r>
          </a:p>
          <a:p>
            <a:pPr indent="-228600">
              <a:lnSpc>
                <a:spcPct val="90000"/>
              </a:lnSpc>
              <a:spcBef>
                <a:spcPct val="0"/>
              </a:spcBef>
              <a:spcAft>
                <a:spcPts val="600"/>
              </a:spcAft>
              <a:buFont typeface="Arial" panose="020B0604020202020204" pitchFamily="34" charset="0"/>
              <a:buChar char="•"/>
            </a:pPr>
            <a:r>
              <a:rPr lang="en-US" altLang="en-US" sz="2000">
                <a:latin typeface="+mn-lt"/>
              </a:rPr>
              <a:t>Be accurate with calculations of data. </a:t>
            </a:r>
          </a:p>
          <a:p>
            <a:pPr indent="-228600">
              <a:lnSpc>
                <a:spcPct val="90000"/>
              </a:lnSpc>
              <a:spcBef>
                <a:spcPct val="0"/>
              </a:spcBef>
              <a:spcAft>
                <a:spcPts val="600"/>
              </a:spcAft>
              <a:buFont typeface="Arial" panose="020B0604020202020204" pitchFamily="34" charset="0"/>
              <a:buChar char="•"/>
            </a:pPr>
            <a:r>
              <a:rPr lang="en-US" altLang="en-US" sz="2000">
                <a:latin typeface="+mn-lt"/>
              </a:rPr>
              <a:t>Provide  the source of  the data.</a:t>
            </a:r>
          </a:p>
          <a:p>
            <a:pPr indent="-228600">
              <a:lnSpc>
                <a:spcPct val="90000"/>
              </a:lnSpc>
              <a:spcBef>
                <a:spcPct val="0"/>
              </a:spcBef>
              <a:spcAft>
                <a:spcPts val="600"/>
              </a:spcAft>
              <a:buFont typeface="Arial" panose="020B0604020202020204" pitchFamily="34" charset="0"/>
              <a:buChar char="•"/>
            </a:pPr>
            <a:r>
              <a:rPr lang="en-US" altLang="en-US" sz="2000">
                <a:latin typeface="+mn-lt"/>
              </a:rPr>
              <a:t>Visually emphasize Items to better communicate.	</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Style guides usually give requirements for specifics of tables.</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p:txBody>
      </p:sp>
    </p:spTree>
    <p:extLst>
      <p:ext uri="{BB962C8B-B14F-4D97-AF65-F5344CB8AC3E}">
        <p14:creationId xmlns:p14="http://schemas.microsoft.com/office/powerpoint/2010/main" val="368031017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81A6C4"/>
          </a:solidFill>
          <a:ln w="32707" cap="flat">
            <a:noFill/>
            <a:prstDash val="solid"/>
            <a:miter/>
          </a:ln>
        </p:spPr>
        <p:txBody>
          <a:bodyPr rtlCol="0" anchor="ctr"/>
          <a:lstStyle/>
          <a:p>
            <a:endParaRPr lang="en-US" dirty="0"/>
          </a:p>
        </p:txBody>
      </p:sp>
      <p:sp>
        <p:nvSpPr>
          <p:cNvPr id="16386" name="Rectangle 2">
            <a:extLst>
              <a:ext uri="{FF2B5EF4-FFF2-40B4-BE49-F238E27FC236}">
                <a16:creationId xmlns:a16="http://schemas.microsoft.com/office/drawing/2014/main" id="{E67ACDF2-04FE-9941-8B0D-8B955179C62E}"/>
              </a:ext>
            </a:extLst>
          </p:cNvPr>
          <p:cNvSpPr>
            <a:spLocks noGrp="1" noChangeArrowheads="1"/>
          </p:cNvSpPr>
          <p:nvPr>
            <p:ph type="title" idx="4294967295"/>
          </p:nvPr>
        </p:nvSpPr>
        <p:spPr>
          <a:xfrm>
            <a:off x="838200" y="713312"/>
            <a:ext cx="3461084" cy="5431376"/>
          </a:xfrm>
        </p:spPr>
        <p:txBody>
          <a:bodyPr vert="horz" lIns="91440" tIns="45720" rIns="91440" bIns="45720" rtlCol="0" anchor="ctr">
            <a:normAutofit/>
          </a:bodyPr>
          <a:lstStyle/>
          <a:p>
            <a:r>
              <a:rPr lang="en-US" altLang="en-US" sz="4000" b="1">
                <a:solidFill>
                  <a:srgbClr val="FFFFFF"/>
                </a:solidFill>
              </a:rPr>
              <a:t>CHARTS &amp; GRAPHS</a:t>
            </a:r>
          </a:p>
        </p:txBody>
      </p:sp>
      <p:sp>
        <p:nvSpPr>
          <p:cNvPr id="16387" name="Text Box 4">
            <a:extLst>
              <a:ext uri="{FF2B5EF4-FFF2-40B4-BE49-F238E27FC236}">
                <a16:creationId xmlns:a16="http://schemas.microsoft.com/office/drawing/2014/main" id="{E12E191F-B003-3D44-9657-0211119B6673}"/>
              </a:ext>
            </a:extLst>
          </p:cNvPr>
          <p:cNvSpPr txBox="1">
            <a:spLocks noChangeArrowheads="1"/>
          </p:cNvSpPr>
          <p:nvPr/>
        </p:nvSpPr>
        <p:spPr bwMode="auto">
          <a:xfrm>
            <a:off x="6095999" y="713313"/>
            <a:ext cx="5257801"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We may want to present data is a more visual way to communicate results.</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"Excellence in statistical graphics consists of complex ideas communicated with clarity, precision and efficiency." (Griffiths, Stirling &amp; Weldon 1998 p196)</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a:latin typeface="+mn-lt"/>
              </a:rPr>
              <a:t> Alternatives include:</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b="1">
                <a:latin typeface="+mn-lt"/>
              </a:rPr>
              <a:t>Bar charts- can be used for distribution or to identify differences.</a:t>
            </a:r>
          </a:p>
          <a:p>
            <a:pPr indent="-228600">
              <a:lnSpc>
                <a:spcPct val="90000"/>
              </a:lnSpc>
              <a:spcBef>
                <a:spcPct val="0"/>
              </a:spcBef>
              <a:spcAft>
                <a:spcPts val="600"/>
              </a:spcAft>
              <a:buFont typeface="Arial" panose="020B0604020202020204" pitchFamily="34" charset="0"/>
              <a:buChar char="•"/>
            </a:pPr>
            <a:r>
              <a:rPr lang="en-US" altLang="en-US" sz="2000" b="1">
                <a:latin typeface="+mn-lt"/>
              </a:rPr>
              <a:t>Pie charts- good to show distribution.</a:t>
            </a:r>
          </a:p>
          <a:p>
            <a:pPr indent="-228600">
              <a:lnSpc>
                <a:spcPct val="90000"/>
              </a:lnSpc>
              <a:spcBef>
                <a:spcPct val="0"/>
              </a:spcBef>
              <a:spcAft>
                <a:spcPts val="600"/>
              </a:spcAft>
              <a:buFont typeface="Arial" panose="020B0604020202020204" pitchFamily="34" charset="0"/>
              <a:buChar char="•"/>
            </a:pPr>
            <a:r>
              <a:rPr lang="en-US" altLang="en-US" sz="2000" b="1">
                <a:latin typeface="+mn-lt"/>
              </a:rPr>
              <a:t>Line graphs good way to show trends in data.</a:t>
            </a:r>
            <a:endParaRPr lang="en-US" altLang="en-US" sz="2000">
              <a:latin typeface="+mn-lt"/>
            </a:endParaRPr>
          </a:p>
        </p:txBody>
      </p:sp>
    </p:spTree>
    <p:extLst>
      <p:ext uri="{BB962C8B-B14F-4D97-AF65-F5344CB8AC3E}">
        <p14:creationId xmlns:p14="http://schemas.microsoft.com/office/powerpoint/2010/main" val="2113008831"/>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D6FEC87-3BA6-BB4E-8FE7-3068420ED80E}"/>
              </a:ext>
            </a:extLst>
          </p:cNvPr>
          <p:cNvSpPr>
            <a:spLocks noChangeArrowheads="1"/>
          </p:cNvSpPr>
          <p:nvPr/>
        </p:nvSpPr>
        <p:spPr bwMode="auto">
          <a:xfrm>
            <a:off x="2208214" y="549275"/>
            <a:ext cx="75596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dirty="0"/>
              <a:t>Figure Average drinks per week by gender</a:t>
            </a:r>
            <a:endParaRPr lang="en-AU" altLang="en-US" sz="1200" dirty="0"/>
          </a:p>
        </p:txBody>
      </p:sp>
      <p:pic>
        <p:nvPicPr>
          <p:cNvPr id="18435" name="Picture 4">
            <a:extLst>
              <a:ext uri="{FF2B5EF4-FFF2-40B4-BE49-F238E27FC236}">
                <a16:creationId xmlns:a16="http://schemas.microsoft.com/office/drawing/2014/main" id="{370B7E45-949D-2141-94FB-EDF9B1EAC35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1" y="1773239"/>
            <a:ext cx="7561263" cy="454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850335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6">
            <a:extLst>
              <a:ext uri="{FF2B5EF4-FFF2-40B4-BE49-F238E27FC236}">
                <a16:creationId xmlns:a16="http://schemas.microsoft.com/office/drawing/2014/main" id="{105747B3-5A86-D345-A1BD-EC22A8BD4678}"/>
              </a:ext>
            </a:extLst>
          </p:cNvPr>
          <p:cNvSpPr>
            <a:spLocks noChangeArrowheads="1"/>
          </p:cNvSpPr>
          <p:nvPr/>
        </p:nvSpPr>
        <p:spPr bwMode="auto">
          <a:xfrm>
            <a:off x="2495551" y="612776"/>
            <a:ext cx="766762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AU" altLang="en-US" sz="1800" b="1" dirty="0"/>
              <a:t>Figure Age distribution of respondents</a:t>
            </a:r>
            <a:endParaRPr lang="en-AU" altLang="en-US" sz="1800" dirty="0"/>
          </a:p>
        </p:txBody>
      </p:sp>
      <p:sp>
        <p:nvSpPr>
          <p:cNvPr id="20483" name="Rectangle 5">
            <a:extLst>
              <a:ext uri="{FF2B5EF4-FFF2-40B4-BE49-F238E27FC236}">
                <a16:creationId xmlns:a16="http://schemas.microsoft.com/office/drawing/2014/main" id="{4AA48D1F-B3FC-B34B-88B9-00F8065FEE32}"/>
              </a:ext>
            </a:extLst>
          </p:cNvPr>
          <p:cNvSpPr>
            <a:spLocks noChangeArrowheads="1"/>
          </p:cNvSpPr>
          <p:nvPr/>
        </p:nvSpPr>
        <p:spPr bwMode="auto">
          <a:xfrm>
            <a:off x="1104900" y="125599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0484" name="Object 2">
            <a:extLst>
              <a:ext uri="{FF2B5EF4-FFF2-40B4-BE49-F238E27FC236}">
                <a16:creationId xmlns:a16="http://schemas.microsoft.com/office/drawing/2014/main" id="{9C926F28-097A-B341-8141-3F1560EDA3D7}"/>
              </a:ext>
            </a:extLst>
          </p:cNvPr>
          <p:cNvGraphicFramePr>
            <a:graphicFrameLocks/>
          </p:cNvGraphicFramePr>
          <p:nvPr/>
        </p:nvGraphicFramePr>
        <p:xfrm>
          <a:off x="2208214" y="1412876"/>
          <a:ext cx="7488237" cy="4968875"/>
        </p:xfrm>
        <a:graphic>
          <a:graphicData uri="http://schemas.openxmlformats.org/presentationml/2006/ole">
            <mc:AlternateContent xmlns:mc="http://schemas.openxmlformats.org/markup-compatibility/2006">
              <mc:Choice xmlns:v="urn:schemas-microsoft-com:vml" Requires="v">
                <p:oleObj spid="_x0000_s79879" name="Chart" r:id="rId4" imgW="4826000" imgH="3111500" progId="Excel.Chart.8">
                  <p:embed/>
                </p:oleObj>
              </mc:Choice>
              <mc:Fallback>
                <p:oleObj name="Chart" r:id="rId4" imgW="4826000" imgH="3111500" progId="Excel.Chart.8">
                  <p:embed/>
                  <p:pic>
                    <p:nvPicPr>
                      <p:cNvPr id="20484" name="Object 2">
                        <a:extLst>
                          <a:ext uri="{FF2B5EF4-FFF2-40B4-BE49-F238E27FC236}">
                            <a16:creationId xmlns:a16="http://schemas.microsoft.com/office/drawing/2014/main" id="{9C926F28-097A-B341-8141-3F1560EDA3D7}"/>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8214" y="1412876"/>
                        <a:ext cx="7488237"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0485" name="Rectangle 6">
            <a:extLst>
              <a:ext uri="{FF2B5EF4-FFF2-40B4-BE49-F238E27FC236}">
                <a16:creationId xmlns:a16="http://schemas.microsoft.com/office/drawing/2014/main" id="{52EC5298-0EAF-364F-AA67-B2D4E5F713FE}"/>
              </a:ext>
            </a:extLst>
          </p:cNvPr>
          <p:cNvSpPr>
            <a:spLocks noChangeArrowheads="1"/>
          </p:cNvSpPr>
          <p:nvPr/>
        </p:nvSpPr>
        <p:spPr bwMode="auto">
          <a:xfrm>
            <a:off x="1104900" y="4361141"/>
            <a:ext cx="142367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821207"/>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a:extLst>
              <a:ext uri="{FF2B5EF4-FFF2-40B4-BE49-F238E27FC236}">
                <a16:creationId xmlns:a16="http://schemas.microsoft.com/office/drawing/2014/main" id="{9377BD12-F70B-A747-8F7A-0576068CF713}"/>
              </a:ext>
            </a:extLst>
          </p:cNvPr>
          <p:cNvSpPr>
            <a:spLocks noChangeArrowheads="1"/>
          </p:cNvSpPr>
          <p:nvPr/>
        </p:nvSpPr>
        <p:spPr bwMode="auto">
          <a:xfrm>
            <a:off x="2495551" y="612775"/>
            <a:ext cx="76676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AU" altLang="en-US" sz="1800" b="1" dirty="0"/>
              <a:t>Figure Line Graph Showing Mean Responses from Table</a:t>
            </a:r>
            <a:endParaRPr lang="en-AU" altLang="en-US" sz="1800" dirty="0"/>
          </a:p>
        </p:txBody>
      </p:sp>
      <p:sp>
        <p:nvSpPr>
          <p:cNvPr id="22531" name="Rectangle 8">
            <a:extLst>
              <a:ext uri="{FF2B5EF4-FFF2-40B4-BE49-F238E27FC236}">
                <a16:creationId xmlns:a16="http://schemas.microsoft.com/office/drawing/2014/main" id="{B56D1F0A-0ABF-5E41-81C7-D1B7D70EBD69}"/>
              </a:ext>
            </a:extLst>
          </p:cNvPr>
          <p:cNvSpPr>
            <a:spLocks noChangeArrowheads="1"/>
          </p:cNvSpPr>
          <p:nvPr/>
        </p:nvSpPr>
        <p:spPr bwMode="auto">
          <a:xfrm>
            <a:off x="2532064" y="1323460"/>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graphicFrame>
        <p:nvGraphicFramePr>
          <p:cNvPr id="22532" name="Object 5">
            <a:extLst>
              <a:ext uri="{FF2B5EF4-FFF2-40B4-BE49-F238E27FC236}">
                <a16:creationId xmlns:a16="http://schemas.microsoft.com/office/drawing/2014/main" id="{8D1FBBA5-FD81-9149-B777-CDA327CCA5EA}"/>
              </a:ext>
            </a:extLst>
          </p:cNvPr>
          <p:cNvGraphicFramePr>
            <a:graphicFrameLocks/>
          </p:cNvGraphicFramePr>
          <p:nvPr/>
        </p:nvGraphicFramePr>
        <p:xfrm>
          <a:off x="2990850" y="1484314"/>
          <a:ext cx="6624638" cy="4732337"/>
        </p:xfrm>
        <a:graphic>
          <a:graphicData uri="http://schemas.openxmlformats.org/presentationml/2006/ole">
            <mc:AlternateContent xmlns:mc="http://schemas.openxmlformats.org/markup-compatibility/2006">
              <mc:Choice xmlns:v="urn:schemas-microsoft-com:vml" Requires="v">
                <p:oleObj spid="_x0000_s81927" name="Chart" r:id="rId4" imgW="10591800" imgH="7759700" progId="Excel.Chart.8">
                  <p:embed/>
                </p:oleObj>
              </mc:Choice>
              <mc:Fallback>
                <p:oleObj name="Chart" r:id="rId4" imgW="10591800" imgH="7759700" progId="Excel.Chart.8">
                  <p:embed/>
                  <p:pic>
                    <p:nvPicPr>
                      <p:cNvPr id="22532" name="Object 5">
                        <a:extLst>
                          <a:ext uri="{FF2B5EF4-FFF2-40B4-BE49-F238E27FC236}">
                            <a16:creationId xmlns:a16="http://schemas.microsoft.com/office/drawing/2014/main" id="{8D1FBBA5-FD81-9149-B777-CDA327CCA5EA}"/>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0850" y="1484314"/>
                        <a:ext cx="6624638" cy="473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2533" name="Rectangle 9">
            <a:extLst>
              <a:ext uri="{FF2B5EF4-FFF2-40B4-BE49-F238E27FC236}">
                <a16:creationId xmlns:a16="http://schemas.microsoft.com/office/drawing/2014/main" id="{0DBE85F0-5EB5-EE4A-B111-79047FD7C5B8}"/>
              </a:ext>
            </a:extLst>
          </p:cNvPr>
          <p:cNvSpPr>
            <a:spLocks noChangeArrowheads="1"/>
          </p:cNvSpPr>
          <p:nvPr/>
        </p:nvSpPr>
        <p:spPr bwMode="auto">
          <a:xfrm>
            <a:off x="2532064" y="5047735"/>
            <a:ext cx="119094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Tree>
    <p:extLst>
      <p:ext uri="{BB962C8B-B14F-4D97-AF65-F5344CB8AC3E}">
        <p14:creationId xmlns:p14="http://schemas.microsoft.com/office/powerpoint/2010/main" val="1252614034"/>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A2EF45A-B711-7A46-A30C-3844F9269286}"/>
              </a:ext>
            </a:extLst>
          </p:cNvPr>
          <p:cNvSpPr>
            <a:spLocks noGrp="1" noChangeArrowheads="1"/>
          </p:cNvSpPr>
          <p:nvPr>
            <p:ph type="title" idx="4294967295"/>
          </p:nvPr>
        </p:nvSpPr>
        <p:spPr/>
        <p:txBody>
          <a:bodyPr anchor="t"/>
          <a:lstStyle/>
          <a:p>
            <a:pPr eaLnBrk="1" hangingPunct="1"/>
            <a:r>
              <a:rPr lang="en-AU" altLang="en-US" sz="2800" b="1"/>
              <a:t>Pictures</a:t>
            </a:r>
            <a:br>
              <a:rPr lang="en-AU" altLang="en-US" sz="2800"/>
            </a:br>
            <a:r>
              <a:rPr lang="en-AU" altLang="en-US" sz="2800"/>
              <a:t>Can be useful, especially if these were used as stimulus in the research. </a:t>
            </a:r>
          </a:p>
        </p:txBody>
      </p:sp>
      <p:pic>
        <p:nvPicPr>
          <p:cNvPr id="24579" name="Picture 1">
            <a:extLst>
              <a:ext uri="{FF2B5EF4-FFF2-40B4-BE49-F238E27FC236}">
                <a16:creationId xmlns:a16="http://schemas.microsoft.com/office/drawing/2014/main" id="{8C4C363D-9512-4C48-A270-1C309144A3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2888" y="2420938"/>
            <a:ext cx="3211512" cy="429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1">
            <a:extLst>
              <a:ext uri="{FF2B5EF4-FFF2-40B4-BE49-F238E27FC236}">
                <a16:creationId xmlns:a16="http://schemas.microsoft.com/office/drawing/2014/main" id="{C2FAD7D3-A932-8E44-82EB-6E1300ED17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7476" y="2420938"/>
            <a:ext cx="2936875" cy="4291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Rectangle 1">
            <a:extLst>
              <a:ext uri="{FF2B5EF4-FFF2-40B4-BE49-F238E27FC236}">
                <a16:creationId xmlns:a16="http://schemas.microsoft.com/office/drawing/2014/main" id="{4B4436CB-ECC3-0C40-BA13-6927100CC5C4}"/>
              </a:ext>
            </a:extLst>
          </p:cNvPr>
          <p:cNvSpPr>
            <a:spLocks noChangeArrowheads="1"/>
          </p:cNvSpPr>
          <p:nvPr/>
        </p:nvSpPr>
        <p:spPr bwMode="auto">
          <a:xfrm>
            <a:off x="2424114" y="1700213"/>
            <a:ext cx="7786687"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AU" altLang="en-US" dirty="0"/>
              <a:t>Figure Example of two images that depict alternative information used in the HPS Case.</a:t>
            </a:r>
          </a:p>
        </p:txBody>
      </p:sp>
    </p:spTree>
    <p:extLst>
      <p:ext uri="{BB962C8B-B14F-4D97-AF65-F5344CB8AC3E}">
        <p14:creationId xmlns:p14="http://schemas.microsoft.com/office/powerpoint/2010/main" val="2729817832"/>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11FD5DF-5582-264B-B72F-D94CF31B6DF0}"/>
              </a:ext>
            </a:extLst>
          </p:cNvPr>
          <p:cNvSpPr>
            <a:spLocks noGrp="1" noChangeArrowheads="1"/>
          </p:cNvSpPr>
          <p:nvPr>
            <p:ph type="title" idx="4294967295"/>
          </p:nvPr>
        </p:nvSpPr>
        <p:spPr>
          <a:xfrm>
            <a:off x="1981200" y="274639"/>
            <a:ext cx="8229600" cy="561975"/>
          </a:xfrm>
        </p:spPr>
        <p:txBody>
          <a:bodyPr anchor="t"/>
          <a:lstStyle/>
          <a:p>
            <a:pPr eaLnBrk="1" hangingPunct="1"/>
            <a:r>
              <a:rPr lang="en-US" altLang="en-US" sz="3200" b="1"/>
              <a:t>Maps</a:t>
            </a:r>
            <a:endParaRPr lang="en-AU" altLang="en-US" sz="3200" b="1"/>
          </a:p>
        </p:txBody>
      </p:sp>
      <p:sp>
        <p:nvSpPr>
          <p:cNvPr id="26627" name="Text Box 4">
            <a:extLst>
              <a:ext uri="{FF2B5EF4-FFF2-40B4-BE49-F238E27FC236}">
                <a16:creationId xmlns:a16="http://schemas.microsoft.com/office/drawing/2014/main" id="{F7CEC110-3A4B-DD47-B8C8-55D9C7327500}"/>
              </a:ext>
            </a:extLst>
          </p:cNvPr>
          <p:cNvSpPr txBox="1">
            <a:spLocks noChangeArrowheads="1"/>
          </p:cNvSpPr>
          <p:nvPr/>
        </p:nvSpPr>
        <p:spPr bwMode="auto">
          <a:xfrm>
            <a:off x="2016125" y="836613"/>
            <a:ext cx="7848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a:t>Can be useful if you are discussing specific areas or regions or allows more complex graphical representations of data.</a:t>
            </a:r>
          </a:p>
        </p:txBody>
      </p:sp>
      <p:graphicFrame>
        <p:nvGraphicFramePr>
          <p:cNvPr id="26628" name="Object 2">
            <a:extLst>
              <a:ext uri="{FF2B5EF4-FFF2-40B4-BE49-F238E27FC236}">
                <a16:creationId xmlns:a16="http://schemas.microsoft.com/office/drawing/2014/main" id="{E73C5C09-EFF8-6B4B-A0A9-E6C12CEF79F0}"/>
              </a:ext>
            </a:extLst>
          </p:cNvPr>
          <p:cNvGraphicFramePr>
            <a:graphicFrameLocks/>
          </p:cNvGraphicFramePr>
          <p:nvPr/>
        </p:nvGraphicFramePr>
        <p:xfrm>
          <a:off x="3216276" y="2703514"/>
          <a:ext cx="5472113" cy="3787775"/>
        </p:xfrm>
        <a:graphic>
          <a:graphicData uri="http://schemas.openxmlformats.org/presentationml/2006/ole">
            <mc:AlternateContent xmlns:mc="http://schemas.openxmlformats.org/markup-compatibility/2006">
              <mc:Choice xmlns:v="urn:schemas-microsoft-com:vml" Requires="v">
                <p:oleObj spid="_x0000_s86023" name="Chart" r:id="rId4" imgW="11963400" imgH="8496300" progId="Excel.Chart.8">
                  <p:embed/>
                </p:oleObj>
              </mc:Choice>
              <mc:Fallback>
                <p:oleObj name="Chart" r:id="rId4" imgW="11963400" imgH="8496300" progId="Excel.Chart.8">
                  <p:embed/>
                  <p:pic>
                    <p:nvPicPr>
                      <p:cNvPr id="26628" name="Object 2">
                        <a:extLst>
                          <a:ext uri="{FF2B5EF4-FFF2-40B4-BE49-F238E27FC236}">
                            <a16:creationId xmlns:a16="http://schemas.microsoft.com/office/drawing/2014/main" id="{E73C5C09-EFF8-6B4B-A0A9-E6C12CEF79F0}"/>
                          </a:ext>
                        </a:extLst>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16276" y="2703514"/>
                        <a:ext cx="5472113" cy="378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6629" name="Rectangle 3">
            <a:extLst>
              <a:ext uri="{FF2B5EF4-FFF2-40B4-BE49-F238E27FC236}">
                <a16:creationId xmlns:a16="http://schemas.microsoft.com/office/drawing/2014/main" id="{209B1B0E-A3BA-9B4B-9B69-3AB667E33694}"/>
              </a:ext>
            </a:extLst>
          </p:cNvPr>
          <p:cNvSpPr>
            <a:spLocks noChangeArrowheads="1"/>
          </p:cNvSpPr>
          <p:nvPr/>
        </p:nvSpPr>
        <p:spPr bwMode="auto">
          <a:xfrm flipV="1">
            <a:off x="3216275" y="6329641"/>
            <a:ext cx="8712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AU" altLang="en-US"/>
          </a:p>
        </p:txBody>
      </p:sp>
      <p:sp>
        <p:nvSpPr>
          <p:cNvPr id="26630" name="Rectangle 4">
            <a:extLst>
              <a:ext uri="{FF2B5EF4-FFF2-40B4-BE49-F238E27FC236}">
                <a16:creationId xmlns:a16="http://schemas.microsoft.com/office/drawing/2014/main" id="{66B4DFF0-C80B-C745-A590-26F291460A05}"/>
              </a:ext>
            </a:extLst>
          </p:cNvPr>
          <p:cNvSpPr>
            <a:spLocks noChangeArrowheads="1"/>
          </p:cNvSpPr>
          <p:nvPr/>
        </p:nvSpPr>
        <p:spPr bwMode="auto">
          <a:xfrm>
            <a:off x="2208214" y="2143125"/>
            <a:ext cx="800258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dirty="0"/>
              <a:t>Figure Multi-dimensional mapping of mean responses by gender</a:t>
            </a:r>
          </a:p>
        </p:txBody>
      </p:sp>
    </p:spTree>
    <p:extLst>
      <p:ext uri="{BB962C8B-B14F-4D97-AF65-F5344CB8AC3E}">
        <p14:creationId xmlns:p14="http://schemas.microsoft.com/office/powerpoint/2010/main" val="2125177590"/>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Shape 71">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74" name="Rectangle 73">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74" name="Rectangle 2">
            <a:extLst>
              <a:ext uri="{FF2B5EF4-FFF2-40B4-BE49-F238E27FC236}">
                <a16:creationId xmlns:a16="http://schemas.microsoft.com/office/drawing/2014/main" id="{AFAF15DA-3900-F24F-A86B-DD1049553D2F}"/>
              </a:ext>
            </a:extLst>
          </p:cNvPr>
          <p:cNvSpPr>
            <a:spLocks noGrp="1" noChangeArrowheads="1"/>
          </p:cNvSpPr>
          <p:nvPr>
            <p:ph type="title" idx="4294967295"/>
          </p:nvPr>
        </p:nvSpPr>
        <p:spPr>
          <a:xfrm>
            <a:off x="838199" y="1065749"/>
            <a:ext cx="4702629" cy="4726502"/>
          </a:xfrm>
        </p:spPr>
        <p:txBody>
          <a:bodyPr vert="horz" lIns="91440" tIns="45720" rIns="91440" bIns="45720" rtlCol="0" anchor="ctr">
            <a:normAutofit/>
          </a:bodyPr>
          <a:lstStyle/>
          <a:p>
            <a:r>
              <a:rPr lang="en-US" altLang="en-US" b="1">
                <a:solidFill>
                  <a:srgbClr val="FFFFFF"/>
                </a:solidFill>
              </a:rPr>
              <a:t>Quotations</a:t>
            </a:r>
          </a:p>
        </p:txBody>
      </p:sp>
      <p:sp>
        <p:nvSpPr>
          <p:cNvPr id="28675" name="Text Box 4">
            <a:extLst>
              <a:ext uri="{FF2B5EF4-FFF2-40B4-BE49-F238E27FC236}">
                <a16:creationId xmlns:a16="http://schemas.microsoft.com/office/drawing/2014/main" id="{C415FC63-7F45-E84E-AF2C-1F0F905C94F1}"/>
              </a:ext>
            </a:extLst>
          </p:cNvPr>
          <p:cNvSpPr txBox="1">
            <a:spLocks noChangeArrowheads="1"/>
          </p:cNvSpPr>
          <p:nvPr/>
        </p:nvSpPr>
        <p:spPr bwMode="auto">
          <a:xfrm>
            <a:off x="7538022" y="713313"/>
            <a:ext cx="3815778" cy="543137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a:latin typeface="+mn-lt"/>
              </a:rPr>
              <a:t>Useful for giving examples of qualitative data that exemplifies a given point.</a:t>
            </a: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endParaRPr lang="en-US" altLang="en-US" sz="2000">
              <a:latin typeface="+mn-lt"/>
            </a:endParaRPr>
          </a:p>
          <a:p>
            <a:pPr indent="-228600">
              <a:lnSpc>
                <a:spcPct val="90000"/>
              </a:lnSpc>
              <a:spcBef>
                <a:spcPct val="0"/>
              </a:spcBef>
              <a:spcAft>
                <a:spcPts val="600"/>
              </a:spcAft>
              <a:buFont typeface="Arial" panose="020B0604020202020204" pitchFamily="34" charset="0"/>
              <a:buChar char="•"/>
            </a:pPr>
            <a:r>
              <a:rPr lang="en-US" altLang="en-US" sz="2000" i="1">
                <a:latin typeface="+mn-lt"/>
              </a:rPr>
              <a:t>“When I first started at university I tended to drink a lot and miss classes. I got together with some friends in the residences and we decided to drink more responsibly. This didn’t last long, because there were a lot of end of term parties in the residences. Next term I am moving off campus so I won’t be so tempted” (MP Female 21</a:t>
            </a:r>
            <a:r>
              <a:rPr lang="en-US" altLang="en-US" sz="2000">
                <a:latin typeface="+mn-lt"/>
              </a:rPr>
              <a:t>)</a:t>
            </a:r>
          </a:p>
        </p:txBody>
      </p:sp>
    </p:spTree>
    <p:extLst>
      <p:ext uri="{BB962C8B-B14F-4D97-AF65-F5344CB8AC3E}">
        <p14:creationId xmlns:p14="http://schemas.microsoft.com/office/powerpoint/2010/main" val="239679441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EECF085C-89E5-6E48-B081-16BFE603DB4A}"/>
              </a:ext>
            </a:extLst>
          </p:cNvPr>
          <p:cNvSpPr>
            <a:spLocks noGrp="1" noChangeArrowheads="1"/>
          </p:cNvSpPr>
          <p:nvPr>
            <p:ph type="title" idx="4294967295"/>
          </p:nvPr>
        </p:nvSpPr>
        <p:spPr>
          <a:xfrm>
            <a:off x="1981200" y="274639"/>
            <a:ext cx="8229600" cy="561975"/>
          </a:xfrm>
        </p:spPr>
        <p:txBody>
          <a:bodyPr anchor="t"/>
          <a:lstStyle/>
          <a:p>
            <a:pPr eaLnBrk="1" hangingPunct="1"/>
            <a:r>
              <a:rPr lang="en-US" altLang="en-US" sz="3200" b="1"/>
              <a:t>Reporting Statistical Results</a:t>
            </a:r>
            <a:endParaRPr lang="en-AU" altLang="en-US" sz="3200" b="1"/>
          </a:p>
        </p:txBody>
      </p:sp>
      <p:sp>
        <p:nvSpPr>
          <p:cNvPr id="30723" name="Text Box 4">
            <a:extLst>
              <a:ext uri="{FF2B5EF4-FFF2-40B4-BE49-F238E27FC236}">
                <a16:creationId xmlns:a16="http://schemas.microsoft.com/office/drawing/2014/main" id="{8FEFF492-4557-3A41-8925-677F5931E8D2}"/>
              </a:ext>
            </a:extLst>
          </p:cNvPr>
          <p:cNvSpPr txBox="1">
            <a:spLocks noChangeArrowheads="1"/>
          </p:cNvSpPr>
          <p:nvPr/>
        </p:nvSpPr>
        <p:spPr bwMode="auto">
          <a:xfrm>
            <a:off x="2016125" y="836613"/>
            <a:ext cx="7848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2400"/>
              <a:t>You will also need to provide visual depictions of statistical tests for readers to ‘see’s the results and how they are assessed. </a:t>
            </a:r>
          </a:p>
        </p:txBody>
      </p:sp>
      <p:graphicFrame>
        <p:nvGraphicFramePr>
          <p:cNvPr id="3" name="Table 2">
            <a:extLst>
              <a:ext uri="{FF2B5EF4-FFF2-40B4-BE49-F238E27FC236}">
                <a16:creationId xmlns:a16="http://schemas.microsoft.com/office/drawing/2014/main" id="{5B091E5A-842A-464A-A147-3CF52CDC3CC2}"/>
              </a:ext>
            </a:extLst>
          </p:cNvPr>
          <p:cNvGraphicFramePr>
            <a:graphicFrameLocks noGrp="1"/>
          </p:cNvGraphicFramePr>
          <p:nvPr/>
        </p:nvGraphicFramePr>
        <p:xfrm>
          <a:off x="2279650" y="2592388"/>
          <a:ext cx="7442200" cy="4113960"/>
        </p:xfrm>
        <a:graphic>
          <a:graphicData uri="http://schemas.openxmlformats.org/drawingml/2006/table">
            <a:tbl>
              <a:tblPr>
                <a:tableStyleId>{5C22544A-7EE6-4342-B048-85BDC9FD1C3A}</a:tableStyleId>
              </a:tblPr>
              <a:tblGrid>
                <a:gridCol w="2592491">
                  <a:extLst>
                    <a:ext uri="{9D8B030D-6E8A-4147-A177-3AD203B41FA5}">
                      <a16:colId xmlns:a16="http://schemas.microsoft.com/office/drawing/2014/main" val="20000"/>
                    </a:ext>
                  </a:extLst>
                </a:gridCol>
                <a:gridCol w="1602685">
                  <a:extLst>
                    <a:ext uri="{9D8B030D-6E8A-4147-A177-3AD203B41FA5}">
                      <a16:colId xmlns:a16="http://schemas.microsoft.com/office/drawing/2014/main" val="20001"/>
                    </a:ext>
                  </a:extLst>
                </a:gridCol>
                <a:gridCol w="1480887">
                  <a:extLst>
                    <a:ext uri="{9D8B030D-6E8A-4147-A177-3AD203B41FA5}">
                      <a16:colId xmlns:a16="http://schemas.microsoft.com/office/drawing/2014/main" val="20002"/>
                    </a:ext>
                  </a:extLst>
                </a:gridCol>
                <a:gridCol w="1766137">
                  <a:extLst>
                    <a:ext uri="{9D8B030D-6E8A-4147-A177-3AD203B41FA5}">
                      <a16:colId xmlns:a16="http://schemas.microsoft.com/office/drawing/2014/main" val="20003"/>
                    </a:ext>
                  </a:extLst>
                </a:gridCol>
              </a:tblGrid>
              <a:tr h="633118">
                <a:tc>
                  <a:txBody>
                    <a:bodyPr/>
                    <a:lstStyle/>
                    <a:p>
                      <a:pPr>
                        <a:lnSpc>
                          <a:spcPct val="120000"/>
                        </a:lnSpc>
                        <a:spcAft>
                          <a:spcPts val="0"/>
                        </a:spcAft>
                      </a:pPr>
                      <a:r>
                        <a:rPr lang="en-GB" sz="1600" kern="50" dirty="0">
                          <a:effectLst/>
                        </a:rPr>
                        <a:t> </a:t>
                      </a:r>
                      <a:endParaRPr lang="en-AU" sz="1600" dirty="0">
                        <a:effectLst/>
                      </a:endParaRPr>
                    </a:p>
                    <a:p>
                      <a:pPr>
                        <a:lnSpc>
                          <a:spcPct val="120000"/>
                        </a:lnSpc>
                        <a:spcAft>
                          <a:spcPts val="0"/>
                        </a:spcAft>
                      </a:pPr>
                      <a:r>
                        <a:rPr lang="en-GB" sz="1600" kern="50" dirty="0">
                          <a:effectLst/>
                        </a:rPr>
                        <a:t>Statement</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Female</a:t>
                      </a:r>
                      <a:endParaRPr lang="en-AU" sz="1600">
                        <a:effectLst/>
                      </a:endParaRPr>
                    </a:p>
                    <a:p>
                      <a:pPr algn="ctr">
                        <a:lnSpc>
                          <a:spcPct val="120000"/>
                        </a:lnSpc>
                        <a:spcAft>
                          <a:spcPts val="0"/>
                        </a:spcAft>
                      </a:pPr>
                      <a:r>
                        <a:rPr lang="en-GB" sz="1600" kern="50">
                          <a:effectLst/>
                        </a:rPr>
                        <a:t>Mean (std)</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Male</a:t>
                      </a:r>
                      <a:endParaRPr lang="en-AU" sz="1600">
                        <a:effectLst/>
                      </a:endParaRPr>
                    </a:p>
                    <a:p>
                      <a:pPr algn="ctr">
                        <a:lnSpc>
                          <a:spcPct val="120000"/>
                        </a:lnSpc>
                        <a:spcAft>
                          <a:spcPts val="0"/>
                        </a:spcAft>
                      </a:pPr>
                      <a:r>
                        <a:rPr lang="en-GB" sz="1600" kern="50">
                          <a:effectLst/>
                        </a:rPr>
                        <a:t>Mean (std)</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kern="50">
                          <a:effectLst/>
                        </a:rPr>
                        <a:t>t-test (p-value)</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0"/>
                  </a:ext>
                </a:extLst>
              </a:tr>
              <a:tr h="872918">
                <a:tc>
                  <a:txBody>
                    <a:bodyPr/>
                    <a:lstStyle/>
                    <a:p>
                      <a:pPr>
                        <a:lnSpc>
                          <a:spcPct val="120000"/>
                        </a:lnSpc>
                        <a:spcAft>
                          <a:spcPts val="0"/>
                        </a:spcAft>
                      </a:pPr>
                      <a:r>
                        <a:rPr lang="en-GB" sz="1600" kern="50" dirty="0">
                          <a:effectLst/>
                        </a:rPr>
                        <a:t>1. I regularly purchase alcoholic drinks on campus.</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dirty="0">
                          <a:effectLst/>
                        </a:rPr>
                        <a:t>2.52 (1.362)</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2.38 (1.295)</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a:effectLst/>
                        </a:rPr>
                        <a:t>.560 (.504)</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1"/>
                  </a:ext>
                </a:extLst>
              </a:tr>
              <a:tr h="576652">
                <a:tc>
                  <a:txBody>
                    <a:bodyPr/>
                    <a:lstStyle/>
                    <a:p>
                      <a:pPr>
                        <a:lnSpc>
                          <a:spcPct val="120000"/>
                        </a:lnSpc>
                        <a:spcAft>
                          <a:spcPts val="0"/>
                        </a:spcAft>
                      </a:pPr>
                      <a:r>
                        <a:rPr lang="en-GB" sz="1600" kern="50">
                          <a:effectLst/>
                        </a:rPr>
                        <a:t>2. I like to buy alcoholic drinks for lunch.</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2.23 (1.075)</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2.20 (1.128)</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a:effectLst/>
                        </a:rPr>
                        <a:t>.849 (.136)</a:t>
                      </a:r>
                      <a:endParaRPr lang="en-AU" sz="160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2"/>
                  </a:ext>
                </a:extLst>
              </a:tr>
              <a:tr h="872918">
                <a:tc>
                  <a:txBody>
                    <a:bodyPr/>
                    <a:lstStyle/>
                    <a:p>
                      <a:pPr>
                        <a:lnSpc>
                          <a:spcPct val="120000"/>
                        </a:lnSpc>
                        <a:spcAft>
                          <a:spcPts val="0"/>
                        </a:spcAft>
                      </a:pPr>
                      <a:r>
                        <a:rPr lang="en-GB" sz="1600" kern="50">
                          <a:effectLst/>
                        </a:rPr>
                        <a:t>3. There is too much choice for alcoholic drinks on campus.</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kern="50">
                          <a:effectLst/>
                        </a:rPr>
                        <a:t>2.67 (1.261)</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2.55 (1.176)</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US" sz="1600" dirty="0">
                          <a:effectLst/>
                        </a:rPr>
                        <a:t>.651 (.447)</a:t>
                      </a:r>
                      <a:endParaRPr lang="en-AU" sz="1600" dirty="0">
                        <a:solidFill>
                          <a:srgbClr val="000000"/>
                        </a:solidFill>
                        <a:effectLst/>
                        <a:latin typeface="Sabon"/>
                        <a:ea typeface="Times New Roman" panose="02020603050405020304" pitchFamily="18" charset="0"/>
                        <a:cs typeface="Sabon"/>
                      </a:endParaRPr>
                    </a:p>
                  </a:txBody>
                  <a:tcPr marL="68585" marR="68585" marT="0" marB="0"/>
                </a:tc>
                <a:extLst>
                  <a:ext uri="{0D108BD9-81ED-4DB2-BD59-A6C34878D82A}">
                    <a16:rowId xmlns:a16="http://schemas.microsoft.com/office/drawing/2014/main" val="10003"/>
                  </a:ext>
                </a:extLst>
              </a:tr>
              <a:tr h="631839">
                <a:tc>
                  <a:txBody>
                    <a:bodyPr/>
                    <a:lstStyle/>
                    <a:p>
                      <a:pPr>
                        <a:lnSpc>
                          <a:spcPct val="120000"/>
                        </a:lnSpc>
                        <a:spcAft>
                          <a:spcPts val="0"/>
                        </a:spcAft>
                      </a:pPr>
                      <a:r>
                        <a:rPr lang="en-US" sz="1600" kern="50" dirty="0">
                          <a:effectLst/>
                        </a:rPr>
                        <a:t>4. I prefer to drink non-alcoholic drinks for lunch.</a:t>
                      </a:r>
                      <a:endParaRPr lang="en-AU" sz="1600" dirty="0">
                        <a:solidFill>
                          <a:srgbClr val="000000"/>
                        </a:solidFill>
                        <a:effectLst/>
                        <a:latin typeface="Sabon"/>
                        <a:ea typeface="Times New Roman" panose="02020603050405020304" pitchFamily="18" charset="0"/>
                        <a:cs typeface="Sabon"/>
                      </a:endParaRPr>
                    </a:p>
                  </a:txBody>
                  <a:tcPr marL="68585" marR="68585" marT="0" marB="0"/>
                </a:tc>
                <a:tc>
                  <a:txBody>
                    <a:bodyPr/>
                    <a:lstStyle/>
                    <a:p>
                      <a:pPr algn="ctr">
                        <a:lnSpc>
                          <a:spcPct val="120000"/>
                        </a:lnSpc>
                        <a:spcAft>
                          <a:spcPts val="0"/>
                        </a:spcAft>
                      </a:pPr>
                      <a:r>
                        <a:rPr lang="en-GB" sz="1600" kern="50">
                          <a:effectLst/>
                        </a:rPr>
                        <a:t>3.58 (1.097)</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a:effectLst/>
                        </a:rPr>
                        <a:t>3.52 (1.005)</a:t>
                      </a:r>
                      <a:endParaRPr lang="en-AU" sz="16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1600" dirty="0">
                          <a:effectLst/>
                        </a:rPr>
                        <a:t>.571 (.254)</a:t>
                      </a:r>
                      <a:endParaRPr lang="en-AU" sz="1600" dirty="0">
                        <a:solidFill>
                          <a:srgbClr val="000000"/>
                        </a:solidFill>
                        <a:effectLst/>
                        <a:latin typeface="Times" panose="02020603050405020304" pitchFamily="18" charset="0"/>
                        <a:ea typeface="Arial" panose="020B0604020202020204" pitchFamily="34" charset="0"/>
                      </a:endParaRPr>
                    </a:p>
                  </a:txBody>
                  <a:tcPr marL="68585" marR="68585" marT="0" marB="0"/>
                </a:tc>
                <a:extLst>
                  <a:ext uri="{0D108BD9-81ED-4DB2-BD59-A6C34878D82A}">
                    <a16:rowId xmlns:a16="http://schemas.microsoft.com/office/drawing/2014/main" val="10004"/>
                  </a:ext>
                </a:extLst>
              </a:tr>
              <a:tr h="301929">
                <a:tc>
                  <a:txBody>
                    <a:bodyPr/>
                    <a:lstStyle/>
                    <a:p>
                      <a:pPr>
                        <a:lnSpc>
                          <a:spcPct val="120000"/>
                        </a:lnSpc>
                        <a:spcAft>
                          <a:spcPts val="0"/>
                        </a:spcAft>
                      </a:pPr>
                      <a:endParaRPr lang="en-AU" sz="1200" dirty="0">
                        <a:solidFill>
                          <a:srgbClr val="000000"/>
                        </a:solidFill>
                        <a:effectLst/>
                        <a:latin typeface="Sabon"/>
                        <a:ea typeface="Times New Roman" panose="02020603050405020304" pitchFamily="18" charset="0"/>
                        <a:cs typeface="Sabon"/>
                      </a:endParaRPr>
                    </a:p>
                  </a:txBody>
                  <a:tcPr marL="68585" marR="68585" marT="0" marB="0"/>
                </a:tc>
                <a:tc>
                  <a:txBody>
                    <a:bodyPr/>
                    <a:lstStyle/>
                    <a:p>
                      <a:pPr algn="ctr">
                        <a:lnSpc>
                          <a:spcPct val="120000"/>
                        </a:lnSpc>
                        <a:spcAft>
                          <a:spcPts val="0"/>
                        </a:spcAft>
                      </a:pPr>
                      <a:r>
                        <a:rPr lang="en-GB" sz="900" kern="50">
                          <a:effectLst/>
                        </a:rPr>
                        <a:t> </a:t>
                      </a:r>
                      <a:endParaRPr lang="en-AU" sz="12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900" kern="50">
                          <a:effectLst/>
                        </a:rPr>
                        <a:t> </a:t>
                      </a:r>
                      <a:endParaRPr lang="en-AU" sz="1200">
                        <a:solidFill>
                          <a:srgbClr val="000000"/>
                        </a:solidFill>
                        <a:effectLst/>
                        <a:latin typeface="Times" panose="02020603050405020304" pitchFamily="18" charset="0"/>
                        <a:ea typeface="Arial" panose="020B0604020202020204" pitchFamily="34" charset="0"/>
                      </a:endParaRPr>
                    </a:p>
                  </a:txBody>
                  <a:tcPr marL="68585" marR="68585" marT="0" marB="0"/>
                </a:tc>
                <a:tc>
                  <a:txBody>
                    <a:bodyPr/>
                    <a:lstStyle/>
                    <a:p>
                      <a:pPr algn="ctr">
                        <a:lnSpc>
                          <a:spcPct val="120000"/>
                        </a:lnSpc>
                        <a:spcAft>
                          <a:spcPts val="0"/>
                        </a:spcAft>
                      </a:pPr>
                      <a:r>
                        <a:rPr lang="en-GB" sz="900" kern="50" dirty="0">
                          <a:effectLst/>
                        </a:rPr>
                        <a:t> </a:t>
                      </a:r>
                      <a:endParaRPr lang="en-AU" sz="1200" dirty="0">
                        <a:solidFill>
                          <a:srgbClr val="000000"/>
                        </a:solidFill>
                        <a:effectLst/>
                        <a:latin typeface="Times" panose="02020603050405020304" pitchFamily="18" charset="0"/>
                        <a:ea typeface="Arial" panose="020B0604020202020204" pitchFamily="34" charset="0"/>
                      </a:endParaRPr>
                    </a:p>
                  </a:txBody>
                  <a:tcPr marL="68585" marR="68585" marT="0" marB="0"/>
                </a:tc>
                <a:extLst>
                  <a:ext uri="{0D108BD9-81ED-4DB2-BD59-A6C34878D82A}">
                    <a16:rowId xmlns:a16="http://schemas.microsoft.com/office/drawing/2014/main" val="10005"/>
                  </a:ext>
                </a:extLst>
              </a:tr>
            </a:tbl>
          </a:graphicData>
        </a:graphic>
      </p:graphicFrame>
      <p:sp>
        <p:nvSpPr>
          <p:cNvPr id="30761" name="Rectangle 3">
            <a:extLst>
              <a:ext uri="{FF2B5EF4-FFF2-40B4-BE49-F238E27FC236}">
                <a16:creationId xmlns:a16="http://schemas.microsoft.com/office/drawing/2014/main" id="{DB7DB58B-4D45-AD43-8B60-93D8D161E4FF}"/>
              </a:ext>
            </a:extLst>
          </p:cNvPr>
          <p:cNvSpPr>
            <a:spLocks noChangeArrowheads="1"/>
          </p:cNvSpPr>
          <p:nvPr/>
        </p:nvSpPr>
        <p:spPr bwMode="auto">
          <a:xfrm>
            <a:off x="2495551" y="2122489"/>
            <a:ext cx="73691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AU" altLang="en-US"/>
              <a:t>Table 11.10: Table comparing mean values of items by Gender</a:t>
            </a:r>
          </a:p>
        </p:txBody>
      </p:sp>
    </p:spTree>
    <p:extLst>
      <p:ext uri="{BB962C8B-B14F-4D97-AF65-F5344CB8AC3E}">
        <p14:creationId xmlns:p14="http://schemas.microsoft.com/office/powerpoint/2010/main" val="1213655829"/>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AA1E61C-4FA7-204C-9B3F-3AAC9F7DC364}"/>
              </a:ext>
            </a:extLst>
          </p:cNvPr>
          <p:cNvSpPr>
            <a:spLocks noGrp="1" noChangeArrowheads="1"/>
          </p:cNvSpPr>
          <p:nvPr>
            <p:ph type="title"/>
          </p:nvPr>
        </p:nvSpPr>
        <p:spPr/>
        <p:txBody>
          <a:bodyPr/>
          <a:lstStyle/>
          <a:p>
            <a:pPr eaLnBrk="1" hangingPunct="1"/>
            <a:r>
              <a:rPr lang="en-US" altLang="en-US" b="1"/>
              <a:t>Project Checklist</a:t>
            </a:r>
            <a:r>
              <a:rPr lang="en-US" altLang="en-US"/>
              <a:t> </a:t>
            </a:r>
          </a:p>
        </p:txBody>
      </p:sp>
      <p:sp>
        <p:nvSpPr>
          <p:cNvPr id="34819" name="Rectangle 3">
            <a:extLst>
              <a:ext uri="{FF2B5EF4-FFF2-40B4-BE49-F238E27FC236}">
                <a16:creationId xmlns:a16="http://schemas.microsoft.com/office/drawing/2014/main" id="{BC69DE66-DE06-7F45-A3FA-07F1A56282F2}"/>
              </a:ext>
            </a:extLst>
          </p:cNvPr>
          <p:cNvSpPr>
            <a:spLocks noGrp="1" noChangeArrowheads="1"/>
          </p:cNvSpPr>
          <p:nvPr>
            <p:ph type="body" idx="1"/>
          </p:nvPr>
        </p:nvSpPr>
        <p:spPr/>
        <p:txBody>
          <a:bodyPr/>
          <a:lstStyle/>
          <a:p>
            <a:pPr eaLnBrk="1" hangingPunct="1"/>
            <a:r>
              <a:rPr lang="en-US" altLang="en-US"/>
              <a:t>Will your report present results in tables or graphs?</a:t>
            </a:r>
          </a:p>
          <a:p>
            <a:pPr eaLnBrk="1" hangingPunct="1"/>
            <a:r>
              <a:rPr lang="en-US" altLang="en-US"/>
              <a:t>What type of graphs or charts will you use?</a:t>
            </a:r>
          </a:p>
          <a:p>
            <a:pPr eaLnBrk="1" hangingPunct="1"/>
            <a:r>
              <a:rPr lang="en-US" altLang="en-US"/>
              <a:t>Who will be in charge of this?</a:t>
            </a:r>
          </a:p>
          <a:p>
            <a:pPr eaLnBrk="1" hangingPunct="1"/>
            <a:r>
              <a:rPr lang="en-US" altLang="en-US"/>
              <a:t>When will it occur? </a:t>
            </a:r>
          </a:p>
        </p:txBody>
      </p:sp>
    </p:spTree>
    <p:extLst>
      <p:ext uri="{BB962C8B-B14F-4D97-AF65-F5344CB8AC3E}">
        <p14:creationId xmlns:p14="http://schemas.microsoft.com/office/powerpoint/2010/main" val="3439631472"/>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74" name="Rectangle 73">
            <a:extLst>
              <a:ext uri="{FF2B5EF4-FFF2-40B4-BE49-F238E27FC236}">
                <a16:creationId xmlns:a16="http://schemas.microsoft.com/office/drawing/2014/main" id="{0C277D19-7DB2-4EB7-A9D7-94188998E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EB197D2C-A33B-4345-BB16-C894ABA82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024" y="1040877"/>
            <a:ext cx="7080494" cy="4776246"/>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754" name="Title 1"/>
          <p:cNvSpPr>
            <a:spLocks noGrp="1"/>
          </p:cNvSpPr>
          <p:nvPr>
            <p:ph type="title"/>
          </p:nvPr>
        </p:nvSpPr>
        <p:spPr>
          <a:xfrm>
            <a:off x="1924216" y="1924217"/>
            <a:ext cx="4476584" cy="3009568"/>
          </a:xfrm>
        </p:spPr>
        <p:txBody>
          <a:bodyPr vert="horz" lIns="91440" tIns="45720" rIns="91440" bIns="45720" rtlCol="0" anchor="ctr">
            <a:normAutofit/>
          </a:bodyPr>
          <a:lstStyle/>
          <a:p>
            <a:r>
              <a:rPr lang="en-US" altLang="en-US" sz="5200">
                <a:solidFill>
                  <a:srgbClr val="FFFFFF"/>
                </a:solidFill>
              </a:rPr>
              <a:t>Conclusion of Chapter 4</a:t>
            </a:r>
          </a:p>
        </p:txBody>
      </p:sp>
      <p:sp>
        <p:nvSpPr>
          <p:cNvPr id="74755" name="Content Placeholder 2"/>
          <p:cNvSpPr>
            <a:spLocks noGrp="1"/>
          </p:cNvSpPr>
          <p:nvPr>
            <p:ph idx="1"/>
          </p:nvPr>
        </p:nvSpPr>
        <p:spPr>
          <a:xfrm>
            <a:off x="7832035" y="2347197"/>
            <a:ext cx="3560203" cy="2163606"/>
          </a:xfrm>
        </p:spPr>
        <p:txBody>
          <a:bodyPr vert="horz" lIns="91440" tIns="45720" rIns="91440" bIns="45720" rtlCol="0" anchor="ctr">
            <a:normAutofit/>
          </a:bodyPr>
          <a:lstStyle/>
          <a:p>
            <a:pPr marL="0" indent="0">
              <a:buNone/>
            </a:pPr>
            <a:r>
              <a:rPr lang="en-US" altLang="en-US" sz="2400" cap="all"/>
              <a:t>What were your main findings ?</a:t>
            </a:r>
          </a:p>
        </p:txBody>
      </p:sp>
    </p:spTree>
    <p:extLst>
      <p:ext uri="{BB962C8B-B14F-4D97-AF65-F5344CB8AC3E}">
        <p14:creationId xmlns:p14="http://schemas.microsoft.com/office/powerpoint/2010/main" val="2171175524"/>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81A6C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199" y="1065749"/>
            <a:ext cx="4702629" cy="4726502"/>
          </a:xfrm>
        </p:spPr>
        <p:txBody>
          <a:bodyPr>
            <a:normAutofit/>
          </a:bodyPr>
          <a:lstStyle/>
          <a:p>
            <a:r>
              <a:rPr lang="en-GB" sz="4400">
                <a:solidFill>
                  <a:srgbClr val="FFFFFF"/>
                </a:solidFill>
              </a:rPr>
              <a:t>Writing up your findings</a:t>
            </a:r>
          </a:p>
        </p:txBody>
      </p:sp>
      <p:sp>
        <p:nvSpPr>
          <p:cNvPr id="3" name="Content Placeholder 2"/>
          <p:cNvSpPr>
            <a:spLocks noGrp="1"/>
          </p:cNvSpPr>
          <p:nvPr>
            <p:ph idx="1"/>
          </p:nvPr>
        </p:nvSpPr>
        <p:spPr>
          <a:xfrm>
            <a:off x="7538022" y="713313"/>
            <a:ext cx="3815778" cy="5431376"/>
          </a:xfrm>
        </p:spPr>
        <p:txBody>
          <a:bodyPr anchor="ctr">
            <a:normAutofit/>
          </a:bodyPr>
          <a:lstStyle/>
          <a:p>
            <a:r>
              <a:rPr lang="en-GB" sz="2000"/>
              <a:t>What have you found? In many cases what you write may be analytic ideas. In other cases it may be some form of précis or summary of the data, though this usually contains some analytic ideas.</a:t>
            </a:r>
          </a:p>
          <a:p>
            <a:r>
              <a:rPr lang="en-GB" sz="2000"/>
              <a:t>Make it your own!</a:t>
            </a:r>
          </a:p>
          <a:p>
            <a:pPr marL="0" indent="0">
              <a:buNone/>
            </a:pPr>
            <a:endParaRPr lang="en-GB" sz="2000"/>
          </a:p>
          <a:p>
            <a:r>
              <a:rPr lang="en-GB" sz="2000"/>
              <a:t>Ensure you evidence reliability and validity and include your coding book in your appendix</a:t>
            </a:r>
          </a:p>
          <a:p>
            <a:endParaRPr lang="en-GB" sz="2000"/>
          </a:p>
        </p:txBody>
      </p:sp>
    </p:spTree>
    <p:extLst>
      <p:ext uri="{BB962C8B-B14F-4D97-AF65-F5344CB8AC3E}">
        <p14:creationId xmlns:p14="http://schemas.microsoft.com/office/powerpoint/2010/main" val="686061102"/>
      </p:ext>
    </p:extLst>
  </p:cSld>
  <p:clrMapOvr>
    <a:masterClrMapping/>
  </p:clrMapOvr>
</p:sld>
</file>

<file path=ppt/theme/theme1.xml><?xml version="1.0" encoding="utf-8"?>
<a:theme xmlns:a="http://schemas.openxmlformats.org/drawingml/2006/main" name="BrushVTI">
  <a:themeElements>
    <a:clrScheme name="AnalogousFromLightSeedLeftStep">
      <a:dk1>
        <a:srgbClr val="000000"/>
      </a:dk1>
      <a:lt1>
        <a:srgbClr val="FFFFFF"/>
      </a:lt1>
      <a:dk2>
        <a:srgbClr val="213A3B"/>
      </a:dk2>
      <a:lt2>
        <a:srgbClr val="E8E5E2"/>
      </a:lt2>
      <a:accent1>
        <a:srgbClr val="81A6C4"/>
      </a:accent1>
      <a:accent2>
        <a:srgbClr val="6EADAF"/>
      </a:accent2>
      <a:accent3>
        <a:srgbClr val="7BAC99"/>
      </a:accent3>
      <a:accent4>
        <a:srgbClr val="6EAF7B"/>
      </a:accent4>
      <a:accent5>
        <a:srgbClr val="86AC7B"/>
      </a:accent5>
      <a:accent6>
        <a:srgbClr val="93AA6B"/>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28a7fb7a1f6b721357c8e93d67ba7852">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a5dd64e80743fc37d9e0fff4669db34b"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CC24BC0-F7FE-43A8-BF22-E889A60310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FCF959-9A85-4D42-914C-5D61BC96D70B}">
  <ds:schemaRefs>
    <ds:schemaRef ds:uri="http://schemas.microsoft.com/sharepoint/v3/contenttype/forms"/>
  </ds:schemaRefs>
</ds:datastoreItem>
</file>

<file path=customXml/itemProps3.xml><?xml version="1.0" encoding="utf-8"?>
<ds:datastoreItem xmlns:ds="http://schemas.openxmlformats.org/officeDocument/2006/customXml" ds:itemID="{9FFD8A7D-A36A-4B64-AD82-A3C3F932E2B3}">
  <ds:schemaRefs>
    <ds:schemaRef ds:uri="http://schemas.microsoft.com/office/infopath/2007/PartnerControls"/>
    <ds:schemaRef ds:uri="175a304c-2342-45ef-8dc6-82622f85b28d"/>
    <ds:schemaRef ds:uri="http://purl.org/dc/elements/1.1/"/>
    <ds:schemaRef ds:uri="http://schemas.microsoft.com/office/2006/metadata/properties"/>
    <ds:schemaRef ds:uri="http://purl.org/dc/terms/"/>
    <ds:schemaRef ds:uri="http://schemas.openxmlformats.org/package/2006/metadata/core-properties"/>
    <ds:schemaRef ds:uri="30bab34e-cbd2-460d-9227-52c21590b64b"/>
    <ds:schemaRef ds:uri="http://schemas.microsoft.com/office/2006/documentManagement/typ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TotalTime>
  <Words>7701</Words>
  <Application>Microsoft Office PowerPoint</Application>
  <PresentationFormat>Widescreen</PresentationFormat>
  <Paragraphs>1270</Paragraphs>
  <Slides>142</Slides>
  <Notes>42</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142</vt:i4>
      </vt:variant>
    </vt:vector>
  </HeadingPairs>
  <TitlesOfParts>
    <vt:vector size="156" baseType="lpstr">
      <vt:lpstr>Arial</vt:lpstr>
      <vt:lpstr>Calibri</vt:lpstr>
      <vt:lpstr>Calibri Regular</vt:lpstr>
      <vt:lpstr>Century Gothic</vt:lpstr>
      <vt:lpstr>Elephant</vt:lpstr>
      <vt:lpstr>HelveticaNeue-Light</vt:lpstr>
      <vt:lpstr>Optima</vt:lpstr>
      <vt:lpstr>Sabon</vt:lpstr>
      <vt:lpstr>Times</vt:lpstr>
      <vt:lpstr>Times New Roman</vt:lpstr>
      <vt:lpstr>Wingdings 3</vt:lpstr>
      <vt:lpstr>BrushVTI</vt:lpstr>
      <vt:lpstr>Document</vt:lpstr>
      <vt:lpstr>Chart</vt:lpstr>
      <vt:lpstr>Analysing and interpreting data</vt:lpstr>
      <vt:lpstr>Important information</vt:lpstr>
      <vt:lpstr>COVID-19 (coronavirus) </vt:lpstr>
      <vt:lpstr>Continued</vt:lpstr>
      <vt:lpstr>Sequence of a structured thesis</vt:lpstr>
      <vt:lpstr>Analysis</vt:lpstr>
      <vt:lpstr>The Basics</vt:lpstr>
      <vt:lpstr>The writing of the chapter </vt:lpstr>
      <vt:lpstr>Choice</vt:lpstr>
      <vt:lpstr>Important</vt:lpstr>
      <vt:lpstr>Data Analysis and Writing Up</vt:lpstr>
      <vt:lpstr>Common stages of analysis</vt:lpstr>
      <vt:lpstr>Continued</vt:lpstr>
      <vt:lpstr>PowerPoint Presentation</vt:lpstr>
      <vt:lpstr>Chapter 4 Qualitative version</vt:lpstr>
      <vt:lpstr>Qualitative Chapter 4 Findings</vt:lpstr>
      <vt:lpstr>Headings within this chapter</vt:lpstr>
      <vt:lpstr>What to do with all this data?</vt:lpstr>
      <vt:lpstr>PowerPoint Presentation</vt:lpstr>
      <vt:lpstr>It’s the same process…</vt:lpstr>
      <vt:lpstr>Transcription </vt:lpstr>
      <vt:lpstr>NVivo</vt:lpstr>
      <vt:lpstr>Transcribe the data</vt:lpstr>
      <vt:lpstr>Collect/code/collect</vt:lpstr>
      <vt:lpstr>Familiarisation</vt:lpstr>
      <vt:lpstr>PowerPoint Presentation</vt:lpstr>
      <vt:lpstr>Review/amend codes</vt:lpstr>
      <vt:lpstr>(6) Generate theory</vt:lpstr>
      <vt:lpstr>(6) Generate theory: example</vt:lpstr>
      <vt:lpstr>Generate theory: changing codes</vt:lpstr>
      <vt:lpstr>Data presentation: audit trail </vt:lpstr>
      <vt:lpstr>Approaches to qualitative data analysis</vt:lpstr>
      <vt:lpstr>Approaches to qualitative data analysis</vt:lpstr>
      <vt:lpstr>Elements of qualitative data analysis: reflexivity – the voice of the researcher</vt:lpstr>
      <vt:lpstr>Processes for achieving reflexivity</vt:lpstr>
      <vt:lpstr>Achieving reliability in qualitative analysis</vt:lpstr>
      <vt:lpstr>PowerPoint Presentation</vt:lpstr>
      <vt:lpstr>To show line number in MS Word: </vt:lpstr>
      <vt:lpstr>Descriptive and interpretative coding</vt:lpstr>
      <vt:lpstr>Four basic steps</vt:lpstr>
      <vt:lpstr>How and what to code</vt:lpstr>
      <vt:lpstr>Coding</vt:lpstr>
      <vt:lpstr>A Priori or In Vivo Codes</vt:lpstr>
      <vt:lpstr>A priori codes</vt:lpstr>
      <vt:lpstr>In vivo codes</vt:lpstr>
      <vt:lpstr>How to code How to analyse</vt:lpstr>
      <vt:lpstr>Framework analysis</vt:lpstr>
      <vt:lpstr>PowerPoint Presentation</vt:lpstr>
      <vt:lpstr>Qualitative Methods- Data Analysis</vt:lpstr>
      <vt:lpstr>USING MATRIX ANALYSIS  Qualitative data </vt:lpstr>
      <vt:lpstr>The quality of qualitative analysis</vt:lpstr>
      <vt:lpstr>Quality –of qualitative analysis looked down on …… </vt:lpstr>
      <vt:lpstr>But</vt:lpstr>
      <vt:lpstr>And therefore</vt:lpstr>
      <vt:lpstr>Meaning</vt:lpstr>
      <vt:lpstr>Triangulation</vt:lpstr>
      <vt:lpstr>Audit trail - Essential</vt:lpstr>
      <vt:lpstr>Consider negative cases</vt:lpstr>
      <vt:lpstr>Constant comparison</vt:lpstr>
      <vt:lpstr>Data Analysis Strategies</vt:lpstr>
      <vt:lpstr>3 broad levels of analysis that could be pursued</vt:lpstr>
      <vt:lpstr>Analysis Considerations</vt:lpstr>
      <vt:lpstr>Summary and conclusion of chapter 4</vt:lpstr>
      <vt:lpstr>Exploring and Presenting Data</vt:lpstr>
      <vt:lpstr>Beloved OnlineQDA</vt:lpstr>
      <vt:lpstr>PowerPoint Presentation</vt:lpstr>
      <vt:lpstr>Links</vt:lpstr>
      <vt:lpstr>Easy ….</vt:lpstr>
      <vt:lpstr>Chapter 4 Quantitative version</vt:lpstr>
      <vt:lpstr>Quantitative Research </vt:lpstr>
      <vt:lpstr>Rule Number 1 </vt:lpstr>
      <vt:lpstr>PowerPoint Presentation</vt:lpstr>
      <vt:lpstr>Types of Categorical and Quantifiable Data</vt:lpstr>
      <vt:lpstr>PowerPoint Presentation</vt:lpstr>
      <vt:lpstr>PowerPoint Presentation</vt:lpstr>
      <vt:lpstr>PowerPoint Presentation</vt:lpstr>
      <vt:lpstr>PowerPoint Presentation</vt:lpstr>
      <vt:lpstr>PowerPoint Presentation</vt:lpstr>
      <vt:lpstr>Analyzing Data Using Descriptive Statistics:  Measuring Dispersion </vt:lpstr>
      <vt:lpstr>PowerPoint Presentation</vt:lpstr>
      <vt:lpstr>Hypothesis Testing: Inferential Statistics </vt:lpstr>
      <vt:lpstr>Hypotheses Formulation  </vt:lpstr>
      <vt:lpstr>Significance Specification  </vt:lpstr>
      <vt:lpstr>Identifying Probability Distribution </vt:lpstr>
      <vt:lpstr>Selecting Appropriate Statistical Tests </vt:lpstr>
      <vt:lpstr>Comparing Variables  </vt:lpstr>
      <vt:lpstr>PowerPoint Presentation</vt:lpstr>
      <vt:lpstr>Calculating a Correlation Coefficient </vt:lpstr>
      <vt:lpstr>Regression Analysis  </vt:lpstr>
      <vt:lpstr>Assumptions of Regression  </vt:lpstr>
      <vt:lpstr>HYPOTHESIS, ERRORS AND SIGNIFICANCE</vt:lpstr>
      <vt:lpstr>HYPOTHESIS</vt:lpstr>
      <vt:lpstr>HYPOTHESIS</vt:lpstr>
      <vt:lpstr>Errors and Significance</vt:lpstr>
      <vt:lpstr>Errors and significance</vt:lpstr>
      <vt:lpstr>EMPERICALLY EXAMINING DATA</vt:lpstr>
      <vt:lpstr>PowerPoint Presentation</vt:lpstr>
      <vt:lpstr>Summary of Scales</vt:lpstr>
      <vt:lpstr>Basic Analysis</vt:lpstr>
      <vt:lpstr>Basic Analysis</vt:lpstr>
      <vt:lpstr>Sampling</vt:lpstr>
      <vt:lpstr>Cross-tabulations</vt:lpstr>
      <vt:lpstr>PowerPoint Presentation</vt:lpstr>
      <vt:lpstr>Basic Associations </vt:lpstr>
      <vt:lpstr>PowerPoint Presentation</vt:lpstr>
      <vt:lpstr>PowerPoint Presentation</vt:lpstr>
      <vt:lpstr>Comparing Groups </vt:lpstr>
      <vt:lpstr>Comparing groups</vt:lpstr>
      <vt:lpstr>Figure T-test of gender and Average drinks per week</vt:lpstr>
      <vt:lpstr>Figure Anova tests</vt:lpstr>
      <vt:lpstr>Figure Anova tests</vt:lpstr>
      <vt:lpstr>Causal relationships -  How does “A” influence “B”</vt:lpstr>
      <vt:lpstr>Advanced Techniques </vt:lpstr>
      <vt:lpstr>Advanced Techniques </vt:lpstr>
      <vt:lpstr>Conclusion</vt:lpstr>
      <vt:lpstr>Project Checklist </vt:lpstr>
      <vt:lpstr>Validity and reliability</vt:lpstr>
      <vt:lpstr>Describe any pilot study*</vt:lpstr>
      <vt:lpstr>Describe any missing data*</vt:lpstr>
      <vt:lpstr>Present the data related to the hypothesis/objectives</vt:lpstr>
      <vt:lpstr>P-values</vt:lpstr>
      <vt:lpstr>Link</vt:lpstr>
      <vt:lpstr>Outliers</vt:lpstr>
      <vt:lpstr>Summary and conclusion</vt:lpstr>
      <vt:lpstr>Relating the analysis to the objectives</vt:lpstr>
      <vt:lpstr>Continued</vt:lpstr>
      <vt:lpstr>Ways to Present Research Findings</vt:lpstr>
      <vt:lpstr>Numerical Tables</vt:lpstr>
      <vt:lpstr>Numerical Tables</vt:lpstr>
      <vt:lpstr>Numerical Tables</vt:lpstr>
      <vt:lpstr>Tables should provide:</vt:lpstr>
      <vt:lpstr>CHARTS &amp; GRAPHS</vt:lpstr>
      <vt:lpstr>PowerPoint Presentation</vt:lpstr>
      <vt:lpstr>PowerPoint Presentation</vt:lpstr>
      <vt:lpstr>PowerPoint Presentation</vt:lpstr>
      <vt:lpstr>Pictures Can be useful, especially if these were used as stimulus in the research. </vt:lpstr>
      <vt:lpstr>Maps</vt:lpstr>
      <vt:lpstr>Quotations</vt:lpstr>
      <vt:lpstr>Reporting Statistical Results</vt:lpstr>
      <vt:lpstr>Project Checklist </vt:lpstr>
      <vt:lpstr>Conclusion of Chapter 4</vt:lpstr>
      <vt:lpstr>Writing up your findings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Analysing and interpreting data</dc:title>
  <dc:creator>caroline jawad</dc:creator>
  <cp:lastModifiedBy>Caroline Jawad</cp:lastModifiedBy>
  <cp:revision>2</cp:revision>
  <dcterms:created xsi:type="dcterms:W3CDTF">2020-03-27T12:22:08Z</dcterms:created>
  <dcterms:modified xsi:type="dcterms:W3CDTF">2020-03-27T12:48:55Z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