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notesMasterIdLst>
    <p:notesMasterId r:id="rId15"/>
  </p:notesMasterIdLst>
  <p:sldIdLst>
    <p:sldId id="256" r:id="rId2"/>
    <p:sldId id="267" r:id="rId3"/>
    <p:sldId id="257" r:id="rId4"/>
    <p:sldId id="258" r:id="rId5"/>
    <p:sldId id="259" r:id="rId6"/>
    <p:sldId id="261" r:id="rId7"/>
    <p:sldId id="262" r:id="rId8"/>
    <p:sldId id="263" r:id="rId9"/>
    <p:sldId id="264" r:id="rId10"/>
    <p:sldId id="265" r:id="rId11"/>
    <p:sldId id="268" r:id="rId12"/>
    <p:sldId id="270" r:id="rId13"/>
    <p:sldId id="27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39824-5815-47D9-BA68-8D628D727B24}" type="datetimeFigureOut">
              <a:rPr lang="en-US" smtClean="0"/>
              <a:t>1/30/2023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A3D4B6-C431-4B00-B274-9E2F2060331D}" type="slidenum">
              <a:rPr lang="en-US" smtClean="0"/>
              <a:t>‹#›</a:t>
            </a:fld>
            <a:endParaRPr lang="en-US"/>
          </a:p>
        </p:txBody>
      </p:sp>
    </p:spTree>
    <p:extLst>
      <p:ext uri="{BB962C8B-B14F-4D97-AF65-F5344CB8AC3E}">
        <p14:creationId xmlns:p14="http://schemas.microsoft.com/office/powerpoint/2010/main" val="1824612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Manhas</a:t>
            </a:r>
            <a:r>
              <a:rPr lang="en-GB" dirty="0"/>
              <a:t>, P. S. and </a:t>
            </a:r>
            <a:r>
              <a:rPr lang="en-GB" dirty="0" err="1"/>
              <a:t>Tukamushaba</a:t>
            </a:r>
            <a:r>
              <a:rPr lang="en-GB" dirty="0"/>
              <a:t>, E. K., 2015. Understanding service experience and its impact on brand image in hospitality sector. </a:t>
            </a:r>
            <a:r>
              <a:rPr lang="en-US" i="1" dirty="0"/>
              <a:t>International Journal of Hospitality Management</a:t>
            </a:r>
            <a:r>
              <a:rPr lang="en-US" dirty="0"/>
              <a:t>, </a:t>
            </a:r>
            <a:r>
              <a:rPr lang="en-US" i="1" dirty="0"/>
              <a:t>45</a:t>
            </a:r>
            <a:r>
              <a:rPr lang="en-US" dirty="0"/>
              <a:t>, pp.77-87.</a:t>
            </a:r>
          </a:p>
          <a:p>
            <a:r>
              <a:rPr lang="en-GB" dirty="0"/>
              <a:t>Rather, R. A. and et.al., 2021. Customer brand identification, affective commitment, customer satisfaction, and brand trust as antecedents of customer </a:t>
            </a:r>
            <a:r>
              <a:rPr lang="en-GB" dirty="0" err="1"/>
              <a:t>behavioral</a:t>
            </a:r>
            <a:r>
              <a:rPr lang="en-GB" dirty="0"/>
              <a:t> intention of loyalty: An empirical study in the hospitality sector. In </a:t>
            </a:r>
            <a:r>
              <a:rPr lang="en-US" i="1" dirty="0"/>
              <a:t>Consumer </a:t>
            </a:r>
            <a:r>
              <a:rPr lang="en-US" i="1" dirty="0" err="1"/>
              <a:t>Behaviour</a:t>
            </a:r>
            <a:r>
              <a:rPr lang="en-US" i="1" dirty="0"/>
              <a:t> in Hospitality and Tourism</a:t>
            </a:r>
            <a:r>
              <a:rPr lang="en-US" dirty="0"/>
              <a:t> (pp. 44-65). Routledge.</a:t>
            </a:r>
          </a:p>
          <a:p>
            <a:r>
              <a:rPr lang="en-GB" dirty="0"/>
              <a:t>Richardson, B. A. and Grant Robinson, C., 1986. The impact of internal marketing on customer service in a retail bank. </a:t>
            </a:r>
            <a:r>
              <a:rPr lang="en-US" i="1" dirty="0"/>
              <a:t>International Journal of Bank Marketing</a:t>
            </a:r>
            <a:r>
              <a:rPr lang="en-US" dirty="0"/>
              <a:t>, </a:t>
            </a:r>
            <a:r>
              <a:rPr lang="en-US" i="1" dirty="0"/>
              <a:t>4</a:t>
            </a:r>
            <a:r>
              <a:rPr lang="en-US" dirty="0"/>
              <a:t>(5), pp.3-30.</a:t>
            </a:r>
          </a:p>
          <a:p>
            <a:r>
              <a:rPr lang="en-GB" dirty="0"/>
              <a:t>Tranter, K. A., 2009. </a:t>
            </a:r>
            <a:r>
              <a:rPr lang="en-US" i="1" dirty="0"/>
              <a:t>An introduction to revenue management for the hospitality industry: Principles and practices for the real world</a:t>
            </a:r>
            <a:r>
              <a:rPr lang="en-US" dirty="0"/>
              <a:t>. Pearson Education India.</a:t>
            </a:r>
          </a:p>
          <a:p>
            <a:r>
              <a:rPr lang="en-GB" dirty="0"/>
              <a:t>Walsh, J. P., 2020. Starwood shops luxury hotels. </a:t>
            </a:r>
            <a:r>
              <a:rPr lang="en-US" i="1" dirty="0"/>
              <a:t>Hotel &amp; Motel Management</a:t>
            </a:r>
            <a:r>
              <a:rPr lang="en-US" dirty="0"/>
              <a:t>, </a:t>
            </a:r>
            <a:r>
              <a:rPr lang="en-US" i="1" dirty="0"/>
              <a:t>215</a:t>
            </a:r>
            <a:r>
              <a:rPr lang="en-US" dirty="0"/>
              <a:t>(21), pp.1-2.</a:t>
            </a:r>
          </a:p>
          <a:p>
            <a:r>
              <a:rPr lang="en-GB" dirty="0"/>
              <a:t>Zhao, L., Jolly, P. M. and Zhao, S., 2023. Do illegitimate tasks undermine hospitality employees’ proactive customer service performance? A moderated dual-path model. </a:t>
            </a:r>
            <a:r>
              <a:rPr lang="en-US" i="1" dirty="0"/>
              <a:t>Journal of Hospitality Marketing &amp; Management</a:t>
            </a:r>
            <a:r>
              <a:rPr lang="en-US" dirty="0"/>
              <a:t>, </a:t>
            </a:r>
            <a:r>
              <a:rPr lang="en-US" i="1" dirty="0"/>
              <a:t>32</a:t>
            </a:r>
            <a:r>
              <a:rPr lang="en-US" dirty="0"/>
              <a:t>(1), pp.95-121.</a:t>
            </a:r>
          </a:p>
        </p:txBody>
      </p:sp>
      <p:sp>
        <p:nvSpPr>
          <p:cNvPr id="4" name="Slide Number Placeholder 3"/>
          <p:cNvSpPr>
            <a:spLocks noGrp="1"/>
          </p:cNvSpPr>
          <p:nvPr>
            <p:ph type="sldNum" sz="quarter" idx="10"/>
          </p:nvPr>
        </p:nvSpPr>
        <p:spPr/>
        <p:txBody>
          <a:bodyPr/>
          <a:lstStyle/>
          <a:p>
            <a:fld id="{BDA3D4B6-C431-4B00-B274-9E2F2060331D}" type="slidenum">
              <a:rPr lang="en-US" smtClean="0"/>
              <a:t>13</a:t>
            </a:fld>
            <a:endParaRPr lang="en-US"/>
          </a:p>
        </p:txBody>
      </p:sp>
    </p:spTree>
    <p:extLst>
      <p:ext uri="{BB962C8B-B14F-4D97-AF65-F5344CB8AC3E}">
        <p14:creationId xmlns:p14="http://schemas.microsoft.com/office/powerpoint/2010/main" val="37309372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4051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69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28798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707838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8652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1/30/2023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7562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1/30/2023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84207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593482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120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00721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10915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865350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216006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574192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528000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61431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1/30/2023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49179937"/>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65212" y="4149969"/>
            <a:ext cx="7766936" cy="2151376"/>
          </a:xfrm>
        </p:spPr>
        <p:txBody>
          <a:bodyPr/>
          <a:lstStyle/>
          <a:p>
            <a:pPr algn="ctr"/>
            <a:r>
              <a:rPr lang="en-US" sz="3200" b="1" dirty="0">
                <a:solidFill>
                  <a:schemeClr val="tx2"/>
                </a:solidFill>
                <a:latin typeface="Calibri" panose="020F0502020204030204" pitchFamily="34" charset="0"/>
                <a:cs typeface="Calibri" panose="020F0502020204030204" pitchFamily="34" charset="0"/>
              </a:rPr>
              <a:t>The Role and Importance of Hospitality and Guest Services</a:t>
            </a:r>
            <a:r>
              <a:rPr lang="en-US" sz="3200" dirty="0">
                <a:solidFill>
                  <a:schemeClr val="tx2"/>
                </a:solidFill>
                <a:latin typeface="Calibri" panose="020F0502020204030204" pitchFamily="34" charset="0"/>
                <a:cs typeface="Calibri" panose="020F0502020204030204" pitchFamily="34" charset="0"/>
              </a:rPr>
              <a:t>​</a:t>
            </a:r>
            <a:br>
              <a:rPr lang="en-US" sz="3200" dirty="0">
                <a:solidFill>
                  <a:schemeClr val="tx2"/>
                </a:solidFill>
                <a:latin typeface="Calibri" panose="020F0502020204030204" pitchFamily="34" charset="0"/>
                <a:cs typeface="Calibri" panose="020F0502020204030204" pitchFamily="34" charset="0"/>
              </a:rPr>
            </a:br>
            <a:r>
              <a:rPr lang="en-US" sz="3200" b="1" dirty="0">
                <a:solidFill>
                  <a:schemeClr val="tx2"/>
                </a:solidFill>
                <a:latin typeface="Calibri" panose="020F0502020204030204" pitchFamily="34" charset="0"/>
                <a:cs typeface="Calibri" panose="020F0502020204030204" pitchFamily="34" charset="0"/>
              </a:rPr>
              <a:t>in the Hotel Industry</a:t>
            </a:r>
            <a:r>
              <a:rPr lang="en-US" dirty="0">
                <a:solidFill>
                  <a:schemeClr val="tx2"/>
                </a:solidFill>
                <a:latin typeface="Calibri" panose="020F0502020204030204" pitchFamily="34" charset="0"/>
                <a:cs typeface="Calibri" panose="020F0502020204030204" pitchFamily="34" charset="0"/>
              </a:rPr>
              <a:t>​</a:t>
            </a:r>
            <a:br>
              <a:rPr lang="en-US" dirty="0">
                <a:solidFill>
                  <a:schemeClr val="tx2"/>
                </a:solidFill>
                <a:latin typeface="Calibri" panose="020F0502020204030204" pitchFamily="34" charset="0"/>
                <a:cs typeface="Calibri" panose="020F0502020204030204" pitchFamily="34" charset="0"/>
              </a:rPr>
            </a:br>
            <a:r>
              <a:rPr lang="en-US" dirty="0">
                <a:solidFill>
                  <a:schemeClr val="tx2"/>
                </a:solidFill>
                <a:latin typeface="Calibri" panose="020F0502020204030204" pitchFamily="34" charset="0"/>
                <a:cs typeface="Calibri" panose="020F0502020204030204" pitchFamily="34" charset="0"/>
              </a:rPr>
              <a:t>​</a:t>
            </a:r>
            <a:br>
              <a:rPr lang="en-US" dirty="0">
                <a:solidFill>
                  <a:schemeClr val="tx2"/>
                </a:solidFill>
                <a:latin typeface="Calibri" panose="020F0502020204030204" pitchFamily="34" charset="0"/>
                <a:cs typeface="Calibri" panose="020F0502020204030204" pitchFamily="34" charset="0"/>
              </a:rPr>
            </a:br>
            <a:r>
              <a:rPr lang="en-US" sz="3200" dirty="0">
                <a:solidFill>
                  <a:schemeClr val="tx2"/>
                </a:solidFill>
                <a:latin typeface="Calibri" panose="020F0502020204030204" pitchFamily="34" charset="0"/>
                <a:cs typeface="Calibri" panose="020F0502020204030204" pitchFamily="34" charset="0"/>
              </a:rPr>
              <a:t>Module Name (BMIH4003)​: </a:t>
            </a:r>
            <a:r>
              <a:rPr lang="en-GB" sz="3200" dirty="0">
                <a:solidFill>
                  <a:schemeClr val="tx2"/>
                </a:solidFill>
                <a:latin typeface="Calibri" panose="020F0502020204030204" pitchFamily="34" charset="0"/>
                <a:cs typeface="Calibri" panose="020F0502020204030204" pitchFamily="34" charset="0"/>
              </a:rPr>
              <a:t>Hospitality </a:t>
            </a:r>
            <a:br>
              <a:rPr lang="en-GB" sz="3200" dirty="0">
                <a:solidFill>
                  <a:schemeClr val="tx2"/>
                </a:solidFill>
                <a:latin typeface="Calibri" panose="020F0502020204030204" pitchFamily="34" charset="0"/>
                <a:cs typeface="Calibri" panose="020F0502020204030204" pitchFamily="34" charset="0"/>
              </a:rPr>
            </a:br>
            <a:r>
              <a:rPr lang="en-GB" sz="3200" dirty="0">
                <a:solidFill>
                  <a:schemeClr val="tx2"/>
                </a:solidFill>
                <a:latin typeface="Calibri" panose="020F0502020204030204" pitchFamily="34" charset="0"/>
                <a:cs typeface="Calibri" panose="020F0502020204030204" pitchFamily="34" charset="0"/>
              </a:rPr>
              <a:t>and Guest Services </a:t>
            </a:r>
            <a:br>
              <a:rPr lang="en-US" sz="3200" dirty="0">
                <a:solidFill>
                  <a:schemeClr val="tx2"/>
                </a:solidFill>
                <a:latin typeface="Calibri" panose="020F0502020204030204" pitchFamily="34" charset="0"/>
                <a:cs typeface="Calibri" panose="020F0502020204030204" pitchFamily="34" charset="0"/>
              </a:rPr>
            </a:br>
            <a:r>
              <a:rPr lang="en-US" sz="3200" dirty="0">
                <a:solidFill>
                  <a:schemeClr val="tx2"/>
                </a:solidFill>
                <a:latin typeface="Calibri" panose="020F0502020204030204" pitchFamily="34" charset="0"/>
                <a:cs typeface="Calibri" panose="020F0502020204030204" pitchFamily="34" charset="0"/>
              </a:rPr>
              <a:t>Student Name: ​Aurel Constantin Lature</a:t>
            </a:r>
            <a:br>
              <a:rPr lang="en-US" dirty="0">
                <a:solidFill>
                  <a:schemeClr val="tx2"/>
                </a:solidFill>
                <a:latin typeface="Calibri" panose="020F0502020204030204" pitchFamily="34" charset="0"/>
                <a:cs typeface="Calibri" panose="020F0502020204030204" pitchFamily="34" charset="0"/>
              </a:rPr>
            </a:br>
            <a:r>
              <a:rPr lang="en-US" sz="2400" dirty="0">
                <a:solidFill>
                  <a:schemeClr val="tx2"/>
                </a:solidFill>
                <a:latin typeface="Calibri" panose="020F0502020204030204" pitchFamily="34" charset="0"/>
                <a:cs typeface="Calibri" panose="020F0502020204030204" pitchFamily="34" charset="0"/>
              </a:rPr>
              <a:t>Student Number​:2208733</a:t>
            </a:r>
            <a:endParaRPr lang="en-US" sz="2400" dirty="0"/>
          </a:p>
        </p:txBody>
      </p:sp>
      <p:pic>
        <p:nvPicPr>
          <p:cNvPr id="5" name="Picture 4"/>
          <p:cNvPicPr>
            <a:picLocks noChangeAspect="1"/>
          </p:cNvPicPr>
          <p:nvPr/>
        </p:nvPicPr>
        <p:blipFill>
          <a:blip r:embed="rId2"/>
          <a:stretch>
            <a:fillRect/>
          </a:stretch>
        </p:blipFill>
        <p:spPr>
          <a:xfrm>
            <a:off x="8732148" y="1071260"/>
            <a:ext cx="3459852" cy="3486672"/>
          </a:xfrm>
          <a:prstGeom prst="rect">
            <a:avLst/>
          </a:prstGeom>
        </p:spPr>
      </p:pic>
    </p:spTree>
    <p:extLst>
      <p:ext uri="{BB962C8B-B14F-4D97-AF65-F5344CB8AC3E}">
        <p14:creationId xmlns:p14="http://schemas.microsoft.com/office/powerpoint/2010/main" val="1162072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p>
        </p:txBody>
      </p:sp>
      <p:sp>
        <p:nvSpPr>
          <p:cNvPr id="4" name="Rectangle 1"/>
          <p:cNvSpPr>
            <a:spLocks noGrp="1" noChangeArrowheads="1"/>
          </p:cNvSpPr>
          <p:nvPr>
            <p:ph idx="1"/>
          </p:nvPr>
        </p:nvSpPr>
        <p:spPr bwMode="auto">
          <a:xfrm>
            <a:off x="677334" y="1794447"/>
            <a:ext cx="6696481" cy="46130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937250" algn="r"/>
              </a:tabLst>
            </a:pPr>
            <a:r>
              <a:rPr kumimoji="0" lang="en-GB" altLang="en-US"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Introduction</a:t>
            </a:r>
            <a:endParaRPr kumimoji="0" lang="en-US" altLang="en-US" b="0" i="0" u="none" strike="noStrike" cap="none" normalizeH="0" baseline="0" dirty="0">
              <a:ln>
                <a:noFill/>
              </a:ln>
              <a:solidFill>
                <a:schemeClr val="tx1"/>
              </a:solidFill>
              <a:effectLst/>
              <a:latin typeface="+mj-lt"/>
            </a:endParaRP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937250" algn="r"/>
              </a:tabLst>
            </a:pPr>
            <a:r>
              <a:rPr kumimoji="0" lang="en-GB" altLang="en-US"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Brief Introduction Of Starwood Hotels And Resorts</a:t>
            </a:r>
            <a:endParaRPr kumimoji="0" lang="en-US" altLang="en-US" b="0" i="0" u="none" strike="noStrike" cap="none" normalizeH="0" baseline="0" dirty="0">
              <a:ln>
                <a:noFill/>
              </a:ln>
              <a:solidFill>
                <a:schemeClr val="tx1"/>
              </a:solidFill>
              <a:effectLst/>
              <a:latin typeface="+mj-lt"/>
            </a:endParaRP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937250" algn="r"/>
              </a:tabLst>
            </a:pPr>
            <a:r>
              <a:rPr kumimoji="0" lang="en-GB" altLang="en-US"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Identification Of The Main Consumers</a:t>
            </a:r>
            <a:endParaRPr kumimoji="0" lang="en-US" altLang="en-US" b="0" i="0" u="none" strike="noStrike" cap="none" normalizeH="0" baseline="0" dirty="0">
              <a:ln>
                <a:noFill/>
              </a:ln>
              <a:solidFill>
                <a:schemeClr val="tx1"/>
              </a:solidFill>
              <a:effectLst/>
              <a:latin typeface="+mj-lt"/>
            </a:endParaRP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937250" algn="r"/>
              </a:tabLst>
            </a:pPr>
            <a:r>
              <a:rPr kumimoji="0" lang="en-GB" altLang="en-US"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Outline Of The Nature, Scope And Role Of The Guest Services And Facilities</a:t>
            </a:r>
            <a:endParaRPr kumimoji="0" lang="en-US" altLang="en-US" b="0" i="0" u="none" strike="noStrike" cap="none" normalizeH="0" baseline="0" dirty="0">
              <a:ln>
                <a:noFill/>
              </a:ln>
              <a:solidFill>
                <a:schemeClr val="tx1"/>
              </a:solidFill>
              <a:effectLst/>
              <a:latin typeface="+mj-lt"/>
            </a:endParaRP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937250" algn="r"/>
              </a:tabLst>
            </a:pPr>
            <a:r>
              <a:rPr kumimoji="0" lang="en-GB" altLang="en-US"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Explanation Of The Need To Consider The Role And Function Of Guest Services</a:t>
            </a:r>
            <a:endParaRPr kumimoji="0" lang="en-US" altLang="en-US" b="0" i="0" u="none" strike="noStrike" cap="none" normalizeH="0" baseline="0" dirty="0">
              <a:ln>
                <a:noFill/>
              </a:ln>
              <a:solidFill>
                <a:schemeClr val="tx1"/>
              </a:solidFill>
              <a:effectLst/>
              <a:latin typeface="+mj-lt"/>
            </a:endParaRP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937250" algn="r"/>
              </a:tabLst>
            </a:pPr>
            <a:r>
              <a:rPr kumimoji="0" lang="en-GB" altLang="en-US"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Discussion Of The Importance Of Hospitality And The Way By Which Hotels Meet/Exceed Guest Expectations</a:t>
            </a:r>
            <a:endParaRPr kumimoji="0" lang="en-US" altLang="en-US" b="0" i="0" u="none" strike="noStrike" cap="none" normalizeH="0" baseline="0" dirty="0">
              <a:ln>
                <a:noFill/>
              </a:ln>
              <a:solidFill>
                <a:schemeClr val="tx1"/>
              </a:solidFill>
              <a:effectLst/>
              <a:latin typeface="+mj-lt"/>
            </a:endParaRP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937250" algn="r"/>
              </a:tabLst>
            </a:pPr>
            <a:r>
              <a:rPr kumimoji="0" lang="en-GB" altLang="en-US"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Conclusion	</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937250" algn="r"/>
              </a:tabLst>
            </a:pPr>
            <a:r>
              <a:rPr kumimoji="0" lang="en-GB" altLang="en-US"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References</a:t>
            </a:r>
            <a:endParaRPr kumimoji="0" lang="en-US" altLang="en-US" b="0" i="0" u="none" strike="noStrike" cap="none" normalizeH="0" baseline="0" dirty="0">
              <a:ln>
                <a:noFill/>
              </a:ln>
              <a:solidFill>
                <a:schemeClr val="tx1"/>
              </a:solidFill>
              <a:effectLst/>
              <a:latin typeface="+mj-lt"/>
            </a:endParaRPr>
          </a:p>
        </p:txBody>
      </p:sp>
      <p:pic>
        <p:nvPicPr>
          <p:cNvPr id="5" name="Picture 4">
            <a:extLst>
              <a:ext uri="{FF2B5EF4-FFF2-40B4-BE49-F238E27FC236}">
                <a16:creationId xmlns:a16="http://schemas.microsoft.com/office/drawing/2014/main" id="{1B29325E-1960-4204-A4D6-369E820C8D3A}"/>
              </a:ext>
            </a:extLst>
          </p:cNvPr>
          <p:cNvPicPr>
            <a:picLocks noChangeAspect="1"/>
          </p:cNvPicPr>
          <p:nvPr/>
        </p:nvPicPr>
        <p:blipFill>
          <a:blip r:embed="rId2"/>
          <a:stretch>
            <a:fillRect/>
          </a:stretch>
        </p:blipFill>
        <p:spPr>
          <a:xfrm>
            <a:off x="8942532" y="2797352"/>
            <a:ext cx="2857500" cy="1371600"/>
          </a:xfrm>
          <a:prstGeom prst="rect">
            <a:avLst/>
          </a:prstGeom>
        </p:spPr>
      </p:pic>
    </p:spTree>
    <p:extLst>
      <p:ext uri="{BB962C8B-B14F-4D97-AF65-F5344CB8AC3E}">
        <p14:creationId xmlns:p14="http://schemas.microsoft.com/office/powerpoint/2010/main" val="3168374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a:xfrm>
            <a:off x="521217" y="1818888"/>
            <a:ext cx="6113759" cy="4448097"/>
          </a:xfrm>
        </p:spPr>
        <p:txBody>
          <a:bodyPr>
            <a:normAutofit/>
          </a:bodyPr>
          <a:lstStyle/>
          <a:p>
            <a:pPr>
              <a:lnSpc>
                <a:spcPct val="170000"/>
              </a:lnSpc>
            </a:pPr>
            <a:r>
              <a:rPr lang="en-GB" dirty="0"/>
              <a:t>The hospitality industry is comprised of various businesses that fall within the category of hotels, resorts, theme parks, restaurants, etc. </a:t>
            </a:r>
          </a:p>
          <a:p>
            <a:pPr>
              <a:lnSpc>
                <a:spcPct val="170000"/>
              </a:lnSpc>
            </a:pPr>
            <a:r>
              <a:rPr lang="en-GB" dirty="0"/>
              <a:t>The current presentation is based on Starwood Hotel and Resorts. </a:t>
            </a:r>
          </a:p>
          <a:p>
            <a:pPr>
              <a:lnSpc>
                <a:spcPct val="170000"/>
              </a:lnSpc>
            </a:pPr>
            <a:r>
              <a:rPr lang="en-GB" dirty="0"/>
              <a:t>It will provide brief introduction of the brand, identify its customers, nature, role, and scope of guest services and facilities.</a:t>
            </a:r>
            <a:endParaRPr lang="en-US" dirty="0"/>
          </a:p>
          <a:p>
            <a:pPr>
              <a:lnSpc>
                <a:spcPct val="170000"/>
              </a:lnSpc>
            </a:pPr>
            <a:endParaRPr lang="en-US" dirty="0"/>
          </a:p>
        </p:txBody>
      </p:sp>
      <p:pic>
        <p:nvPicPr>
          <p:cNvPr id="5" name="Picture 4"/>
          <p:cNvPicPr>
            <a:picLocks noChangeAspect="1"/>
          </p:cNvPicPr>
          <p:nvPr/>
        </p:nvPicPr>
        <p:blipFill>
          <a:blip r:embed="rId2"/>
          <a:stretch>
            <a:fillRect/>
          </a:stretch>
        </p:blipFill>
        <p:spPr>
          <a:xfrm>
            <a:off x="6634976" y="2763983"/>
            <a:ext cx="3143250" cy="1871662"/>
          </a:xfrm>
          <a:prstGeom prst="rect">
            <a:avLst/>
          </a:prstGeom>
        </p:spPr>
      </p:pic>
    </p:spTree>
    <p:extLst>
      <p:ext uri="{BB962C8B-B14F-4D97-AF65-F5344CB8AC3E}">
        <p14:creationId xmlns:p14="http://schemas.microsoft.com/office/powerpoint/2010/main" val="234084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Brief introduction of Starwood Hotels and Resorts</a:t>
            </a:r>
          </a:p>
        </p:txBody>
      </p:sp>
      <p:sp>
        <p:nvSpPr>
          <p:cNvPr id="3" name="Content Placeholder 2"/>
          <p:cNvSpPr>
            <a:spLocks noGrp="1"/>
          </p:cNvSpPr>
          <p:nvPr>
            <p:ph idx="1"/>
          </p:nvPr>
        </p:nvSpPr>
        <p:spPr>
          <a:xfrm>
            <a:off x="677335" y="2160589"/>
            <a:ext cx="6388484" cy="3880773"/>
          </a:xfrm>
        </p:spPr>
        <p:txBody>
          <a:bodyPr>
            <a:normAutofit/>
          </a:bodyPr>
          <a:lstStyle/>
          <a:p>
            <a:pPr>
              <a:lnSpc>
                <a:spcPct val="150000"/>
              </a:lnSpc>
            </a:pPr>
            <a:r>
              <a:rPr lang="en-GB" dirty="0"/>
              <a:t>The Starwood Hotels and Resorts Worldwide, Inc. was acquired by Marriott International in the year 2016. </a:t>
            </a:r>
          </a:p>
          <a:p>
            <a:pPr>
              <a:lnSpc>
                <a:spcPct val="150000"/>
              </a:lnSpc>
            </a:pPr>
            <a:r>
              <a:rPr lang="en-GB" dirty="0"/>
              <a:t>It was among the largest companies that controlled, franchised, functioned &amp; managed resorts, hotels, spas, vacation properties and residences. </a:t>
            </a:r>
          </a:p>
          <a:p>
            <a:pPr>
              <a:lnSpc>
                <a:spcPct val="150000"/>
              </a:lnSpc>
            </a:pPr>
            <a:r>
              <a:rPr lang="en-GB" dirty="0"/>
              <a:t>The company had a total of 11 brands and possessed, maintained or licensed nearly 13000 properties inclusive of 3.7 million hotel rooms in around hundred nations. </a:t>
            </a:r>
          </a:p>
        </p:txBody>
      </p:sp>
      <p:pic>
        <p:nvPicPr>
          <p:cNvPr id="5" name="Picture 4"/>
          <p:cNvPicPr>
            <a:picLocks noChangeAspect="1"/>
          </p:cNvPicPr>
          <p:nvPr/>
        </p:nvPicPr>
        <p:blipFill>
          <a:blip r:embed="rId2"/>
          <a:stretch>
            <a:fillRect/>
          </a:stretch>
        </p:blipFill>
        <p:spPr>
          <a:xfrm>
            <a:off x="9077500" y="2472164"/>
            <a:ext cx="2849706" cy="1913671"/>
          </a:xfrm>
          <a:prstGeom prst="rect">
            <a:avLst/>
          </a:prstGeom>
        </p:spPr>
      </p:pic>
    </p:spTree>
    <p:extLst>
      <p:ext uri="{BB962C8B-B14F-4D97-AF65-F5344CB8AC3E}">
        <p14:creationId xmlns:p14="http://schemas.microsoft.com/office/powerpoint/2010/main" val="3699029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519" y="0"/>
            <a:ext cx="8596668" cy="1320800"/>
          </a:xfrm>
        </p:spPr>
        <p:txBody>
          <a:bodyPr/>
          <a:lstStyle/>
          <a:p>
            <a:r>
              <a:rPr lang="en-US" dirty="0"/>
              <a:t>Identification of the main consumers</a:t>
            </a:r>
          </a:p>
        </p:txBody>
      </p:sp>
      <p:sp>
        <p:nvSpPr>
          <p:cNvPr id="3" name="Content Placeholder 2"/>
          <p:cNvSpPr>
            <a:spLocks noGrp="1"/>
          </p:cNvSpPr>
          <p:nvPr>
            <p:ph idx="1"/>
          </p:nvPr>
        </p:nvSpPr>
        <p:spPr>
          <a:xfrm>
            <a:off x="449734" y="660400"/>
            <a:ext cx="11292531" cy="6035822"/>
          </a:xfrm>
        </p:spPr>
        <p:txBody>
          <a:bodyPr>
            <a:noAutofit/>
          </a:bodyPr>
          <a:lstStyle/>
          <a:p>
            <a:pPr marL="0" indent="0">
              <a:lnSpc>
                <a:spcPct val="150000"/>
              </a:lnSpc>
              <a:buNone/>
            </a:pPr>
            <a:r>
              <a:rPr lang="en-GB" b="1" i="1" dirty="0"/>
              <a:t>Backpackers and Solo Travelers</a:t>
            </a:r>
            <a:endParaRPr lang="en-US" dirty="0"/>
          </a:p>
          <a:p>
            <a:pPr>
              <a:lnSpc>
                <a:spcPct val="150000"/>
              </a:lnSpc>
            </a:pPr>
            <a:r>
              <a:rPr lang="en-GB" dirty="0"/>
              <a:t>This category of customers generally wants more time to spend in exploring the city than spending the time within hotel room and premises. </a:t>
            </a:r>
          </a:p>
          <a:p>
            <a:pPr>
              <a:lnSpc>
                <a:spcPct val="150000"/>
              </a:lnSpc>
            </a:pPr>
            <a:r>
              <a:rPr lang="en-GB" dirty="0"/>
              <a:t>They refer to pay low prices over the services and amities provided by the hotel. </a:t>
            </a:r>
          </a:p>
          <a:p>
            <a:pPr>
              <a:lnSpc>
                <a:spcPct val="150000"/>
              </a:lnSpc>
            </a:pPr>
            <a:r>
              <a:rPr lang="en-GB" dirty="0"/>
              <a:t>This type of customers is accommodated by the company by offering essential parts of the accommodation facilities in exchange for prices paid per night. </a:t>
            </a:r>
            <a:endParaRPr lang="en-US" dirty="0"/>
          </a:p>
          <a:p>
            <a:pPr marL="0" indent="0">
              <a:lnSpc>
                <a:spcPct val="150000"/>
              </a:lnSpc>
              <a:buNone/>
            </a:pPr>
            <a:r>
              <a:rPr lang="en-GB" b="1" i="1" dirty="0"/>
              <a:t>Couples</a:t>
            </a:r>
            <a:endParaRPr lang="en-US" dirty="0"/>
          </a:p>
          <a:p>
            <a:pPr>
              <a:lnSpc>
                <a:spcPct val="150000"/>
              </a:lnSpc>
            </a:pPr>
            <a:r>
              <a:rPr lang="en-GB" dirty="0"/>
              <a:t>They are the another demographics in the context of the hotel industry. </a:t>
            </a:r>
          </a:p>
          <a:p>
            <a:pPr>
              <a:lnSpc>
                <a:spcPct val="150000"/>
              </a:lnSpc>
            </a:pPr>
            <a:r>
              <a:rPr lang="en-GB" dirty="0"/>
              <a:t>They usually look for quiet surroundings, high quality bedding, and candle lit restaurants.</a:t>
            </a:r>
          </a:p>
          <a:p>
            <a:pPr>
              <a:lnSpc>
                <a:spcPct val="150000"/>
              </a:lnSpc>
            </a:pPr>
            <a:r>
              <a:rPr lang="en-GB" dirty="0"/>
              <a:t>They do go outside to experience the beauty of the place but the priority is given to the excellent room interior and hotel conditions. </a:t>
            </a:r>
          </a:p>
          <a:p>
            <a:pPr>
              <a:lnSpc>
                <a:spcPct val="160000"/>
              </a:lnSpc>
            </a:pPr>
            <a:r>
              <a:rPr lang="en-GB" dirty="0"/>
              <a:t>The hotel provides such customers special packages to spend quality time. </a:t>
            </a:r>
          </a:p>
          <a:p>
            <a:pPr>
              <a:lnSpc>
                <a:spcPct val="150000"/>
              </a:lnSpc>
            </a:pPr>
            <a:endParaRPr lang="en-GB" dirty="0"/>
          </a:p>
        </p:txBody>
      </p:sp>
    </p:spTree>
    <p:extLst>
      <p:ext uri="{BB962C8B-B14F-4D97-AF65-F5344CB8AC3E}">
        <p14:creationId xmlns:p14="http://schemas.microsoft.com/office/powerpoint/2010/main" val="400463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3896" y="112542"/>
            <a:ext cx="8243668" cy="6659053"/>
          </a:xfrm>
        </p:spPr>
        <p:txBody>
          <a:bodyPr>
            <a:noAutofit/>
          </a:bodyPr>
          <a:lstStyle/>
          <a:p>
            <a:pPr marL="0" indent="0">
              <a:lnSpc>
                <a:spcPct val="160000"/>
              </a:lnSpc>
              <a:buNone/>
            </a:pPr>
            <a:r>
              <a:rPr lang="en-GB" b="1" i="1" dirty="0"/>
              <a:t>Families</a:t>
            </a:r>
            <a:endParaRPr lang="en-US" dirty="0"/>
          </a:p>
          <a:p>
            <a:pPr>
              <a:lnSpc>
                <a:spcPct val="160000"/>
              </a:lnSpc>
            </a:pPr>
            <a:r>
              <a:rPr lang="en-GB" dirty="0"/>
              <a:t>This category of customers has specific needs.</a:t>
            </a:r>
          </a:p>
          <a:p>
            <a:pPr>
              <a:lnSpc>
                <a:spcPct val="150000"/>
              </a:lnSpc>
            </a:pPr>
            <a:r>
              <a:rPr lang="en-GB" dirty="0"/>
              <a:t>They look for restaurants that are inexpensive and kid – friendly, play areas, discounts on additional rooms for their kids to stay and entertainment facilities. </a:t>
            </a:r>
          </a:p>
          <a:p>
            <a:pPr>
              <a:lnSpc>
                <a:spcPct val="150000"/>
              </a:lnSpc>
            </a:pPr>
            <a:r>
              <a:rPr lang="en-GB" dirty="0"/>
              <a:t>Such group of customers are targeted by giving discounts to children friendly destinations and low prices menus.</a:t>
            </a:r>
            <a:endParaRPr lang="en-GB" b="1" i="1" dirty="0"/>
          </a:p>
          <a:p>
            <a:pPr marL="0" indent="0">
              <a:lnSpc>
                <a:spcPct val="150000"/>
              </a:lnSpc>
              <a:buNone/>
            </a:pPr>
            <a:r>
              <a:rPr lang="en-GB" b="1" i="1" dirty="0"/>
              <a:t>Business Travelers</a:t>
            </a:r>
            <a:endParaRPr lang="en-US" dirty="0"/>
          </a:p>
          <a:p>
            <a:pPr>
              <a:lnSpc>
                <a:spcPct val="150000"/>
              </a:lnSpc>
            </a:pPr>
            <a:r>
              <a:rPr lang="en-GB" dirty="0"/>
              <a:t>The particular group of customers are categorized as the prized consumer group within the industry based on their readiness to pay higher prices for rooms.</a:t>
            </a:r>
          </a:p>
          <a:p>
            <a:pPr>
              <a:lnSpc>
                <a:spcPct val="150000"/>
              </a:lnSpc>
            </a:pPr>
            <a:r>
              <a:rPr lang="en-GB" dirty="0"/>
              <a:t>They are prized for the facilities such as fast internet access, availability of electronic devices like printers, fax machines, scanners, etc. and access to lounges. </a:t>
            </a:r>
          </a:p>
          <a:p>
            <a:pPr>
              <a:lnSpc>
                <a:spcPct val="150000"/>
              </a:lnSpc>
            </a:pPr>
            <a:r>
              <a:rPr lang="en-GB" dirty="0"/>
              <a:t>Such customers are more inclined to stay most of the in their rooms and thus extra attention is required to be provided by the hotel over the details to comfort.</a:t>
            </a:r>
            <a:endParaRPr lang="en-US" dirty="0"/>
          </a:p>
          <a:p>
            <a:pPr>
              <a:lnSpc>
                <a:spcPct val="150000"/>
              </a:lnSpc>
            </a:pPr>
            <a:endParaRPr lang="en-GB" dirty="0"/>
          </a:p>
        </p:txBody>
      </p:sp>
      <p:pic>
        <p:nvPicPr>
          <p:cNvPr id="5" name="Picture 4"/>
          <p:cNvPicPr>
            <a:picLocks noChangeAspect="1"/>
          </p:cNvPicPr>
          <p:nvPr/>
        </p:nvPicPr>
        <p:blipFill>
          <a:blip r:embed="rId2"/>
          <a:stretch>
            <a:fillRect/>
          </a:stretch>
        </p:blipFill>
        <p:spPr>
          <a:xfrm>
            <a:off x="8834990" y="4856884"/>
            <a:ext cx="3357010" cy="2001116"/>
          </a:xfrm>
          <a:prstGeom prst="rect">
            <a:avLst/>
          </a:prstGeom>
        </p:spPr>
      </p:pic>
      <p:pic>
        <p:nvPicPr>
          <p:cNvPr id="7" name="Picture 6">
            <a:extLst>
              <a:ext uri="{FF2B5EF4-FFF2-40B4-BE49-F238E27FC236}">
                <a16:creationId xmlns:a16="http://schemas.microsoft.com/office/drawing/2014/main" id="{AFC2520F-2F63-4783-A638-86E525B3D490}"/>
              </a:ext>
            </a:extLst>
          </p:cNvPr>
          <p:cNvPicPr>
            <a:picLocks noChangeAspect="1"/>
          </p:cNvPicPr>
          <p:nvPr/>
        </p:nvPicPr>
        <p:blipFill>
          <a:blip r:embed="rId3"/>
          <a:stretch>
            <a:fillRect/>
          </a:stretch>
        </p:blipFill>
        <p:spPr>
          <a:xfrm>
            <a:off x="9022832" y="1390703"/>
            <a:ext cx="2981325" cy="1533525"/>
          </a:xfrm>
          <a:prstGeom prst="rect">
            <a:avLst/>
          </a:prstGeom>
        </p:spPr>
      </p:pic>
    </p:spTree>
    <p:extLst>
      <p:ext uri="{BB962C8B-B14F-4D97-AF65-F5344CB8AC3E}">
        <p14:creationId xmlns:p14="http://schemas.microsoft.com/office/powerpoint/2010/main" val="1300777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Outline of the nature, scope and role of the guest services and facilities</a:t>
            </a:r>
          </a:p>
        </p:txBody>
      </p:sp>
      <p:sp>
        <p:nvSpPr>
          <p:cNvPr id="3" name="Content Placeholder 2"/>
          <p:cNvSpPr>
            <a:spLocks noGrp="1"/>
          </p:cNvSpPr>
          <p:nvPr>
            <p:ph idx="1"/>
          </p:nvPr>
        </p:nvSpPr>
        <p:spPr>
          <a:xfrm>
            <a:off x="677334" y="2160589"/>
            <a:ext cx="7329242" cy="3880773"/>
          </a:xfrm>
        </p:spPr>
        <p:txBody>
          <a:bodyPr>
            <a:normAutofit/>
          </a:bodyPr>
          <a:lstStyle/>
          <a:p>
            <a:pPr>
              <a:lnSpc>
                <a:spcPct val="150000"/>
              </a:lnSpc>
            </a:pPr>
            <a:r>
              <a:rPr lang="en-GB" dirty="0"/>
              <a:t>Depending upon the nature of services provided by hotels these can be basic &amp; additional services and paid &amp; unpaid services.</a:t>
            </a:r>
            <a:endParaRPr lang="en-US" dirty="0"/>
          </a:p>
          <a:p>
            <a:pPr marL="0" indent="0">
              <a:lnSpc>
                <a:spcPct val="150000"/>
              </a:lnSpc>
              <a:buNone/>
            </a:pPr>
            <a:r>
              <a:rPr lang="en-GB" b="1" i="1" dirty="0"/>
              <a:t>Basic &amp; Additional Services</a:t>
            </a:r>
            <a:endParaRPr lang="en-US" dirty="0"/>
          </a:p>
          <a:p>
            <a:pPr>
              <a:lnSpc>
                <a:spcPct val="150000"/>
              </a:lnSpc>
            </a:pPr>
            <a:r>
              <a:rPr lang="en-GB" b="1" i="1" dirty="0"/>
              <a:t>	</a:t>
            </a:r>
            <a:r>
              <a:rPr lang="en-GB" dirty="0"/>
              <a:t>There are two basic services that are provided by the hotels namely, room and board.</a:t>
            </a:r>
          </a:p>
          <a:p>
            <a:pPr>
              <a:lnSpc>
                <a:spcPct val="150000"/>
              </a:lnSpc>
            </a:pPr>
            <a:r>
              <a:rPr lang="en-GB" dirty="0"/>
              <a:t>Room services are official known as accommodation services and are the main services that are provided by hotels. </a:t>
            </a:r>
          </a:p>
          <a:p>
            <a:pPr>
              <a:lnSpc>
                <a:spcPct val="150000"/>
              </a:lnSpc>
            </a:pPr>
            <a:r>
              <a:rPr lang="en-GB" dirty="0"/>
              <a:t>Such services namely check-in / check-out services are available 24 * 7. </a:t>
            </a:r>
          </a:p>
        </p:txBody>
      </p:sp>
      <p:pic>
        <p:nvPicPr>
          <p:cNvPr id="4" name="Picture 2" descr="Will the Hospitality and Travel Industry Recover in 2021? | By Linchi Kwok">
            <a:extLst>
              <a:ext uri="{FF2B5EF4-FFF2-40B4-BE49-F238E27FC236}">
                <a16:creationId xmlns:a16="http://schemas.microsoft.com/office/drawing/2014/main" id="{F117137B-5F2B-4DBE-86BF-DEFA5BBF17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16813" y="2691645"/>
            <a:ext cx="2975187" cy="1703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5564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741994"/>
            <a:ext cx="8410395" cy="5603049"/>
          </a:xfrm>
        </p:spPr>
        <p:txBody>
          <a:bodyPr>
            <a:normAutofit/>
          </a:bodyPr>
          <a:lstStyle/>
          <a:p>
            <a:pPr>
              <a:lnSpc>
                <a:spcPct val="160000"/>
              </a:lnSpc>
            </a:pPr>
            <a:r>
              <a:rPr lang="en-GB" dirty="0"/>
              <a:t>The board services are inclusive of services of changing bedsheets, providing towel and other hygiene products, facilities to use appliances like geyser, hair dryer, TV set, etc., cleaning and sanitation. </a:t>
            </a:r>
            <a:endParaRPr lang="en-US" dirty="0"/>
          </a:p>
          <a:p>
            <a:pPr>
              <a:lnSpc>
                <a:spcPct val="160000"/>
              </a:lnSpc>
            </a:pPr>
            <a:r>
              <a:rPr lang="en-GB" dirty="0"/>
              <a:t>Such services are included in the cost of the room. </a:t>
            </a:r>
          </a:p>
          <a:p>
            <a:pPr>
              <a:lnSpc>
                <a:spcPct val="160000"/>
              </a:lnSpc>
            </a:pPr>
            <a:r>
              <a:rPr lang="en-GB" dirty="0"/>
              <a:t>Apart from these meals are provided through room service, restaurants, dining facilities, cafes, bars that operates within the hotel itself or in collaboration with the hotel. </a:t>
            </a:r>
          </a:p>
          <a:p>
            <a:pPr>
              <a:lnSpc>
                <a:spcPct val="160000"/>
              </a:lnSpc>
            </a:pPr>
            <a:r>
              <a:rPr lang="en-GB" dirty="0"/>
              <a:t>The Additional services are often provided to attract more customers. </a:t>
            </a:r>
          </a:p>
          <a:p>
            <a:pPr>
              <a:lnSpc>
                <a:spcPct val="150000"/>
              </a:lnSpc>
            </a:pPr>
            <a:r>
              <a:rPr lang="en-GB" dirty="0"/>
              <a:t>Such services are often provided in packages and are capable of filing the season of low demands. </a:t>
            </a:r>
          </a:p>
          <a:p>
            <a:pPr>
              <a:lnSpc>
                <a:spcPct val="150000"/>
              </a:lnSpc>
            </a:pPr>
            <a:r>
              <a:rPr lang="en-GB" dirty="0"/>
              <a:t>Some examples are hairdresser, clothing and footwear repairing, laundry services, etc</a:t>
            </a:r>
          </a:p>
        </p:txBody>
      </p:sp>
      <p:pic>
        <p:nvPicPr>
          <p:cNvPr id="8194" name="Picture 2" descr="Will the Hospitality and Travel Industry Recover in 2021? | By Linchi Kwo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16813" y="2691645"/>
            <a:ext cx="2975187" cy="170374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76E95D01-BB98-4E09-A14B-6AE4BDCB8047}"/>
              </a:ext>
            </a:extLst>
          </p:cNvPr>
          <p:cNvSpPr/>
          <p:nvPr/>
        </p:nvSpPr>
        <p:spPr>
          <a:xfrm>
            <a:off x="955827" y="283920"/>
            <a:ext cx="2837059" cy="458074"/>
          </a:xfrm>
          <a:prstGeom prst="rect">
            <a:avLst/>
          </a:prstGeom>
        </p:spPr>
        <p:txBody>
          <a:bodyPr wrap="none">
            <a:spAutoFit/>
          </a:bodyPr>
          <a:lstStyle/>
          <a:p>
            <a:pPr>
              <a:lnSpc>
                <a:spcPct val="150000"/>
              </a:lnSpc>
            </a:pPr>
            <a:r>
              <a:rPr lang="en-GB" b="1" i="1" dirty="0"/>
              <a:t>Basic &amp; Additional Services</a:t>
            </a:r>
            <a:endParaRPr lang="en-US" dirty="0"/>
          </a:p>
        </p:txBody>
      </p:sp>
    </p:spTree>
    <p:extLst>
      <p:ext uri="{BB962C8B-B14F-4D97-AF65-F5344CB8AC3E}">
        <p14:creationId xmlns:p14="http://schemas.microsoft.com/office/powerpoint/2010/main" val="2566079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6973" y="267287"/>
            <a:ext cx="7017008" cy="5821280"/>
          </a:xfrm>
        </p:spPr>
        <p:txBody>
          <a:bodyPr>
            <a:noAutofit/>
          </a:bodyPr>
          <a:lstStyle/>
          <a:p>
            <a:pPr marL="0" indent="0">
              <a:lnSpc>
                <a:spcPct val="150000"/>
              </a:lnSpc>
              <a:buNone/>
            </a:pPr>
            <a:r>
              <a:rPr lang="en-GB" b="1" i="1" dirty="0"/>
              <a:t>Paid &amp; Unpaid Services</a:t>
            </a:r>
            <a:endParaRPr lang="en-US" dirty="0"/>
          </a:p>
          <a:p>
            <a:pPr>
              <a:lnSpc>
                <a:spcPct val="150000"/>
              </a:lnSpc>
            </a:pPr>
            <a:r>
              <a:rPr lang="en-GB" dirty="0"/>
              <a:t>	The services that are provided by hotels to customers can further be paid or unpaid services.</a:t>
            </a:r>
          </a:p>
          <a:p>
            <a:pPr>
              <a:lnSpc>
                <a:spcPct val="150000"/>
              </a:lnSpc>
            </a:pPr>
            <a:r>
              <a:rPr lang="en-GB" dirty="0"/>
              <a:t>Some of the common unpaid services are delivery of personal letters to the hotel room, walking by a certain time, calling an ambulance in case of need, using first aid box and providing boiling water, set of dishes, needle, thread. </a:t>
            </a:r>
          </a:p>
          <a:p>
            <a:pPr>
              <a:lnSpc>
                <a:spcPct val="150000"/>
              </a:lnSpc>
            </a:pPr>
            <a:r>
              <a:rPr lang="en-GB" dirty="0"/>
              <a:t>The common paid services are staying in hotel room, meals, currency exchange, renting of premises, etc. </a:t>
            </a:r>
          </a:p>
        </p:txBody>
      </p:sp>
      <p:pic>
        <p:nvPicPr>
          <p:cNvPr id="4" name="Picture 2" descr="Will the Hospitality and Travel Industry Recover in 2021? | By Linchi Kwok">
            <a:extLst>
              <a:ext uri="{FF2B5EF4-FFF2-40B4-BE49-F238E27FC236}">
                <a16:creationId xmlns:a16="http://schemas.microsoft.com/office/drawing/2014/main" id="{28380C8A-AD37-407F-881E-4C4D2D84D1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16813" y="2691645"/>
            <a:ext cx="2975187" cy="1703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8149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56238"/>
            <a:ext cx="8596668" cy="1320800"/>
          </a:xfrm>
        </p:spPr>
        <p:txBody>
          <a:bodyPr/>
          <a:lstStyle/>
          <a:p>
            <a:r>
              <a:rPr lang="en-US" dirty="0"/>
              <a:t>Explanation of the need to consider the role and function of guest services</a:t>
            </a:r>
          </a:p>
        </p:txBody>
      </p:sp>
      <p:sp>
        <p:nvSpPr>
          <p:cNvPr id="3" name="Content Placeholder 2"/>
          <p:cNvSpPr>
            <a:spLocks noGrp="1"/>
          </p:cNvSpPr>
          <p:nvPr>
            <p:ph idx="1"/>
          </p:nvPr>
        </p:nvSpPr>
        <p:spPr>
          <a:xfrm>
            <a:off x="393895" y="1488613"/>
            <a:ext cx="8764173" cy="5213149"/>
          </a:xfrm>
        </p:spPr>
        <p:txBody>
          <a:bodyPr>
            <a:normAutofit lnSpcReduction="10000"/>
          </a:bodyPr>
          <a:lstStyle/>
          <a:p>
            <a:pPr marL="0" indent="0">
              <a:lnSpc>
                <a:spcPct val="150000"/>
              </a:lnSpc>
              <a:buNone/>
            </a:pPr>
            <a:r>
              <a:rPr lang="en-GB" dirty="0"/>
              <a:t>It is very important to consider the role and function of guest services in the hotels because of the following reasons:</a:t>
            </a:r>
            <a:endParaRPr lang="en-US" dirty="0"/>
          </a:p>
          <a:p>
            <a:pPr lvl="0">
              <a:lnSpc>
                <a:spcPct val="150000"/>
              </a:lnSpc>
            </a:pPr>
            <a:r>
              <a:rPr lang="en-GB" dirty="0"/>
              <a:t>Build Customer Trust – The creation of good experience helps in building trust of the customers by making them happy. This also helps in strengthening the credibility of brand in market.</a:t>
            </a:r>
            <a:endParaRPr lang="en-US" dirty="0"/>
          </a:p>
          <a:p>
            <a:pPr lvl="0">
              <a:lnSpc>
                <a:spcPct val="150000"/>
              </a:lnSpc>
            </a:pPr>
            <a:r>
              <a:rPr lang="en-GB" dirty="0"/>
              <a:t>Become More Competitive – With such services hotel can create customized experience for its guest which helps in gaining competitive edge in the market.</a:t>
            </a:r>
          </a:p>
          <a:p>
            <a:pPr>
              <a:lnSpc>
                <a:spcPct val="150000"/>
              </a:lnSpc>
            </a:pPr>
            <a:r>
              <a:rPr lang="en-GB" dirty="0"/>
              <a:t>Derive customer satisfaction – The providing to various services to customers is the key to satisfy their needs in a better and effective manner.</a:t>
            </a:r>
          </a:p>
          <a:p>
            <a:pPr>
              <a:lnSpc>
                <a:spcPct val="150000"/>
              </a:lnSpc>
            </a:pPr>
            <a:r>
              <a:rPr lang="en-GB" dirty="0"/>
              <a:t>Attract New Customers – The good reviews by the existing customers are attracted by excellent services. Such reviews are read by the potential customers and attract them to experience the service of the hotel.</a:t>
            </a:r>
            <a:endParaRPr lang="en-US" dirty="0"/>
          </a:p>
          <a:p>
            <a:pPr lvl="0">
              <a:lnSpc>
                <a:spcPct val="150000"/>
              </a:lnSpc>
            </a:pPr>
            <a:endParaRPr lang="en-US" dirty="0"/>
          </a:p>
        </p:txBody>
      </p:sp>
      <p:pic>
        <p:nvPicPr>
          <p:cNvPr id="9218" name="Picture 2" descr="Hospitality word concepts banner lodging industry Vector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74002" y="837155"/>
            <a:ext cx="2925869" cy="241667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6,556 Hospitality Word Images, Stock Photos &amp; Vectors | Shutterstock">
            <a:extLst>
              <a:ext uri="{FF2B5EF4-FFF2-40B4-BE49-F238E27FC236}">
                <a16:creationId xmlns:a16="http://schemas.microsoft.com/office/drawing/2014/main" id="{531EE66F-676A-4B4F-BD97-030B534A73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12819" y="3604167"/>
            <a:ext cx="2887052" cy="266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3833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6541" y="218829"/>
            <a:ext cx="8596668" cy="1581835"/>
          </a:xfrm>
        </p:spPr>
        <p:txBody>
          <a:bodyPr>
            <a:normAutofit fontScale="90000"/>
          </a:bodyPr>
          <a:lstStyle/>
          <a:p>
            <a:r>
              <a:rPr lang="en-US" dirty="0"/>
              <a:t>Discussion of the importance of hospitality and the way by which hotels meet/exceed guest expectations</a:t>
            </a:r>
          </a:p>
        </p:txBody>
      </p:sp>
      <p:sp>
        <p:nvSpPr>
          <p:cNvPr id="3" name="Content Placeholder 2"/>
          <p:cNvSpPr>
            <a:spLocks noGrp="1"/>
          </p:cNvSpPr>
          <p:nvPr>
            <p:ph idx="1"/>
          </p:nvPr>
        </p:nvSpPr>
        <p:spPr>
          <a:xfrm>
            <a:off x="677334" y="2160590"/>
            <a:ext cx="8410395" cy="3818180"/>
          </a:xfrm>
        </p:spPr>
        <p:txBody>
          <a:bodyPr>
            <a:normAutofit fontScale="92500" lnSpcReduction="20000"/>
          </a:bodyPr>
          <a:lstStyle/>
          <a:p>
            <a:pPr marL="0" indent="0">
              <a:lnSpc>
                <a:spcPct val="150000"/>
              </a:lnSpc>
              <a:buNone/>
            </a:pPr>
            <a:r>
              <a:rPr lang="en-GB" dirty="0"/>
              <a:t>Below are the ways by which the hotels meet guest expectations:</a:t>
            </a:r>
            <a:endParaRPr lang="en-US" dirty="0"/>
          </a:p>
          <a:p>
            <a:pPr lvl="0">
              <a:lnSpc>
                <a:spcPct val="150000"/>
              </a:lnSpc>
            </a:pPr>
            <a:r>
              <a:rPr lang="en-GB" dirty="0"/>
              <a:t>The foremost way is earning the trust of the customers. The company tries to always tell the truth to its guests in order to earn their trust.</a:t>
            </a:r>
            <a:endParaRPr lang="en-US" dirty="0"/>
          </a:p>
          <a:p>
            <a:pPr lvl="0">
              <a:lnSpc>
                <a:spcPct val="150000"/>
              </a:lnSpc>
            </a:pPr>
            <a:r>
              <a:rPr lang="en-GB" dirty="0"/>
              <a:t>The company use the guest reviews to set the expectations by the guests in their minds.</a:t>
            </a:r>
          </a:p>
          <a:p>
            <a:pPr lvl="0">
              <a:lnSpc>
                <a:spcPct val="150000"/>
              </a:lnSpc>
            </a:pPr>
            <a:r>
              <a:rPr lang="en-GB" dirty="0"/>
              <a:t>Another way is by simplifying the buying processes, the company tries that the potential customer does not waste their time in understanding the website layout. It set out the information clearly.</a:t>
            </a:r>
            <a:endParaRPr lang="en-US" dirty="0"/>
          </a:p>
          <a:p>
            <a:pPr lvl="0">
              <a:lnSpc>
                <a:spcPct val="150000"/>
              </a:lnSpc>
            </a:pPr>
            <a:r>
              <a:rPr lang="en-GB" dirty="0"/>
              <a:t>The last way in which the hospitality sector companies meet/ exceed the guest expectations is by bringing constant improvement into its services.</a:t>
            </a:r>
            <a:endParaRPr lang="en-US" dirty="0"/>
          </a:p>
          <a:p>
            <a:pPr lvl="0">
              <a:lnSpc>
                <a:spcPct val="150000"/>
              </a:lnSpc>
            </a:pPr>
            <a:endParaRPr lang="en-US" dirty="0"/>
          </a:p>
        </p:txBody>
      </p:sp>
      <p:pic>
        <p:nvPicPr>
          <p:cNvPr id="5" name="Picture 4"/>
          <p:cNvPicPr>
            <a:picLocks noChangeAspect="1"/>
          </p:cNvPicPr>
          <p:nvPr/>
        </p:nvPicPr>
        <p:blipFill>
          <a:blip r:embed="rId2"/>
          <a:stretch>
            <a:fillRect/>
          </a:stretch>
        </p:blipFill>
        <p:spPr>
          <a:xfrm>
            <a:off x="9572625" y="2782545"/>
            <a:ext cx="2619375" cy="1743075"/>
          </a:xfrm>
          <a:prstGeom prst="rect">
            <a:avLst/>
          </a:prstGeom>
        </p:spPr>
      </p:pic>
      <p:pic>
        <p:nvPicPr>
          <p:cNvPr id="6" name="Picture 5">
            <a:extLst>
              <a:ext uri="{FF2B5EF4-FFF2-40B4-BE49-F238E27FC236}">
                <a16:creationId xmlns:a16="http://schemas.microsoft.com/office/drawing/2014/main" id="{D6700775-4E93-479E-B21D-5B9D99C73BCD}"/>
              </a:ext>
            </a:extLst>
          </p:cNvPr>
          <p:cNvPicPr>
            <a:picLocks noChangeAspect="1"/>
          </p:cNvPicPr>
          <p:nvPr/>
        </p:nvPicPr>
        <p:blipFill>
          <a:blip r:embed="rId3"/>
          <a:stretch>
            <a:fillRect/>
          </a:stretch>
        </p:blipFill>
        <p:spPr>
          <a:xfrm>
            <a:off x="9572624" y="1009746"/>
            <a:ext cx="2619375" cy="1515319"/>
          </a:xfrm>
          <a:prstGeom prst="rect">
            <a:avLst/>
          </a:prstGeom>
        </p:spPr>
      </p:pic>
    </p:spTree>
    <p:extLst>
      <p:ext uri="{BB962C8B-B14F-4D97-AF65-F5344CB8AC3E}">
        <p14:creationId xmlns:p14="http://schemas.microsoft.com/office/powerpoint/2010/main" val="2451006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a:xfrm>
            <a:off x="677334" y="2160589"/>
            <a:ext cx="6604412" cy="3880773"/>
          </a:xfrm>
        </p:spPr>
        <p:txBody>
          <a:bodyPr/>
          <a:lstStyle/>
          <a:p>
            <a:pPr>
              <a:lnSpc>
                <a:spcPct val="150000"/>
              </a:lnSpc>
            </a:pPr>
            <a:r>
              <a:rPr lang="en-GB" dirty="0"/>
              <a:t>The presentation has described the meaning of hospitality industry. </a:t>
            </a:r>
          </a:p>
          <a:p>
            <a:pPr>
              <a:lnSpc>
                <a:spcPct val="150000"/>
              </a:lnSpc>
            </a:pPr>
            <a:r>
              <a:rPr lang="en-GB" dirty="0"/>
              <a:t>It has been based on Starwood Hotels and Resort. </a:t>
            </a:r>
          </a:p>
          <a:p>
            <a:pPr>
              <a:lnSpc>
                <a:spcPct val="150000"/>
              </a:lnSpc>
            </a:pPr>
            <a:r>
              <a:rPr lang="en-GB" dirty="0"/>
              <a:t>It has provided brief introduction of the brand, identified its clienteles, nature, role, and scope of guest services and facilities.</a:t>
            </a:r>
            <a:endParaRPr lang="en-US" dirty="0"/>
          </a:p>
        </p:txBody>
      </p:sp>
      <p:pic>
        <p:nvPicPr>
          <p:cNvPr id="4" name="Picture 3"/>
          <p:cNvPicPr>
            <a:picLocks noChangeAspect="1"/>
          </p:cNvPicPr>
          <p:nvPr/>
        </p:nvPicPr>
        <p:blipFill>
          <a:blip r:embed="rId2"/>
          <a:stretch>
            <a:fillRect/>
          </a:stretch>
        </p:blipFill>
        <p:spPr>
          <a:xfrm>
            <a:off x="6859832" y="2548304"/>
            <a:ext cx="2505075" cy="1409700"/>
          </a:xfrm>
          <a:prstGeom prst="rect">
            <a:avLst/>
          </a:prstGeom>
        </p:spPr>
      </p:pic>
    </p:spTree>
    <p:extLst>
      <p:ext uri="{BB962C8B-B14F-4D97-AF65-F5344CB8AC3E}">
        <p14:creationId xmlns:p14="http://schemas.microsoft.com/office/powerpoint/2010/main" val="1651893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677334" y="1930400"/>
            <a:ext cx="8596668" cy="3880773"/>
          </a:xfrm>
        </p:spPr>
        <p:txBody>
          <a:bodyPr>
            <a:normAutofit/>
          </a:bodyPr>
          <a:lstStyle/>
          <a:p>
            <a:r>
              <a:rPr lang="en-GB" dirty="0"/>
              <a:t>Batt, R., 2022. Managing customer services: Human resource practices, quit rates, and sales growth. </a:t>
            </a:r>
            <a:r>
              <a:rPr lang="en-US" i="1" dirty="0"/>
              <a:t>Academy of management Journal</a:t>
            </a:r>
            <a:r>
              <a:rPr lang="en-US" dirty="0"/>
              <a:t>, </a:t>
            </a:r>
            <a:r>
              <a:rPr lang="en-US" i="1" dirty="0"/>
              <a:t>45</a:t>
            </a:r>
            <a:r>
              <a:rPr lang="en-US" dirty="0"/>
              <a:t>(3), pp.587-597.</a:t>
            </a:r>
          </a:p>
          <a:p>
            <a:r>
              <a:rPr lang="en-GB" dirty="0"/>
              <a:t>Breda, Z., Pacheco, C. and </a:t>
            </a:r>
            <a:r>
              <a:rPr lang="en-GB" dirty="0" err="1"/>
              <a:t>Dinis</a:t>
            </a:r>
            <a:r>
              <a:rPr lang="en-GB" dirty="0"/>
              <a:t>, G., 2019. FUTURE TRENDS IN THE HOSPITALITY INDUSTRY: AN ANALYSIS FROM THE CONSUMERS'POINT OF VIEW. </a:t>
            </a:r>
            <a:r>
              <a:rPr lang="en-US" i="1" dirty="0"/>
              <a:t>Tourism in Southern and Eastern Europe...</a:t>
            </a:r>
            <a:r>
              <a:rPr lang="en-US" dirty="0"/>
              <a:t>, </a:t>
            </a:r>
            <a:r>
              <a:rPr lang="en-US" i="1" dirty="0"/>
              <a:t>5</a:t>
            </a:r>
            <a:r>
              <a:rPr lang="en-US" dirty="0"/>
              <a:t>, pp.139-162.</a:t>
            </a:r>
          </a:p>
          <a:p>
            <a:r>
              <a:rPr lang="en-GB" dirty="0"/>
              <a:t>He, Y., Li, W. and Keung Lai, K., 2011. Service climate, employee commitment and customer satisfaction: evidence from the hospitality industry in China. </a:t>
            </a:r>
            <a:r>
              <a:rPr lang="en-US" i="1" dirty="0"/>
              <a:t>International Journal of Contemporary Hospitality Management</a:t>
            </a:r>
            <a:r>
              <a:rPr lang="en-US" dirty="0"/>
              <a:t>, </a:t>
            </a:r>
            <a:r>
              <a:rPr lang="en-US" i="1" dirty="0"/>
              <a:t>23</a:t>
            </a:r>
            <a:r>
              <a:rPr lang="en-US" dirty="0"/>
              <a:t>(5), pp.592-607.</a:t>
            </a:r>
          </a:p>
          <a:p>
            <a:r>
              <a:rPr lang="en-GB" dirty="0" err="1"/>
              <a:t>Kaydo</a:t>
            </a:r>
            <a:r>
              <a:rPr lang="en-GB" dirty="0"/>
              <a:t>, C., 2019. Q&amp;A With: </a:t>
            </a:r>
            <a:r>
              <a:rPr lang="en-GB" dirty="0" err="1"/>
              <a:t>Juergen</a:t>
            </a:r>
            <a:r>
              <a:rPr lang="en-GB" dirty="0"/>
              <a:t> Bartels, CEO of Starwood's Hotel Group. </a:t>
            </a:r>
            <a:r>
              <a:rPr lang="en-US" i="1" dirty="0"/>
              <a:t>Sales &amp; Marketing Management</a:t>
            </a:r>
            <a:r>
              <a:rPr lang="en-US" dirty="0"/>
              <a:t>, </a:t>
            </a:r>
            <a:r>
              <a:rPr lang="en-US" i="1" dirty="0"/>
              <a:t>151</a:t>
            </a:r>
            <a:r>
              <a:rPr lang="en-US" dirty="0"/>
              <a:t>(12), pp.22-22.</a:t>
            </a:r>
          </a:p>
        </p:txBody>
      </p:sp>
    </p:spTree>
    <p:extLst>
      <p:ext uri="{BB962C8B-B14F-4D97-AF65-F5344CB8AC3E}">
        <p14:creationId xmlns:p14="http://schemas.microsoft.com/office/powerpoint/2010/main" val="28249726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Custom 1">
      <a:majorFont>
        <a:latin typeface="Times New Roman"/>
        <a:ea typeface=""/>
        <a:cs typeface=""/>
      </a:majorFont>
      <a:minorFont>
        <a:latin typeface="Times New Roman"/>
        <a:ea typeface=""/>
        <a:cs typeface=""/>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76</TotalTime>
  <Words>1586</Words>
  <Application>Microsoft Office PowerPoint</Application>
  <PresentationFormat>Widescreen</PresentationFormat>
  <Paragraphs>81</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Times New Roman</vt:lpstr>
      <vt:lpstr>Wingdings</vt:lpstr>
      <vt:lpstr>Wingdings 3</vt:lpstr>
      <vt:lpstr>Facet</vt:lpstr>
      <vt:lpstr>The Role and Importance of Hospitality and Guest Services​ in the Hotel Industry​ ​ Module Name (BMIH4003)​: Hospitality  and Guest Services  Student Name: ​Aurel Constantin Lature Student Number​:2208733</vt:lpstr>
      <vt:lpstr>Table of Contents</vt:lpstr>
      <vt:lpstr>Introduction</vt:lpstr>
      <vt:lpstr>Brief introduction of Starwood Hotels and Resorts</vt:lpstr>
      <vt:lpstr>Identification of the main consumers</vt:lpstr>
      <vt:lpstr>PowerPoint Presentation</vt:lpstr>
      <vt:lpstr>Outline of the nature, scope and role of the guest services and facilities</vt:lpstr>
      <vt:lpstr>PowerPoint Presentation</vt:lpstr>
      <vt:lpstr>PowerPoint Presentation</vt:lpstr>
      <vt:lpstr>Explanation of the need to consider the role and function of guest services</vt:lpstr>
      <vt:lpstr>Discussion of the importance of hospitality and the way by which hotels meet/exceed guest expectations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Guest Services</dc:title>
  <dc:creator>user</dc:creator>
  <cp:lastModifiedBy>Aurel Constantin Lature (2208733)</cp:lastModifiedBy>
  <cp:revision>81</cp:revision>
  <dcterms:created xsi:type="dcterms:W3CDTF">2023-01-28T11:57:29Z</dcterms:created>
  <dcterms:modified xsi:type="dcterms:W3CDTF">2023-01-30T12:26:13Z</dcterms:modified>
</cp:coreProperties>
</file>