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59" r:id="rId1"/>
  </p:sldMasterIdLst>
  <p:notesMasterIdLst>
    <p:notesMasterId r:id="rId17"/>
  </p:notesMasterIdLst>
  <p:sldIdLst>
    <p:sldId id="267" r:id="rId2"/>
    <p:sldId id="268" r:id="rId3"/>
    <p:sldId id="293" r:id="rId4"/>
    <p:sldId id="272" r:id="rId5"/>
    <p:sldId id="294" r:id="rId6"/>
    <p:sldId id="274" r:id="rId7"/>
    <p:sldId id="276" r:id="rId8"/>
    <p:sldId id="278" r:id="rId9"/>
    <p:sldId id="280" r:id="rId10"/>
    <p:sldId id="282" r:id="rId11"/>
    <p:sldId id="284" r:id="rId12"/>
    <p:sldId id="286" r:id="rId13"/>
    <p:sldId id="288" r:id="rId14"/>
    <p:sldId id="290" r:id="rId15"/>
    <p:sldId id="29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849" autoAdjust="0"/>
  </p:normalViewPr>
  <p:slideViewPr>
    <p:cSldViewPr>
      <p:cViewPr varScale="1">
        <p:scale>
          <a:sx n="91" d="100"/>
          <a:sy n="91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  <p:sp>
        <p:nvSpPr>
          <p:cNvPr id="4" name="Slide Image Placeholder 3"/>
          <p:cNvSpPr txBox="1"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  <p:sp>
        <p:nvSpPr>
          <p:cNvPr id="5" name="Notes Placeholder 4"/>
          <p:cNvSpPr txBox="1">
            <a:spLocks noGrp="1"/>
          </p:cNvSpPr>
          <p:nvPr>
            <p:ph type="body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pPr lvl="0"/>
            <a:r>
              <a:rPr/>
              <a:t>Click to edit master text styles</a:t>
            </a:r>
          </a:p>
        </p:txBody>
      </p:sp>
      <p:sp>
        <p:nvSpPr>
          <p:cNvPr id="6" name="Footer Placeholder 5"/>
          <p:cNvSpPr txBox="1">
            <a:spLocks noGrp="1"/>
          </p:cNvSpPr>
          <p:nvPr>
            <p:ph type="ftr" idx="4"/>
          </p:nvPr>
        </p:nvSpPr>
        <p:spPr>
          <a:xfrm>
            <a:off x="0" y="8685212"/>
            <a:ext cx="2971800" cy="4572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idx="5"/>
          </p:nvPr>
        </p:nvSpPr>
        <p:spPr>
          <a:xfrm>
            <a:off x="3884613" y="8685212"/>
            <a:ext cx="2971800" cy="4572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fld id="{8B38DBA3-52F9-4AF4-A6A4-FA4D7DB2F99C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0694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/>
          <p:cNvSpPr txBox="1">
            <a:spLocks noGrp="1"/>
          </p:cNvSpPr>
          <p:nvPr>
            <p:ph type="body"/>
          </p:nvPr>
        </p:nvSpPr>
        <p:spPr>
          <a:xfrm>
            <a:off x="685800" y="609600"/>
            <a:ext cx="7086600" cy="5334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B38DBA3-52F9-4AF4-A6A4-FA4D7DB2F99C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428164" y="188640"/>
            <a:ext cx="8229600" cy="18288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pPr lvl="0" rtl="0"/>
            <a:r>
              <a:rPr lang="en" sz="5400" dirty="0">
                <a:solidFill>
                  <a:srgbClr val="FFFFFF"/>
                </a:solidFill>
                <a:latin typeface="Century Gothic"/>
              </a:rPr>
              <a:t>Construction Phase Plan 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pPr lvl="0" rtl="0"/>
            <a:r>
              <a:rPr lang="en-US" cap="all" dirty="0">
                <a:solidFill>
                  <a:srgbClr val="F5A408"/>
                </a:solidFill>
                <a:latin typeface="Century Gothic"/>
              </a:rPr>
              <a:t>      </a:t>
            </a:r>
            <a:r>
              <a:rPr lang="en" sz="3600" cap="all" dirty="0" smtClean="0">
                <a:solidFill>
                  <a:srgbClr val="92D050"/>
                </a:solidFill>
              </a:rPr>
              <a:t>Rexon nthing</a:t>
            </a:r>
            <a:r>
              <a:rPr lang="en" sz="3600" cap="all" dirty="0" smtClean="0">
                <a:solidFill>
                  <a:srgbClr val="F5A408"/>
                </a:solidFill>
              </a:rPr>
              <a:t> </a:t>
            </a:r>
            <a:endParaRPr lang="en" sz="3600" cap="all" dirty="0">
              <a:solidFill>
                <a:srgbClr val="F5A408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" y="2060848"/>
            <a:ext cx="9144000" cy="4797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normAutofit fontScale="90000"/>
          </a:bodyPr>
          <a:lstStyle>
            <a:lvl1pPr lvl="0">
              <a:defRPr/>
            </a:lvl1pPr>
          </a:lstStyle>
          <a:p>
            <a:pPr lvl="0" algn="l" rtl="0"/>
            <a:r>
              <a:rPr lang="en" sz="5400" dirty="0">
                <a:solidFill>
                  <a:srgbClr val="FFFF00"/>
                </a:solidFill>
              </a:rPr>
              <a:t>UWTSD CAMPUS KENSINGTON 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idx="1"/>
          </p:nvPr>
        </p:nvSpPr>
        <p:spPr>
          <a:xfrm>
            <a:off x="282988" y="1693679"/>
            <a:ext cx="8229600" cy="4525964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lvl="0">
              <a:defRPr/>
            </a:lvl1pPr>
          </a:lstStyle>
          <a:p>
            <a:pPr marL="457200" lvl="0" indent="-457200" rtl="0">
              <a:spcBef>
                <a:spcPts val="1000"/>
              </a:spcBef>
              <a:buClr>
                <a:srgbClr val="F5A408"/>
              </a:buClr>
              <a:buSzPct val="80000"/>
              <a:buFont typeface="Calibri"/>
              <a:buAutoNum type="arabicPeriod"/>
            </a:pPr>
            <a:r>
              <a:rPr lang="en" sz="2800" dirty="0">
                <a:solidFill>
                  <a:srgbClr val="FFFF00"/>
                </a:solidFill>
                <a:latin typeface="Century Gothic"/>
              </a:rPr>
              <a:t>Company </a:t>
            </a:r>
            <a:r>
              <a:rPr lang="en" sz="2800">
                <a:solidFill>
                  <a:srgbClr val="FFFF00"/>
                </a:solidFill>
                <a:latin typeface="Century Gothic"/>
              </a:rPr>
              <a:t>Director </a:t>
            </a:r>
            <a:r>
              <a:rPr lang="en" sz="2800" smtClean="0">
                <a:solidFill>
                  <a:srgbClr val="FFFF00"/>
                </a:solidFill>
                <a:latin typeface="Century Gothic"/>
              </a:rPr>
              <a:t>– Mirza mohammed</a:t>
            </a:r>
            <a:endParaRPr lang="en" sz="2800" dirty="0">
              <a:solidFill>
                <a:srgbClr val="FFFF00"/>
              </a:solidFill>
              <a:latin typeface="Century Gothic"/>
            </a:endParaRPr>
          </a:p>
          <a:p>
            <a:pPr marL="457200" lvl="0" indent="-457200" rtl="0">
              <a:spcBef>
                <a:spcPts val="1000"/>
              </a:spcBef>
              <a:buClr>
                <a:srgbClr val="F5A408"/>
              </a:buClr>
              <a:buSzPct val="80000"/>
              <a:buFont typeface="Calibri"/>
              <a:buAutoNum type="arabicPeriod"/>
            </a:pPr>
            <a:endParaRPr lang="en" sz="2800" dirty="0">
              <a:solidFill>
                <a:srgbClr val="FFFF00"/>
              </a:solidFill>
              <a:latin typeface="Century Gothic"/>
            </a:endParaRPr>
          </a:p>
          <a:p>
            <a:pPr marL="457200" lvl="0" indent="-457200" rtl="0">
              <a:spcBef>
                <a:spcPts val="1000"/>
              </a:spcBef>
              <a:buClr>
                <a:srgbClr val="F5A408"/>
              </a:buClr>
              <a:buSzPct val="80000"/>
              <a:buFont typeface="Calibri"/>
              <a:buAutoNum type="arabicPeriod"/>
            </a:pPr>
            <a:r>
              <a:rPr lang="en" sz="2800" dirty="0">
                <a:solidFill>
                  <a:srgbClr val="FFFF00"/>
                </a:solidFill>
                <a:latin typeface="Century Gothic"/>
              </a:rPr>
              <a:t>Project Manager </a:t>
            </a:r>
            <a:r>
              <a:rPr lang="en" sz="2800" dirty="0" smtClean="0">
                <a:solidFill>
                  <a:srgbClr val="FFFF00"/>
                </a:solidFill>
                <a:latin typeface="Century Gothic"/>
              </a:rPr>
              <a:t>– Adrian Ivan - 1605757</a:t>
            </a:r>
            <a:endParaRPr lang="en" sz="2800" dirty="0">
              <a:solidFill>
                <a:srgbClr val="FFFF00"/>
              </a:solidFill>
              <a:latin typeface="Century Gothic"/>
            </a:endParaRPr>
          </a:p>
          <a:p>
            <a:pPr marL="457200" lvl="0" indent="-457200" rtl="0">
              <a:spcBef>
                <a:spcPts val="1000"/>
              </a:spcBef>
              <a:buClr>
                <a:srgbClr val="F5A408"/>
              </a:buClr>
              <a:buSzPct val="80000"/>
              <a:buFont typeface="Calibri"/>
              <a:buAutoNum type="arabicPeriod"/>
            </a:pPr>
            <a:endParaRPr lang="en" sz="2800" dirty="0">
              <a:solidFill>
                <a:srgbClr val="FFFF00"/>
              </a:solidFill>
              <a:latin typeface="Century Gothic"/>
            </a:endParaRPr>
          </a:p>
          <a:p>
            <a:pPr marL="457200" lvl="0" indent="-457200" rtl="0">
              <a:spcBef>
                <a:spcPts val="1000"/>
              </a:spcBef>
              <a:buClr>
                <a:srgbClr val="F5A408"/>
              </a:buClr>
              <a:buSzPct val="80000"/>
              <a:buFont typeface="Calibri"/>
              <a:buAutoNum type="arabicPeriod"/>
            </a:pPr>
            <a:r>
              <a:rPr lang="en" sz="2800" dirty="0">
                <a:solidFill>
                  <a:srgbClr val="FFFF00"/>
                </a:solidFill>
                <a:latin typeface="Century Gothic"/>
              </a:rPr>
              <a:t>Health and safety Advisor </a:t>
            </a:r>
            <a:r>
              <a:rPr lang="en" sz="2800" dirty="0" smtClean="0">
                <a:solidFill>
                  <a:srgbClr val="FFFF00"/>
                </a:solidFill>
                <a:latin typeface="Century Gothic"/>
              </a:rPr>
              <a:t>– </a:t>
            </a:r>
            <a:r>
              <a:rPr lang="en" dirty="0" smtClean="0">
                <a:solidFill>
                  <a:srgbClr val="FFFF00"/>
                </a:solidFill>
                <a:latin typeface="Century Gothic"/>
              </a:rPr>
              <a:t>Oubukola Peter</a:t>
            </a:r>
            <a:endParaRPr lang="en" sz="2800" dirty="0">
              <a:solidFill>
                <a:srgbClr val="FFFF00"/>
              </a:solidFill>
              <a:latin typeface="Century Gothic"/>
            </a:endParaRPr>
          </a:p>
          <a:p>
            <a:pPr marL="457200" lvl="0" indent="-457200" rtl="0">
              <a:spcBef>
                <a:spcPts val="1000"/>
              </a:spcBef>
              <a:buClr>
                <a:srgbClr val="F5A408"/>
              </a:buClr>
              <a:buSzPct val="80000"/>
              <a:buFont typeface="Calibri"/>
              <a:buAutoNum type="arabicPeriod"/>
            </a:pPr>
            <a:endParaRPr lang="en" sz="2800" dirty="0">
              <a:solidFill>
                <a:srgbClr val="FFFF00"/>
              </a:solidFill>
              <a:latin typeface="Century Gothic"/>
            </a:endParaRPr>
          </a:p>
          <a:p>
            <a:pPr marL="457200" lvl="0" indent="-457200" rtl="0">
              <a:spcBef>
                <a:spcPts val="1000"/>
              </a:spcBef>
              <a:buClr>
                <a:srgbClr val="F5A408"/>
              </a:buClr>
              <a:buSzPct val="80000"/>
              <a:buFont typeface="Calibri"/>
              <a:buAutoNum type="arabicPeriod"/>
            </a:pPr>
            <a:r>
              <a:rPr lang="en" sz="2800" dirty="0">
                <a:solidFill>
                  <a:srgbClr val="FFFF00"/>
                </a:solidFill>
                <a:latin typeface="Century Gothic"/>
              </a:rPr>
              <a:t>Principal Designer </a:t>
            </a:r>
            <a:r>
              <a:rPr lang="en" sz="2800" dirty="0" smtClean="0">
                <a:solidFill>
                  <a:srgbClr val="FFFF00"/>
                </a:solidFill>
                <a:latin typeface="Century Gothic"/>
              </a:rPr>
              <a:t>– Sadak Sadak</a:t>
            </a:r>
            <a:endParaRPr lang="en" sz="2800" dirty="0">
              <a:solidFill>
                <a:srgbClr val="FFFF00"/>
              </a:solidFill>
              <a:latin typeface="Century Gothic"/>
            </a:endParaRPr>
          </a:p>
          <a:p>
            <a:pPr marL="457200" lvl="0" indent="-457200" rtl="0">
              <a:spcBef>
                <a:spcPts val="1000"/>
              </a:spcBef>
              <a:buClr>
                <a:srgbClr val="F5A408"/>
              </a:buClr>
              <a:buSzPct val="80000"/>
              <a:buFont typeface="Calibri"/>
              <a:buAutoNum type="arabicPeriod"/>
            </a:pPr>
            <a:endParaRPr lang="en" sz="2800" dirty="0">
              <a:solidFill>
                <a:srgbClr val="FFFF00"/>
              </a:solidFill>
              <a:latin typeface="Century Gothic"/>
            </a:endParaRPr>
          </a:p>
          <a:p>
            <a:pPr marL="457200" lvl="0" indent="-457200" rtl="0">
              <a:spcBef>
                <a:spcPts val="1000"/>
              </a:spcBef>
              <a:buClr>
                <a:srgbClr val="F5A408"/>
              </a:buClr>
              <a:buSzPct val="80000"/>
              <a:buFont typeface="Calibri"/>
              <a:buAutoNum type="arabicPeriod"/>
            </a:pPr>
            <a:r>
              <a:rPr lang="en" sz="2800" dirty="0">
                <a:solidFill>
                  <a:srgbClr val="FFFF00"/>
                </a:solidFill>
                <a:latin typeface="Century Gothic"/>
              </a:rPr>
              <a:t>Structural engineer </a:t>
            </a:r>
            <a:r>
              <a:rPr lang="en" sz="2800" dirty="0" smtClean="0">
                <a:solidFill>
                  <a:srgbClr val="FFFF00"/>
                </a:solidFill>
                <a:latin typeface="Century Gothic"/>
              </a:rPr>
              <a:t>– Nassaba Maomed Guiba Fernandes - 1605896</a:t>
            </a:r>
            <a:endParaRPr lang="en" sz="2800" dirty="0">
              <a:solidFill>
                <a:srgbClr val="FFFF00"/>
              </a:solidFill>
              <a:latin typeface="Century Gothic"/>
            </a:endParaRPr>
          </a:p>
          <a:p>
            <a:pPr lvl="0" rtl="0">
              <a:spcBef>
                <a:spcPts val="1000"/>
              </a:spcBef>
              <a:buClr>
                <a:srgbClr val="F5A408"/>
              </a:buClr>
              <a:buSzPct val="80000"/>
              <a:buFont typeface="Wingdings 3"/>
              <a:buChar char=""/>
            </a:pPr>
            <a:endParaRPr lang="en" sz="2800" dirty="0">
              <a:solidFill>
                <a:srgbClr val="92D050"/>
              </a:solidFill>
              <a:latin typeface="Century Gothic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Estimated Program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7190172"/>
              </p:ext>
            </p:extLst>
          </p:nvPr>
        </p:nvGraphicFramePr>
        <p:xfrm>
          <a:off x="457200" y="1353056"/>
          <a:ext cx="82296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600" dirty="0" smtClean="0">
                          <a:solidFill>
                            <a:schemeClr val="bg1"/>
                          </a:solidFill>
                        </a:rPr>
                        <a:t>Activity</a:t>
                      </a:r>
                      <a:endParaRPr lang="en-GB" sz="36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 smtClean="0">
                          <a:solidFill>
                            <a:schemeClr val="bg1"/>
                          </a:solidFill>
                        </a:rPr>
                        <a:t>Program duration</a:t>
                      </a:r>
                      <a:endParaRPr lang="en-GB" sz="36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Site set up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2 weeks</a:t>
                      </a:r>
                      <a:endParaRPr lang="en-GB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Demolition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6 weeks</a:t>
                      </a:r>
                      <a:endParaRPr lang="en-GB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Pilling, Underpinning, Excavations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15 weeks</a:t>
                      </a:r>
                      <a:endParaRPr lang="en-GB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Superstructure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20 weeks</a:t>
                      </a:r>
                      <a:endParaRPr lang="en-GB" sz="3600" dirty="0"/>
                    </a:p>
                  </a:txBody>
                  <a:tcPr/>
                </a:tc>
              </a:tr>
              <a:tr h="118616"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Internal Work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 smtClean="0"/>
                        <a:t>17 weeks</a:t>
                      </a:r>
                      <a:endParaRPr lang="en-GB" sz="3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656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395536" y="476672"/>
            <a:ext cx="8229600" cy="1828800"/>
          </a:xfrm>
          <a:prstGeom prst="rect">
            <a:avLst/>
          </a:prstGeom>
        </p:spPr>
        <p:txBody>
          <a:bodyPr/>
          <a:lstStyle>
            <a:lvl1pPr lvl="0">
              <a:defRPr/>
            </a:lvl1pPr>
          </a:lstStyle>
          <a:p>
            <a:pPr lvl="0"/>
            <a:r>
              <a:rPr lang="en" dirty="0" smtClean="0"/>
              <a:t> </a:t>
            </a:r>
            <a:endParaRPr lang="en" dirty="0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72" y="548680"/>
            <a:ext cx="9142828" cy="5976664"/>
          </a:xfrm>
          <a:prstGeom prst="rect">
            <a:avLst/>
          </a:prstGeom>
        </p:spPr>
        <p:txBody>
          <a:bodyPr>
            <a:noAutofit/>
          </a:bodyPr>
          <a:lstStyle>
            <a:lvl1pPr lvl="0">
              <a:defRPr/>
            </a:lvl1pPr>
          </a:lstStyle>
          <a:p>
            <a:pPr marL="457200" lvl="0" indent="-457200" algn="l">
              <a:buAutoNum type="arabicPeriod"/>
            </a:pPr>
            <a:r>
              <a:rPr lang="en" sz="4000" dirty="0" smtClean="0">
                <a:solidFill>
                  <a:srgbClr val="FFFF00"/>
                </a:solidFill>
              </a:rPr>
              <a:t>Description </a:t>
            </a:r>
            <a:r>
              <a:rPr lang="en" sz="4000" dirty="0">
                <a:solidFill>
                  <a:srgbClr val="FFFF00"/>
                </a:solidFill>
              </a:rPr>
              <a:t>of </a:t>
            </a:r>
            <a:r>
              <a:rPr lang="en" sz="4000" dirty="0" smtClean="0">
                <a:solidFill>
                  <a:srgbClr val="FFFF00"/>
                </a:solidFill>
              </a:rPr>
              <a:t>Project</a:t>
            </a:r>
          </a:p>
          <a:p>
            <a:pPr marL="457200" lvl="0" indent="-457200" algn="l">
              <a:buAutoNum type="arabicPeriod"/>
            </a:pPr>
            <a:r>
              <a:rPr lang="en" sz="4000" dirty="0" smtClean="0">
                <a:solidFill>
                  <a:srgbClr val="FFFF00"/>
                </a:solidFill>
              </a:rPr>
              <a:t>Outline Method of Works</a:t>
            </a:r>
          </a:p>
          <a:p>
            <a:pPr marL="457200" lvl="0" indent="-457200" algn="l">
              <a:buAutoNum type="arabicPeriod"/>
            </a:pPr>
            <a:r>
              <a:rPr lang="en" sz="4000" dirty="0" smtClean="0">
                <a:solidFill>
                  <a:srgbClr val="FFFF00"/>
                </a:solidFill>
              </a:rPr>
              <a:t>Proposed Program</a:t>
            </a:r>
          </a:p>
          <a:p>
            <a:pPr marL="457200" lvl="0" indent="-457200" algn="l">
              <a:buAutoNum type="arabicPeriod"/>
            </a:pPr>
            <a:r>
              <a:rPr lang="en" sz="4000" dirty="0" smtClean="0">
                <a:solidFill>
                  <a:srgbClr val="FFFF00"/>
                </a:solidFill>
              </a:rPr>
              <a:t>Construction Management action plan</a:t>
            </a:r>
          </a:p>
          <a:p>
            <a:pPr marL="457200" lvl="0" indent="-457200" algn="l">
              <a:buAutoNum type="arabicPeriod"/>
            </a:pPr>
            <a:r>
              <a:rPr lang="en" sz="4000" dirty="0" smtClean="0">
                <a:solidFill>
                  <a:srgbClr val="FFFF00"/>
                </a:solidFill>
              </a:rPr>
              <a:t> Site waste Management plan</a:t>
            </a:r>
          </a:p>
          <a:p>
            <a:pPr marL="457200" lvl="0" indent="-457200" algn="l">
              <a:buAutoNum type="arabicPeriod"/>
            </a:pPr>
            <a:r>
              <a:rPr lang="en" sz="4000" dirty="0" smtClean="0">
                <a:solidFill>
                  <a:srgbClr val="FFFF00"/>
                </a:solidFill>
              </a:rPr>
              <a:t>Construction traffic Management plan</a:t>
            </a:r>
          </a:p>
          <a:p>
            <a:pPr marL="457200" lvl="0" indent="-457200" algn="l">
              <a:buAutoNum type="arabicPeriod"/>
            </a:pPr>
            <a:r>
              <a:rPr lang="en" sz="4000" dirty="0" smtClean="0">
                <a:solidFill>
                  <a:srgbClr val="FFFF00"/>
                </a:solidFill>
              </a:rPr>
              <a:t>Site Rules</a:t>
            </a:r>
            <a:endParaRPr lang="en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Description of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solidFill>
                  <a:schemeClr val="bg1"/>
                </a:solidFill>
              </a:rPr>
              <a:t>This is an overview of the relocation and expansion of the University of Wales Trinity Saint David placed on 2018 Cranmer Road Kennington, London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148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-290967" y="115196"/>
            <a:ext cx="9590388" cy="65480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712218" y="1559409"/>
            <a:ext cx="4222113" cy="52604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2758" y="1559409"/>
            <a:ext cx="4085226" cy="4837330"/>
          </a:xfrm>
          <a:prstGeom prst="rect">
            <a:avLst/>
          </a:prstGeom>
        </p:spPr>
        <p:txBody>
          <a:bodyPr/>
          <a:lstStyle>
            <a:lvl1pPr lvl="0" indent="-171450">
              <a:defRPr/>
            </a:lvl1pPr>
          </a:lstStyle>
          <a:p>
            <a:pPr lvl="0"/>
            <a:r>
              <a:rPr lang="en" sz="4800" b="1" dirty="0"/>
              <a:t>      </a:t>
            </a:r>
            <a:r>
              <a:rPr lang="en" sz="4800" b="1" dirty="0" smtClean="0"/>
              <a:t>STOP!               </a:t>
            </a:r>
            <a:endParaRPr lang="en" sz="4800" b="1" dirty="0"/>
          </a:p>
          <a:p>
            <a:pPr marL="514350" lvl="0" indent="-685800">
              <a:buFont typeface="Arial" panose="020B0604020202020204" pitchFamily="34" charset="0"/>
              <a:buChar char="•"/>
            </a:pPr>
            <a:r>
              <a:rPr lang="en" sz="4800" b="1" dirty="0"/>
              <a:t>No PPE,  No work!</a:t>
            </a:r>
          </a:p>
          <a:p>
            <a:pPr marL="685800" lvl="0" indent="-685800">
              <a:buFont typeface="Arial" panose="020B0604020202020204" pitchFamily="34" charset="0"/>
              <a:buChar char="•"/>
            </a:pPr>
            <a:r>
              <a:rPr lang="en" sz="4800" b="1" dirty="0" smtClean="0"/>
              <a:t>Think </a:t>
            </a:r>
            <a:r>
              <a:rPr lang="en" sz="4800" b="1" dirty="0"/>
              <a:t>safe! </a:t>
            </a:r>
          </a:p>
          <a:p>
            <a:pPr marL="514350" lvl="0" indent="-685800">
              <a:buFont typeface="Arial" panose="020B0604020202020204" pitchFamily="34" charset="0"/>
              <a:buChar char="•"/>
            </a:pPr>
            <a:r>
              <a:rPr lang="en" sz="4800" b="1" dirty="0" smtClean="0"/>
              <a:t>Act </a:t>
            </a:r>
            <a:r>
              <a:rPr lang="en" sz="4800" b="1" dirty="0"/>
              <a:t>safe!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-127472" y="-55237"/>
            <a:ext cx="8946511" cy="69382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3730684" y="25494"/>
            <a:ext cx="5321300" cy="685800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548680"/>
            <a:ext cx="373068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sz="3600" dirty="0" smtClean="0"/>
              <a:t>All entrances and exits to the site will remain secured at all times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sz="3600" dirty="0" smtClean="0"/>
              <a:t>No children or animals will be allowed on site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0" y="4372547"/>
            <a:ext cx="9144000" cy="245109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7504" y="934326"/>
            <a:ext cx="8568952" cy="2015712"/>
          </a:xfrm>
          <a:prstGeom prst="rect">
            <a:avLst/>
          </a:prstGeom>
        </p:spPr>
        <p:txBody>
          <a:bodyPr/>
          <a:lstStyle>
            <a:lvl1pPr lvl="0" indent="-171450">
              <a:defRPr/>
            </a:lvl1pPr>
          </a:lstStyle>
          <a:p>
            <a:pPr lvl="0"/>
            <a:r>
              <a:rPr lang="en" sz="5400" dirty="0"/>
              <a:t>improve the performance with CITB </a:t>
            </a:r>
          </a:p>
          <a:p>
            <a:pPr lvl="0"/>
            <a:r>
              <a:rPr lang="en" sz="5400" dirty="0"/>
              <a:t>Regulations activities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436" y="66876"/>
            <a:ext cx="9143999" cy="65786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403648" y="378202"/>
            <a:ext cx="6308454" cy="62121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0" y="522636"/>
            <a:ext cx="8667915" cy="59329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4400621" cy="5374406"/>
          </a:xfrm>
          <a:prstGeom prst="rect">
            <a:avLst/>
          </a:prstGeom>
        </p:spPr>
      </p:pic>
      <p:pic>
        <p:nvPicPr>
          <p:cNvPr id="3" name="Picture 2"/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4576249" y="709595"/>
            <a:ext cx="3810001" cy="44806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467398" y="1126004"/>
            <a:ext cx="8102600" cy="45593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95936" y="609329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dirty="0" smtClean="0"/>
              <a:t>Thank-you !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37</TotalTime>
  <Words>168</Words>
  <Application>Microsoft Office PowerPoint</Application>
  <PresentationFormat>On-screen Show (4:3)</PresentationFormat>
  <Paragraphs>44</Paragraphs>
  <Slides>15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Apex</vt:lpstr>
      <vt:lpstr>Construction Phase Plan </vt:lpstr>
      <vt:lpstr>UWTSD CAMPUS KENSINGTON </vt:lpstr>
      <vt:lpstr>Estimated Program</vt:lpstr>
      <vt:lpstr> </vt:lpstr>
      <vt:lpstr>Description of Project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 Phase Plan</dc:title>
  <dc:creator>Adrian Ivan</dc:creator>
  <cp:lastModifiedBy>Andy</cp:lastModifiedBy>
  <cp:revision>9</cp:revision>
  <dcterms:modified xsi:type="dcterms:W3CDTF">2018-01-05T09:23:26Z</dcterms:modified>
</cp:coreProperties>
</file>