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65" r:id="rId3"/>
    <p:sldId id="257" r:id="rId4"/>
    <p:sldId id="258" r:id="rId5"/>
    <p:sldId id="259" r:id="rId6"/>
    <p:sldId id="378"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092" autoAdjust="0"/>
    <p:restoredTop sz="92991" autoAdjust="0"/>
  </p:normalViewPr>
  <p:slideViewPr>
    <p:cSldViewPr snapToGrid="0">
      <p:cViewPr varScale="1">
        <p:scale>
          <a:sx n="116" d="100"/>
          <a:sy n="116" d="100"/>
        </p:scale>
        <p:origin x="200" y="2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cy Reoja Fiel (2427852)" userId="c600c5c4-f675-4599-8852-e0e8e16f1cbc" providerId="ADAL" clId="{4867985C-94B1-5A40-91B7-595A8F2423EC}"/>
    <pc:docChg chg="modSld">
      <pc:chgData name="Mercy Reoja Fiel (2427852)" userId="c600c5c4-f675-4599-8852-e0e8e16f1cbc" providerId="ADAL" clId="{4867985C-94B1-5A40-91B7-595A8F2423EC}" dt="2025-11-09T23:10:50.943" v="14" actId="20577"/>
      <pc:docMkLst>
        <pc:docMk/>
      </pc:docMkLst>
      <pc:sldChg chg="modSp mod">
        <pc:chgData name="Mercy Reoja Fiel (2427852)" userId="c600c5c4-f675-4599-8852-e0e8e16f1cbc" providerId="ADAL" clId="{4867985C-94B1-5A40-91B7-595A8F2423EC}" dt="2025-11-09T23:06:15.716" v="10" actId="20577"/>
        <pc:sldMkLst>
          <pc:docMk/>
          <pc:sldMk cId="2465216441" sldId="257"/>
        </pc:sldMkLst>
        <pc:spChg chg="mod">
          <ac:chgData name="Mercy Reoja Fiel (2427852)" userId="c600c5c4-f675-4599-8852-e0e8e16f1cbc" providerId="ADAL" clId="{4867985C-94B1-5A40-91B7-595A8F2423EC}" dt="2025-11-09T23:06:15.716" v="10" actId="20577"/>
          <ac:spMkLst>
            <pc:docMk/>
            <pc:sldMk cId="2465216441" sldId="257"/>
            <ac:spMk id="3" creationId="{D56FA0D1-CA49-4516-9DF0-FC2C8A26CB1B}"/>
          </ac:spMkLst>
        </pc:spChg>
      </pc:sldChg>
      <pc:sldChg chg="modSp mod">
        <pc:chgData name="Mercy Reoja Fiel (2427852)" userId="c600c5c4-f675-4599-8852-e0e8e16f1cbc" providerId="ADAL" clId="{4867985C-94B1-5A40-91B7-595A8F2423EC}" dt="2025-11-09T23:08:08.992" v="11" actId="20577"/>
        <pc:sldMkLst>
          <pc:docMk/>
          <pc:sldMk cId="580983950" sldId="259"/>
        </pc:sldMkLst>
        <pc:spChg chg="mod">
          <ac:chgData name="Mercy Reoja Fiel (2427852)" userId="c600c5c4-f675-4599-8852-e0e8e16f1cbc" providerId="ADAL" clId="{4867985C-94B1-5A40-91B7-595A8F2423EC}" dt="2025-11-09T23:08:08.992" v="11" actId="20577"/>
          <ac:spMkLst>
            <pc:docMk/>
            <pc:sldMk cId="580983950" sldId="259"/>
            <ac:spMk id="2" creationId="{D15644D6-AC36-4003-A636-69B6AFDAB634}"/>
          </ac:spMkLst>
        </pc:spChg>
      </pc:sldChg>
      <pc:sldChg chg="modSp mod">
        <pc:chgData name="Mercy Reoja Fiel (2427852)" userId="c600c5c4-f675-4599-8852-e0e8e16f1cbc" providerId="ADAL" clId="{4867985C-94B1-5A40-91B7-595A8F2423EC}" dt="2025-11-09T23:10:50.943" v="14" actId="20577"/>
        <pc:sldMkLst>
          <pc:docMk/>
          <pc:sldMk cId="0" sldId="378"/>
        </pc:sldMkLst>
        <pc:spChg chg="mod">
          <ac:chgData name="Mercy Reoja Fiel (2427852)" userId="c600c5c4-f675-4599-8852-e0e8e16f1cbc" providerId="ADAL" clId="{4867985C-94B1-5A40-91B7-595A8F2423EC}" dt="2025-11-09T23:10:50.943" v="14" actId="20577"/>
          <ac:spMkLst>
            <pc:docMk/>
            <pc:sldMk cId="0" sldId="378"/>
            <ac:spMk id="2" creationId="{1FE8F138-5F23-B989-7BFD-71F5C33065F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52E37E-A746-4EA7-98AF-B1F55C7BA9A0}" type="datetimeFigureOut">
              <a:rPr lang="en-US" smtClean="0"/>
              <a:t>11/8/25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101350-994B-474B-B30F-88BE18EC02EA}" type="slidenum">
              <a:rPr lang="en-US" smtClean="0"/>
              <a:t>‹#›</a:t>
            </a:fld>
            <a:endParaRPr lang="en-US"/>
          </a:p>
        </p:txBody>
      </p:sp>
    </p:spTree>
    <p:extLst>
      <p:ext uri="{BB962C8B-B14F-4D97-AF65-F5344CB8AC3E}">
        <p14:creationId xmlns:p14="http://schemas.microsoft.com/office/powerpoint/2010/main" val="18152341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Hello, everybody. This presentation will start with my introduction and career ambitions in the UK Health and Social Care sector. Then I will go on to describe what a SWOT analysis is and its significance to both personal and professional development. Then I will introduce my personal SWOT analysis and demonstrate how I can leverage my strengths to avoid the weaknesses, reduce the threats, and exploit the opportunities in the future.</a:t>
            </a:r>
          </a:p>
          <a:p>
            <a:endParaRPr lang="en-US" dirty="0"/>
          </a:p>
        </p:txBody>
      </p:sp>
      <p:sp>
        <p:nvSpPr>
          <p:cNvPr id="4" name="Slide Number Placeholder 3"/>
          <p:cNvSpPr>
            <a:spLocks noGrp="1"/>
          </p:cNvSpPr>
          <p:nvPr>
            <p:ph type="sldNum" sz="quarter" idx="5"/>
          </p:nvPr>
        </p:nvSpPr>
        <p:spPr/>
        <p:txBody>
          <a:bodyPr/>
          <a:lstStyle/>
          <a:p>
            <a:fld id="{C2101350-994B-474B-B30F-88BE18EC02EA}" type="slidenum">
              <a:rPr lang="en-US" smtClean="0"/>
              <a:t>3</a:t>
            </a:fld>
            <a:endParaRPr lang="en-US"/>
          </a:p>
        </p:txBody>
      </p:sp>
    </p:spTree>
    <p:extLst>
      <p:ext uri="{BB962C8B-B14F-4D97-AF65-F5344CB8AC3E}">
        <p14:creationId xmlns:p14="http://schemas.microsoft.com/office/powerpoint/2010/main" val="1380662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My name is Mercy Fiel, I am pursuing a course in Health and Social Care. My passion is to assist, and I believe that everybody deserves to be taken care of, feel dignity, and be respected. I like dealing with people of other backgrounds and getting to learn about their needs. I have adopted this course since I desire to acquire the appropriate skills and knowledge to change the lives of people in a real way. I aspire to be a Healthcare Support Worker in my career and eventually, in the long run, become a superior or supervisory care worker.</a:t>
            </a:r>
          </a:p>
          <a:p>
            <a:endParaRPr lang="en-US" dirty="0"/>
          </a:p>
        </p:txBody>
      </p:sp>
      <p:sp>
        <p:nvSpPr>
          <p:cNvPr id="4" name="Slide Number Placeholder 3"/>
          <p:cNvSpPr>
            <a:spLocks noGrp="1"/>
          </p:cNvSpPr>
          <p:nvPr>
            <p:ph type="sldNum" sz="quarter" idx="5"/>
          </p:nvPr>
        </p:nvSpPr>
        <p:spPr/>
        <p:txBody>
          <a:bodyPr/>
          <a:lstStyle/>
          <a:p>
            <a:fld id="{C2101350-994B-474B-B30F-88BE18EC02EA}" type="slidenum">
              <a:rPr lang="en-US" smtClean="0"/>
              <a:t>4</a:t>
            </a:fld>
            <a:endParaRPr lang="en-US"/>
          </a:p>
        </p:txBody>
      </p:sp>
    </p:spTree>
    <p:extLst>
      <p:ext uri="{BB962C8B-B14F-4D97-AF65-F5344CB8AC3E}">
        <p14:creationId xmlns:p14="http://schemas.microsoft.com/office/powerpoint/2010/main" val="144587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The SWOT analysis is a self-reflection kind of tool that assists in determining the strengths, weaknesses, opportunities, and threats. It will enable me to consider the internal and external factors that might affect my success. Career planning is relevant since it enhances self-awareness and aids in making realistic professional development goals. MindTools (2024) says that SWOT analysis enables individuals to take strategic decisions depending on their status they are in, which is quite helpful as part of planning a career in the Health and Social Care industry.</a:t>
            </a:r>
          </a:p>
          <a:p>
            <a:endParaRPr lang="en-US" dirty="0"/>
          </a:p>
        </p:txBody>
      </p:sp>
      <p:sp>
        <p:nvSpPr>
          <p:cNvPr id="4" name="Slide Number Placeholder 3"/>
          <p:cNvSpPr>
            <a:spLocks noGrp="1"/>
          </p:cNvSpPr>
          <p:nvPr>
            <p:ph type="sldNum" sz="quarter" idx="5"/>
          </p:nvPr>
        </p:nvSpPr>
        <p:spPr/>
        <p:txBody>
          <a:bodyPr/>
          <a:lstStyle/>
          <a:p>
            <a:fld id="{C2101350-994B-474B-B30F-88BE18EC02EA}" type="slidenum">
              <a:rPr lang="en-US" smtClean="0"/>
              <a:t>5</a:t>
            </a:fld>
            <a:endParaRPr lang="en-US"/>
          </a:p>
        </p:txBody>
      </p:sp>
    </p:spTree>
    <p:extLst>
      <p:ext uri="{BB962C8B-B14F-4D97-AF65-F5344CB8AC3E}">
        <p14:creationId xmlns:p14="http://schemas.microsoft.com/office/powerpoint/2010/main" val="1501912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I will apply my effective communication and empathy skills to engage in feedback and mentoring by supervisors and peers to overcome my weaknesses. This will make me gain confidence and be a better presenter. My collaboration and flexibility will ensure that I have an experience in placements that will decrease my insufficient exposure (</a:t>
            </a:r>
            <a:r>
              <a:rPr lang="en-US" sz="1800" dirty="0" err="1">
                <a:effectLst/>
                <a:latin typeface="Times New Roman" panose="02020603050405020304" pitchFamily="18" charset="0"/>
                <a:ea typeface="Calibri" panose="020F0502020204030204" pitchFamily="34" charset="0"/>
                <a:cs typeface="Vrinda" panose="020B0502040204020203" pitchFamily="34" charset="0"/>
              </a:rPr>
              <a:t>Vondracek</a:t>
            </a:r>
            <a:r>
              <a:rPr lang="en-US" sz="1800" dirty="0">
                <a:effectLst/>
                <a:latin typeface="Times New Roman" panose="02020603050405020304" pitchFamily="18" charset="0"/>
                <a:ea typeface="Calibri" panose="020F0502020204030204" pitchFamily="34" charset="0"/>
                <a:cs typeface="Vrinda" panose="020B0502040204020203" pitchFamily="34" charset="0"/>
              </a:rPr>
              <a:t> et al., 2019). My other ideas are to manage my time better by applying digital planners and focusing on daily tasks. I can effectively deal with issues such as competition and changes in policies in the healthcare industry by being proactive.</a:t>
            </a:r>
            <a:br>
              <a:rPr lang="en-US" sz="1800" b="1" dirty="0">
                <a:effectLst/>
                <a:latin typeface="Times New Roman" panose="02020603050405020304" pitchFamily="18" charset="0"/>
                <a:ea typeface="Calibri" panose="020F0502020204030204" pitchFamily="34" charset="0"/>
                <a:cs typeface="Vrinda" panose="020B0502040204020203" pitchFamily="34" charset="0"/>
              </a:rPr>
            </a:b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2101350-994B-474B-B30F-88BE18EC02EA}" type="slidenum">
              <a:rPr lang="en-US" smtClean="0"/>
              <a:t>7</a:t>
            </a:fld>
            <a:endParaRPr lang="en-US"/>
          </a:p>
        </p:txBody>
      </p:sp>
    </p:spTree>
    <p:extLst>
      <p:ext uri="{BB962C8B-B14F-4D97-AF65-F5344CB8AC3E}">
        <p14:creationId xmlns:p14="http://schemas.microsoft.com/office/powerpoint/2010/main" val="3049269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The Health and Social Care in the UK presents a lot of opportunities, such as NHS apprenticeships, Healthcare Assistant employment, and training in CPD. Communication skills will also assist me in encountering professionals and mentors during the career fairs at the university. Training and placement experiences will put my collaboration and flexibility to the maximum. Not only will they make me more </a:t>
            </a:r>
            <a:r>
              <a:rPr lang="en-US" sz="1800" dirty="0" err="1">
                <a:effectLst/>
                <a:latin typeface="Times New Roman" panose="02020603050405020304" pitchFamily="18" charset="0"/>
                <a:ea typeface="Calibri" panose="020F0502020204030204" pitchFamily="34" charset="0"/>
                <a:cs typeface="Vrinda" panose="020B0502040204020203" pitchFamily="34" charset="0"/>
              </a:rPr>
              <a:t>jobable</a:t>
            </a:r>
            <a:r>
              <a:rPr lang="en-US" sz="1800" dirty="0">
                <a:effectLst/>
                <a:latin typeface="Times New Roman" panose="02020603050405020304" pitchFamily="18" charset="0"/>
                <a:ea typeface="Calibri" panose="020F0502020204030204" pitchFamily="34" charset="0"/>
                <a:cs typeface="Vrinda" panose="020B0502040204020203" pitchFamily="34" charset="0"/>
              </a:rPr>
              <a:t>, but they will also aid in my strategy of becoming an efficient and confident Healthcare Support Worker (</a:t>
            </a:r>
            <a:r>
              <a:rPr lang="en-US" sz="1800" dirty="0" err="1">
                <a:effectLst/>
                <a:latin typeface="Times New Roman" panose="02020603050405020304" pitchFamily="18" charset="0"/>
                <a:ea typeface="Calibri" panose="020F0502020204030204" pitchFamily="34" charset="0"/>
                <a:cs typeface="Vrinda" panose="020B0502040204020203" pitchFamily="34" charset="0"/>
              </a:rPr>
              <a:t>Sancar</a:t>
            </a:r>
            <a:r>
              <a:rPr lang="en-US" sz="1800" dirty="0">
                <a:effectLst/>
                <a:latin typeface="Times New Roman" panose="02020603050405020304" pitchFamily="18" charset="0"/>
                <a:ea typeface="Calibri" panose="020F0502020204030204" pitchFamily="34" charset="0"/>
                <a:cs typeface="Vrinda" panose="020B0502040204020203" pitchFamily="34" charset="0"/>
              </a:rPr>
              <a:t> et al., 2021).</a:t>
            </a:r>
            <a:endParaRPr lang="en-US" dirty="0"/>
          </a:p>
        </p:txBody>
      </p:sp>
      <p:sp>
        <p:nvSpPr>
          <p:cNvPr id="4" name="Slide Number Placeholder 3"/>
          <p:cNvSpPr>
            <a:spLocks noGrp="1"/>
          </p:cNvSpPr>
          <p:nvPr>
            <p:ph type="sldNum" sz="quarter" idx="5"/>
          </p:nvPr>
        </p:nvSpPr>
        <p:spPr/>
        <p:txBody>
          <a:bodyPr/>
          <a:lstStyle/>
          <a:p>
            <a:fld id="{C2101350-994B-474B-B30F-88BE18EC02EA}" type="slidenum">
              <a:rPr lang="en-US" smtClean="0"/>
              <a:t>8</a:t>
            </a:fld>
            <a:endParaRPr lang="en-US"/>
          </a:p>
        </p:txBody>
      </p:sp>
    </p:spTree>
    <p:extLst>
      <p:ext uri="{BB962C8B-B14F-4D97-AF65-F5344CB8AC3E}">
        <p14:creationId xmlns:p14="http://schemas.microsoft.com/office/powerpoint/2010/main" val="750538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6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On the whole, this SWOT analysis has enabled me to understand my strengths, weaknesses, and the external factors that can influence my career. I have learned to use my personal qualities to cross the hurdles and derive the best out of the opportunities. Professional development, lifelong learning, and reflection will ensure that I achieve my career goals in Health and Social Care.</a:t>
            </a:r>
          </a:p>
          <a:p>
            <a:pPr marL="0" marR="0" algn="l">
              <a:lnSpc>
                <a:spcPct val="107000"/>
              </a:lnSpc>
              <a:spcBef>
                <a:spcPts val="0"/>
              </a:spcBef>
              <a:spcAft>
                <a:spcPts val="800"/>
              </a:spcAft>
            </a:pPr>
            <a:br>
              <a:rPr lang="en-US" sz="1800" b="1" dirty="0">
                <a:effectLst/>
                <a:latin typeface="Times New Roman" panose="02020603050405020304" pitchFamily="18" charset="0"/>
                <a:ea typeface="Calibri" panose="020F0502020204030204" pitchFamily="34" charset="0"/>
                <a:cs typeface="Vrinda" panose="020B0502040204020203" pitchFamily="34" charset="0"/>
              </a:rPr>
            </a:br>
            <a:r>
              <a:rPr lang="en-US" sz="1800" b="1" dirty="0">
                <a:effectLst/>
                <a:latin typeface="Times New Roman" panose="02020603050405020304" pitchFamily="18" charset="0"/>
                <a:ea typeface="Calibri" panose="020F0502020204030204" pitchFamily="34" charset="0"/>
                <a:cs typeface="Vrinda" panose="020B0502040204020203" pitchFamily="34" charset="0"/>
              </a:rPr>
              <a:t>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2101350-994B-474B-B30F-88BE18EC02EA}" type="slidenum">
              <a:rPr lang="en-US" smtClean="0"/>
              <a:t>9</a:t>
            </a:fld>
            <a:endParaRPr lang="en-US"/>
          </a:p>
        </p:txBody>
      </p:sp>
    </p:spTree>
    <p:extLst>
      <p:ext uri="{BB962C8B-B14F-4D97-AF65-F5344CB8AC3E}">
        <p14:creationId xmlns:p14="http://schemas.microsoft.com/office/powerpoint/2010/main" val="3680159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Developing your career in adult social care. [Online] Available at: https://www.skillsforcare.org.uk</a:t>
            </a:r>
          </a:p>
          <a:p>
            <a:r>
              <a:rPr lang="en-US" dirty="0"/>
              <a:t>MindTools (2024). SWOT Analysis – How to Develop a Strategy for Success. [Online] Available at: https://www.mindtools.comSkills for Care (2023). </a:t>
            </a:r>
          </a:p>
          <a:p>
            <a:r>
              <a:rPr lang="en-US" dirty="0" err="1"/>
              <a:t>Sancar</a:t>
            </a:r>
            <a:r>
              <a:rPr lang="en-US" dirty="0"/>
              <a:t>, R., Atal, D. and </a:t>
            </a:r>
            <a:r>
              <a:rPr lang="en-US" dirty="0" err="1"/>
              <a:t>Deryakulu</a:t>
            </a:r>
            <a:r>
              <a:rPr lang="en-US" dirty="0"/>
              <a:t>, D., 2021. A new framework for teachers’ professional development. Teaching and teacher education, 101, p.103305.</a:t>
            </a:r>
          </a:p>
          <a:p>
            <a:r>
              <a:rPr lang="en-US" dirty="0" err="1"/>
              <a:t>Vondracek</a:t>
            </a:r>
            <a:r>
              <a:rPr lang="en-US" dirty="0"/>
              <a:t>, F.W., Lerner, R.M., and Schulenberg, J.E., 2019. Career development: A life-span developmental approach. Routledge.</a:t>
            </a:r>
          </a:p>
          <a:p>
            <a:endParaRPr lang="en-US" dirty="0"/>
          </a:p>
        </p:txBody>
      </p:sp>
      <p:sp>
        <p:nvSpPr>
          <p:cNvPr id="4" name="Slide Number Placeholder 3"/>
          <p:cNvSpPr>
            <a:spLocks noGrp="1"/>
          </p:cNvSpPr>
          <p:nvPr>
            <p:ph type="sldNum" sz="quarter" idx="5"/>
          </p:nvPr>
        </p:nvSpPr>
        <p:spPr/>
        <p:txBody>
          <a:bodyPr/>
          <a:lstStyle/>
          <a:p>
            <a:fld id="{C2101350-994B-474B-B30F-88BE18EC02EA}" type="slidenum">
              <a:rPr lang="en-US" smtClean="0"/>
              <a:t>10</a:t>
            </a:fld>
            <a:endParaRPr lang="en-US"/>
          </a:p>
        </p:txBody>
      </p:sp>
    </p:spTree>
    <p:extLst>
      <p:ext uri="{BB962C8B-B14F-4D97-AF65-F5344CB8AC3E}">
        <p14:creationId xmlns:p14="http://schemas.microsoft.com/office/powerpoint/2010/main" val="3655697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11/8/25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11/8/25</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11/8/25</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11/8/25</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11/8/25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9DDDD-3560-4C78-BA1C-A83FC82B825A}"/>
              </a:ext>
            </a:extLst>
          </p:cNvPr>
          <p:cNvSpPr>
            <a:spLocks noGrp="1"/>
          </p:cNvSpPr>
          <p:nvPr>
            <p:ph type="ctrTitle"/>
          </p:nvPr>
        </p:nvSpPr>
        <p:spPr>
          <a:xfrm>
            <a:off x="599225" y="911536"/>
            <a:ext cx="10993549" cy="1475013"/>
          </a:xfrm>
        </p:spPr>
        <p:txBody>
          <a:bodyPr>
            <a:normAutofit fontScale="90000"/>
          </a:bodyPr>
          <a:lstStyle/>
          <a:p>
            <a:pPr algn="ctr"/>
            <a:r>
              <a:rPr lang="en-US" b="1" dirty="0"/>
              <a:t>LCHS4009</a:t>
            </a:r>
            <a:br>
              <a:rPr lang="en-US" b="1" dirty="0"/>
            </a:br>
            <a:r>
              <a:rPr lang="en-US" b="1" dirty="0"/>
              <a:t>Professional CAREER Development within Health and Social Care</a:t>
            </a:r>
          </a:p>
        </p:txBody>
      </p:sp>
      <p:sp>
        <p:nvSpPr>
          <p:cNvPr id="4" name="TextBox 3">
            <a:extLst>
              <a:ext uri="{FF2B5EF4-FFF2-40B4-BE49-F238E27FC236}">
                <a16:creationId xmlns:a16="http://schemas.microsoft.com/office/drawing/2014/main" id="{60FC39D1-A2CA-4730-B63B-11F706B040CD}"/>
              </a:ext>
            </a:extLst>
          </p:cNvPr>
          <p:cNvSpPr txBox="1"/>
          <p:nvPr/>
        </p:nvSpPr>
        <p:spPr>
          <a:xfrm>
            <a:off x="949125" y="3703900"/>
            <a:ext cx="3991658" cy="923330"/>
          </a:xfrm>
          <a:prstGeom prst="rect">
            <a:avLst/>
          </a:prstGeom>
          <a:noFill/>
        </p:spPr>
        <p:txBody>
          <a:bodyPr wrap="square" rtlCol="0">
            <a:spAutoFit/>
          </a:bodyPr>
          <a:lstStyle/>
          <a:p>
            <a:r>
              <a:rPr lang="en-US" b="1" dirty="0">
                <a:solidFill>
                  <a:schemeClr val="bg1"/>
                </a:solidFill>
              </a:rPr>
              <a:t>Student Name: Mercy </a:t>
            </a:r>
            <a:r>
              <a:rPr lang="en-US" b="1" dirty="0" err="1">
                <a:solidFill>
                  <a:schemeClr val="bg1"/>
                </a:solidFill>
              </a:rPr>
              <a:t>Reoja</a:t>
            </a:r>
            <a:r>
              <a:rPr lang="en-US" b="1" dirty="0">
                <a:solidFill>
                  <a:schemeClr val="bg1"/>
                </a:solidFill>
              </a:rPr>
              <a:t> Fiel</a:t>
            </a:r>
          </a:p>
          <a:p>
            <a:r>
              <a:rPr lang="en-US" b="1" dirty="0">
                <a:solidFill>
                  <a:schemeClr val="bg1"/>
                </a:solidFill>
              </a:rPr>
              <a:t>Student ID: 2427852</a:t>
            </a:r>
          </a:p>
          <a:p>
            <a:r>
              <a:rPr lang="en-US" b="1" dirty="0">
                <a:solidFill>
                  <a:schemeClr val="bg1"/>
                </a:solidFill>
              </a:rPr>
              <a:t>Lecturer: DR. Pascal </a:t>
            </a:r>
            <a:r>
              <a:rPr lang="en-US" b="1" dirty="0" err="1">
                <a:solidFill>
                  <a:schemeClr val="bg1"/>
                </a:solidFill>
              </a:rPr>
              <a:t>Navelle</a:t>
            </a:r>
            <a:endParaRPr lang="en-US" b="1" dirty="0">
              <a:solidFill>
                <a:schemeClr val="bg1"/>
              </a:solidFill>
            </a:endParaRPr>
          </a:p>
        </p:txBody>
      </p:sp>
    </p:spTree>
    <p:extLst>
      <p:ext uri="{BB962C8B-B14F-4D97-AF65-F5344CB8AC3E}">
        <p14:creationId xmlns:p14="http://schemas.microsoft.com/office/powerpoint/2010/main" val="3813150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C7F7A-7948-718D-DC1B-219F6A90DCF3}"/>
              </a:ext>
            </a:extLst>
          </p:cNvPr>
          <p:cNvSpPr>
            <a:spLocks noGrp="1"/>
          </p:cNvSpPr>
          <p:nvPr>
            <p:ph type="title"/>
          </p:nvPr>
        </p:nvSpPr>
        <p:spPr/>
        <p:txBody>
          <a:bodyPr/>
          <a:lstStyle/>
          <a:p>
            <a:r>
              <a:rPr lang="en-GB" b="1" dirty="0"/>
              <a:t>Acknowledge the use of AI</a:t>
            </a:r>
            <a:endParaRPr lang="en-US" dirty="0"/>
          </a:p>
        </p:txBody>
      </p:sp>
      <p:sp>
        <p:nvSpPr>
          <p:cNvPr id="3" name="Content Placeholder 2">
            <a:extLst>
              <a:ext uri="{FF2B5EF4-FFF2-40B4-BE49-F238E27FC236}">
                <a16:creationId xmlns:a16="http://schemas.microsoft.com/office/drawing/2014/main" id="{99F58565-493A-60C2-FEE7-696AA16B022B}"/>
              </a:ext>
            </a:extLst>
          </p:cNvPr>
          <p:cNvSpPr>
            <a:spLocks noGrp="1"/>
          </p:cNvSpPr>
          <p:nvPr>
            <p:ph idx="1"/>
          </p:nvPr>
        </p:nvSpPr>
        <p:spPr>
          <a:xfrm>
            <a:off x="367831" y="2095160"/>
            <a:ext cx="11029615" cy="1897720"/>
          </a:xfrm>
        </p:spPr>
        <p:txBody>
          <a:bodyPr>
            <a:normAutofit/>
          </a:bodyPr>
          <a:lstStyle/>
          <a:p>
            <a:pPr marL="0" indent="0">
              <a:buNone/>
            </a:pPr>
            <a:r>
              <a:rPr lang="en-GB" dirty="0">
                <a:effectLst/>
                <a:latin typeface="Arial" panose="020B0604020202020204" pitchFamily="34" charset="0"/>
                <a:ea typeface="DengXian" panose="02010600030101010101" pitchFamily="2" charset="-122"/>
              </a:rPr>
              <a:t>I acknowledge the use of Google AI</a:t>
            </a:r>
            <a:r>
              <a:rPr lang="en-GB" dirty="0">
                <a:latin typeface="Arial" panose="020B0604020202020204" pitchFamily="34" charset="0"/>
                <a:ea typeface="DengXian" panose="02010600030101010101" pitchFamily="2" charset="-122"/>
              </a:rPr>
              <a:t> </a:t>
            </a:r>
            <a:r>
              <a:rPr lang="en-GB" kern="100" dirty="0">
                <a:effectLst/>
                <a:latin typeface="Arial" panose="020B0604020202020204" pitchFamily="34" charset="0"/>
                <a:ea typeface="DengXian" panose="02010600030101010101" pitchFamily="2" charset="-122"/>
                <a:cs typeface="Arial" panose="020B0604020202020204" pitchFamily="34" charset="0"/>
              </a:rPr>
              <a:t>(http://</a:t>
            </a:r>
            <a:r>
              <a:rPr lang="en-GB" kern="100" dirty="0" err="1">
                <a:effectLst/>
                <a:latin typeface="Arial" panose="020B0604020202020204" pitchFamily="34" charset="0"/>
                <a:ea typeface="DengXian" panose="02010600030101010101" pitchFamily="2" charset="-122"/>
                <a:cs typeface="Arial" panose="020B0604020202020204" pitchFamily="34" charset="0"/>
              </a:rPr>
              <a:t>www.google.com</a:t>
            </a:r>
            <a:r>
              <a:rPr lang="en-GB" kern="100" dirty="0">
                <a:effectLst/>
                <a:latin typeface="Arial" panose="020B0604020202020204" pitchFamily="34" charset="0"/>
                <a:ea typeface="DengXian" panose="02010600030101010101" pitchFamily="2" charset="-122"/>
                <a:cs typeface="Arial" panose="020B0604020202020204" pitchFamily="34" charset="0"/>
              </a:rPr>
              <a:t>/) on 2nd of November 2025 to support my work. </a:t>
            </a:r>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5847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F5837-8B67-4C6C-8EFA-6A9075EA505A}"/>
              </a:ext>
            </a:extLst>
          </p:cNvPr>
          <p:cNvSpPr>
            <a:spLocks noGrp="1"/>
          </p:cNvSpPr>
          <p:nvPr>
            <p:ph type="title"/>
          </p:nvPr>
        </p:nvSpPr>
        <p:spPr>
          <a:xfrm>
            <a:off x="581192" y="702156"/>
            <a:ext cx="11029616" cy="838777"/>
          </a:xfrm>
        </p:spPr>
        <p:txBody>
          <a:bodyPr/>
          <a:lstStyle/>
          <a:p>
            <a:r>
              <a:rPr lang="en-US" b="1" dirty="0"/>
              <a:t>OVERVIEW</a:t>
            </a:r>
          </a:p>
        </p:txBody>
      </p:sp>
      <p:sp>
        <p:nvSpPr>
          <p:cNvPr id="3" name="Content Placeholder 2">
            <a:extLst>
              <a:ext uri="{FF2B5EF4-FFF2-40B4-BE49-F238E27FC236}">
                <a16:creationId xmlns:a16="http://schemas.microsoft.com/office/drawing/2014/main" id="{D56FA0D1-CA49-4516-9DF0-FC2C8A26CB1B}"/>
              </a:ext>
            </a:extLst>
          </p:cNvPr>
          <p:cNvSpPr>
            <a:spLocks noGrp="1"/>
          </p:cNvSpPr>
          <p:nvPr>
            <p:ph idx="1"/>
          </p:nvPr>
        </p:nvSpPr>
        <p:spPr>
          <a:xfrm>
            <a:off x="826725" y="2332896"/>
            <a:ext cx="6894875" cy="3678303"/>
          </a:xfrm>
        </p:spPr>
        <p:txBody>
          <a:bodyPr/>
          <a:lstStyle/>
          <a:p>
            <a:pPr marL="0" indent="0">
              <a:buNone/>
            </a:pPr>
            <a:endParaRPr lang="en-US" dirty="0"/>
          </a:p>
          <a:p>
            <a:pPr>
              <a:buFont typeface="Arial" panose="020B0604020202020204" pitchFamily="34" charset="0"/>
              <a:buChar char="•"/>
            </a:pPr>
            <a:r>
              <a:rPr lang="en-US" dirty="0"/>
              <a:t>To introduce myself and my career aspirations in Health and Social Care.</a:t>
            </a:r>
          </a:p>
          <a:p>
            <a:pPr>
              <a:buFont typeface="Arial" panose="020B0604020202020204" pitchFamily="34" charset="0"/>
              <a:buChar char="•"/>
            </a:pPr>
            <a:r>
              <a:rPr lang="en-US" dirty="0"/>
              <a:t>To explain what a SWOT analysis is and its importance for professional development.</a:t>
            </a:r>
          </a:p>
          <a:p>
            <a:pPr>
              <a:buFont typeface="Arial" panose="020B0604020202020204" pitchFamily="34" charset="0"/>
              <a:buChar char="•"/>
            </a:pPr>
            <a:r>
              <a:rPr lang="en-US" dirty="0"/>
              <a:t>To present my personal SWOT analysis.</a:t>
            </a:r>
          </a:p>
          <a:p>
            <a:pPr>
              <a:buFont typeface="Arial" panose="020B0604020202020204" pitchFamily="34" charset="0"/>
              <a:buChar char="•"/>
            </a:pPr>
            <a:r>
              <a:rPr lang="en-US" dirty="0"/>
              <a:t>To demonstrate how I can use my strengths to overcome weaknesses and minimise threats.</a:t>
            </a:r>
          </a:p>
          <a:p>
            <a:pPr>
              <a:buFont typeface="Arial" panose="020B0604020202020204" pitchFamily="34" charset="0"/>
              <a:buChar char="•"/>
            </a:pPr>
            <a:r>
              <a:rPr lang="en-US" dirty="0"/>
              <a:t>To identify opportunities and how to use my strengths to achieve career goals.</a:t>
            </a:r>
          </a:p>
          <a:p>
            <a:endParaRPr lang="en-US" dirty="0"/>
          </a:p>
        </p:txBody>
      </p:sp>
      <p:pic>
        <p:nvPicPr>
          <p:cNvPr id="4" name="Picture 3">
            <a:extLst>
              <a:ext uri="{FF2B5EF4-FFF2-40B4-BE49-F238E27FC236}">
                <a16:creationId xmlns:a16="http://schemas.microsoft.com/office/drawing/2014/main" id="{642A9655-AD1F-4025-AF60-698BB1A8DEDB}"/>
              </a:ext>
            </a:extLst>
          </p:cNvPr>
          <p:cNvPicPr>
            <a:picLocks noChangeAspect="1"/>
          </p:cNvPicPr>
          <p:nvPr/>
        </p:nvPicPr>
        <p:blipFill>
          <a:blip r:embed="rId3"/>
          <a:stretch>
            <a:fillRect/>
          </a:stretch>
        </p:blipFill>
        <p:spPr>
          <a:xfrm>
            <a:off x="7857068" y="2713314"/>
            <a:ext cx="3567474" cy="3297885"/>
          </a:xfrm>
          <a:prstGeom prst="rect">
            <a:avLst/>
          </a:prstGeom>
        </p:spPr>
      </p:pic>
    </p:spTree>
    <p:extLst>
      <p:ext uri="{BB962C8B-B14F-4D97-AF65-F5344CB8AC3E}">
        <p14:creationId xmlns:p14="http://schemas.microsoft.com/office/powerpoint/2010/main" val="24652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F4A3B-A6B1-4FAA-8708-7C9D57FF28E9}"/>
              </a:ext>
            </a:extLst>
          </p:cNvPr>
          <p:cNvSpPr>
            <a:spLocks noGrp="1"/>
          </p:cNvSpPr>
          <p:nvPr>
            <p:ph type="title"/>
          </p:nvPr>
        </p:nvSpPr>
        <p:spPr>
          <a:xfrm>
            <a:off x="581192" y="854556"/>
            <a:ext cx="11029616" cy="686377"/>
          </a:xfrm>
        </p:spPr>
        <p:txBody>
          <a:bodyPr/>
          <a:lstStyle/>
          <a:p>
            <a:r>
              <a:rPr lang="en-US" b="1" dirty="0"/>
              <a:t>Introduction</a:t>
            </a:r>
          </a:p>
        </p:txBody>
      </p:sp>
      <p:sp>
        <p:nvSpPr>
          <p:cNvPr id="3" name="Content Placeholder 2">
            <a:extLst>
              <a:ext uri="{FF2B5EF4-FFF2-40B4-BE49-F238E27FC236}">
                <a16:creationId xmlns:a16="http://schemas.microsoft.com/office/drawing/2014/main" id="{65AC4FD9-952E-4A21-9481-404648F7E082}"/>
              </a:ext>
            </a:extLst>
          </p:cNvPr>
          <p:cNvSpPr>
            <a:spLocks noGrp="1"/>
          </p:cNvSpPr>
          <p:nvPr>
            <p:ph idx="1"/>
          </p:nvPr>
        </p:nvSpPr>
        <p:spPr>
          <a:xfrm>
            <a:off x="692762" y="2002695"/>
            <a:ext cx="10806475" cy="4321904"/>
          </a:xfrm>
        </p:spPr>
        <p:txBody>
          <a:bodyPr>
            <a:noAutofit/>
          </a:bodyPr>
          <a:lstStyle/>
          <a:p>
            <a:r>
              <a:rPr lang="en-US" dirty="0"/>
              <a:t>About Me:</a:t>
            </a:r>
          </a:p>
          <a:p>
            <a:pPr>
              <a:buFont typeface="Arial" panose="020B0604020202020204" pitchFamily="34" charset="0"/>
              <a:buChar char="•"/>
            </a:pPr>
            <a:r>
              <a:rPr lang="en-US" dirty="0"/>
              <a:t>I am currently studying </a:t>
            </a:r>
            <a:r>
              <a:rPr lang="en-US" i="1" dirty="0"/>
              <a:t>Health and Social Care</a:t>
            </a:r>
            <a:r>
              <a:rPr lang="en-US" dirty="0"/>
              <a:t> and have a strong passion for supporting others.</a:t>
            </a:r>
          </a:p>
          <a:p>
            <a:pPr>
              <a:buFont typeface="Arial" panose="020B0604020202020204" pitchFamily="34" charset="0"/>
              <a:buChar char="•"/>
            </a:pPr>
            <a:r>
              <a:rPr lang="en-US" dirty="0"/>
              <a:t>I enjoy working with people from diverse backgrounds and believe everyone deserves care, respect, and dignity.</a:t>
            </a:r>
          </a:p>
          <a:p>
            <a:r>
              <a:rPr lang="en-US" dirty="0"/>
              <a:t>Why I Chose This Course:</a:t>
            </a:r>
          </a:p>
          <a:p>
            <a:pPr>
              <a:buFont typeface="Arial" panose="020B0604020202020204" pitchFamily="34" charset="0"/>
              <a:buChar char="•"/>
            </a:pPr>
            <a:r>
              <a:rPr lang="en-US" dirty="0"/>
              <a:t>I chose this course because I want to develop the professional skills and knowledge needed to make a positive difference in people’s lives.</a:t>
            </a:r>
          </a:p>
          <a:p>
            <a:pPr>
              <a:buFont typeface="Arial" panose="020B0604020202020204" pitchFamily="34" charset="0"/>
              <a:buChar char="•"/>
            </a:pPr>
            <a:r>
              <a:rPr lang="en-US" dirty="0"/>
              <a:t>I am particularly interested in understanding how physical, emotional, and social support improves overall well-being.</a:t>
            </a:r>
          </a:p>
          <a:p>
            <a:r>
              <a:rPr lang="en-US" dirty="0"/>
              <a:t>Career Aspirations:</a:t>
            </a:r>
          </a:p>
          <a:p>
            <a:pPr>
              <a:buFont typeface="Arial" panose="020B0604020202020204" pitchFamily="34" charset="0"/>
              <a:buChar char="•"/>
            </a:pPr>
            <a:r>
              <a:rPr lang="en-US" dirty="0"/>
              <a:t>My career goal is to become a Healthcare Support Worker within the UK Health and Social Care sector.</a:t>
            </a:r>
          </a:p>
          <a:p>
            <a:pPr>
              <a:buFont typeface="Arial" panose="020B0604020202020204" pitchFamily="34" charset="0"/>
              <a:buChar char="•"/>
            </a:pPr>
            <a:r>
              <a:rPr lang="en-US" dirty="0"/>
              <a:t>In the future, I hope to progress into a senior care or supervisory role, where I can support both patients and colleagues in delivering high-quality person-</a:t>
            </a:r>
            <a:r>
              <a:rPr lang="en-US" dirty="0" err="1"/>
              <a:t>centred</a:t>
            </a:r>
            <a:r>
              <a:rPr lang="en-US" dirty="0"/>
              <a:t> care.</a:t>
            </a:r>
          </a:p>
        </p:txBody>
      </p:sp>
    </p:spTree>
    <p:extLst>
      <p:ext uri="{BB962C8B-B14F-4D97-AF65-F5344CB8AC3E}">
        <p14:creationId xmlns:p14="http://schemas.microsoft.com/office/powerpoint/2010/main" val="3631026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644D6-AC36-4003-A636-69B6AFDAB634}"/>
              </a:ext>
            </a:extLst>
          </p:cNvPr>
          <p:cNvSpPr>
            <a:spLocks noGrp="1"/>
          </p:cNvSpPr>
          <p:nvPr>
            <p:ph type="title"/>
          </p:nvPr>
        </p:nvSpPr>
        <p:spPr>
          <a:xfrm>
            <a:off x="581192" y="702156"/>
            <a:ext cx="11029616" cy="821844"/>
          </a:xfrm>
        </p:spPr>
        <p:txBody>
          <a:bodyPr>
            <a:normAutofit fontScale="90000"/>
          </a:bodyPr>
          <a:lstStyle/>
          <a:p>
            <a:r>
              <a:rPr lang="en-GB" sz="2800" b="1" dirty="0"/>
              <a:t>SWOT Analysis and why is it important  to my  personal and professional development?</a:t>
            </a:r>
            <a:endParaRPr lang="en-US" b="1" dirty="0"/>
          </a:p>
        </p:txBody>
      </p:sp>
      <p:sp>
        <p:nvSpPr>
          <p:cNvPr id="3" name="Content Placeholder 2">
            <a:extLst>
              <a:ext uri="{FF2B5EF4-FFF2-40B4-BE49-F238E27FC236}">
                <a16:creationId xmlns:a16="http://schemas.microsoft.com/office/drawing/2014/main" id="{B30929FF-A392-465B-88DB-D8ECF45DD648}"/>
              </a:ext>
            </a:extLst>
          </p:cNvPr>
          <p:cNvSpPr>
            <a:spLocks noGrp="1"/>
          </p:cNvSpPr>
          <p:nvPr>
            <p:ph idx="1"/>
          </p:nvPr>
        </p:nvSpPr>
        <p:spPr>
          <a:xfrm>
            <a:off x="801327" y="2324429"/>
            <a:ext cx="6657808" cy="3678303"/>
          </a:xfrm>
        </p:spPr>
        <p:txBody>
          <a:bodyPr>
            <a:normAutofit lnSpcReduction="10000"/>
          </a:bodyPr>
          <a:lstStyle/>
          <a:p>
            <a:r>
              <a:rPr lang="en-US" dirty="0"/>
              <a:t>Definition of a SWOT analysis identifies personal </a:t>
            </a:r>
            <a:r>
              <a:rPr lang="en-US" i="1" dirty="0"/>
              <a:t>Strengths, Weaknesses, Opportunities, and Threats</a:t>
            </a:r>
            <a:r>
              <a:rPr lang="en-US" dirty="0"/>
              <a:t> that affect career or educational progress.</a:t>
            </a:r>
          </a:p>
          <a:p>
            <a:pPr>
              <a:buFont typeface="Arial" panose="020B0604020202020204" pitchFamily="34" charset="0"/>
              <a:buChar char="•"/>
            </a:pPr>
            <a:r>
              <a:rPr lang="en-US" dirty="0"/>
              <a:t>Importance:</a:t>
            </a:r>
          </a:p>
          <a:p>
            <a:pPr marL="742950" lvl="1" indent="-285750">
              <a:buFont typeface="Arial" panose="020B0604020202020204" pitchFamily="34" charset="0"/>
              <a:buChar char="•"/>
            </a:pPr>
            <a:r>
              <a:rPr lang="en-US" sz="1800" dirty="0"/>
              <a:t>Helps in strategic career planning.</a:t>
            </a:r>
          </a:p>
          <a:p>
            <a:pPr marL="742950" lvl="1" indent="-285750">
              <a:buFont typeface="Arial" panose="020B0604020202020204" pitchFamily="34" charset="0"/>
              <a:buChar char="•"/>
            </a:pPr>
            <a:r>
              <a:rPr lang="en-US" sz="1800" dirty="0"/>
              <a:t>Encourages self-awareness and goal setting.</a:t>
            </a:r>
          </a:p>
          <a:p>
            <a:pPr marL="742950" lvl="1" indent="-285750">
              <a:buFont typeface="Arial" panose="020B0604020202020204" pitchFamily="34" charset="0"/>
              <a:buChar char="•"/>
            </a:pPr>
            <a:r>
              <a:rPr lang="en-US" sz="1800" dirty="0"/>
              <a:t>Supports employability readiness and continuous improvement.</a:t>
            </a:r>
          </a:p>
          <a:p>
            <a:r>
              <a:rPr lang="en-US" dirty="0"/>
              <a:t>Reference Example:</a:t>
            </a:r>
            <a:br>
              <a:rPr lang="en-US" dirty="0"/>
            </a:br>
            <a:r>
              <a:rPr lang="en-US" dirty="0"/>
              <a:t>(MindTools, 2024) defines SWOT analysis as a framework for assessing internal and external factors that influence success.</a:t>
            </a:r>
          </a:p>
          <a:p>
            <a:endParaRPr lang="en-US" dirty="0"/>
          </a:p>
        </p:txBody>
      </p:sp>
      <p:pic>
        <p:nvPicPr>
          <p:cNvPr id="4" name="Picture 3">
            <a:extLst>
              <a:ext uri="{FF2B5EF4-FFF2-40B4-BE49-F238E27FC236}">
                <a16:creationId xmlns:a16="http://schemas.microsoft.com/office/drawing/2014/main" id="{16BC5F9F-6186-4BD2-AABA-B8751FFA726F}"/>
              </a:ext>
            </a:extLst>
          </p:cNvPr>
          <p:cNvPicPr>
            <a:picLocks noChangeAspect="1"/>
          </p:cNvPicPr>
          <p:nvPr/>
        </p:nvPicPr>
        <p:blipFill>
          <a:blip r:embed="rId3"/>
          <a:stretch>
            <a:fillRect/>
          </a:stretch>
        </p:blipFill>
        <p:spPr>
          <a:xfrm>
            <a:off x="7772400" y="2688732"/>
            <a:ext cx="3519376" cy="3077069"/>
          </a:xfrm>
          <a:prstGeom prst="rect">
            <a:avLst/>
          </a:prstGeom>
        </p:spPr>
      </p:pic>
    </p:spTree>
    <p:extLst>
      <p:ext uri="{BB962C8B-B14F-4D97-AF65-F5344CB8AC3E}">
        <p14:creationId xmlns:p14="http://schemas.microsoft.com/office/powerpoint/2010/main" val="580983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647700" y="655154"/>
            <a:ext cx="10972800" cy="859535"/>
          </a:xfrm>
        </p:spPr>
        <p:txBody>
          <a:bodyPr>
            <a:normAutofit fontScale="90000"/>
          </a:bodyPr>
          <a:lstStyle/>
          <a:p>
            <a:r>
              <a:rPr lang="en-GB" sz="2800" b="1" dirty="0"/>
              <a:t>Describe your own Strengths, Weaknesses</a:t>
            </a:r>
            <a:r>
              <a:rPr lang="en-GB" sz="2800" b="1"/>
              <a:t>, Opportunities</a:t>
            </a:r>
            <a:r>
              <a:rPr lang="en-GB" b="1"/>
              <a:t> </a:t>
            </a:r>
            <a:r>
              <a:rPr lang="en-GB" sz="2800" b="1"/>
              <a:t>and </a:t>
            </a:r>
            <a:r>
              <a:rPr lang="en-GB" sz="2800" b="1" dirty="0"/>
              <a:t>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482539" y="3818174"/>
            <a:ext cx="10932221"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510480" y="1847663"/>
            <a:ext cx="5445879" cy="1712087"/>
          </a:xfrm>
          <a:prstGeom prst="rect">
            <a:avLst/>
          </a:prstGeom>
          <a:solidFill>
            <a:schemeClr val="accent5">
              <a:lumMod val="20000"/>
              <a:lumOff val="80000"/>
            </a:schemeClr>
          </a:solidFill>
          <a:ln w="19050">
            <a:solidFill>
              <a:srgbClr val="4BACC6"/>
            </a:solidFill>
          </a:ln>
        </p:spPr>
        <p:txBody>
          <a:bodyPr wrap="square" rtlCol="0">
            <a:noAutofit/>
          </a:bodyPr>
          <a:lstStyle/>
          <a:p>
            <a:r>
              <a:rPr lang="en-GB" dirty="0"/>
              <a:t>STRENGTHS</a:t>
            </a:r>
          </a:p>
          <a:p>
            <a:r>
              <a:rPr lang="en-GB" dirty="0"/>
              <a:t>Strong communication and empathy </a:t>
            </a:r>
          </a:p>
          <a:p>
            <a:r>
              <a:rPr lang="en-GB" dirty="0"/>
              <a:t>Teamwork and reliability </a:t>
            </a:r>
          </a:p>
          <a:p>
            <a:r>
              <a:rPr lang="en-GB" dirty="0"/>
              <a:t>Quick learner</a:t>
            </a:r>
          </a:p>
          <a:p>
            <a:r>
              <a:rPr lang="en-GB" dirty="0"/>
              <a:t>Adaptable</a:t>
            </a:r>
          </a:p>
        </p:txBody>
      </p:sp>
      <p:sp>
        <p:nvSpPr>
          <p:cNvPr id="3" name="TextBox 2">
            <a:extLst>
              <a:ext uri="{FF2B5EF4-FFF2-40B4-BE49-F238E27FC236}">
                <a16:creationId xmlns:a16="http://schemas.microsoft.com/office/drawing/2014/main" id="{A80538F9-C306-0F3E-28E1-89A72A735427}"/>
              </a:ext>
            </a:extLst>
          </p:cNvPr>
          <p:cNvSpPr txBox="1"/>
          <p:nvPr/>
        </p:nvSpPr>
        <p:spPr>
          <a:xfrm>
            <a:off x="6288873" y="1828198"/>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dirty="0"/>
              <a:t>WEAKNESSES</a:t>
            </a:r>
          </a:p>
          <a:p>
            <a:r>
              <a:rPr lang="en-GB" dirty="0"/>
              <a:t>Limited experience in the Uk healthcare system </a:t>
            </a:r>
          </a:p>
          <a:p>
            <a:r>
              <a:rPr lang="en-GB" dirty="0"/>
              <a:t>Time management challenges</a:t>
            </a:r>
          </a:p>
          <a:p>
            <a:r>
              <a:rPr lang="en-GB" dirty="0"/>
              <a:t>Nervous during presentation</a:t>
            </a:r>
          </a:p>
        </p:txBody>
      </p:sp>
      <p:sp>
        <p:nvSpPr>
          <p:cNvPr id="6" name="TextBox 5">
            <a:extLst>
              <a:ext uri="{FF2B5EF4-FFF2-40B4-BE49-F238E27FC236}">
                <a16:creationId xmlns:a16="http://schemas.microsoft.com/office/drawing/2014/main" id="{509BE14E-9AAE-B0FA-CAEF-F687324E6BA7}"/>
              </a:ext>
            </a:extLst>
          </p:cNvPr>
          <p:cNvSpPr txBox="1"/>
          <p:nvPr/>
        </p:nvSpPr>
        <p:spPr>
          <a:xfrm>
            <a:off x="533402" y="4050228"/>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dirty="0"/>
              <a:t>OPPORTUNITIES</a:t>
            </a:r>
          </a:p>
          <a:p>
            <a:r>
              <a:rPr lang="en-GB" dirty="0"/>
              <a:t>Work placements, volunteering and NVQ training. </a:t>
            </a:r>
          </a:p>
          <a:p>
            <a:r>
              <a:rPr lang="en-GB" dirty="0"/>
              <a:t>Growing demands for skilled workers </a:t>
            </a:r>
          </a:p>
        </p:txBody>
      </p:sp>
      <p:sp>
        <p:nvSpPr>
          <p:cNvPr id="8" name="TextBox 7">
            <a:extLst>
              <a:ext uri="{FF2B5EF4-FFF2-40B4-BE49-F238E27FC236}">
                <a16:creationId xmlns:a16="http://schemas.microsoft.com/office/drawing/2014/main" id="{0AE4A104-A4EE-B803-A9E6-7110FFC0A54D}"/>
              </a:ext>
            </a:extLst>
          </p:cNvPr>
          <p:cNvSpPr txBox="1"/>
          <p:nvPr/>
        </p:nvSpPr>
        <p:spPr>
          <a:xfrm>
            <a:off x="6288928" y="405022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dirty="0"/>
              <a:t>THREATS</a:t>
            </a:r>
          </a:p>
          <a:p>
            <a:r>
              <a:rPr lang="en-GB" dirty="0"/>
              <a:t>Competition for healthcare</a:t>
            </a:r>
          </a:p>
          <a:p>
            <a:r>
              <a:rPr lang="en-GB" dirty="0"/>
              <a:t>Changes in health sector policies and funding</a:t>
            </a: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H="1" flipV="1">
            <a:off x="6096000" y="1661710"/>
            <a:ext cx="38100" cy="4541136"/>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4AB8D-6C9A-4A68-AE0A-01DE865795F9}"/>
              </a:ext>
            </a:extLst>
          </p:cNvPr>
          <p:cNvSpPr>
            <a:spLocks noGrp="1"/>
          </p:cNvSpPr>
          <p:nvPr>
            <p:ph type="title"/>
          </p:nvPr>
        </p:nvSpPr>
        <p:spPr>
          <a:xfrm>
            <a:off x="581192" y="860375"/>
            <a:ext cx="11029616" cy="1013800"/>
          </a:xfrm>
        </p:spPr>
        <p:txBody>
          <a:bodyPr>
            <a:normAutofit fontScale="90000"/>
          </a:bodyPr>
          <a:lstStyle/>
          <a:p>
            <a:r>
              <a:rPr lang="en-GB" sz="2800" b="1" dirty="0"/>
              <a:t>Using examples: Explain how you could leverage your strengths to overcome your weaknesses and minimise threats</a:t>
            </a:r>
            <a:endParaRPr lang="en-US" b="1" dirty="0"/>
          </a:p>
        </p:txBody>
      </p:sp>
      <p:sp>
        <p:nvSpPr>
          <p:cNvPr id="3" name="Content Placeholder 2">
            <a:extLst>
              <a:ext uri="{FF2B5EF4-FFF2-40B4-BE49-F238E27FC236}">
                <a16:creationId xmlns:a16="http://schemas.microsoft.com/office/drawing/2014/main" id="{A54094CF-8639-4171-ACFE-96AF30CB9476}"/>
              </a:ext>
            </a:extLst>
          </p:cNvPr>
          <p:cNvSpPr>
            <a:spLocks noGrp="1"/>
          </p:cNvSpPr>
          <p:nvPr>
            <p:ph idx="1"/>
          </p:nvPr>
        </p:nvSpPr>
        <p:spPr>
          <a:xfrm>
            <a:off x="767460" y="2517024"/>
            <a:ext cx="7182741" cy="3343912"/>
          </a:xfrm>
        </p:spPr>
        <p:txBody>
          <a:bodyPr/>
          <a:lstStyle/>
          <a:p>
            <a:pPr marL="0" indent="0">
              <a:buNone/>
            </a:pPr>
            <a:r>
              <a:rPr lang="en-US" dirty="0"/>
              <a:t>Use strong communication and empathy to seek feedback and mentorship, improving confidence and presentation skills.</a:t>
            </a:r>
          </a:p>
          <a:p>
            <a:pPr>
              <a:buFont typeface="Arial" panose="020B0604020202020204" pitchFamily="34" charset="0"/>
              <a:buChar char="•"/>
            </a:pPr>
            <a:r>
              <a:rPr lang="en-US" dirty="0"/>
              <a:t>Apply teamwork and adaptability to adjust to new healthcare settings, reducing the lack of experience.</a:t>
            </a:r>
          </a:p>
          <a:p>
            <a:pPr>
              <a:buFont typeface="Arial" panose="020B0604020202020204" pitchFamily="34" charset="0"/>
              <a:buChar char="•"/>
            </a:pPr>
            <a:r>
              <a:rPr lang="en-US" dirty="0"/>
              <a:t>Build a personal schedule to manage time better, using organisation apps and planner tools.</a:t>
            </a:r>
          </a:p>
          <a:p>
            <a:pPr>
              <a:buFont typeface="Arial" panose="020B0604020202020204" pitchFamily="34" charset="0"/>
              <a:buChar char="•"/>
            </a:pPr>
            <a:r>
              <a:rPr lang="en-US" dirty="0"/>
              <a:t>Strength and proactive attitude help cope with competition and sector changes.</a:t>
            </a:r>
          </a:p>
          <a:p>
            <a:endParaRPr lang="en-US" dirty="0"/>
          </a:p>
        </p:txBody>
      </p:sp>
      <p:pic>
        <p:nvPicPr>
          <p:cNvPr id="4" name="Picture 3">
            <a:extLst>
              <a:ext uri="{FF2B5EF4-FFF2-40B4-BE49-F238E27FC236}">
                <a16:creationId xmlns:a16="http://schemas.microsoft.com/office/drawing/2014/main" id="{30CFE7E2-3930-471B-B1BD-9A9545E06D46}"/>
              </a:ext>
            </a:extLst>
          </p:cNvPr>
          <p:cNvPicPr>
            <a:picLocks noChangeAspect="1"/>
          </p:cNvPicPr>
          <p:nvPr/>
        </p:nvPicPr>
        <p:blipFill>
          <a:blip r:embed="rId3"/>
          <a:stretch>
            <a:fillRect/>
          </a:stretch>
        </p:blipFill>
        <p:spPr>
          <a:xfrm>
            <a:off x="7848600" y="2718545"/>
            <a:ext cx="3835401" cy="2940870"/>
          </a:xfrm>
          <a:prstGeom prst="rect">
            <a:avLst/>
          </a:prstGeom>
        </p:spPr>
      </p:pic>
    </p:spTree>
    <p:extLst>
      <p:ext uri="{BB962C8B-B14F-4D97-AF65-F5344CB8AC3E}">
        <p14:creationId xmlns:p14="http://schemas.microsoft.com/office/powerpoint/2010/main" val="2798595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90D81-340D-4176-8D56-369BFC071B0B}"/>
              </a:ext>
            </a:extLst>
          </p:cNvPr>
          <p:cNvSpPr>
            <a:spLocks noGrp="1"/>
          </p:cNvSpPr>
          <p:nvPr>
            <p:ph type="title"/>
          </p:nvPr>
        </p:nvSpPr>
        <p:spPr>
          <a:xfrm>
            <a:off x="581192" y="702156"/>
            <a:ext cx="11029616" cy="813377"/>
          </a:xfrm>
        </p:spPr>
        <p:txBody>
          <a:bodyPr>
            <a:normAutofit fontScale="90000"/>
          </a:bodyPr>
          <a:lstStyle/>
          <a:p>
            <a:r>
              <a:rPr lang="en-GB" b="1" dirty="0"/>
              <a:t>Opportunities and How to Utilise them with your Strengths</a:t>
            </a:r>
          </a:p>
        </p:txBody>
      </p:sp>
      <p:sp>
        <p:nvSpPr>
          <p:cNvPr id="3" name="Content Placeholder 2">
            <a:extLst>
              <a:ext uri="{FF2B5EF4-FFF2-40B4-BE49-F238E27FC236}">
                <a16:creationId xmlns:a16="http://schemas.microsoft.com/office/drawing/2014/main" id="{A2BE0A2A-E307-4B72-ADDD-F12A7D126A51}"/>
              </a:ext>
            </a:extLst>
          </p:cNvPr>
          <p:cNvSpPr>
            <a:spLocks noGrp="1"/>
          </p:cNvSpPr>
          <p:nvPr>
            <p:ph idx="1"/>
          </p:nvPr>
        </p:nvSpPr>
        <p:spPr>
          <a:xfrm>
            <a:off x="784393" y="2217420"/>
            <a:ext cx="7309741" cy="3683711"/>
          </a:xfrm>
        </p:spPr>
        <p:txBody>
          <a:bodyPr>
            <a:normAutofit fontScale="92500" lnSpcReduction="20000"/>
          </a:bodyPr>
          <a:lstStyle/>
          <a:p>
            <a:pPr marL="0" indent="0">
              <a:buNone/>
            </a:pPr>
            <a:endParaRPr lang="en-GB" dirty="0"/>
          </a:p>
          <a:p>
            <a:pPr>
              <a:buFont typeface="Arial" panose="020B0604020202020204" pitchFamily="34" charset="0"/>
              <a:buChar char="•"/>
            </a:pPr>
            <a:r>
              <a:rPr lang="en-GB" dirty="0"/>
              <a:t>Opportunities:</a:t>
            </a:r>
          </a:p>
          <a:p>
            <a:pPr marL="742950" lvl="1" indent="-285750">
              <a:buFont typeface="Arial" panose="020B0604020202020204" pitchFamily="34" charset="0"/>
              <a:buChar char="•"/>
            </a:pPr>
            <a:r>
              <a:rPr lang="en-GB" sz="1800" dirty="0"/>
              <a:t>NHS apprenticeships and HCA (Healthcare Assistant) roles.</a:t>
            </a:r>
          </a:p>
          <a:p>
            <a:pPr marL="742950" lvl="1" indent="-285750">
              <a:buFont typeface="Arial" panose="020B0604020202020204" pitchFamily="34" charset="0"/>
              <a:buChar char="•"/>
            </a:pPr>
            <a:r>
              <a:rPr lang="en-GB" sz="1800" dirty="0"/>
              <a:t>Continuing Professional Development (CPD) training and certifications.</a:t>
            </a:r>
          </a:p>
          <a:p>
            <a:pPr marL="742950" lvl="1" indent="-285750">
              <a:buFont typeface="Arial" panose="020B0604020202020204" pitchFamily="34" charset="0"/>
              <a:buChar char="•"/>
            </a:pPr>
            <a:r>
              <a:rPr lang="en-GB" sz="1800" dirty="0"/>
              <a:t>Networking via university career fairs.</a:t>
            </a:r>
          </a:p>
          <a:p>
            <a:pPr>
              <a:buFont typeface="Arial" panose="020B0604020202020204" pitchFamily="34" charset="0"/>
              <a:buChar char="•"/>
            </a:pPr>
            <a:r>
              <a:rPr lang="en-GB" dirty="0"/>
              <a:t>How to Use Strengths:</a:t>
            </a:r>
          </a:p>
          <a:p>
            <a:pPr marL="742950" lvl="1" indent="-285750">
              <a:buFont typeface="Arial" panose="020B0604020202020204" pitchFamily="34" charset="0"/>
              <a:buChar char="•"/>
            </a:pPr>
            <a:r>
              <a:rPr lang="en-GB" sz="1800" dirty="0"/>
              <a:t>Leverage communication and empathy to build relationships with mentors.</a:t>
            </a:r>
          </a:p>
          <a:p>
            <a:pPr marL="742950" lvl="1" indent="-285750">
              <a:buFont typeface="Arial" panose="020B0604020202020204" pitchFamily="34" charset="0"/>
              <a:buChar char="•"/>
            </a:pPr>
            <a:r>
              <a:rPr lang="en-GB" sz="1800" dirty="0"/>
              <a:t>Use adaptability to take on new challenges in placements.</a:t>
            </a:r>
          </a:p>
          <a:p>
            <a:pPr marL="742950" lvl="1" indent="-285750">
              <a:buFont typeface="Arial" panose="020B0604020202020204" pitchFamily="34" charset="0"/>
              <a:buChar char="•"/>
            </a:pPr>
            <a:r>
              <a:rPr lang="en-GB" sz="1800" dirty="0"/>
              <a:t>Combine teamwork skills with training opportunities to gain confidence and experience.</a:t>
            </a:r>
          </a:p>
          <a:p>
            <a:endParaRPr lang="en-GB" dirty="0"/>
          </a:p>
        </p:txBody>
      </p:sp>
      <p:pic>
        <p:nvPicPr>
          <p:cNvPr id="4" name="Picture 3">
            <a:extLst>
              <a:ext uri="{FF2B5EF4-FFF2-40B4-BE49-F238E27FC236}">
                <a16:creationId xmlns:a16="http://schemas.microsoft.com/office/drawing/2014/main" id="{E64955EB-660C-47FA-B036-C68F1765A463}"/>
              </a:ext>
            </a:extLst>
          </p:cNvPr>
          <p:cNvPicPr>
            <a:picLocks noChangeAspect="1"/>
          </p:cNvPicPr>
          <p:nvPr/>
        </p:nvPicPr>
        <p:blipFill>
          <a:blip r:embed="rId3"/>
          <a:stretch>
            <a:fillRect/>
          </a:stretch>
        </p:blipFill>
        <p:spPr>
          <a:xfrm>
            <a:off x="8224141" y="2548610"/>
            <a:ext cx="3460698" cy="3026738"/>
          </a:xfrm>
          <a:prstGeom prst="rect">
            <a:avLst/>
          </a:prstGeom>
        </p:spPr>
      </p:pic>
    </p:spTree>
    <p:extLst>
      <p:ext uri="{BB962C8B-B14F-4D97-AF65-F5344CB8AC3E}">
        <p14:creationId xmlns:p14="http://schemas.microsoft.com/office/powerpoint/2010/main" val="3519877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FD0AD-5260-4E78-B6A7-CE327F5AE9A1}"/>
              </a:ext>
            </a:extLst>
          </p:cNvPr>
          <p:cNvSpPr>
            <a:spLocks noGrp="1"/>
          </p:cNvSpPr>
          <p:nvPr>
            <p:ph type="title"/>
          </p:nvPr>
        </p:nvSpPr>
        <p:spPr>
          <a:xfrm>
            <a:off x="581192" y="702156"/>
            <a:ext cx="11029616" cy="787977"/>
          </a:xfrm>
        </p:spPr>
        <p:txBody>
          <a:bodyPr/>
          <a:lstStyle/>
          <a:p>
            <a:r>
              <a:rPr lang="en-US" b="1" dirty="0"/>
              <a:t>Conclusion</a:t>
            </a:r>
          </a:p>
        </p:txBody>
      </p:sp>
      <p:sp>
        <p:nvSpPr>
          <p:cNvPr id="3" name="Content Placeholder 2">
            <a:extLst>
              <a:ext uri="{FF2B5EF4-FFF2-40B4-BE49-F238E27FC236}">
                <a16:creationId xmlns:a16="http://schemas.microsoft.com/office/drawing/2014/main" id="{85928C12-D144-4D01-A9BB-0B3989D5181B}"/>
              </a:ext>
            </a:extLst>
          </p:cNvPr>
          <p:cNvSpPr>
            <a:spLocks noGrp="1"/>
          </p:cNvSpPr>
          <p:nvPr>
            <p:ph idx="1"/>
          </p:nvPr>
        </p:nvSpPr>
        <p:spPr>
          <a:xfrm>
            <a:off x="758992" y="2586896"/>
            <a:ext cx="7487541" cy="2738637"/>
          </a:xfrm>
        </p:spPr>
        <p:txBody>
          <a:bodyPr/>
          <a:lstStyle/>
          <a:p>
            <a:r>
              <a:rPr lang="en-US" dirty="0"/>
              <a:t>Conducting a SWOT analysis improves self-awareness.</a:t>
            </a:r>
          </a:p>
          <a:p>
            <a:r>
              <a:rPr lang="en-US" dirty="0"/>
              <a:t>My strengths can be used to overcome weaknesses and adapt to challenges.</a:t>
            </a:r>
          </a:p>
          <a:p>
            <a:r>
              <a:rPr lang="en-US" dirty="0"/>
              <a:t>Opportunities in UK Health and Social Care support my career growth.</a:t>
            </a:r>
          </a:p>
          <a:p>
            <a:r>
              <a:rPr lang="en-US" dirty="0"/>
              <a:t>Continuous learning and reflection are key to employability.</a:t>
            </a:r>
          </a:p>
        </p:txBody>
      </p:sp>
    </p:spTree>
    <p:extLst>
      <p:ext uri="{BB962C8B-B14F-4D97-AF65-F5344CB8AC3E}">
        <p14:creationId xmlns:p14="http://schemas.microsoft.com/office/powerpoint/2010/main" val="2339412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3A3F5-C5BF-4AE6-B765-009B9F9686A6}"/>
              </a:ext>
            </a:extLst>
          </p:cNvPr>
          <p:cNvSpPr>
            <a:spLocks noGrp="1"/>
          </p:cNvSpPr>
          <p:nvPr>
            <p:ph type="title"/>
          </p:nvPr>
        </p:nvSpPr>
        <p:spPr>
          <a:xfrm>
            <a:off x="581192" y="702156"/>
            <a:ext cx="11029616" cy="855711"/>
          </a:xfrm>
        </p:spPr>
        <p:txBody>
          <a:bodyPr/>
          <a:lstStyle/>
          <a:p>
            <a:r>
              <a:rPr lang="en-US" b="1" dirty="0"/>
              <a:t>Reference Lists</a:t>
            </a:r>
          </a:p>
        </p:txBody>
      </p:sp>
      <p:sp>
        <p:nvSpPr>
          <p:cNvPr id="3" name="Content Placeholder 2">
            <a:extLst>
              <a:ext uri="{FF2B5EF4-FFF2-40B4-BE49-F238E27FC236}">
                <a16:creationId xmlns:a16="http://schemas.microsoft.com/office/drawing/2014/main" id="{249672AF-6546-46B2-85D7-A09F824EFEA6}"/>
              </a:ext>
            </a:extLst>
          </p:cNvPr>
          <p:cNvSpPr>
            <a:spLocks noGrp="1"/>
          </p:cNvSpPr>
          <p:nvPr>
            <p:ph idx="1"/>
          </p:nvPr>
        </p:nvSpPr>
        <p:spPr>
          <a:xfrm>
            <a:off x="581193" y="2441275"/>
            <a:ext cx="11029615" cy="3115599"/>
          </a:xfrm>
        </p:spPr>
        <p:txBody>
          <a:bodyPr/>
          <a:lstStyle/>
          <a:p>
            <a:r>
              <a:rPr lang="en-US" i="1" dirty="0"/>
              <a:t>Developing your career in adult social care. [Online] Available at: https://www.skillsforcare.org.uk</a:t>
            </a:r>
          </a:p>
          <a:p>
            <a:r>
              <a:rPr lang="en-US" i="1" dirty="0"/>
              <a:t>MindTools (2024). SWOT Analysis – How to Develop a Strategy for Success. [Online] Available at: https://www.mindtools.comSkills for Care (2023). </a:t>
            </a:r>
          </a:p>
          <a:p>
            <a:r>
              <a:rPr lang="en-US" i="1" dirty="0" err="1"/>
              <a:t>Sancar</a:t>
            </a:r>
            <a:r>
              <a:rPr lang="en-US" i="1" dirty="0"/>
              <a:t>, R., Atal, D. and </a:t>
            </a:r>
            <a:r>
              <a:rPr lang="en-US" i="1" dirty="0" err="1"/>
              <a:t>Deryakulu</a:t>
            </a:r>
            <a:r>
              <a:rPr lang="en-US" i="1" dirty="0"/>
              <a:t>, D., 2021. A new framework for teachers’ professional development. Teaching and teacher education, 101, p.103305.</a:t>
            </a:r>
          </a:p>
          <a:p>
            <a:r>
              <a:rPr lang="en-US" i="1" dirty="0" err="1"/>
              <a:t>Vondracek</a:t>
            </a:r>
            <a:r>
              <a:rPr lang="en-US" i="1" dirty="0"/>
              <a:t>, F.W., Lerner, R.M., and Schulenberg, J.E., 2019. Career development: A life-span developmental approach. Routledge.</a:t>
            </a:r>
          </a:p>
        </p:txBody>
      </p:sp>
    </p:spTree>
    <p:extLst>
      <p:ext uri="{BB962C8B-B14F-4D97-AF65-F5344CB8AC3E}">
        <p14:creationId xmlns:p14="http://schemas.microsoft.com/office/powerpoint/2010/main" val="208663740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{E9E1B441-0C0F-45F0-AFF5-1802E2EEE4D0}TF319cfb39-eeba-4af5-a5a2-03d53d0375160e3309b2-0adf682d390f</Template>
  <TotalTime>2415</TotalTime>
  <Words>1408</Words>
  <Application>Microsoft Macintosh PowerPoint</Application>
  <PresentationFormat>Widescreen</PresentationFormat>
  <Paragraphs>91</Paragraphs>
  <Slides>10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Gill Sans MT</vt:lpstr>
      <vt:lpstr>Myriad Pro</vt:lpstr>
      <vt:lpstr>Times New Roman</vt:lpstr>
      <vt:lpstr>Wingdings 2</vt:lpstr>
      <vt:lpstr>Dividend</vt:lpstr>
      <vt:lpstr>LCHS4009 Professional CAREER Development within Health and Social Care</vt:lpstr>
      <vt:lpstr>Acknowledge the use of AI</vt:lpstr>
      <vt:lpstr>OVERVIEW</vt:lpstr>
      <vt:lpstr>Introduction</vt:lpstr>
      <vt:lpstr>SWOT Analysis and why is it important  to my  personal and professional development?</vt:lpstr>
      <vt:lpstr>Describe your own Strengths, Weaknesses, Opportunities and Threats</vt:lpstr>
      <vt:lpstr>Using examples: Explain how you could leverage your strengths to overcome your weaknesses and minimise threats</vt:lpstr>
      <vt:lpstr>Opportunities and How to Utilise them with your Strengths</vt:lpstr>
      <vt:lpstr>Conclusion</vt:lpstr>
      <vt:lpstr>Reference Lists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LCHS4009 Professional Development within Health and Social Care</dc:title>
  <dc:creator>user</dc:creator>
  <cp:lastModifiedBy>Mercy Reoja Fiel (2427852)</cp:lastModifiedBy>
  <cp:revision>7</cp:revision>
  <dcterms:created xsi:type="dcterms:W3CDTF">2025-10-17T08:04:28Z</dcterms:created>
  <dcterms:modified xsi:type="dcterms:W3CDTF">2025-11-09T23:10:56Z</dcterms:modified>
</cp:coreProperties>
</file>