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4" r:id="rId2"/>
    <p:sldId id="279" r:id="rId3"/>
    <p:sldId id="287" r:id="rId4"/>
    <p:sldId id="265" r:id="rId5"/>
    <p:sldId id="283" r:id="rId6"/>
    <p:sldId id="256" r:id="rId7"/>
    <p:sldId id="284" r:id="rId8"/>
    <p:sldId id="257" r:id="rId9"/>
    <p:sldId id="288" r:id="rId10"/>
    <p:sldId id="258" r:id="rId11"/>
    <p:sldId id="289" r:id="rId12"/>
    <p:sldId id="259" r:id="rId13"/>
    <p:sldId id="269" r:id="rId14"/>
    <p:sldId id="260" r:id="rId15"/>
    <p:sldId id="270" r:id="rId16"/>
    <p:sldId id="261" r:id="rId17"/>
    <p:sldId id="271" r:id="rId18"/>
    <p:sldId id="262" r:id="rId19"/>
    <p:sldId id="272" r:id="rId20"/>
    <p:sldId id="273" r:id="rId21"/>
    <p:sldId id="292" r:id="rId22"/>
    <p:sldId id="286" r:id="rId23"/>
    <p:sldId id="285" r:id="rId24"/>
    <p:sldId id="291" r:id="rId25"/>
    <p:sldId id="293" r:id="rId26"/>
    <p:sldId id="278" r:id="rId27"/>
    <p:sldId id="294" r:id="rId28"/>
    <p:sldId id="295" r:id="rId29"/>
    <p:sldId id="280" r:id="rId30"/>
    <p:sldId id="281" r:id="rId31"/>
    <p:sldId id="263" r:id="rId32"/>
    <p:sldId id="296" r:id="rId33"/>
    <p:sldId id="297" r:id="rId34"/>
    <p:sldId id="298" r:id="rId35"/>
    <p:sldId id="29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D70340C-5C81-2948-8A68-8D030BDAA460}" v="46" dt="2026-05-06T09:55:20.683"/>
    <p1510:client id="{96CA59F4-213A-3564-BC70-E0B8E1F259BC}" v="839" dt="2026-05-05T15:35:19.059"/>
    <p1510:client id="{B9331DDE-8507-0F39-9DF6-2CCF42E939C0}" v="313" dt="2026-05-06T12:49:49.890"/>
    <p1510:client id="{BEB95E27-3BE6-CA84-A078-93C1F626C74D}" v="919" dt="2026-05-06T14:36:15.037"/>
    <p1510:client id="{CA179D94-4EF7-98DB-91EC-5284D621982A}" v="2426" dt="2026-05-07T14:37:24.523"/>
    <p1510:client id="{F7D7DA94-EF5A-EB82-E9FE-EAA26905CCA0}" v="30" dt="2026-05-07T12:29:24.9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E2E1CCF-6A2E-4228-A92F-63B18015625E}" type="doc">
      <dgm:prSet loTypeId="urn:microsoft.com/office/officeart/2005/8/layout/process1" loCatId="process" qsTypeId="urn:microsoft.com/office/officeart/2005/8/quickstyle/simple1" qsCatId="simple" csTypeId="urn:microsoft.com/office/officeart/2005/8/colors/colorful2" csCatId="colorful"/>
      <dgm:spPr/>
      <dgm:t>
        <a:bodyPr/>
        <a:lstStyle/>
        <a:p>
          <a:endParaRPr lang="en-US"/>
        </a:p>
      </dgm:t>
    </dgm:pt>
    <dgm:pt modelId="{FA9B35E2-EAAF-402D-B4B6-A07D583FBCA6}">
      <dgm:prSet/>
      <dgm:spPr/>
      <dgm:t>
        <a:bodyPr/>
        <a:lstStyle/>
        <a:p>
          <a:r>
            <a:rPr lang="en-US"/>
            <a:t>Ameir </a:t>
          </a:r>
          <a:r>
            <a:rPr lang="en-US" i="1"/>
            <a:t>et al</a:t>
          </a:r>
          <a:r>
            <a:rPr lang="en-US"/>
            <a:t>. (2023) highlights that the information gained from both a PESTLE and SWOT analysis is vital for businesses to make informed decisions based on financial gain. </a:t>
          </a:r>
        </a:p>
      </dgm:t>
    </dgm:pt>
    <dgm:pt modelId="{7DE3F710-615E-48D3-8156-077D2A0E7495}" type="parTrans" cxnId="{9C44A163-678E-4E47-89EA-384A7527BD14}">
      <dgm:prSet/>
      <dgm:spPr/>
      <dgm:t>
        <a:bodyPr/>
        <a:lstStyle/>
        <a:p>
          <a:endParaRPr lang="en-US"/>
        </a:p>
      </dgm:t>
    </dgm:pt>
    <dgm:pt modelId="{6F7D07D7-6D53-4503-AB1C-02B9F54D18EF}" type="sibTrans" cxnId="{9C44A163-678E-4E47-89EA-384A7527BD14}">
      <dgm:prSet/>
      <dgm:spPr/>
      <dgm:t>
        <a:bodyPr/>
        <a:lstStyle/>
        <a:p>
          <a:endParaRPr lang="en-US"/>
        </a:p>
      </dgm:t>
    </dgm:pt>
    <dgm:pt modelId="{1587B4AB-68E4-4C9B-A157-F3923F77C80E}">
      <dgm:prSet/>
      <dgm:spPr/>
      <dgm:t>
        <a:bodyPr/>
        <a:lstStyle/>
        <a:p>
          <a:r>
            <a:rPr lang="en-US"/>
            <a:t>Gathering information both internally and externally will allow a restaurant such as Nando's to decide how best to move forward as a business (Abdel-Basset, Mohamed and Smarandache, 2018).</a:t>
          </a:r>
        </a:p>
      </dgm:t>
    </dgm:pt>
    <dgm:pt modelId="{A7EDCE97-E080-4108-86DD-D98CD515EE67}" type="parTrans" cxnId="{8A397D1E-964A-4C91-BCAE-B661340D30F2}">
      <dgm:prSet/>
      <dgm:spPr/>
      <dgm:t>
        <a:bodyPr/>
        <a:lstStyle/>
        <a:p>
          <a:endParaRPr lang="en-US"/>
        </a:p>
      </dgm:t>
    </dgm:pt>
    <dgm:pt modelId="{D77906EF-1BD8-47B2-AB5F-CAB31F290943}" type="sibTrans" cxnId="{8A397D1E-964A-4C91-BCAE-B661340D30F2}">
      <dgm:prSet/>
      <dgm:spPr/>
      <dgm:t>
        <a:bodyPr/>
        <a:lstStyle/>
        <a:p>
          <a:endParaRPr lang="en-US"/>
        </a:p>
      </dgm:t>
    </dgm:pt>
    <dgm:pt modelId="{7367F6BD-345F-4D4F-8206-E52283FADDD2}">
      <dgm:prSet/>
      <dgm:spPr/>
      <dgm:t>
        <a:bodyPr/>
        <a:lstStyle/>
        <a:p>
          <a:r>
            <a:rPr lang="en-US"/>
            <a:t>With a strong plan in place, Nando's can decide if it is truly beneficial to expand into new locations or decide if the competition is too strong or if PESTLE factors make the risk outweigh the reward. </a:t>
          </a:r>
        </a:p>
      </dgm:t>
    </dgm:pt>
    <dgm:pt modelId="{17169C57-1CA4-4D65-AC0C-DA12EBF1E282}" type="parTrans" cxnId="{F15EDBE6-1ABE-4111-A219-E4A1D9C8F749}">
      <dgm:prSet/>
      <dgm:spPr/>
      <dgm:t>
        <a:bodyPr/>
        <a:lstStyle/>
        <a:p>
          <a:endParaRPr lang="en-US"/>
        </a:p>
      </dgm:t>
    </dgm:pt>
    <dgm:pt modelId="{79793677-7775-4672-86D1-F9F749787964}" type="sibTrans" cxnId="{F15EDBE6-1ABE-4111-A219-E4A1D9C8F749}">
      <dgm:prSet/>
      <dgm:spPr/>
      <dgm:t>
        <a:bodyPr/>
        <a:lstStyle/>
        <a:p>
          <a:endParaRPr lang="en-US"/>
        </a:p>
      </dgm:t>
    </dgm:pt>
    <dgm:pt modelId="{63A11E49-1A63-4AA7-8571-AA7584D512F3}" type="pres">
      <dgm:prSet presAssocID="{6E2E1CCF-6A2E-4228-A92F-63B18015625E}" presName="Name0" presStyleCnt="0">
        <dgm:presLayoutVars>
          <dgm:dir/>
          <dgm:resizeHandles val="exact"/>
        </dgm:presLayoutVars>
      </dgm:prSet>
      <dgm:spPr/>
    </dgm:pt>
    <dgm:pt modelId="{0A604C89-8442-4139-B91E-0700630EE223}" type="pres">
      <dgm:prSet presAssocID="{FA9B35E2-EAAF-402D-B4B6-A07D583FBCA6}" presName="node" presStyleLbl="node1" presStyleIdx="0" presStyleCnt="3">
        <dgm:presLayoutVars>
          <dgm:bulletEnabled val="1"/>
        </dgm:presLayoutVars>
      </dgm:prSet>
      <dgm:spPr/>
    </dgm:pt>
    <dgm:pt modelId="{27602112-AD24-4134-8CD3-371503900004}" type="pres">
      <dgm:prSet presAssocID="{6F7D07D7-6D53-4503-AB1C-02B9F54D18EF}" presName="sibTrans" presStyleLbl="sibTrans2D1" presStyleIdx="0" presStyleCnt="2"/>
      <dgm:spPr/>
    </dgm:pt>
    <dgm:pt modelId="{73BDCC2B-1C5C-4BC4-9166-8B156CF39214}" type="pres">
      <dgm:prSet presAssocID="{6F7D07D7-6D53-4503-AB1C-02B9F54D18EF}" presName="connectorText" presStyleLbl="sibTrans2D1" presStyleIdx="0" presStyleCnt="2"/>
      <dgm:spPr/>
    </dgm:pt>
    <dgm:pt modelId="{8360A7F8-DBA0-4C89-A14D-3EA821DB3977}" type="pres">
      <dgm:prSet presAssocID="{1587B4AB-68E4-4C9B-A157-F3923F77C80E}" presName="node" presStyleLbl="node1" presStyleIdx="1" presStyleCnt="3">
        <dgm:presLayoutVars>
          <dgm:bulletEnabled val="1"/>
        </dgm:presLayoutVars>
      </dgm:prSet>
      <dgm:spPr/>
    </dgm:pt>
    <dgm:pt modelId="{601A8FA8-44CF-491B-9882-D9F8F447E4D6}" type="pres">
      <dgm:prSet presAssocID="{D77906EF-1BD8-47B2-AB5F-CAB31F290943}" presName="sibTrans" presStyleLbl="sibTrans2D1" presStyleIdx="1" presStyleCnt="2"/>
      <dgm:spPr/>
    </dgm:pt>
    <dgm:pt modelId="{D58EE983-589B-4934-9B36-31D32B9BA578}" type="pres">
      <dgm:prSet presAssocID="{D77906EF-1BD8-47B2-AB5F-CAB31F290943}" presName="connectorText" presStyleLbl="sibTrans2D1" presStyleIdx="1" presStyleCnt="2"/>
      <dgm:spPr/>
    </dgm:pt>
    <dgm:pt modelId="{2810196E-A322-46BE-80C6-297B6D0906CF}" type="pres">
      <dgm:prSet presAssocID="{7367F6BD-345F-4D4F-8206-E52283FADDD2}" presName="node" presStyleLbl="node1" presStyleIdx="2" presStyleCnt="3">
        <dgm:presLayoutVars>
          <dgm:bulletEnabled val="1"/>
        </dgm:presLayoutVars>
      </dgm:prSet>
      <dgm:spPr/>
    </dgm:pt>
  </dgm:ptLst>
  <dgm:cxnLst>
    <dgm:cxn modelId="{8A397D1E-964A-4C91-BCAE-B661340D30F2}" srcId="{6E2E1CCF-6A2E-4228-A92F-63B18015625E}" destId="{1587B4AB-68E4-4C9B-A157-F3923F77C80E}" srcOrd="1" destOrd="0" parTransId="{A7EDCE97-E080-4108-86DD-D98CD515EE67}" sibTransId="{D77906EF-1BD8-47B2-AB5F-CAB31F290943}"/>
    <dgm:cxn modelId="{FDAE8637-CD5A-4355-9334-4BC593D0D554}" type="presOf" srcId="{6E2E1CCF-6A2E-4228-A92F-63B18015625E}" destId="{63A11E49-1A63-4AA7-8571-AA7584D512F3}" srcOrd="0" destOrd="0" presId="urn:microsoft.com/office/officeart/2005/8/layout/process1"/>
    <dgm:cxn modelId="{9C44A163-678E-4E47-89EA-384A7527BD14}" srcId="{6E2E1CCF-6A2E-4228-A92F-63B18015625E}" destId="{FA9B35E2-EAAF-402D-B4B6-A07D583FBCA6}" srcOrd="0" destOrd="0" parTransId="{7DE3F710-615E-48D3-8156-077D2A0E7495}" sibTransId="{6F7D07D7-6D53-4503-AB1C-02B9F54D18EF}"/>
    <dgm:cxn modelId="{0266774E-F6F1-4E40-9593-4C497B524C28}" type="presOf" srcId="{6F7D07D7-6D53-4503-AB1C-02B9F54D18EF}" destId="{73BDCC2B-1C5C-4BC4-9166-8B156CF39214}" srcOrd="1" destOrd="0" presId="urn:microsoft.com/office/officeart/2005/8/layout/process1"/>
    <dgm:cxn modelId="{4A3BFD7F-7351-4F70-83AE-9B439FC4103E}" type="presOf" srcId="{7367F6BD-345F-4D4F-8206-E52283FADDD2}" destId="{2810196E-A322-46BE-80C6-297B6D0906CF}" srcOrd="0" destOrd="0" presId="urn:microsoft.com/office/officeart/2005/8/layout/process1"/>
    <dgm:cxn modelId="{471AAD9F-9DA2-4A2B-8907-C15F093EB7F3}" type="presOf" srcId="{FA9B35E2-EAAF-402D-B4B6-A07D583FBCA6}" destId="{0A604C89-8442-4139-B91E-0700630EE223}" srcOrd="0" destOrd="0" presId="urn:microsoft.com/office/officeart/2005/8/layout/process1"/>
    <dgm:cxn modelId="{B6A08AAB-65D6-4645-903D-D097D2EEAAED}" type="presOf" srcId="{6F7D07D7-6D53-4503-AB1C-02B9F54D18EF}" destId="{27602112-AD24-4134-8CD3-371503900004}" srcOrd="0" destOrd="0" presId="urn:microsoft.com/office/officeart/2005/8/layout/process1"/>
    <dgm:cxn modelId="{205968CA-EE67-43E4-9EAE-EF1B8BCA8B93}" type="presOf" srcId="{1587B4AB-68E4-4C9B-A157-F3923F77C80E}" destId="{8360A7F8-DBA0-4C89-A14D-3EA821DB3977}" srcOrd="0" destOrd="0" presId="urn:microsoft.com/office/officeart/2005/8/layout/process1"/>
    <dgm:cxn modelId="{1F9AF9DD-BC9A-4033-8430-F914187CCCFC}" type="presOf" srcId="{D77906EF-1BD8-47B2-AB5F-CAB31F290943}" destId="{601A8FA8-44CF-491B-9882-D9F8F447E4D6}" srcOrd="0" destOrd="0" presId="urn:microsoft.com/office/officeart/2005/8/layout/process1"/>
    <dgm:cxn modelId="{F15EDBE6-1ABE-4111-A219-E4A1D9C8F749}" srcId="{6E2E1CCF-6A2E-4228-A92F-63B18015625E}" destId="{7367F6BD-345F-4D4F-8206-E52283FADDD2}" srcOrd="2" destOrd="0" parTransId="{17169C57-1CA4-4D65-AC0C-DA12EBF1E282}" sibTransId="{79793677-7775-4672-86D1-F9F749787964}"/>
    <dgm:cxn modelId="{2455AEE8-E9F6-4A8E-9E40-9854CC05BC38}" type="presOf" srcId="{D77906EF-1BD8-47B2-AB5F-CAB31F290943}" destId="{D58EE983-589B-4934-9B36-31D32B9BA578}" srcOrd="1" destOrd="0" presId="urn:microsoft.com/office/officeart/2005/8/layout/process1"/>
    <dgm:cxn modelId="{D704E6DA-944A-4267-A147-548927A58305}" type="presParOf" srcId="{63A11E49-1A63-4AA7-8571-AA7584D512F3}" destId="{0A604C89-8442-4139-B91E-0700630EE223}" srcOrd="0" destOrd="0" presId="urn:microsoft.com/office/officeart/2005/8/layout/process1"/>
    <dgm:cxn modelId="{8A715F15-2857-4CF0-8F05-B93C31182C30}" type="presParOf" srcId="{63A11E49-1A63-4AA7-8571-AA7584D512F3}" destId="{27602112-AD24-4134-8CD3-371503900004}" srcOrd="1" destOrd="0" presId="urn:microsoft.com/office/officeart/2005/8/layout/process1"/>
    <dgm:cxn modelId="{07C6689A-57C8-4251-8D90-69572449FE31}" type="presParOf" srcId="{27602112-AD24-4134-8CD3-371503900004}" destId="{73BDCC2B-1C5C-4BC4-9166-8B156CF39214}" srcOrd="0" destOrd="0" presId="urn:microsoft.com/office/officeart/2005/8/layout/process1"/>
    <dgm:cxn modelId="{6487B42E-491A-4EDD-AF39-021A1738E192}" type="presParOf" srcId="{63A11E49-1A63-4AA7-8571-AA7584D512F3}" destId="{8360A7F8-DBA0-4C89-A14D-3EA821DB3977}" srcOrd="2" destOrd="0" presId="urn:microsoft.com/office/officeart/2005/8/layout/process1"/>
    <dgm:cxn modelId="{DDC1A3CF-5F93-496E-A791-647E0DDB0CE3}" type="presParOf" srcId="{63A11E49-1A63-4AA7-8571-AA7584D512F3}" destId="{601A8FA8-44CF-491B-9882-D9F8F447E4D6}" srcOrd="3" destOrd="0" presId="urn:microsoft.com/office/officeart/2005/8/layout/process1"/>
    <dgm:cxn modelId="{11DE32D8-F530-4B53-9263-919C7031B0C9}" type="presParOf" srcId="{601A8FA8-44CF-491B-9882-D9F8F447E4D6}" destId="{D58EE983-589B-4934-9B36-31D32B9BA578}" srcOrd="0" destOrd="0" presId="urn:microsoft.com/office/officeart/2005/8/layout/process1"/>
    <dgm:cxn modelId="{796DE132-BE16-4F13-BA90-F6F15021B65B}" type="presParOf" srcId="{63A11E49-1A63-4AA7-8571-AA7584D512F3}" destId="{2810196E-A322-46BE-80C6-297B6D0906CF}"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604C89-8442-4139-B91E-0700630EE223}">
      <dsp:nvSpPr>
        <dsp:cNvPr id="0" name=""/>
        <dsp:cNvSpPr/>
      </dsp:nvSpPr>
      <dsp:spPr>
        <a:xfrm>
          <a:off x="9750" y="789641"/>
          <a:ext cx="2914197" cy="2578381"/>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Ameir </a:t>
          </a:r>
          <a:r>
            <a:rPr lang="en-US" sz="1800" i="1" kern="1200"/>
            <a:t>et al</a:t>
          </a:r>
          <a:r>
            <a:rPr lang="en-US" sz="1800" kern="1200"/>
            <a:t>. (2023) highlights that the information gained from both a PESTLE and SWOT analysis is vital for businesses to make informed decisions based on financial gain. </a:t>
          </a:r>
        </a:p>
      </dsp:txBody>
      <dsp:txXfrm>
        <a:off x="85268" y="865159"/>
        <a:ext cx="2763161" cy="2427345"/>
      </dsp:txXfrm>
    </dsp:sp>
    <dsp:sp modelId="{27602112-AD24-4134-8CD3-371503900004}">
      <dsp:nvSpPr>
        <dsp:cNvPr id="0" name=""/>
        <dsp:cNvSpPr/>
      </dsp:nvSpPr>
      <dsp:spPr>
        <a:xfrm>
          <a:off x="3215367" y="1717471"/>
          <a:ext cx="617809" cy="722720"/>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3215367" y="1862015"/>
        <a:ext cx="432466" cy="433632"/>
      </dsp:txXfrm>
    </dsp:sp>
    <dsp:sp modelId="{8360A7F8-DBA0-4C89-A14D-3EA821DB3977}">
      <dsp:nvSpPr>
        <dsp:cNvPr id="0" name=""/>
        <dsp:cNvSpPr/>
      </dsp:nvSpPr>
      <dsp:spPr>
        <a:xfrm>
          <a:off x="4089626" y="789641"/>
          <a:ext cx="2914197" cy="2578381"/>
        </a:xfrm>
        <a:prstGeom prst="roundRect">
          <a:avLst>
            <a:gd name="adj" fmla="val 10000"/>
          </a:avLst>
        </a:prstGeom>
        <a:solidFill>
          <a:schemeClr val="accent2">
            <a:hueOff val="3221807"/>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Gathering information both internally and externally will allow a restaurant such as Nando's to decide how best to move forward as a business (Abdel-Basset, Mohamed and Smarandache, 2018).</a:t>
          </a:r>
        </a:p>
      </dsp:txBody>
      <dsp:txXfrm>
        <a:off x="4165144" y="865159"/>
        <a:ext cx="2763161" cy="2427345"/>
      </dsp:txXfrm>
    </dsp:sp>
    <dsp:sp modelId="{601A8FA8-44CF-491B-9882-D9F8F447E4D6}">
      <dsp:nvSpPr>
        <dsp:cNvPr id="0" name=""/>
        <dsp:cNvSpPr/>
      </dsp:nvSpPr>
      <dsp:spPr>
        <a:xfrm>
          <a:off x="7295243" y="1717471"/>
          <a:ext cx="617809" cy="722720"/>
        </a:xfrm>
        <a:prstGeom prst="rightArrow">
          <a:avLst>
            <a:gd name="adj1" fmla="val 60000"/>
            <a:gd name="adj2" fmla="val 50000"/>
          </a:avLst>
        </a:prstGeom>
        <a:solidFill>
          <a:schemeClr val="accent2">
            <a:hueOff val="6443614"/>
            <a:satOff val="-18493"/>
            <a:lumOff val="-2960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7295243" y="1862015"/>
        <a:ext cx="432466" cy="433632"/>
      </dsp:txXfrm>
    </dsp:sp>
    <dsp:sp modelId="{2810196E-A322-46BE-80C6-297B6D0906CF}">
      <dsp:nvSpPr>
        <dsp:cNvPr id="0" name=""/>
        <dsp:cNvSpPr/>
      </dsp:nvSpPr>
      <dsp:spPr>
        <a:xfrm>
          <a:off x="8169502" y="789641"/>
          <a:ext cx="2914197" cy="2578381"/>
        </a:xfrm>
        <a:prstGeom prst="roundRect">
          <a:avLst>
            <a:gd name="adj" fmla="val 10000"/>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With a strong plan in place, Nando's can decide if it is truly beneficial to expand into new locations or decide if the competition is too strong or if PESTLE factors make the risk outweigh the reward. </a:t>
          </a:r>
        </a:p>
      </dsp:txBody>
      <dsp:txXfrm>
        <a:off x="8245020" y="865159"/>
        <a:ext cx="2763161" cy="2427345"/>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5/7/2026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5/7/2026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5/7/2026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5/7/2026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5/7/2026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5/7/2026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5/7/2026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5/7/2026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5/7/2026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5/7/2026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5/7/2026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5/7/2026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openxmlformats.org/officeDocument/2006/relationships/hyperlink" Target="https://proximagroup.com/proxima-perspectives/how-has-brexit-and-the-pandemic-impacted-staffing-within-facilities-management/" TargetMode="External"/><Relationship Id="rId3" Type="http://schemas.openxmlformats.org/officeDocument/2006/relationships/hyperlink" Target="https://doi.org/10.5593/sgem2023/5.1/s21.60" TargetMode="External"/><Relationship Id="rId7" Type="http://schemas.openxmlformats.org/officeDocument/2006/relationships/hyperlink" Target="https://cordis.europa.eu/article/id/435709-investigating-europe-s-life-saving-lockdown-policies" TargetMode="External"/><Relationship Id="rId12" Type="http://schemas.openxmlformats.org/officeDocument/2006/relationships/hyperlink" Target="https://palife.co.uk/in-depth/9-signs-you-have-a-poor-work-life-balance/" TargetMode="External"/><Relationship Id="rId2" Type="http://schemas.openxmlformats.org/officeDocument/2006/relationships/hyperlink" Target="https://doi.org/10.3390/sym10040116" TargetMode="External"/><Relationship Id="rId1" Type="http://schemas.openxmlformats.org/officeDocument/2006/relationships/slideLayout" Target="../slideLayouts/slideLayout2.xml"/><Relationship Id="rId6" Type="http://schemas.openxmlformats.org/officeDocument/2006/relationships/hyperlink" Target="https://catererlicensee.com/data-reveals-hospitality-employees-stay-with-a-company-for-just-three-years/" TargetMode="External"/><Relationship Id="rId11" Type="http://schemas.openxmlformats.org/officeDocument/2006/relationships/hyperlink" Target="https://southcoastdtp.ac.uk/living-with-brexit-understanding-the" TargetMode="External"/><Relationship Id="rId5" Type="http://schemas.openxmlformats.org/officeDocument/2006/relationships/hyperlink" Target="https://www.breakroom.cc/en-gb/nandos-nandoca-jobs?_gl=1" TargetMode="External"/><Relationship Id="rId10" Type="http://schemas.openxmlformats.org/officeDocument/2006/relationships/hyperlink" Target="https://deliveroo.co.uk/more/news-articles/nando-s-exclusivity-extension?srsltid=AfmBOoq8xQJWLPigGabj245MSyTTCQyG5EqCczXU7gxPQ2zZPzbZPKXq" TargetMode="External"/><Relationship Id="rId4" Type="http://schemas.openxmlformats.org/officeDocument/2006/relationships/hyperlink" Target="https://www.chefsresource.com/where-is-nando%CA%BCs-food-from/?utm_source" TargetMode="External"/><Relationship Id="rId9" Type="http://schemas.openxmlformats.org/officeDocument/2006/relationships/hyperlink" Target="https://corporate.deliveroo.co.uk/" TargetMode="External"/></Relationships>
</file>

<file path=ppt/slides/_rels/slide32.xml.rels><?xml version="1.0" encoding="UTF-8" standalone="yes"?>
<Relationships xmlns="http://schemas.openxmlformats.org/package/2006/relationships"><Relationship Id="rId8" Type="http://schemas.openxmlformats.org/officeDocument/2006/relationships/hyperlink" Target="https://www.george-business-review.com/external-and-internal-environment-analysis-of-nandos/" TargetMode="External"/><Relationship Id="rId13" Type="http://schemas.openxmlformats.org/officeDocument/2006/relationships/hyperlink" Target="https://doi.org/10.47670/wuwijar202481kg" TargetMode="External"/><Relationship Id="rId3" Type="http://schemas.openxmlformats.org/officeDocument/2006/relationships/hyperlink" Target="https://www.facebook.com/KennetShopping/posts/nandos-are" TargetMode="External"/><Relationship Id="rId7" Type="http://schemas.openxmlformats.org/officeDocument/2006/relationships/hyperlink" Target="https://www.proquest.com/docview/2819260258?accountid=130472&amp;pq-origsite" TargetMode="External"/><Relationship Id="rId12" Type="http://schemas.openxmlformats.org/officeDocument/2006/relationships/hyperlink" Target="https://www.gov.uk/national-minimum-wage/worker-disputes-over-minimum-wage" TargetMode="External"/><Relationship Id="rId2" Type="http://schemas.openxmlformats.org/officeDocument/2006/relationships/hyperlink" Target="https://www.equifax.co.uk/resources/money-management/furlough-scheme-explained" TargetMode="External"/><Relationship Id="rId1" Type="http://schemas.openxmlformats.org/officeDocument/2006/relationships/slideLayout" Target="../slideLayouts/slideLayout2.xml"/><Relationship Id="rId6" Type="http://schemas.openxmlformats.org/officeDocument/2006/relationships/hyperlink" Target="https://www.gallup.com/q12-employee-engagement-survey/" TargetMode="External"/><Relationship Id="rId11" Type="http://schemas.openxmlformats.org/officeDocument/2006/relationships/hyperlink" Target="https://www.goodto.com/food/food-news/nandos-delivery-service-8931" TargetMode="External"/><Relationship Id="rId5" Type="http://schemas.openxmlformats.org/officeDocument/2006/relationships/hyperlink" Target="https://www.freshfields.com/globalassets/our-thinking/campaigns/asia-employment" TargetMode="External"/><Relationship Id="rId10" Type="http://schemas.openxmlformats.org/officeDocument/2006/relationships/hyperlink" Target="https://www.glassdoor.co.uk/Reviews/Nando-s-work-life-balance-Reviews-EI_IE574195.0,7_KH8,25.htm" TargetMode="External"/><Relationship Id="rId4" Type="http://schemas.openxmlformats.org/officeDocument/2006/relationships/hyperlink" Target="https://www.independent.co.uk/news/uk/politics/nandos-brexit-food-shortage-eu-b1905489" TargetMode="External"/><Relationship Id="rId9" Type="http://schemas.openxmlformats.org/officeDocument/2006/relationships/hyperlink" Target="https://www.geotab.com/uk/glossary/what-is-hgv/" TargetMode="External"/></Relationships>
</file>

<file path=ppt/slides/_rels/slide33.xml.rels><?xml version="1.0" encoding="UTF-8" standalone="yes"?>
<Relationships xmlns="http://schemas.openxmlformats.org/package/2006/relationships"><Relationship Id="rId8" Type="http://schemas.openxmlformats.org/officeDocument/2006/relationships/hyperlink" Target="https://www.bbc.co.uk/news/articles/c70k26jjkklo" TargetMode="External"/><Relationship Id="rId13" Type="http://schemas.openxmlformats.org/officeDocument/2006/relationships/hyperlink" Target="https://www.linkedin.com/posts/nandos" TargetMode="External"/><Relationship Id="rId3" Type="http://schemas.openxmlformats.org/officeDocument/2006/relationships/hyperlink" Target="https://www.cosmopolitan.com/uk/lifestyle/food-and-drink/a49267/healthiest-things-eat-at-nandos/https:/www.cosmopolitan.com/uk/lifestyle/food-and-drink/a49267/healthiest-things-eat-at-nandos/" TargetMode="External"/><Relationship Id="rId7" Type="http://schemas.openxmlformats.org/officeDocument/2006/relationships/hyperlink" Target="https://logistics.org.uk/media/press-releases/2025/september/hgv-drivers-kept-the-economy-moving-during-covid-b" TargetMode="External"/><Relationship Id="rId12" Type="http://schemas.openxmlformats.org/officeDocument/2006/relationships/hyperlink" Target="https://www.nandos.co.uk/halal" TargetMode="External"/><Relationship Id="rId2" Type="http://schemas.openxmlformats.org/officeDocument/2006/relationships/hyperlink" Target="https://blog.plantwise.org/2025/06/12/5-common-chilli-pests-and-diseases/" TargetMode="External"/><Relationship Id="rId1" Type="http://schemas.openxmlformats.org/officeDocument/2006/relationships/slideLayout" Target="../slideLayouts/slideLayout2.xml"/><Relationship Id="rId6" Type="http://schemas.openxmlformats.org/officeDocument/2006/relationships/hyperlink" Target="https://kredily.com/effective-employee-retention-strategies-to-thrive-in-2024/" TargetMode="External"/><Relationship Id="rId11" Type="http://schemas.openxmlformats.org/officeDocument/2006/relationships/hyperlink" Target="https://www.limesurvey.org/blog/knowledge/understanding-gallup-q12-the-survey-framework" TargetMode="External"/><Relationship Id="rId5" Type="http://schemas.openxmlformats.org/officeDocument/2006/relationships/hyperlink" Target="https://doi.org/10.1108/bfj-10-2023-0880" TargetMode="External"/><Relationship Id="rId15" Type="http://schemas.openxmlformats.org/officeDocument/2006/relationships/hyperlink" Target="https://www.nandos.com/people/opportunities-for-change/" TargetMode="External"/><Relationship Id="rId10" Type="http://schemas.openxmlformats.org/officeDocument/2006/relationships/hyperlink" Target="https://mutomorro.com/tools/pestle-analysis/" TargetMode="External"/><Relationship Id="rId4" Type="http://schemas.openxmlformats.org/officeDocument/2006/relationships/hyperlink" Target="https://doi.org/10.3846/bme.2020.11999" TargetMode="External"/><Relationship Id="rId9" Type="http://schemas.openxmlformats.org/officeDocument/2006/relationships/hyperlink" Target="https://www.wiltshiretimes.co.uk/news/14495886.nandos-launch-new-healthy-eating-options/" TargetMode="External"/><Relationship Id="rId14" Type="http://schemas.openxmlformats.org/officeDocument/2006/relationships/hyperlink" Target="https://www.nandos.com/world/#world-view" TargetMode="External"/></Relationships>
</file>

<file path=ppt/slides/_rels/slide34.xml.rels><?xml version="1.0" encoding="UTF-8" standalone="yes"?>
<Relationships xmlns="http://schemas.openxmlformats.org/package/2006/relationships"><Relationship Id="rId8" Type="http://schemas.openxmlformats.org/officeDocument/2006/relationships/hyperlink" Target="https://www.queensquare.co.uk/nandos-restaurant/" TargetMode="External"/><Relationship Id="rId13" Type="http://schemas.openxmlformats.org/officeDocument/2006/relationships/hyperlink" Target="https://www.wordstream.com/blog/ws/2017/12/20/swot-analysis" TargetMode="External"/><Relationship Id="rId3" Type="http://schemas.openxmlformats.org/officeDocument/2006/relationships/hyperlink" Target="https://blog.oxfordcollegeofmarketing.com/2016/06/30/pestel-analysis/" TargetMode="External"/><Relationship Id="rId7" Type="http://schemas.openxmlformats.org/officeDocument/2006/relationships/hyperlink" Target="https://primeview.co/technologys-impact-on-todays-world/" TargetMode="External"/><Relationship Id="rId12" Type="http://schemas.openxmlformats.org/officeDocument/2006/relationships/hyperlink" Target="https://www.foodserviceequipmentjournal.com/nandos-reveals-85-of-orders-are-now-placed-digitally-after-integration-of-new-system-with-kitchen-operations/" TargetMode="External"/><Relationship Id="rId2" Type="http://schemas.openxmlformats.org/officeDocument/2006/relationships/hyperlink" Target="https://doi.org/10.21917/ijms.2025.0314" TargetMode="External"/><Relationship Id="rId1" Type="http://schemas.openxmlformats.org/officeDocument/2006/relationships/slideLayout" Target="../slideLayouts/slideLayout2.xml"/><Relationship Id="rId6" Type="http://schemas.openxmlformats.org/officeDocument/2006/relationships/hyperlink" Target="https://www.personio.com/hr-lexicon/coaching-leadership-style/" TargetMode="External"/><Relationship Id="rId11" Type="http://schemas.openxmlformats.org/officeDocument/2006/relationships/hyperlink" Target="https://www.thecaterer.com/news/nandos-trial-karakuri-robotic-automation-technology" TargetMode="External"/><Relationship Id="rId5" Type="http://schemas.openxmlformats.org/officeDocument/2006/relationships/hyperlink" Target="https://pepes.co.uk/pepes-news/pepes-newcastle-gosforth-now-open/" TargetMode="External"/><Relationship Id="rId10" Type="http://schemas.openxmlformats.org/officeDocument/2006/relationships/hyperlink" Target="https://www.samsltd.co.uk/5-years-later-how-covid-changed-health-safety-forever/" TargetMode="External"/><Relationship Id="rId4" Type="http://schemas.openxmlformats.org/officeDocument/2006/relationships/hyperlink" Target="https://pagefly.io/blogs/shopify/product-recommendation" TargetMode="External"/><Relationship Id="rId9" Type="http://schemas.openxmlformats.org/officeDocument/2006/relationships/hyperlink" Target="https://www.centuroglobal.com/article/legal-implications-of" TargetMode="External"/></Relationships>
</file>

<file path=ppt/slides/_rels/slide35.xml.rels><?xml version="1.0" encoding="UTF-8" standalone="yes"?>
<Relationships xmlns="http://schemas.openxmlformats.org/package/2006/relationships"><Relationship Id="rId8" Type="http://schemas.openxmlformats.org/officeDocument/2006/relationships/hyperlink" Target="https://davidtwade.co.uk/services/consumer-law" TargetMode="External"/><Relationship Id="rId13" Type="http://schemas.openxmlformats.org/officeDocument/2006/relationships/hyperlink" Target="https://www.intoo.com/us/blog/how-to-improve-employee-retention/" TargetMode="External"/><Relationship Id="rId3" Type="http://schemas.openxmlformats.org/officeDocument/2006/relationships/hyperlink" Target="https://doi.org/10.1177/002795011924800111" TargetMode="External"/><Relationship Id="rId7" Type="http://schemas.openxmlformats.org/officeDocument/2006/relationships/hyperlink" Target="https://www.studocu.com/en-gb/document/notre-dame-catholic-sixth-form-college/business/assessment-12-pestle-and-swot-analysis-of-nandos/141352903" TargetMode="External"/><Relationship Id="rId12" Type="http://schemas.openxmlformats.org/officeDocument/2006/relationships/hyperlink" Target="https://www.wrap.ngo/what-we-do/prevent-problem-packaging" TargetMode="External"/><Relationship Id="rId2" Type="http://schemas.openxmlformats.org/officeDocument/2006/relationships/hyperlink" Target="https://metro.co.uk/2015/03/26/calling-all-nandos-fans-four-new-dishes-are-about-to-make-their" TargetMode="External"/><Relationship Id="rId1" Type="http://schemas.openxmlformats.org/officeDocument/2006/relationships/slideLayout" Target="../slideLayouts/slideLayout2.xml"/><Relationship Id="rId6" Type="http://schemas.openxmlformats.org/officeDocument/2006/relationships/hyperlink" Target="https://nsms2010project.wordpress.com/the-nandos-story/" TargetMode="External"/><Relationship Id="rId11" Type="http://schemas.openxmlformats.org/officeDocument/2006/relationships/hyperlink" Target="https://www.workharmony.com/the-7-biggest-challenges-facing-hr-in-2019/" TargetMode="External"/><Relationship Id="rId5" Type="http://schemas.openxmlformats.org/officeDocument/2006/relationships/hyperlink" Target="https://www.insperity.com/blog/overworked-employees/" TargetMode="External"/><Relationship Id="rId10" Type="http://schemas.openxmlformats.org/officeDocument/2006/relationships/hyperlink" Target="https://www.theguardian.com/business/2021/aug/17/nandos-forced-to-shut-outlets-through-covid-related-shortages" TargetMode="External"/><Relationship Id="rId4" Type="http://schemas.openxmlformats.org/officeDocument/2006/relationships/hyperlink" Target="https://www.thecaterer.com/news/nandos-new-openings-returning-profit-pandemic" TargetMode="External"/><Relationship Id="rId9" Type="http://schemas.openxmlformats.org/officeDocument/2006/relationships/hyperlink" Target="https://cy.ons.gov.uk/employmentandlabourmarket/peopleinwork/employmentandemployeetypes/articles/theoccupationsmostdependentonolderandyoungerworkers/2023-05-31?utm_source=chatgp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blue and white gradient&#10;&#10;AI-generated content may be incorrect.">
            <a:extLst>
              <a:ext uri="{FF2B5EF4-FFF2-40B4-BE49-F238E27FC236}">
                <a16:creationId xmlns:a16="http://schemas.microsoft.com/office/drawing/2014/main" id="{800B4A0A-284C-D276-052D-0CCB72365898}"/>
              </a:ext>
            </a:extLst>
          </p:cNvPr>
          <p:cNvPicPr>
            <a:picLocks noChangeAspect="1"/>
          </p:cNvPicPr>
          <p:nvPr/>
        </p:nvPicPr>
        <p:blipFill>
          <a:blip r:embed="rId2"/>
          <a:stretch>
            <a:fillRect/>
          </a:stretch>
        </p:blipFill>
        <p:spPr>
          <a:xfrm>
            <a:off x="225" y="0"/>
            <a:ext cx="12191551" cy="6858000"/>
          </a:xfrm>
          <a:prstGeom prst="rect">
            <a:avLst/>
          </a:prstGeom>
        </p:spPr>
      </p:pic>
      <p:sp>
        <p:nvSpPr>
          <p:cNvPr id="2" name="Title 1">
            <a:extLst>
              <a:ext uri="{FF2B5EF4-FFF2-40B4-BE49-F238E27FC236}">
                <a16:creationId xmlns:a16="http://schemas.microsoft.com/office/drawing/2014/main" id="{F54101E7-4DA4-FED5-8423-D16D1315A0E7}"/>
              </a:ext>
            </a:extLst>
          </p:cNvPr>
          <p:cNvSpPr>
            <a:spLocks noGrp="1"/>
          </p:cNvSpPr>
          <p:nvPr>
            <p:ph type="title"/>
          </p:nvPr>
        </p:nvSpPr>
        <p:spPr>
          <a:xfrm>
            <a:off x="1355785" y="365125"/>
            <a:ext cx="9466053" cy="1339940"/>
          </a:xfrm>
        </p:spPr>
        <p:txBody>
          <a:bodyPr/>
          <a:lstStyle/>
          <a:p>
            <a:pPr algn="ctr"/>
            <a:r>
              <a:rPr lang="en-US" b="1">
                <a:latin typeface="Arial"/>
                <a:cs typeface="Arial"/>
              </a:rPr>
              <a:t>BMGM5005: Professional Service</a:t>
            </a:r>
            <a:endParaRPr lang="en-US" b="1" dirty="0">
              <a:latin typeface="Arial"/>
              <a:cs typeface="Arial"/>
            </a:endParaRPr>
          </a:p>
        </p:txBody>
      </p:sp>
      <p:sp>
        <p:nvSpPr>
          <p:cNvPr id="3" name="Content Placeholder 2">
            <a:extLst>
              <a:ext uri="{FF2B5EF4-FFF2-40B4-BE49-F238E27FC236}">
                <a16:creationId xmlns:a16="http://schemas.microsoft.com/office/drawing/2014/main" id="{36C23A6B-CFF0-44C3-5643-6E9549311ED7}"/>
              </a:ext>
            </a:extLst>
          </p:cNvPr>
          <p:cNvSpPr>
            <a:spLocks noGrp="1"/>
          </p:cNvSpPr>
          <p:nvPr>
            <p:ph idx="1"/>
          </p:nvPr>
        </p:nvSpPr>
        <p:spPr/>
        <p:txBody>
          <a:bodyPr vert="horz" lIns="91440" tIns="45720" rIns="91440" bIns="45720" rtlCol="0" anchor="t">
            <a:normAutofit/>
          </a:bodyPr>
          <a:lstStyle/>
          <a:p>
            <a:endParaRPr lang="en-GB">
              <a:latin typeface="Calibri"/>
              <a:ea typeface="Calibri"/>
              <a:cs typeface="Calibri"/>
            </a:endParaRPr>
          </a:p>
          <a:p>
            <a:endParaRPr lang="en-US">
              <a:latin typeface="Calibri"/>
              <a:ea typeface="Calibri"/>
              <a:cs typeface="Calibri"/>
            </a:endParaRPr>
          </a:p>
          <a:p>
            <a:endParaRPr lang="en-US"/>
          </a:p>
        </p:txBody>
      </p:sp>
      <p:sp>
        <p:nvSpPr>
          <p:cNvPr id="4" name="TextBox 3">
            <a:extLst>
              <a:ext uri="{FF2B5EF4-FFF2-40B4-BE49-F238E27FC236}">
                <a16:creationId xmlns:a16="http://schemas.microsoft.com/office/drawing/2014/main" id="{7E150A54-A9A4-5F75-F426-9FCF101780FB}"/>
              </a:ext>
            </a:extLst>
          </p:cNvPr>
          <p:cNvSpPr txBox="1"/>
          <p:nvPr/>
        </p:nvSpPr>
        <p:spPr>
          <a:xfrm>
            <a:off x="4181230" y="2285999"/>
            <a:ext cx="5001846" cy="12926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000" b="1"/>
              <a:t>Emily Keane - 2409111</a:t>
            </a:r>
            <a:endParaRPr lang="en-US" sz="3000" dirty="0"/>
          </a:p>
          <a:p>
            <a:pPr algn="ctr"/>
            <a:r>
              <a:rPr lang="en-US" sz="3000" b="1"/>
              <a:t>Lecturer – Jemma Smith</a:t>
            </a:r>
            <a:r>
              <a:rPr lang="en-US" sz="3000" dirty="0"/>
              <a:t> </a:t>
            </a:r>
          </a:p>
          <a:p>
            <a:endParaRPr lang="en-US" dirty="0"/>
          </a:p>
        </p:txBody>
      </p:sp>
      <p:sp>
        <p:nvSpPr>
          <p:cNvPr id="5" name="TextBox 4">
            <a:extLst>
              <a:ext uri="{FF2B5EF4-FFF2-40B4-BE49-F238E27FC236}">
                <a16:creationId xmlns:a16="http://schemas.microsoft.com/office/drawing/2014/main" id="{D3300470-4473-265B-F22F-AF2540D1D145}"/>
              </a:ext>
            </a:extLst>
          </p:cNvPr>
          <p:cNvSpPr txBox="1"/>
          <p:nvPr/>
        </p:nvSpPr>
        <p:spPr>
          <a:xfrm>
            <a:off x="2701636" y="4114799"/>
            <a:ext cx="7966363"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mn-lt"/>
                <a:cs typeface="+mn-lt"/>
              </a:rPr>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endParaRPr lang="en-US"/>
          </a:p>
        </p:txBody>
      </p:sp>
    </p:spTree>
    <p:extLst>
      <p:ext uri="{BB962C8B-B14F-4D97-AF65-F5344CB8AC3E}">
        <p14:creationId xmlns:p14="http://schemas.microsoft.com/office/powerpoint/2010/main" val="2790197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blue and white gradient&#10;&#10;AI-generated content may be incorrect.">
            <a:extLst>
              <a:ext uri="{FF2B5EF4-FFF2-40B4-BE49-F238E27FC236}">
                <a16:creationId xmlns:a16="http://schemas.microsoft.com/office/drawing/2014/main" id="{067D00DA-F712-E1CD-86C7-AF80B8CDBBCB}"/>
              </a:ext>
            </a:extLst>
          </p:cNvPr>
          <p:cNvPicPr>
            <a:picLocks noChangeAspect="1"/>
          </p:cNvPicPr>
          <p:nvPr/>
        </p:nvPicPr>
        <p:blipFill>
          <a:blip r:embed="rId2"/>
          <a:stretch>
            <a:fillRect/>
          </a:stretch>
        </p:blipFill>
        <p:spPr>
          <a:xfrm>
            <a:off x="225" y="0"/>
            <a:ext cx="12191551" cy="6858000"/>
          </a:xfrm>
          <a:prstGeom prst="rect">
            <a:avLst/>
          </a:prstGeom>
        </p:spPr>
      </p:pic>
      <p:sp>
        <p:nvSpPr>
          <p:cNvPr id="2" name="Title 1">
            <a:extLst>
              <a:ext uri="{FF2B5EF4-FFF2-40B4-BE49-F238E27FC236}">
                <a16:creationId xmlns:a16="http://schemas.microsoft.com/office/drawing/2014/main" id="{5F7604CD-F8E5-83DE-7017-CF2FB472D6F1}"/>
              </a:ext>
            </a:extLst>
          </p:cNvPr>
          <p:cNvSpPr>
            <a:spLocks noGrp="1"/>
          </p:cNvSpPr>
          <p:nvPr>
            <p:ph type="title"/>
          </p:nvPr>
        </p:nvSpPr>
        <p:spPr>
          <a:xfrm>
            <a:off x="726440" y="182245"/>
            <a:ext cx="10515600" cy="1325563"/>
          </a:xfrm>
        </p:spPr>
        <p:txBody>
          <a:bodyPr/>
          <a:lstStyle/>
          <a:p>
            <a:r>
              <a:rPr lang="en-US">
                <a:latin typeface="Arial"/>
                <a:cs typeface="Arial"/>
              </a:rPr>
              <a:t>Contents Page</a:t>
            </a:r>
          </a:p>
        </p:txBody>
      </p:sp>
      <p:sp>
        <p:nvSpPr>
          <p:cNvPr id="3" name="Content Placeholder 2">
            <a:extLst>
              <a:ext uri="{FF2B5EF4-FFF2-40B4-BE49-F238E27FC236}">
                <a16:creationId xmlns:a16="http://schemas.microsoft.com/office/drawing/2014/main" id="{C3EF8AE4-C0BD-61B1-819B-E2BAA67123A4}"/>
              </a:ext>
            </a:extLst>
          </p:cNvPr>
          <p:cNvSpPr>
            <a:spLocks noGrp="1"/>
          </p:cNvSpPr>
          <p:nvPr>
            <p:ph idx="1"/>
          </p:nvPr>
        </p:nvSpPr>
        <p:spPr/>
        <p:txBody>
          <a:bodyPr vert="horz" lIns="91440" tIns="45720" rIns="91440" bIns="45720" rtlCol="0" anchor="t">
            <a:normAutofit/>
          </a:bodyPr>
          <a:lstStyle/>
          <a:p>
            <a:endParaRPr lang="en-US">
              <a:latin typeface="Calibri"/>
              <a:ea typeface="Calibri"/>
              <a:cs typeface="Calibri"/>
            </a:endParaRPr>
          </a:p>
          <a:p>
            <a:endParaRPr lang="en-US"/>
          </a:p>
        </p:txBody>
      </p:sp>
      <p:sp>
        <p:nvSpPr>
          <p:cNvPr id="5" name="TextBox 4">
            <a:extLst>
              <a:ext uri="{FF2B5EF4-FFF2-40B4-BE49-F238E27FC236}">
                <a16:creationId xmlns:a16="http://schemas.microsoft.com/office/drawing/2014/main" id="{E6AE0E3F-930B-4F8A-4816-8B6784F2806C}"/>
              </a:ext>
            </a:extLst>
          </p:cNvPr>
          <p:cNvSpPr txBox="1"/>
          <p:nvPr/>
        </p:nvSpPr>
        <p:spPr>
          <a:xfrm>
            <a:off x="731520" y="1503680"/>
            <a:ext cx="9784080" cy="41549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latin typeface="Arial"/>
                <a:cs typeface="Arial"/>
              </a:rPr>
              <a:t>Slide 3 -  Title Page </a:t>
            </a:r>
            <a:endParaRPr lang="en-US"/>
          </a:p>
          <a:p>
            <a:r>
              <a:rPr lang="en-US" sz="2400">
                <a:latin typeface="Arial"/>
                <a:cs typeface="Arial"/>
              </a:rPr>
              <a:t>Slide 4 – Introduction </a:t>
            </a:r>
          </a:p>
          <a:p>
            <a:r>
              <a:rPr lang="en-US" sz="2400">
                <a:latin typeface="Arial"/>
                <a:cs typeface="Arial"/>
              </a:rPr>
              <a:t>Slide 5 – Key challenges</a:t>
            </a:r>
          </a:p>
          <a:p>
            <a:r>
              <a:rPr lang="en-US" sz="2400">
                <a:latin typeface="Arial"/>
                <a:cs typeface="Arial"/>
              </a:rPr>
              <a:t>Slide 6 – 19 – PESTLE Analysis</a:t>
            </a:r>
          </a:p>
          <a:p>
            <a:r>
              <a:rPr lang="en-US" sz="2400">
                <a:latin typeface="Arial"/>
                <a:cs typeface="Arial"/>
              </a:rPr>
              <a:t>Slide 20 – 21 – SWOT Analysis</a:t>
            </a:r>
            <a:endParaRPr lang="en-US" sz="2400" dirty="0">
              <a:latin typeface="Arial"/>
              <a:cs typeface="Arial"/>
            </a:endParaRPr>
          </a:p>
          <a:p>
            <a:r>
              <a:rPr lang="en-US" sz="2400" dirty="0">
                <a:latin typeface="Arial"/>
                <a:cs typeface="Arial"/>
              </a:rPr>
              <a:t>Slide 22 – Business </a:t>
            </a:r>
            <a:r>
              <a:rPr lang="en-US" sz="2400">
                <a:latin typeface="Arial"/>
                <a:cs typeface="Arial"/>
              </a:rPr>
              <a:t>Impact </a:t>
            </a:r>
          </a:p>
          <a:p>
            <a:r>
              <a:rPr lang="en-US" sz="2400">
                <a:latin typeface="Arial"/>
                <a:cs typeface="Arial"/>
              </a:rPr>
              <a:t>Slide 23 – 25 – Retention </a:t>
            </a:r>
          </a:p>
          <a:p>
            <a:r>
              <a:rPr lang="en-US" sz="2400">
                <a:latin typeface="Arial"/>
                <a:cs typeface="Arial"/>
              </a:rPr>
              <a:t>Slide 26 – 27 – Industry Comparisons </a:t>
            </a:r>
          </a:p>
          <a:p>
            <a:r>
              <a:rPr lang="en-US" sz="2400">
                <a:latin typeface="Arial"/>
                <a:cs typeface="Arial"/>
              </a:rPr>
              <a:t>Slide 28 – Retirement Tide</a:t>
            </a:r>
          </a:p>
          <a:p>
            <a:r>
              <a:rPr lang="en-US" sz="2400">
                <a:latin typeface="Arial"/>
                <a:cs typeface="Arial"/>
              </a:rPr>
              <a:t>Slide 29 – Leadership Style </a:t>
            </a:r>
            <a:endParaRPr lang="en-US" sz="2400" dirty="0">
              <a:latin typeface="Arial"/>
              <a:cs typeface="Arial"/>
            </a:endParaRPr>
          </a:p>
          <a:p>
            <a:r>
              <a:rPr lang="en-US" sz="2400" dirty="0">
                <a:latin typeface="Arial"/>
                <a:cs typeface="Arial"/>
              </a:rPr>
              <a:t>Slide 30 – </a:t>
            </a:r>
            <a:r>
              <a:rPr lang="en-US" sz="2400">
                <a:latin typeface="Arial"/>
                <a:cs typeface="Arial"/>
              </a:rPr>
              <a:t>Recommendations</a:t>
            </a:r>
            <a:r>
              <a:rPr lang="en-US" sz="2400" dirty="0">
                <a:latin typeface="Arial"/>
                <a:cs typeface="Arial"/>
              </a:rPr>
              <a:t> </a:t>
            </a:r>
          </a:p>
        </p:txBody>
      </p:sp>
    </p:spTree>
    <p:extLst>
      <p:ext uri="{BB962C8B-B14F-4D97-AF65-F5344CB8AC3E}">
        <p14:creationId xmlns:p14="http://schemas.microsoft.com/office/powerpoint/2010/main" val="38585382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blue and white gradient&#10;&#10;AI-generated content may be incorrect.">
            <a:extLst>
              <a:ext uri="{FF2B5EF4-FFF2-40B4-BE49-F238E27FC236}">
                <a16:creationId xmlns:a16="http://schemas.microsoft.com/office/drawing/2014/main" id="{793BA3FC-ED9A-F2C5-5308-51C161505C8A}"/>
              </a:ext>
            </a:extLst>
          </p:cNvPr>
          <p:cNvPicPr>
            <a:picLocks noChangeAspect="1"/>
          </p:cNvPicPr>
          <p:nvPr/>
        </p:nvPicPr>
        <p:blipFill>
          <a:blip r:embed="rId2"/>
          <a:stretch>
            <a:fillRect/>
          </a:stretch>
        </p:blipFill>
        <p:spPr>
          <a:xfrm>
            <a:off x="225" y="0"/>
            <a:ext cx="12191551" cy="6858000"/>
          </a:xfrm>
          <a:prstGeom prst="rect">
            <a:avLst/>
          </a:prstGeom>
        </p:spPr>
      </p:pic>
      <p:sp>
        <p:nvSpPr>
          <p:cNvPr id="3" name="Content Placeholder 2">
            <a:extLst>
              <a:ext uri="{FF2B5EF4-FFF2-40B4-BE49-F238E27FC236}">
                <a16:creationId xmlns:a16="http://schemas.microsoft.com/office/drawing/2014/main" id="{D1A8FEB9-CB63-DCAF-AF07-016A1D608590}"/>
              </a:ext>
            </a:extLst>
          </p:cNvPr>
          <p:cNvSpPr>
            <a:spLocks noGrp="1"/>
          </p:cNvSpPr>
          <p:nvPr>
            <p:ph idx="1"/>
          </p:nvPr>
        </p:nvSpPr>
        <p:spPr>
          <a:xfrm>
            <a:off x="828040" y="2292985"/>
            <a:ext cx="10515600" cy="1984058"/>
          </a:xfrm>
        </p:spPr>
        <p:txBody>
          <a:bodyPr vert="horz" lIns="91440" tIns="45720" rIns="91440" bIns="45720" rtlCol="0" anchor="t">
            <a:normAutofit/>
          </a:bodyPr>
          <a:lstStyle/>
          <a:p>
            <a:pPr marL="0" indent="0" algn="ctr">
              <a:buNone/>
            </a:pPr>
            <a:r>
              <a:rPr lang="en-GB" sz="4000">
                <a:ea typeface="+mn-lt"/>
                <a:cs typeface="+mn-lt"/>
              </a:rPr>
              <a:t>Analyse the Impacts of Macro Environment on Human Resources Management and Personal Management of Nando's</a:t>
            </a:r>
          </a:p>
          <a:p>
            <a:pPr marL="0" indent="0" algn="ctr">
              <a:buNone/>
            </a:pPr>
            <a:endParaRPr lang="en-GB" sz="4000" dirty="0">
              <a:latin typeface="Aptos"/>
              <a:ea typeface="Calibri"/>
              <a:cs typeface="Calibri"/>
            </a:endParaRPr>
          </a:p>
          <a:p>
            <a:pPr marL="0" indent="0" algn="ctr">
              <a:buNone/>
            </a:pPr>
            <a:endParaRPr lang="en-GB" sz="4000" dirty="0">
              <a:latin typeface="Aptos"/>
              <a:ea typeface="Calibri"/>
              <a:cs typeface="Calibri"/>
            </a:endParaRPr>
          </a:p>
          <a:p>
            <a:pPr marL="0" indent="0" algn="ctr">
              <a:buNone/>
            </a:pPr>
            <a:endParaRPr lang="en-GB" sz="4000" dirty="0">
              <a:latin typeface="Aptos"/>
              <a:ea typeface="Calibri"/>
              <a:cs typeface="Calibri"/>
            </a:endParaRPr>
          </a:p>
          <a:p>
            <a:pPr marL="0" indent="0" algn="ctr">
              <a:buNone/>
            </a:pPr>
            <a:endParaRPr lang="en-GB" sz="4000" dirty="0">
              <a:latin typeface="Aptos"/>
              <a:ea typeface="Calibri"/>
              <a:cs typeface="Calibri"/>
            </a:endParaRPr>
          </a:p>
          <a:p>
            <a:pPr marL="0" indent="0" algn="ctr">
              <a:buNone/>
            </a:pPr>
            <a:endParaRPr lang="en-GB" dirty="0">
              <a:latin typeface="Aptos"/>
              <a:ea typeface="Calibri"/>
              <a:cs typeface="Calibri"/>
            </a:endParaRPr>
          </a:p>
          <a:p>
            <a:pPr marL="0" indent="0" algn="ctr">
              <a:buNone/>
            </a:pPr>
            <a:endParaRPr lang="en-GB" dirty="0">
              <a:latin typeface="Aptos"/>
              <a:ea typeface="Calibri"/>
              <a:cs typeface="Calibri"/>
            </a:endParaRPr>
          </a:p>
        </p:txBody>
      </p:sp>
    </p:spTree>
    <p:extLst>
      <p:ext uri="{BB962C8B-B14F-4D97-AF65-F5344CB8AC3E}">
        <p14:creationId xmlns:p14="http://schemas.microsoft.com/office/powerpoint/2010/main" val="3204367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B9EE3F3-89B7-43C3-8651-C4C968309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B7902A-8D7C-E874-39D2-F74EAE17600D}"/>
              </a:ext>
            </a:extLst>
          </p:cNvPr>
          <p:cNvSpPr>
            <a:spLocks noGrp="1"/>
          </p:cNvSpPr>
          <p:nvPr>
            <p:ph type="title"/>
          </p:nvPr>
        </p:nvSpPr>
        <p:spPr>
          <a:xfrm>
            <a:off x="411480" y="991443"/>
            <a:ext cx="4443154" cy="1087819"/>
          </a:xfrm>
        </p:spPr>
        <p:txBody>
          <a:bodyPr anchor="b">
            <a:normAutofit/>
          </a:bodyPr>
          <a:lstStyle/>
          <a:p>
            <a:r>
              <a:rPr lang="en-US" sz="3400"/>
              <a:t>Introduction</a:t>
            </a:r>
          </a:p>
        </p:txBody>
      </p:sp>
      <p:sp>
        <p:nvSpPr>
          <p:cNvPr id="12" name="Rectangle 11">
            <a:extLst>
              <a:ext uri="{FF2B5EF4-FFF2-40B4-BE49-F238E27FC236}">
                <a16:creationId xmlns:a16="http://schemas.microsoft.com/office/drawing/2014/main" id="{33AE4636-AEEC-45D6-84D4-7AC2DA48EC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49223"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4" name="Rectangle 13">
            <a:extLst>
              <a:ext uri="{FF2B5EF4-FFF2-40B4-BE49-F238E27FC236}">
                <a16:creationId xmlns:a16="http://schemas.microsoft.com/office/drawing/2014/main" id="{8D9CE0F4-2EB2-4F1F-8AAC-DB3571D9FE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1480" y="2285541"/>
            <a:ext cx="43891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1BA5E3FC-CD4E-9E91-A5E4-42A8084206A9}"/>
              </a:ext>
            </a:extLst>
          </p:cNvPr>
          <p:cNvSpPr>
            <a:spLocks noGrp="1"/>
          </p:cNvSpPr>
          <p:nvPr>
            <p:ph idx="1"/>
          </p:nvPr>
        </p:nvSpPr>
        <p:spPr>
          <a:xfrm>
            <a:off x="743" y="2693388"/>
            <a:ext cx="5893878" cy="3492868"/>
          </a:xfrm>
        </p:spPr>
        <p:txBody>
          <a:bodyPr vert="horz" lIns="91440" tIns="45720" rIns="91440" bIns="45720" rtlCol="0" anchor="t">
            <a:noAutofit/>
          </a:bodyPr>
          <a:lstStyle/>
          <a:p>
            <a:pPr marL="0" indent="0">
              <a:buNone/>
            </a:pPr>
            <a:r>
              <a:rPr lang="en-US" sz="2200" dirty="0">
                <a:latin typeface="Arial"/>
                <a:cs typeface="Arial"/>
              </a:rPr>
              <a:t>Nando's is a well-established Portuguese style restaurant that </a:t>
            </a:r>
            <a:r>
              <a:rPr lang="en-GB" sz="2200" dirty="0">
                <a:latin typeface="Arial"/>
                <a:cs typeface="Arial"/>
              </a:rPr>
              <a:t>specialises</a:t>
            </a:r>
            <a:r>
              <a:rPr lang="en-US" sz="2200" dirty="0">
                <a:latin typeface="Arial"/>
                <a:cs typeface="Arial"/>
              </a:rPr>
              <a:t> in Peri-Peri chicken, founded in 1987 </a:t>
            </a:r>
            <a:r>
              <a:rPr lang="en-US" sz="2200" dirty="0">
                <a:latin typeface="Arial"/>
                <a:ea typeface="+mn-lt"/>
                <a:cs typeface="Arial"/>
              </a:rPr>
              <a:t>(Vasileva, 2012)</a:t>
            </a:r>
            <a:r>
              <a:rPr lang="en-US" sz="2200" dirty="0">
                <a:latin typeface="Arial"/>
                <a:cs typeface="Arial"/>
              </a:rPr>
              <a:t>. Whilst their largest market is currently in the UK, they have a strong presence across the world in Africa, Asia and America. </a:t>
            </a:r>
            <a:endParaRPr lang="en-US">
              <a:latin typeface="Arial"/>
              <a:cs typeface="Arial"/>
            </a:endParaRPr>
          </a:p>
          <a:p>
            <a:pPr marL="0" indent="0">
              <a:buNone/>
            </a:pPr>
            <a:r>
              <a:rPr lang="en-US" sz="2200">
                <a:latin typeface="Arial"/>
                <a:cs typeface="Arial"/>
              </a:rPr>
              <a:t>Nando's is currently facing the same issues as the rest of the hospitality industry, a lack of staff retention and increasing concerns surrounding the political state of the world.</a:t>
            </a:r>
          </a:p>
        </p:txBody>
      </p:sp>
      <p:pic>
        <p:nvPicPr>
          <p:cNvPr id="5" name="Picture 4" descr="A screenshot of a computer&#10;&#10;AI-generated content may be incorrect.">
            <a:extLst>
              <a:ext uri="{FF2B5EF4-FFF2-40B4-BE49-F238E27FC236}">
                <a16:creationId xmlns:a16="http://schemas.microsoft.com/office/drawing/2014/main" id="{7443540D-AB1C-E333-5573-ED85CB60152C}"/>
              </a:ext>
            </a:extLst>
          </p:cNvPr>
          <p:cNvPicPr>
            <a:picLocks noChangeAspect="1"/>
          </p:cNvPicPr>
          <p:nvPr/>
        </p:nvPicPr>
        <p:blipFill>
          <a:blip r:embed="rId2"/>
          <a:srcRect l="2599" t="40582" r="52776" b="15320"/>
          <a:stretch>
            <a:fillRect/>
          </a:stretch>
        </p:blipFill>
        <p:spPr>
          <a:xfrm>
            <a:off x="5809808" y="1538012"/>
            <a:ext cx="6301034" cy="3487028"/>
          </a:xfrm>
          <a:prstGeom prst="rect">
            <a:avLst/>
          </a:prstGeom>
        </p:spPr>
      </p:pic>
      <p:sp>
        <p:nvSpPr>
          <p:cNvPr id="6" name="TextBox 5">
            <a:extLst>
              <a:ext uri="{FF2B5EF4-FFF2-40B4-BE49-F238E27FC236}">
                <a16:creationId xmlns:a16="http://schemas.microsoft.com/office/drawing/2014/main" id="{4F7FA5F4-0024-457D-50E7-D9E8D35E6591}"/>
              </a:ext>
            </a:extLst>
          </p:cNvPr>
          <p:cNvSpPr txBox="1"/>
          <p:nvPr/>
        </p:nvSpPr>
        <p:spPr>
          <a:xfrm>
            <a:off x="9834113" y="6183291"/>
            <a:ext cx="2357886"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200">
                <a:latin typeface="Arial"/>
                <a:cs typeface="Arial"/>
              </a:rPr>
              <a:t>(Nando's, 2026)</a:t>
            </a:r>
            <a:endParaRPr lang="en-US" sz="2200"/>
          </a:p>
        </p:txBody>
      </p:sp>
    </p:spTree>
    <p:extLst>
      <p:ext uri="{BB962C8B-B14F-4D97-AF65-F5344CB8AC3E}">
        <p14:creationId xmlns:p14="http://schemas.microsoft.com/office/powerpoint/2010/main" val="13926767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F93388D-E920-7808-E93C-4F32AE78640D}"/>
              </a:ext>
            </a:extLst>
          </p:cNvPr>
          <p:cNvSpPr>
            <a:spLocks noGrp="1"/>
          </p:cNvSpPr>
          <p:nvPr>
            <p:ph type="title"/>
          </p:nvPr>
        </p:nvSpPr>
        <p:spPr>
          <a:xfrm>
            <a:off x="572493" y="238539"/>
            <a:ext cx="11018520" cy="1434415"/>
          </a:xfrm>
        </p:spPr>
        <p:txBody>
          <a:bodyPr anchor="b">
            <a:normAutofit/>
          </a:bodyPr>
          <a:lstStyle/>
          <a:p>
            <a:r>
              <a:rPr lang="en-US" sz="5400"/>
              <a:t>Key Challenges</a:t>
            </a:r>
          </a:p>
        </p:txBody>
      </p:sp>
      <p:sp>
        <p:nvSpPr>
          <p:cNvPr id="15"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7534F87-7AD4-8066-D75A-36E6113A2196}"/>
              </a:ext>
            </a:extLst>
          </p:cNvPr>
          <p:cNvSpPr>
            <a:spLocks noGrp="1"/>
          </p:cNvSpPr>
          <p:nvPr>
            <p:ph idx="1"/>
          </p:nvPr>
        </p:nvSpPr>
        <p:spPr>
          <a:xfrm>
            <a:off x="572493" y="2098530"/>
            <a:ext cx="7108159" cy="4091958"/>
          </a:xfrm>
        </p:spPr>
        <p:txBody>
          <a:bodyPr vert="horz" lIns="91440" tIns="45720" rIns="91440" bIns="45720" rtlCol="0" anchor="t">
            <a:noAutofit/>
          </a:bodyPr>
          <a:lstStyle/>
          <a:p>
            <a:pPr marL="0" indent="0">
              <a:buNone/>
            </a:pPr>
            <a:r>
              <a:rPr lang="en-US" sz="2200">
                <a:latin typeface="Arial"/>
                <a:cs typeface="Arial"/>
              </a:rPr>
              <a:t>Key elements of research conducted during  this presentation include: </a:t>
            </a:r>
            <a:endParaRPr lang="en-US"/>
          </a:p>
          <a:p>
            <a:pPr marL="457200" indent="-457200">
              <a:buFont typeface="Wingdings" panose="020B0604020202020204" pitchFamily="34" charset="0"/>
              <a:buChar char="v"/>
            </a:pPr>
            <a:r>
              <a:rPr lang="en-US" sz="2200">
                <a:latin typeface="Arial"/>
                <a:cs typeface="Arial"/>
              </a:rPr>
              <a:t>PESTLE factors</a:t>
            </a:r>
            <a:endParaRPr lang="en-US"/>
          </a:p>
          <a:p>
            <a:pPr marL="457200" indent="-457200">
              <a:buFont typeface="Wingdings" panose="020B0604020202020204" pitchFamily="34" charset="0"/>
              <a:buChar char="v"/>
            </a:pPr>
            <a:r>
              <a:rPr lang="en-US" sz="2200">
                <a:latin typeface="Arial"/>
                <a:cs typeface="Arial"/>
              </a:rPr>
              <a:t>SWOT analysis </a:t>
            </a:r>
            <a:endParaRPr lang="en-US"/>
          </a:p>
          <a:p>
            <a:pPr marL="457200" indent="-457200">
              <a:buFont typeface="Wingdings" panose="020B0604020202020204" pitchFamily="34" charset="0"/>
              <a:buChar char="v"/>
            </a:pPr>
            <a:r>
              <a:rPr lang="en-US" sz="2200">
                <a:latin typeface="Arial"/>
                <a:cs typeface="Arial"/>
              </a:rPr>
              <a:t>Retention rates</a:t>
            </a:r>
            <a:endParaRPr lang="en-US"/>
          </a:p>
          <a:p>
            <a:pPr marL="457200" indent="-457200">
              <a:buFont typeface="Wingdings" panose="020B0604020202020204" pitchFamily="34" charset="0"/>
              <a:buChar char="v"/>
            </a:pPr>
            <a:r>
              <a:rPr lang="en-US" sz="2200">
                <a:latin typeface="Arial"/>
                <a:cs typeface="Arial"/>
              </a:rPr>
              <a:t>Leadership styles</a:t>
            </a:r>
            <a:endParaRPr lang="en-US"/>
          </a:p>
          <a:p>
            <a:pPr marL="457200" indent="-457200">
              <a:buFont typeface="Wingdings" panose="020B0604020202020204" pitchFamily="34" charset="0"/>
              <a:buChar char="v"/>
            </a:pPr>
            <a:r>
              <a:rPr lang="en-US" sz="2200">
                <a:latin typeface="Arial"/>
                <a:cs typeface="Arial"/>
              </a:rPr>
              <a:t>Current trends within the hospitality industry</a:t>
            </a:r>
            <a:endParaRPr lang="en-US"/>
          </a:p>
          <a:p>
            <a:pPr marL="0" indent="0">
              <a:buNone/>
            </a:pPr>
            <a:r>
              <a:rPr lang="en-US" sz="2200">
                <a:latin typeface="Arial"/>
                <a:cs typeface="Arial"/>
              </a:rPr>
              <a:t>Additionally, recommendations will be made to combat the current challenges Nando's faces concerning employee recruitment and retention rates. </a:t>
            </a:r>
            <a:endParaRPr lang="en-US"/>
          </a:p>
          <a:p>
            <a:pPr marL="457200" indent="-457200">
              <a:buFont typeface="Wingdings" panose="020B0604020202020204" pitchFamily="34" charset="0"/>
              <a:buChar char="v"/>
            </a:pPr>
            <a:endParaRPr lang="en-US" sz="2000"/>
          </a:p>
          <a:p>
            <a:pPr marL="0" indent="0">
              <a:buNone/>
            </a:pPr>
            <a:endParaRPr lang="en-US" sz="2000"/>
          </a:p>
        </p:txBody>
      </p:sp>
      <p:pic>
        <p:nvPicPr>
          <p:cNvPr id="5" name="Picture 4" descr="A person jumping over obstacles&#10;&#10;AI-generated content may be incorrect.">
            <a:extLst>
              <a:ext uri="{FF2B5EF4-FFF2-40B4-BE49-F238E27FC236}">
                <a16:creationId xmlns:a16="http://schemas.microsoft.com/office/drawing/2014/main" id="{8D3F25B2-E083-6064-8485-56B4F1F70F21}"/>
              </a:ext>
            </a:extLst>
          </p:cNvPr>
          <p:cNvPicPr>
            <a:picLocks noChangeAspect="1"/>
          </p:cNvPicPr>
          <p:nvPr/>
        </p:nvPicPr>
        <p:blipFill>
          <a:blip r:embed="rId2"/>
          <a:srcRect r="3792" b="-3"/>
          <a:stretch>
            <a:fillRect/>
          </a:stretch>
        </p:blipFill>
        <p:spPr>
          <a:xfrm>
            <a:off x="7675658" y="2093976"/>
            <a:ext cx="3941064" cy="4096512"/>
          </a:xfrm>
          <a:prstGeom prst="rect">
            <a:avLst/>
          </a:prstGeom>
        </p:spPr>
      </p:pic>
      <p:sp>
        <p:nvSpPr>
          <p:cNvPr id="6" name="TextBox 5">
            <a:extLst>
              <a:ext uri="{FF2B5EF4-FFF2-40B4-BE49-F238E27FC236}">
                <a16:creationId xmlns:a16="http://schemas.microsoft.com/office/drawing/2014/main" id="{59F08427-7A84-1075-C2D0-95A64EBBE3B9}"/>
              </a:ext>
            </a:extLst>
          </p:cNvPr>
          <p:cNvSpPr txBox="1"/>
          <p:nvPr/>
        </p:nvSpPr>
        <p:spPr>
          <a:xfrm>
            <a:off x="9144000" y="6395357"/>
            <a:ext cx="262617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Arial"/>
                <a:ea typeface="+mn-lt"/>
                <a:cs typeface="Arial"/>
              </a:rPr>
              <a:t>(</a:t>
            </a:r>
            <a:r>
              <a:rPr lang="en-US" dirty="0" err="1">
                <a:latin typeface="Arial"/>
                <a:ea typeface="+mn-lt"/>
                <a:cs typeface="Arial"/>
              </a:rPr>
              <a:t>WorkHarmony</a:t>
            </a:r>
            <a:r>
              <a:rPr lang="en-US" dirty="0">
                <a:latin typeface="Arial"/>
                <a:ea typeface="+mn-lt"/>
                <a:cs typeface="Arial"/>
              </a:rPr>
              <a:t>, 2019)</a:t>
            </a:r>
          </a:p>
        </p:txBody>
      </p:sp>
    </p:spTree>
    <p:extLst>
      <p:ext uri="{BB962C8B-B14F-4D97-AF65-F5344CB8AC3E}">
        <p14:creationId xmlns:p14="http://schemas.microsoft.com/office/powerpoint/2010/main" val="13896984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7C98A213-5994-475E-B327-DC6EC27FBA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38881" y="670218"/>
            <a:ext cx="10909640" cy="1065836"/>
          </a:xfrm>
        </p:spPr>
        <p:txBody>
          <a:bodyPr anchor="ctr">
            <a:normAutofit/>
          </a:bodyPr>
          <a:lstStyle/>
          <a:p>
            <a:r>
              <a:rPr lang="en-US" sz="6600">
                <a:latin typeface="Arial"/>
                <a:ea typeface="Calibri"/>
                <a:cs typeface="Arial"/>
              </a:rPr>
              <a:t>Nando's – PESTLE Analysis</a:t>
            </a:r>
          </a:p>
        </p:txBody>
      </p:sp>
      <p:sp>
        <p:nvSpPr>
          <p:cNvPr id="28" name="sketch line">
            <a:extLst>
              <a:ext uri="{FF2B5EF4-FFF2-40B4-BE49-F238E27FC236}">
                <a16:creationId xmlns:a16="http://schemas.microsoft.com/office/drawing/2014/main" id="{4B030A0D-0DAD-4A99-89BB-419527D6A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89376" y="1800088"/>
            <a:ext cx="5410200" cy="18288"/>
          </a:xfrm>
          <a:custGeom>
            <a:avLst/>
            <a:gdLst>
              <a:gd name="csX0" fmla="*/ 0 w 5410200"/>
              <a:gd name="csY0" fmla="*/ 0 h 18288"/>
              <a:gd name="csX1" fmla="*/ 568071 w 5410200"/>
              <a:gd name="csY1" fmla="*/ 0 h 18288"/>
              <a:gd name="csX2" fmla="*/ 1298448 w 5410200"/>
              <a:gd name="csY2" fmla="*/ 0 h 18288"/>
              <a:gd name="csX3" fmla="*/ 1920621 w 5410200"/>
              <a:gd name="csY3" fmla="*/ 0 h 18288"/>
              <a:gd name="csX4" fmla="*/ 2488692 w 5410200"/>
              <a:gd name="csY4" fmla="*/ 0 h 18288"/>
              <a:gd name="csX5" fmla="*/ 3219069 w 5410200"/>
              <a:gd name="csY5" fmla="*/ 0 h 18288"/>
              <a:gd name="csX6" fmla="*/ 3895344 w 5410200"/>
              <a:gd name="csY6" fmla="*/ 0 h 18288"/>
              <a:gd name="csX7" fmla="*/ 4571619 w 5410200"/>
              <a:gd name="csY7" fmla="*/ 0 h 18288"/>
              <a:gd name="csX8" fmla="*/ 5410200 w 5410200"/>
              <a:gd name="csY8" fmla="*/ 0 h 18288"/>
              <a:gd name="csX9" fmla="*/ 5410200 w 5410200"/>
              <a:gd name="csY9" fmla="*/ 18288 h 18288"/>
              <a:gd name="csX10" fmla="*/ 4842129 w 5410200"/>
              <a:gd name="csY10" fmla="*/ 18288 h 18288"/>
              <a:gd name="csX11" fmla="*/ 4328160 w 5410200"/>
              <a:gd name="csY11" fmla="*/ 18288 h 18288"/>
              <a:gd name="csX12" fmla="*/ 3597783 w 5410200"/>
              <a:gd name="csY12" fmla="*/ 18288 h 18288"/>
              <a:gd name="csX13" fmla="*/ 3029712 w 5410200"/>
              <a:gd name="csY13" fmla="*/ 18288 h 18288"/>
              <a:gd name="csX14" fmla="*/ 2299335 w 5410200"/>
              <a:gd name="csY14" fmla="*/ 18288 h 18288"/>
              <a:gd name="csX15" fmla="*/ 1514856 w 5410200"/>
              <a:gd name="csY15" fmla="*/ 18288 h 18288"/>
              <a:gd name="csX16" fmla="*/ 892683 w 5410200"/>
              <a:gd name="csY16" fmla="*/ 18288 h 18288"/>
              <a:gd name="csX17" fmla="*/ 0 w 5410200"/>
              <a:gd name="csY17" fmla="*/ 18288 h 18288"/>
              <a:gd name="csX18" fmla="*/ 0 w 5410200"/>
              <a:gd name="csY1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store front with glass doors&#10;&#10;AI-generated content may be incorrect.">
            <a:extLst>
              <a:ext uri="{FF2B5EF4-FFF2-40B4-BE49-F238E27FC236}">
                <a16:creationId xmlns:a16="http://schemas.microsoft.com/office/drawing/2014/main" id="{195E38F4-B198-F968-D491-C19B453B523F}"/>
              </a:ext>
            </a:extLst>
          </p:cNvPr>
          <p:cNvPicPr>
            <a:picLocks noChangeAspect="1"/>
          </p:cNvPicPr>
          <p:nvPr/>
        </p:nvPicPr>
        <p:blipFill>
          <a:blip r:embed="rId2"/>
          <a:srcRect l="-766" t="-2598" b="3896"/>
          <a:stretch>
            <a:fillRect/>
          </a:stretch>
        </p:blipFill>
        <p:spPr>
          <a:xfrm>
            <a:off x="4360681" y="3331097"/>
            <a:ext cx="3786990" cy="2177514"/>
          </a:xfrm>
          <a:prstGeom prst="rect">
            <a:avLst/>
          </a:prstGeom>
        </p:spPr>
      </p:pic>
      <p:pic>
        <p:nvPicPr>
          <p:cNvPr id="8" name="Picture 7" descr="A logo with a rooster and red text&#10;&#10;AI-generated content may be incorrect.">
            <a:extLst>
              <a:ext uri="{FF2B5EF4-FFF2-40B4-BE49-F238E27FC236}">
                <a16:creationId xmlns:a16="http://schemas.microsoft.com/office/drawing/2014/main" id="{4723162F-1522-1F64-B319-B4A18F573C5C}"/>
              </a:ext>
            </a:extLst>
          </p:cNvPr>
          <p:cNvPicPr>
            <a:picLocks noChangeAspect="1"/>
          </p:cNvPicPr>
          <p:nvPr/>
        </p:nvPicPr>
        <p:blipFill>
          <a:blip r:embed="rId3"/>
          <a:stretch>
            <a:fillRect/>
          </a:stretch>
        </p:blipFill>
        <p:spPr>
          <a:xfrm>
            <a:off x="8428755" y="3377252"/>
            <a:ext cx="3758184" cy="208510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TextBox 2">
            <a:extLst>
              <a:ext uri="{FF2B5EF4-FFF2-40B4-BE49-F238E27FC236}">
                <a16:creationId xmlns:a16="http://schemas.microsoft.com/office/drawing/2014/main" id="{93B0A87A-D468-9447-7F1C-CC804CCB8201}"/>
              </a:ext>
            </a:extLst>
          </p:cNvPr>
          <p:cNvSpPr txBox="1"/>
          <p:nvPr/>
        </p:nvSpPr>
        <p:spPr>
          <a:xfrm>
            <a:off x="6388426" y="6302418"/>
            <a:ext cx="5613073" cy="3231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500" dirty="0">
                <a:latin typeface="Arial"/>
                <a:cs typeface="Arial"/>
              </a:rPr>
              <a:t>(Nando's 2026), (</a:t>
            </a:r>
            <a:r>
              <a:rPr lang="en-US" sz="1500" dirty="0" err="1">
                <a:latin typeface="Arial"/>
                <a:cs typeface="Arial"/>
              </a:rPr>
              <a:t>QueensSquare</a:t>
            </a:r>
            <a:r>
              <a:rPr lang="en-US" sz="1500" dirty="0">
                <a:latin typeface="Arial"/>
                <a:cs typeface="Arial"/>
              </a:rPr>
              <a:t>, 2022), </a:t>
            </a:r>
            <a:r>
              <a:rPr lang="en-US" sz="1500" dirty="0">
                <a:latin typeface="Arial"/>
                <a:ea typeface="+mn-lt"/>
                <a:cs typeface="Arial"/>
              </a:rPr>
              <a:t>(The Caterer, 2023)</a:t>
            </a:r>
            <a:endParaRPr lang="en-US" dirty="0">
              <a:latin typeface="Arial"/>
              <a:ea typeface="+mn-lt"/>
              <a:cs typeface="Arial"/>
            </a:endParaRPr>
          </a:p>
        </p:txBody>
      </p:sp>
      <p:pic>
        <p:nvPicPr>
          <p:cNvPr id="4" name="Picture 3" descr="A plate of food with a bowl of peas&#10;&#10;AI-generated content may be incorrect.">
            <a:extLst>
              <a:ext uri="{FF2B5EF4-FFF2-40B4-BE49-F238E27FC236}">
                <a16:creationId xmlns:a16="http://schemas.microsoft.com/office/drawing/2014/main" id="{D2D8E32E-55BE-D2C4-ABA2-9D67FF9E3682}"/>
              </a:ext>
            </a:extLst>
          </p:cNvPr>
          <p:cNvPicPr>
            <a:picLocks noChangeAspect="1"/>
          </p:cNvPicPr>
          <p:nvPr/>
        </p:nvPicPr>
        <p:blipFill>
          <a:blip r:embed="rId4"/>
          <a:stretch>
            <a:fillRect/>
          </a:stretch>
        </p:blipFill>
        <p:spPr>
          <a:xfrm>
            <a:off x="168048" y="3373043"/>
            <a:ext cx="3998164" cy="2127312"/>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062EDC-BB33-4DE2-A112-A19A9790E2CA}"/>
              </a:ext>
            </a:extLst>
          </p:cNvPr>
          <p:cNvSpPr>
            <a:spLocks noGrp="1"/>
          </p:cNvSpPr>
          <p:nvPr>
            <p:ph type="title"/>
          </p:nvPr>
        </p:nvSpPr>
        <p:spPr>
          <a:xfrm>
            <a:off x="458408" y="697029"/>
            <a:ext cx="3774056" cy="1158354"/>
          </a:xfrm>
        </p:spPr>
        <p:txBody>
          <a:bodyPr anchor="b">
            <a:normAutofit fontScale="90000"/>
          </a:bodyPr>
          <a:lstStyle/>
          <a:p>
            <a:r>
              <a:rPr lang="en-US" sz="3800">
                <a:latin typeface="Arial"/>
                <a:cs typeface="Arial"/>
              </a:rPr>
              <a:t>What is a PESTLE analysis?</a:t>
            </a:r>
          </a:p>
        </p:txBody>
      </p:sp>
      <p:sp>
        <p:nvSpPr>
          <p:cNvPr id="28"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45AF63F-6F41-FB1D-0861-EA52D24FEC63}"/>
              </a:ext>
            </a:extLst>
          </p:cNvPr>
          <p:cNvSpPr>
            <a:spLocks noGrp="1"/>
          </p:cNvSpPr>
          <p:nvPr>
            <p:ph idx="1"/>
          </p:nvPr>
        </p:nvSpPr>
        <p:spPr>
          <a:xfrm>
            <a:off x="194181" y="2807208"/>
            <a:ext cx="4460486" cy="3410712"/>
          </a:xfrm>
        </p:spPr>
        <p:txBody>
          <a:bodyPr vert="horz" lIns="91440" tIns="45720" rIns="91440" bIns="45720" rtlCol="0" anchor="t">
            <a:normAutofit/>
          </a:bodyPr>
          <a:lstStyle/>
          <a:p>
            <a:pPr>
              <a:buFont typeface="Wingdings" panose="020B0604020202020204" pitchFamily="34" charset="0"/>
              <a:buChar char="v"/>
            </a:pPr>
            <a:r>
              <a:rPr lang="en-US" sz="2200" dirty="0">
                <a:latin typeface="Arial"/>
                <a:cs typeface="Arial"/>
              </a:rPr>
              <a:t> A PESTLE analysis is a framework used to evaluate macro-environmental factors that impact </a:t>
            </a:r>
            <a:r>
              <a:rPr lang="en-US" sz="2200" dirty="0" err="1">
                <a:latin typeface="Arial"/>
                <a:cs typeface="Arial"/>
              </a:rPr>
              <a:t>organisations</a:t>
            </a:r>
            <a:r>
              <a:rPr lang="en-US" sz="2200" dirty="0">
                <a:latin typeface="Arial"/>
                <a:cs typeface="Arial"/>
              </a:rPr>
              <a:t> and industries </a:t>
            </a:r>
            <a:r>
              <a:rPr lang="en-US" sz="2200" dirty="0">
                <a:latin typeface="Arial"/>
                <a:ea typeface="+mn-lt"/>
                <a:cs typeface="Arial"/>
              </a:rPr>
              <a:t>(Oxford College Of Marketing, 2016). </a:t>
            </a:r>
            <a:endParaRPr lang="en-GB" sz="2200" dirty="0">
              <a:latin typeface="Arial"/>
              <a:ea typeface="+mn-lt"/>
              <a:cs typeface="Arial"/>
            </a:endParaRPr>
          </a:p>
        </p:txBody>
      </p:sp>
      <p:pic>
        <p:nvPicPr>
          <p:cNvPr id="8" name="Picture 7" descr="A chart with text on it&#10;&#10;AI-generated content may be incorrect.">
            <a:extLst>
              <a:ext uri="{FF2B5EF4-FFF2-40B4-BE49-F238E27FC236}">
                <a16:creationId xmlns:a16="http://schemas.microsoft.com/office/drawing/2014/main" id="{2EEAD63C-2002-11FF-6E5F-EA18B75DE439}"/>
              </a:ext>
            </a:extLst>
          </p:cNvPr>
          <p:cNvPicPr>
            <a:picLocks noChangeAspect="1"/>
          </p:cNvPicPr>
          <p:nvPr/>
        </p:nvPicPr>
        <p:blipFill>
          <a:blip r:embed="rId2"/>
          <a:stretch>
            <a:fillRect/>
          </a:stretch>
        </p:blipFill>
        <p:spPr>
          <a:xfrm>
            <a:off x="4654296" y="874623"/>
            <a:ext cx="6903720" cy="5108753"/>
          </a:xfrm>
          <a:prstGeom prst="rect">
            <a:avLst/>
          </a:prstGeom>
        </p:spPr>
      </p:pic>
      <p:sp>
        <p:nvSpPr>
          <p:cNvPr id="7" name="TextBox 6">
            <a:extLst>
              <a:ext uri="{FF2B5EF4-FFF2-40B4-BE49-F238E27FC236}">
                <a16:creationId xmlns:a16="http://schemas.microsoft.com/office/drawing/2014/main" id="{9F5EF61B-C62A-BCFE-2660-917E46687120}"/>
              </a:ext>
            </a:extLst>
          </p:cNvPr>
          <p:cNvSpPr txBox="1"/>
          <p:nvPr/>
        </p:nvSpPr>
        <p:spPr>
          <a:xfrm>
            <a:off x="6829063" y="1861594"/>
            <a:ext cx="1253924" cy="11864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9" name="TextBox 8">
            <a:extLst>
              <a:ext uri="{FF2B5EF4-FFF2-40B4-BE49-F238E27FC236}">
                <a16:creationId xmlns:a16="http://schemas.microsoft.com/office/drawing/2014/main" id="{56A9A9F4-E1AF-B0FB-6E27-2DEE8DBD8215}"/>
              </a:ext>
            </a:extLst>
          </p:cNvPr>
          <p:cNvSpPr txBox="1"/>
          <p:nvPr/>
        </p:nvSpPr>
        <p:spPr>
          <a:xfrm>
            <a:off x="9680422" y="6484909"/>
            <a:ext cx="250784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mn-lt"/>
                <a:cs typeface="+mn-lt"/>
              </a:rPr>
              <a:t>(</a:t>
            </a:r>
            <a:r>
              <a:rPr lang="en-US" err="1">
                <a:ea typeface="+mn-lt"/>
                <a:cs typeface="+mn-lt"/>
              </a:rPr>
              <a:t>Mutomorro</a:t>
            </a:r>
            <a:r>
              <a:rPr lang="en-US">
                <a:ea typeface="+mn-lt"/>
                <a:cs typeface="+mn-lt"/>
              </a:rPr>
              <a:t>, 2024)</a:t>
            </a:r>
          </a:p>
        </p:txBody>
      </p:sp>
    </p:spTree>
    <p:extLst>
      <p:ext uri="{BB962C8B-B14F-4D97-AF65-F5344CB8AC3E}">
        <p14:creationId xmlns:p14="http://schemas.microsoft.com/office/powerpoint/2010/main" val="24061223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1C4FA-CA6C-8E61-882C-EFD03B77DE20}"/>
              </a:ext>
            </a:extLst>
          </p:cNvPr>
          <p:cNvSpPr>
            <a:spLocks noGrp="1"/>
          </p:cNvSpPr>
          <p:nvPr>
            <p:ph type="title"/>
          </p:nvPr>
        </p:nvSpPr>
        <p:spPr>
          <a:xfrm>
            <a:off x="5774357" y="300368"/>
            <a:ext cx="4722267" cy="1299312"/>
          </a:xfrm>
        </p:spPr>
        <p:txBody>
          <a:bodyPr anchor="b">
            <a:normAutofit fontScale="90000"/>
          </a:bodyPr>
          <a:lstStyle/>
          <a:p>
            <a:r>
              <a:rPr lang="en-US" sz="5200" dirty="0">
                <a:latin typeface="Arial"/>
                <a:cs typeface="Arial"/>
              </a:rPr>
              <a:t>Political </a:t>
            </a:r>
            <a:r>
              <a:rPr lang="en-US" sz="5200">
                <a:latin typeface="Arial"/>
                <a:cs typeface="Arial"/>
              </a:rPr>
              <a:t>Considerations </a:t>
            </a:r>
          </a:p>
        </p:txBody>
      </p:sp>
      <p:pic>
        <p:nvPicPr>
          <p:cNvPr id="4" name="Picture 3" descr="A close up of a flag&#10;&#10;AI-generated content may be incorrect.">
            <a:extLst>
              <a:ext uri="{FF2B5EF4-FFF2-40B4-BE49-F238E27FC236}">
                <a16:creationId xmlns:a16="http://schemas.microsoft.com/office/drawing/2014/main" id="{4D48FE7C-DE0A-DE11-92E7-E62BFB61B365}"/>
              </a:ext>
            </a:extLst>
          </p:cNvPr>
          <p:cNvPicPr>
            <a:picLocks noChangeAspect="1"/>
          </p:cNvPicPr>
          <p:nvPr/>
        </p:nvPicPr>
        <p:blipFill>
          <a:blip r:embed="rId2"/>
          <a:srcRect t="4841" r="1" b="10083"/>
          <a:stretch>
            <a:fillRect/>
          </a:stretch>
        </p:blipFill>
        <p:spPr>
          <a:xfrm>
            <a:off x="1084275" y="443281"/>
            <a:ext cx="3424456" cy="1903341"/>
          </a:xfrm>
          <a:prstGeom prst="rect">
            <a:avLst/>
          </a:prstGeom>
        </p:spPr>
      </p:pic>
      <p:pic>
        <p:nvPicPr>
          <p:cNvPr id="5" name="Picture 4" descr="A pile of red peppers&#10;&#10;AI-generated content may be incorrect.">
            <a:extLst>
              <a:ext uri="{FF2B5EF4-FFF2-40B4-BE49-F238E27FC236}">
                <a16:creationId xmlns:a16="http://schemas.microsoft.com/office/drawing/2014/main" id="{E9C6D0B3-2026-0B6C-47CA-06A678D8D3E0}"/>
              </a:ext>
            </a:extLst>
          </p:cNvPr>
          <p:cNvPicPr>
            <a:picLocks noChangeAspect="1"/>
          </p:cNvPicPr>
          <p:nvPr/>
        </p:nvPicPr>
        <p:blipFill>
          <a:blip r:embed="rId3"/>
          <a:srcRect l="4676" r="4683" b="2"/>
          <a:stretch>
            <a:fillRect/>
          </a:stretch>
        </p:blipFill>
        <p:spPr>
          <a:xfrm>
            <a:off x="480426" y="3619981"/>
            <a:ext cx="3424456" cy="1903343"/>
          </a:xfrm>
          <a:prstGeom prst="rect">
            <a:avLst/>
          </a:prstGeom>
          <a:ln>
            <a:solidFill>
              <a:schemeClr val="accent1">
                <a:lumMod val="50000"/>
              </a:schemeClr>
            </a:solidFill>
          </a:ln>
        </p:spPr>
      </p:pic>
      <p:sp>
        <p:nvSpPr>
          <p:cNvPr id="3" name="Content Placeholder 2">
            <a:extLst>
              <a:ext uri="{FF2B5EF4-FFF2-40B4-BE49-F238E27FC236}">
                <a16:creationId xmlns:a16="http://schemas.microsoft.com/office/drawing/2014/main" id="{3ED39677-885D-3235-67B7-485877F564B6}"/>
              </a:ext>
            </a:extLst>
          </p:cNvPr>
          <p:cNvSpPr>
            <a:spLocks noGrp="1"/>
          </p:cNvSpPr>
          <p:nvPr>
            <p:ph idx="1"/>
          </p:nvPr>
        </p:nvSpPr>
        <p:spPr>
          <a:xfrm>
            <a:off x="4724810" y="1567621"/>
            <a:ext cx="7367701" cy="4788728"/>
          </a:xfrm>
        </p:spPr>
        <p:txBody>
          <a:bodyPr vert="horz" lIns="91440" tIns="45720" rIns="91440" bIns="45720" rtlCol="0" anchor="t">
            <a:noAutofit/>
          </a:bodyPr>
          <a:lstStyle/>
          <a:p>
            <a:pPr marL="0" indent="0">
              <a:spcBef>
                <a:spcPts val="0"/>
              </a:spcBef>
              <a:buNone/>
            </a:pPr>
            <a:r>
              <a:rPr lang="en-US" sz="2200" dirty="0">
                <a:solidFill>
                  <a:schemeClr val="tx1">
                    <a:alpha val="80000"/>
                  </a:schemeClr>
                </a:solidFill>
                <a:latin typeface="Arial"/>
                <a:ea typeface="+mn-lt"/>
                <a:cs typeface="Arial"/>
              </a:rPr>
              <a:t>Nando's has multiple establishments across the world, this means they must consider the political environments in each continent. </a:t>
            </a:r>
            <a:endParaRPr lang="en-US" sz="2200" dirty="0">
              <a:solidFill>
                <a:schemeClr val="tx1">
                  <a:alpha val="80000"/>
                </a:schemeClr>
              </a:solidFill>
              <a:latin typeface="Arial"/>
              <a:cs typeface="Arial"/>
            </a:endParaRPr>
          </a:p>
          <a:p>
            <a:pPr>
              <a:buFont typeface="Wingdings" panose="020B0604020202020204" pitchFamily="34" charset="0"/>
              <a:buChar char="v"/>
            </a:pPr>
            <a:r>
              <a:rPr lang="en-US" sz="2200">
                <a:solidFill>
                  <a:schemeClr val="tx1">
                    <a:alpha val="80000"/>
                  </a:schemeClr>
                </a:solidFill>
                <a:latin typeface="Arial"/>
                <a:ea typeface="+mn-lt"/>
                <a:cs typeface="Arial"/>
              </a:rPr>
              <a:t>Brexit had a negative impact on Nando's, increasing the cost of importing food and </a:t>
            </a:r>
            <a:r>
              <a:rPr lang="en-US" sz="2200" err="1">
                <a:solidFill>
                  <a:schemeClr val="tx1">
                    <a:alpha val="80000"/>
                  </a:schemeClr>
                </a:solidFill>
                <a:latin typeface="Arial"/>
                <a:ea typeface="+mn-lt"/>
                <a:cs typeface="Arial"/>
              </a:rPr>
              <a:t>causi</a:t>
            </a:r>
            <a:r>
              <a:rPr lang="en-US" sz="2200">
                <a:solidFill>
                  <a:schemeClr val="tx1">
                    <a:alpha val="80000"/>
                  </a:schemeClr>
                </a:solidFill>
                <a:latin typeface="Arial"/>
                <a:ea typeface="+mn-lt"/>
                <a:cs typeface="Arial"/>
              </a:rPr>
              <a:t>ng the restaurant to temporarily close its doors in 2021 (Forrest, 2021).</a:t>
            </a:r>
            <a:endParaRPr lang="en-US" sz="2200">
              <a:solidFill>
                <a:schemeClr val="tx1">
                  <a:alpha val="80000"/>
                </a:schemeClr>
              </a:solidFill>
              <a:latin typeface="Arial"/>
              <a:cs typeface="Arial"/>
            </a:endParaRPr>
          </a:p>
          <a:p>
            <a:pPr>
              <a:buFont typeface="Wingdings" panose="020B0604020202020204" pitchFamily="34" charset="0"/>
              <a:buChar char="v"/>
            </a:pPr>
            <a:r>
              <a:rPr lang="en-US" sz="2200" dirty="0">
                <a:solidFill>
                  <a:schemeClr val="tx1">
                    <a:alpha val="80000"/>
                  </a:schemeClr>
                </a:solidFill>
                <a:latin typeface="Arial"/>
                <a:ea typeface="+mn-lt"/>
                <a:cs typeface="Arial"/>
              </a:rPr>
              <a:t>Most notably, their peri-peri </a:t>
            </a:r>
            <a:r>
              <a:rPr lang="en-US" sz="2200" dirty="0" err="1">
                <a:solidFill>
                  <a:schemeClr val="tx1">
                    <a:alpha val="80000"/>
                  </a:schemeClr>
                </a:solidFill>
                <a:latin typeface="Arial"/>
                <a:ea typeface="+mn-lt"/>
                <a:cs typeface="Arial"/>
              </a:rPr>
              <a:t>chillies</a:t>
            </a:r>
            <a:r>
              <a:rPr lang="en-US" sz="2200" dirty="0">
                <a:solidFill>
                  <a:schemeClr val="tx1">
                    <a:alpha val="80000"/>
                  </a:schemeClr>
                </a:solidFill>
                <a:latin typeface="Arial"/>
                <a:ea typeface="+mn-lt"/>
                <a:cs typeface="Arial"/>
              </a:rPr>
              <a:t> are imported from South African countries : Mozambique, Zimbabwe and South Africa (Bannarasee, 2024). </a:t>
            </a:r>
          </a:p>
          <a:p>
            <a:pPr>
              <a:buFont typeface="Wingdings" panose="020B0604020202020204" pitchFamily="34" charset="0"/>
              <a:buChar char="v"/>
            </a:pPr>
            <a:r>
              <a:rPr lang="en-US" sz="2200" dirty="0">
                <a:solidFill>
                  <a:schemeClr val="tx1">
                    <a:alpha val="80000"/>
                  </a:schemeClr>
                </a:solidFill>
                <a:latin typeface="Arial"/>
                <a:ea typeface="+mn-lt"/>
                <a:cs typeface="Arial"/>
              </a:rPr>
              <a:t>For example, they operate in Malaysia, a country with strict regulations that requires food to be Halal. </a:t>
            </a:r>
            <a:endParaRPr lang="en-US" sz="2200" dirty="0">
              <a:solidFill>
                <a:schemeClr val="tx1">
                  <a:alpha val="80000"/>
                </a:schemeClr>
              </a:solidFill>
              <a:latin typeface="Arial"/>
              <a:cs typeface="Arial"/>
            </a:endParaRPr>
          </a:p>
        </p:txBody>
      </p:sp>
      <p:sp>
        <p:nvSpPr>
          <p:cNvPr id="6" name="TextBox 5">
            <a:extLst>
              <a:ext uri="{FF2B5EF4-FFF2-40B4-BE49-F238E27FC236}">
                <a16:creationId xmlns:a16="http://schemas.microsoft.com/office/drawing/2014/main" id="{90634E52-2D48-B8D1-BFC4-9FB5729746C2}"/>
              </a:ext>
            </a:extLst>
          </p:cNvPr>
          <p:cNvSpPr txBox="1"/>
          <p:nvPr/>
        </p:nvSpPr>
        <p:spPr>
          <a:xfrm>
            <a:off x="8439149" y="6095999"/>
            <a:ext cx="35813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ea typeface="+mn-lt"/>
                <a:cs typeface="+mn-lt"/>
              </a:rPr>
              <a:t>(</a:t>
            </a:r>
            <a:r>
              <a:rPr lang="en-US" dirty="0" err="1">
                <a:ea typeface="+mn-lt"/>
                <a:cs typeface="+mn-lt"/>
              </a:rPr>
              <a:t>DtpAdmin</a:t>
            </a:r>
            <a:r>
              <a:rPr lang="en-US" dirty="0">
                <a:ea typeface="+mn-lt"/>
                <a:cs typeface="+mn-lt"/>
              </a:rPr>
              <a:t>, 2023), (Hollis, 2025)</a:t>
            </a:r>
          </a:p>
        </p:txBody>
      </p:sp>
    </p:spTree>
    <p:extLst>
      <p:ext uri="{BB962C8B-B14F-4D97-AF65-F5344CB8AC3E}">
        <p14:creationId xmlns:p14="http://schemas.microsoft.com/office/powerpoint/2010/main" val="31361395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4464C69-C397-06DA-516D-84174BAE4308}"/>
              </a:ext>
            </a:extLst>
          </p:cNvPr>
          <p:cNvSpPr>
            <a:spLocks noGrp="1"/>
          </p:cNvSpPr>
          <p:nvPr>
            <p:ph type="title"/>
          </p:nvPr>
        </p:nvSpPr>
        <p:spPr>
          <a:xfrm>
            <a:off x="676958" y="638352"/>
            <a:ext cx="4748534" cy="770124"/>
          </a:xfrm>
        </p:spPr>
        <p:txBody>
          <a:bodyPr>
            <a:normAutofit/>
          </a:bodyPr>
          <a:lstStyle/>
          <a:p>
            <a:r>
              <a:rPr lang="en-US">
                <a:latin typeface="Arial"/>
                <a:cs typeface="Arial"/>
              </a:rPr>
              <a:t>Political Impacts </a:t>
            </a:r>
          </a:p>
        </p:txBody>
      </p:sp>
      <p:sp>
        <p:nvSpPr>
          <p:cNvPr id="3" name="Content Placeholder 2">
            <a:extLst>
              <a:ext uri="{FF2B5EF4-FFF2-40B4-BE49-F238E27FC236}">
                <a16:creationId xmlns:a16="http://schemas.microsoft.com/office/drawing/2014/main" id="{91A699FB-9003-649F-B34A-81505D4F93DC}"/>
              </a:ext>
            </a:extLst>
          </p:cNvPr>
          <p:cNvSpPr>
            <a:spLocks noGrp="1"/>
          </p:cNvSpPr>
          <p:nvPr>
            <p:ph idx="1"/>
          </p:nvPr>
        </p:nvSpPr>
        <p:spPr>
          <a:xfrm>
            <a:off x="-6343" y="2054588"/>
            <a:ext cx="7034032" cy="3989659"/>
          </a:xfrm>
        </p:spPr>
        <p:txBody>
          <a:bodyPr vert="horz" lIns="91440" tIns="45720" rIns="91440" bIns="45720" rtlCol="0" anchor="t">
            <a:noAutofit/>
          </a:bodyPr>
          <a:lstStyle/>
          <a:p>
            <a:pPr>
              <a:buFont typeface="Wingdings" panose="020B0604020202020204" pitchFamily="34" charset="0"/>
              <a:buChar char="v"/>
            </a:pPr>
            <a:r>
              <a:rPr lang="en-US" sz="2200" dirty="0">
                <a:latin typeface="Arial"/>
                <a:cs typeface="Arial"/>
              </a:rPr>
              <a:t>With the temporary closure of multiple locations, staff faced reduced hours which lead to job insecurity and caused staff to leave their jobs. This is a major factor </a:t>
            </a:r>
            <a:r>
              <a:rPr lang="en-US" sz="2200">
                <a:latin typeface="Arial"/>
                <a:cs typeface="Arial"/>
              </a:rPr>
              <a:t>that contributes to the increased staff turnover </a:t>
            </a:r>
            <a:r>
              <a:rPr lang="en-US" sz="2200">
                <a:ea typeface="+mn-lt"/>
                <a:cs typeface="+mn-lt"/>
              </a:rPr>
              <a:t>(Damir, </a:t>
            </a:r>
            <a:r>
              <a:rPr lang="en-US" sz="2200" dirty="0">
                <a:ea typeface="+mn-lt"/>
                <a:cs typeface="+mn-lt"/>
              </a:rPr>
              <a:t>2022).</a:t>
            </a:r>
          </a:p>
          <a:p>
            <a:pPr>
              <a:buFont typeface="Wingdings" panose="020B0604020202020204" pitchFamily="34" charset="0"/>
              <a:buChar char="v"/>
            </a:pPr>
            <a:r>
              <a:rPr lang="en-US" sz="2200" dirty="0">
                <a:latin typeface="Arial"/>
                <a:cs typeface="Arial"/>
              </a:rPr>
              <a:t>The long-lasting effect of Brexit caused difficulty in recruitments due to the lack individuals looking to work within hospitality </a:t>
            </a:r>
            <a:r>
              <a:rPr lang="en-US" sz="2200" dirty="0">
                <a:ea typeface="+mn-lt"/>
                <a:cs typeface="+mn-lt"/>
              </a:rPr>
              <a:t>(Sumption, 2019)</a:t>
            </a:r>
            <a:r>
              <a:rPr lang="en-US" sz="2200" dirty="0">
                <a:latin typeface="Arial"/>
                <a:cs typeface="Arial"/>
              </a:rPr>
              <a:t>. With less hospitality workers looking for jobs this leads to increased pressure with those </a:t>
            </a:r>
            <a:r>
              <a:rPr lang="en-GB" sz="2200" dirty="0">
                <a:latin typeface="Arial"/>
                <a:cs typeface="Arial"/>
              </a:rPr>
              <a:t>remaining</a:t>
            </a:r>
            <a:r>
              <a:rPr lang="en-US" sz="2200" dirty="0">
                <a:latin typeface="Arial"/>
                <a:cs typeface="Arial"/>
              </a:rPr>
              <a:t> in work.</a:t>
            </a:r>
          </a:p>
          <a:p>
            <a:pPr>
              <a:buFont typeface="Wingdings" panose="020B0604020202020204" pitchFamily="34" charset="0"/>
              <a:buChar char="v"/>
            </a:pPr>
            <a:r>
              <a:rPr lang="en-US" sz="2200">
                <a:latin typeface="Arial"/>
                <a:cs typeface="Arial"/>
              </a:rPr>
              <a:t>With staff facing increased pressure at work there is a higher chance for them to burnout which will negatively affect their working performance.</a:t>
            </a:r>
          </a:p>
          <a:p>
            <a:pPr>
              <a:buFont typeface="Wingdings" panose="020B0604020202020204" pitchFamily="34" charset="0"/>
              <a:buChar char="v"/>
            </a:pPr>
            <a:endParaRPr lang="en-US" sz="1700"/>
          </a:p>
        </p:txBody>
      </p:sp>
      <p:pic>
        <p:nvPicPr>
          <p:cNvPr id="5" name="Picture 4" descr="A person and person standing on a table with a large hourglass&#10;&#10;AI-generated content may be incorrect.">
            <a:extLst>
              <a:ext uri="{FF2B5EF4-FFF2-40B4-BE49-F238E27FC236}">
                <a16:creationId xmlns:a16="http://schemas.microsoft.com/office/drawing/2014/main" id="{C2A518A0-A289-72CA-EEB8-1E18B13EAC49}"/>
              </a:ext>
            </a:extLst>
          </p:cNvPr>
          <p:cNvPicPr>
            <a:picLocks noChangeAspect="1"/>
          </p:cNvPicPr>
          <p:nvPr/>
        </p:nvPicPr>
        <p:blipFill>
          <a:blip r:embed="rId2"/>
          <a:stretch>
            <a:fillRect/>
          </a:stretch>
        </p:blipFill>
        <p:spPr>
          <a:xfrm>
            <a:off x="7208197" y="2200109"/>
            <a:ext cx="4788505" cy="2517826"/>
          </a:xfrm>
          <a:prstGeom prst="rect">
            <a:avLst/>
          </a:prstGeom>
        </p:spPr>
      </p:pic>
      <p:sp>
        <p:nvSpPr>
          <p:cNvPr id="14" name="Freeform: Shape 13">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extBox 3">
            <a:extLst>
              <a:ext uri="{FF2B5EF4-FFF2-40B4-BE49-F238E27FC236}">
                <a16:creationId xmlns:a16="http://schemas.microsoft.com/office/drawing/2014/main" id="{C25C3E38-A3C4-4F60-8C7A-702519C6F11A}"/>
              </a:ext>
            </a:extLst>
          </p:cNvPr>
          <p:cNvSpPr txBox="1"/>
          <p:nvPr/>
        </p:nvSpPr>
        <p:spPr>
          <a:xfrm>
            <a:off x="9926488" y="6355152"/>
            <a:ext cx="206926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mn-lt"/>
                <a:cs typeface="+mn-lt"/>
              </a:rPr>
              <a:t>(Turner, 2018)</a:t>
            </a:r>
          </a:p>
        </p:txBody>
      </p:sp>
    </p:spTree>
    <p:extLst>
      <p:ext uri="{BB962C8B-B14F-4D97-AF65-F5344CB8AC3E}">
        <p14:creationId xmlns:p14="http://schemas.microsoft.com/office/powerpoint/2010/main" val="26806801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9" name="Rectangle 48">
            <a:extLst>
              <a:ext uri="{FF2B5EF4-FFF2-40B4-BE49-F238E27FC236}">
                <a16:creationId xmlns:a16="http://schemas.microsoft.com/office/drawing/2014/main" id="{639C3025-4784-4B16-914D-CCFC3E8335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a:extLst>
              <a:ext uri="{FF2B5EF4-FFF2-40B4-BE49-F238E27FC236}">
                <a16:creationId xmlns:a16="http://schemas.microsoft.com/office/drawing/2014/main" id="{0AD20437-C88A-4F45-9C6D-DA32B29A4D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
            <a:ext cx="8610598"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8AE3D0-9C90-9420-F2AF-CF70FD3ABCBE}"/>
              </a:ext>
            </a:extLst>
          </p:cNvPr>
          <p:cNvSpPr>
            <a:spLocks noGrp="1"/>
          </p:cNvSpPr>
          <p:nvPr>
            <p:ph type="title"/>
          </p:nvPr>
        </p:nvSpPr>
        <p:spPr>
          <a:xfrm>
            <a:off x="1137034" y="609600"/>
            <a:ext cx="6112220" cy="1330839"/>
          </a:xfrm>
        </p:spPr>
        <p:txBody>
          <a:bodyPr>
            <a:normAutofit/>
          </a:bodyPr>
          <a:lstStyle/>
          <a:p>
            <a:r>
              <a:rPr lang="en-US">
                <a:solidFill>
                  <a:schemeClr val="tx1">
                    <a:lumMod val="85000"/>
                    <a:lumOff val="15000"/>
                  </a:schemeClr>
                </a:solidFill>
                <a:latin typeface="Arial"/>
                <a:cs typeface="Arial"/>
              </a:rPr>
              <a:t>Economic</a:t>
            </a:r>
          </a:p>
        </p:txBody>
      </p:sp>
      <p:sp>
        <p:nvSpPr>
          <p:cNvPr id="51" name="Content Placeholder 4">
            <a:extLst>
              <a:ext uri="{FF2B5EF4-FFF2-40B4-BE49-F238E27FC236}">
                <a16:creationId xmlns:a16="http://schemas.microsoft.com/office/drawing/2014/main" id="{47647134-309C-73ED-322A-0BC407A9531C}"/>
              </a:ext>
            </a:extLst>
          </p:cNvPr>
          <p:cNvSpPr>
            <a:spLocks noGrp="1"/>
          </p:cNvSpPr>
          <p:nvPr>
            <p:ph idx="1"/>
          </p:nvPr>
        </p:nvSpPr>
        <p:spPr>
          <a:xfrm>
            <a:off x="1137033" y="2194101"/>
            <a:ext cx="5903847" cy="4054298"/>
          </a:xfrm>
        </p:spPr>
        <p:txBody>
          <a:bodyPr vert="horz" lIns="91440" tIns="45720" rIns="91440" bIns="45720" rtlCol="0">
            <a:normAutofit/>
          </a:bodyPr>
          <a:lstStyle/>
          <a:p>
            <a:pPr>
              <a:buFont typeface="Wingdings" panose="020B0604020202020204" pitchFamily="34" charset="0"/>
              <a:buChar char="v"/>
            </a:pPr>
            <a:r>
              <a:rPr lang="en-US" sz="2000">
                <a:solidFill>
                  <a:schemeClr val="tx1">
                    <a:lumMod val="85000"/>
                    <a:lumOff val="15000"/>
                  </a:schemeClr>
                </a:solidFill>
                <a:latin typeface="Arial"/>
                <a:cs typeface="Arial"/>
              </a:rPr>
              <a:t>The economic decline during Covid-19 caused a loss of profits due to the lockdown. </a:t>
            </a:r>
          </a:p>
          <a:p>
            <a:pPr>
              <a:buFont typeface="Wingdings" panose="020B0604020202020204" pitchFamily="34" charset="0"/>
              <a:buChar char="v"/>
            </a:pPr>
            <a:r>
              <a:rPr lang="en-US" sz="2000">
                <a:solidFill>
                  <a:schemeClr val="tx1">
                    <a:lumMod val="85000"/>
                    <a:lumOff val="15000"/>
                  </a:schemeClr>
                </a:solidFill>
                <a:latin typeface="Arial"/>
                <a:cs typeface="Arial"/>
              </a:rPr>
              <a:t>The lockdown created a shortage of HGV lorry drivers </a:t>
            </a:r>
            <a:r>
              <a:rPr lang="en-US" sz="2000">
                <a:solidFill>
                  <a:schemeClr val="tx1">
                    <a:lumMod val="85000"/>
                    <a:lumOff val="15000"/>
                  </a:schemeClr>
                </a:solidFill>
                <a:latin typeface="Arial"/>
                <a:ea typeface="+mn-lt"/>
                <a:cs typeface="Arial"/>
              </a:rPr>
              <a:t>(Wood, 2021). </a:t>
            </a:r>
          </a:p>
          <a:p>
            <a:pPr>
              <a:buFont typeface="Wingdings" panose="020B0604020202020204" pitchFamily="34" charset="0"/>
              <a:buChar char="v"/>
            </a:pPr>
            <a:r>
              <a:rPr lang="en-US" sz="2000">
                <a:solidFill>
                  <a:schemeClr val="tx1">
                    <a:lumMod val="85000"/>
                    <a:lumOff val="15000"/>
                  </a:schemeClr>
                </a:solidFill>
                <a:latin typeface="Arial"/>
                <a:ea typeface="+mn-lt"/>
                <a:cs typeface="Arial"/>
              </a:rPr>
              <a:t>Staff are paid minimum wage (Breakroom, 2026). </a:t>
            </a:r>
          </a:p>
          <a:p>
            <a:pPr>
              <a:buFont typeface="Wingdings" panose="020B0604020202020204" pitchFamily="34" charset="0"/>
              <a:buChar char="v"/>
            </a:pPr>
            <a:r>
              <a:rPr lang="en-US" sz="2000">
                <a:solidFill>
                  <a:schemeClr val="tx1">
                    <a:lumMod val="85000"/>
                    <a:lumOff val="15000"/>
                  </a:schemeClr>
                </a:solidFill>
                <a:latin typeface="Arial"/>
                <a:ea typeface="+mn-lt"/>
                <a:cs typeface="Arial"/>
              </a:rPr>
              <a:t>Inflation is causing potential customers to have less disposable income for dining out. </a:t>
            </a:r>
          </a:p>
          <a:p>
            <a:pPr>
              <a:buFont typeface="Wingdings" panose="020B0604020202020204" pitchFamily="34" charset="0"/>
              <a:buChar char="v"/>
            </a:pPr>
            <a:r>
              <a:rPr lang="en-US" sz="2000">
                <a:solidFill>
                  <a:schemeClr val="tx1">
                    <a:lumMod val="85000"/>
                    <a:lumOff val="15000"/>
                  </a:schemeClr>
                </a:solidFill>
                <a:latin typeface="Arial"/>
                <a:ea typeface="+mn-lt"/>
                <a:cs typeface="Arial"/>
              </a:rPr>
              <a:t>Inflation is also contributing to the rise in food and energy costs which in turn reduces profit margins for businesses such as Nando's. </a:t>
            </a:r>
            <a:endParaRPr lang="en-US" sz="2000">
              <a:solidFill>
                <a:schemeClr val="tx1">
                  <a:lumMod val="85000"/>
                  <a:lumOff val="15000"/>
                </a:schemeClr>
              </a:solidFill>
              <a:latin typeface="Arial"/>
              <a:cs typeface="Arial"/>
            </a:endParaRPr>
          </a:p>
        </p:txBody>
      </p:sp>
      <p:pic>
        <p:nvPicPr>
          <p:cNvPr id="3" name="Picture 2" descr="Yellow and black caution tape with text on it&#10;&#10;AI-generated content may be incorrect.">
            <a:extLst>
              <a:ext uri="{FF2B5EF4-FFF2-40B4-BE49-F238E27FC236}">
                <a16:creationId xmlns:a16="http://schemas.microsoft.com/office/drawing/2014/main" id="{8D6A4BA7-AC69-4010-17D5-4630EB956F08}"/>
              </a:ext>
            </a:extLst>
          </p:cNvPr>
          <p:cNvPicPr>
            <a:picLocks noChangeAspect="1"/>
          </p:cNvPicPr>
          <p:nvPr/>
        </p:nvPicPr>
        <p:blipFill>
          <a:blip r:embed="rId2"/>
          <a:srcRect r="4102" b="-1"/>
          <a:stretch>
            <a:fillRect/>
          </a:stretch>
        </p:blipFill>
        <p:spPr>
          <a:xfrm>
            <a:off x="7845097" y="3256472"/>
            <a:ext cx="4346903" cy="3242095"/>
          </a:xfrm>
          <a:custGeom>
            <a:avLst/>
            <a:gdLst/>
            <a:ahLst/>
            <a:cxnLst/>
            <a:rect l="l" t="t" r="r" b="b"/>
            <a:pathLst>
              <a:path w="4390035" h="3429000">
                <a:moveTo>
                  <a:pt x="73290" y="0"/>
                </a:moveTo>
                <a:lnTo>
                  <a:pt x="4390035" y="0"/>
                </a:lnTo>
                <a:lnTo>
                  <a:pt x="4390035" y="3429000"/>
                </a:lnTo>
                <a:lnTo>
                  <a:pt x="436073" y="3429000"/>
                </a:lnTo>
                <a:lnTo>
                  <a:pt x="427332" y="3410468"/>
                </a:lnTo>
                <a:cubicBezTo>
                  <a:pt x="419323" y="3391643"/>
                  <a:pt x="413863" y="3372861"/>
                  <a:pt x="421685" y="3366814"/>
                </a:cubicBezTo>
                <a:cubicBezTo>
                  <a:pt x="417583" y="3332384"/>
                  <a:pt x="433681" y="3294011"/>
                  <a:pt x="423663" y="3247798"/>
                </a:cubicBezTo>
                <a:cubicBezTo>
                  <a:pt x="421194" y="3188032"/>
                  <a:pt x="418245" y="3205513"/>
                  <a:pt x="412524" y="3110724"/>
                </a:cubicBezTo>
                <a:cubicBezTo>
                  <a:pt x="404022" y="3069386"/>
                  <a:pt x="436006" y="3027577"/>
                  <a:pt x="419732" y="3004503"/>
                </a:cubicBezTo>
                <a:cubicBezTo>
                  <a:pt x="407578" y="2949657"/>
                  <a:pt x="388511" y="2896851"/>
                  <a:pt x="363651" y="2842588"/>
                </a:cubicBezTo>
                <a:cubicBezTo>
                  <a:pt x="332103" y="2797699"/>
                  <a:pt x="331554" y="2711800"/>
                  <a:pt x="263212" y="2651456"/>
                </a:cubicBezTo>
                <a:cubicBezTo>
                  <a:pt x="235935" y="2585326"/>
                  <a:pt x="214760" y="2535145"/>
                  <a:pt x="194330" y="2484251"/>
                </a:cubicBezTo>
                <a:cubicBezTo>
                  <a:pt x="184580" y="2468441"/>
                  <a:pt x="154039" y="2380429"/>
                  <a:pt x="140630" y="2346096"/>
                </a:cubicBezTo>
                <a:cubicBezTo>
                  <a:pt x="76681" y="2257531"/>
                  <a:pt x="91260" y="2243719"/>
                  <a:pt x="77185" y="2144811"/>
                </a:cubicBezTo>
                <a:cubicBezTo>
                  <a:pt x="66953" y="2112233"/>
                  <a:pt x="67414" y="2096078"/>
                  <a:pt x="50887" y="2061697"/>
                </a:cubicBezTo>
                <a:lnTo>
                  <a:pt x="27133" y="1969379"/>
                </a:lnTo>
                <a:lnTo>
                  <a:pt x="29988" y="1961973"/>
                </a:lnTo>
                <a:lnTo>
                  <a:pt x="31559" y="1961231"/>
                </a:lnTo>
                <a:lnTo>
                  <a:pt x="14905" y="1880268"/>
                </a:lnTo>
                <a:cubicBezTo>
                  <a:pt x="12271" y="1874644"/>
                  <a:pt x="-805" y="1860096"/>
                  <a:pt x="2188" y="1847922"/>
                </a:cubicBezTo>
                <a:lnTo>
                  <a:pt x="21879" y="1779161"/>
                </a:lnTo>
                <a:lnTo>
                  <a:pt x="27968" y="1733684"/>
                </a:lnTo>
                <a:cubicBezTo>
                  <a:pt x="25035" y="1726530"/>
                  <a:pt x="21617" y="1619937"/>
                  <a:pt x="16511" y="1614373"/>
                </a:cubicBezTo>
                <a:cubicBezTo>
                  <a:pt x="47946" y="1547691"/>
                  <a:pt x="4394" y="1556097"/>
                  <a:pt x="12613" y="1479987"/>
                </a:cubicBezTo>
                <a:cubicBezTo>
                  <a:pt x="15110" y="1387360"/>
                  <a:pt x="4986" y="1320420"/>
                  <a:pt x="4190" y="1214801"/>
                </a:cubicBezTo>
                <a:cubicBezTo>
                  <a:pt x="3611" y="1152457"/>
                  <a:pt x="-6268" y="1080052"/>
                  <a:pt x="6503" y="966549"/>
                </a:cubicBezTo>
                <a:cubicBezTo>
                  <a:pt x="10182" y="901722"/>
                  <a:pt x="25065" y="884915"/>
                  <a:pt x="20609" y="845066"/>
                </a:cubicBezTo>
                <a:cubicBezTo>
                  <a:pt x="20199" y="816540"/>
                  <a:pt x="19791" y="788014"/>
                  <a:pt x="19381" y="759488"/>
                </a:cubicBezTo>
                <a:lnTo>
                  <a:pt x="21672" y="741102"/>
                </a:lnTo>
                <a:lnTo>
                  <a:pt x="30720" y="737125"/>
                </a:lnTo>
                <a:lnTo>
                  <a:pt x="23211" y="691098"/>
                </a:lnTo>
                <a:cubicBezTo>
                  <a:pt x="25461" y="680873"/>
                  <a:pt x="43338" y="650431"/>
                  <a:pt x="42062" y="637700"/>
                </a:cubicBezTo>
                <a:cubicBezTo>
                  <a:pt x="23297" y="593852"/>
                  <a:pt x="30263" y="601340"/>
                  <a:pt x="41571" y="540174"/>
                </a:cubicBezTo>
                <a:cubicBezTo>
                  <a:pt x="35397" y="519975"/>
                  <a:pt x="35174" y="428356"/>
                  <a:pt x="46636" y="415352"/>
                </a:cubicBezTo>
                <a:cubicBezTo>
                  <a:pt x="48960" y="401821"/>
                  <a:pt x="44602" y="386587"/>
                  <a:pt x="56977" y="379461"/>
                </a:cubicBezTo>
                <a:cubicBezTo>
                  <a:pt x="71829" y="368123"/>
                  <a:pt x="47958" y="323384"/>
                  <a:pt x="65759" y="328645"/>
                </a:cubicBezTo>
                <a:cubicBezTo>
                  <a:pt x="49386" y="296830"/>
                  <a:pt x="65237" y="231983"/>
                  <a:pt x="72589" y="203608"/>
                </a:cubicBezTo>
                <a:cubicBezTo>
                  <a:pt x="75524" y="153257"/>
                  <a:pt x="77980" y="142710"/>
                  <a:pt x="78370" y="105992"/>
                </a:cubicBezTo>
                <a:cubicBezTo>
                  <a:pt x="80828" y="104127"/>
                  <a:pt x="70890" y="52128"/>
                  <a:pt x="70125" y="25135"/>
                </a:cubicBezTo>
                <a:close/>
              </a:path>
            </a:pathLst>
          </a:custGeom>
        </p:spPr>
      </p:pic>
      <p:pic>
        <p:nvPicPr>
          <p:cNvPr id="4" name="Picture 3" descr="A truck on the road&#10;&#10;AI-generated content may be incorrect.">
            <a:extLst>
              <a:ext uri="{FF2B5EF4-FFF2-40B4-BE49-F238E27FC236}">
                <a16:creationId xmlns:a16="http://schemas.microsoft.com/office/drawing/2014/main" id="{B79C7268-1CB8-3BDF-8B67-22FD8CF1E0B9}"/>
              </a:ext>
            </a:extLst>
          </p:cNvPr>
          <p:cNvPicPr>
            <a:picLocks noChangeAspect="1"/>
          </p:cNvPicPr>
          <p:nvPr/>
        </p:nvPicPr>
        <p:blipFill>
          <a:blip r:embed="rId3"/>
          <a:srcRect l="28155" r="652" b="2"/>
          <a:stretch>
            <a:fillRect/>
          </a:stretch>
        </p:blipFill>
        <p:spPr>
          <a:xfrm>
            <a:off x="7799800" y="-17"/>
            <a:ext cx="4392200" cy="3259821"/>
          </a:xfrm>
          <a:custGeom>
            <a:avLst/>
            <a:gdLst/>
            <a:ahLst/>
            <a:cxnLst/>
            <a:rect l="l" t="t" r="r" b="b"/>
            <a:pathLst>
              <a:path w="4349068" h="3428999">
                <a:moveTo>
                  <a:pt x="711944" y="0"/>
                </a:moveTo>
                <a:lnTo>
                  <a:pt x="4349068" y="0"/>
                </a:lnTo>
                <a:lnTo>
                  <a:pt x="4349068" y="3428999"/>
                </a:lnTo>
                <a:lnTo>
                  <a:pt x="32307" y="3428999"/>
                </a:lnTo>
                <a:lnTo>
                  <a:pt x="34693" y="3410051"/>
                </a:lnTo>
                <a:cubicBezTo>
                  <a:pt x="37039" y="3395347"/>
                  <a:pt x="38143" y="3381819"/>
                  <a:pt x="32792" y="3373027"/>
                </a:cubicBezTo>
                <a:cubicBezTo>
                  <a:pt x="29961" y="3298527"/>
                  <a:pt x="20335" y="3290617"/>
                  <a:pt x="14318" y="3222737"/>
                </a:cubicBezTo>
                <a:cubicBezTo>
                  <a:pt x="11384" y="3146284"/>
                  <a:pt x="-6116" y="3184007"/>
                  <a:pt x="2241" y="3118188"/>
                </a:cubicBezTo>
                <a:cubicBezTo>
                  <a:pt x="16306" y="3109217"/>
                  <a:pt x="34183" y="3024732"/>
                  <a:pt x="27952" y="3003808"/>
                </a:cubicBezTo>
                <a:cubicBezTo>
                  <a:pt x="27563" y="2966753"/>
                  <a:pt x="27366" y="2989870"/>
                  <a:pt x="27149" y="2944921"/>
                </a:cubicBezTo>
                <a:lnTo>
                  <a:pt x="41941" y="2877744"/>
                </a:lnTo>
                <a:cubicBezTo>
                  <a:pt x="36258" y="2880724"/>
                  <a:pt x="54303" y="2822146"/>
                  <a:pt x="53926" y="2807161"/>
                </a:cubicBezTo>
                <a:cubicBezTo>
                  <a:pt x="56083" y="2775643"/>
                  <a:pt x="30060" y="2769288"/>
                  <a:pt x="53334" y="2752347"/>
                </a:cubicBezTo>
                <a:lnTo>
                  <a:pt x="60008" y="2748299"/>
                </a:lnTo>
                <a:cubicBezTo>
                  <a:pt x="60210" y="2745962"/>
                  <a:pt x="60411" y="2743625"/>
                  <a:pt x="60613" y="2741288"/>
                </a:cubicBezTo>
                <a:cubicBezTo>
                  <a:pt x="60116" y="2737657"/>
                  <a:pt x="58269" y="2735847"/>
                  <a:pt x="53819" y="2737160"/>
                </a:cubicBezTo>
                <a:cubicBezTo>
                  <a:pt x="70191" y="2705347"/>
                  <a:pt x="64153" y="2699356"/>
                  <a:pt x="66799" y="2659631"/>
                </a:cubicBezTo>
                <a:cubicBezTo>
                  <a:pt x="77943" y="2612127"/>
                  <a:pt x="64846" y="2628594"/>
                  <a:pt x="86795" y="2573336"/>
                </a:cubicBezTo>
                <a:cubicBezTo>
                  <a:pt x="96119" y="2559732"/>
                  <a:pt x="108676" y="2541339"/>
                  <a:pt x="108890" y="2528057"/>
                </a:cubicBezTo>
                <a:lnTo>
                  <a:pt x="137074" y="2489594"/>
                </a:lnTo>
                <a:cubicBezTo>
                  <a:pt x="138076" y="2487774"/>
                  <a:pt x="138422" y="2473350"/>
                  <a:pt x="137897" y="2468303"/>
                </a:cubicBezTo>
                <a:lnTo>
                  <a:pt x="155171" y="2460480"/>
                </a:lnTo>
                <a:lnTo>
                  <a:pt x="147972" y="2423535"/>
                </a:lnTo>
                <a:lnTo>
                  <a:pt x="155293" y="2404394"/>
                </a:lnTo>
                <a:cubicBezTo>
                  <a:pt x="172891" y="2392610"/>
                  <a:pt x="160687" y="2347474"/>
                  <a:pt x="168818" y="2324643"/>
                </a:cubicBezTo>
                <a:cubicBezTo>
                  <a:pt x="169390" y="2297698"/>
                  <a:pt x="193082" y="2284202"/>
                  <a:pt x="198340" y="2255535"/>
                </a:cubicBezTo>
                <a:cubicBezTo>
                  <a:pt x="214268" y="2249648"/>
                  <a:pt x="228319" y="2207828"/>
                  <a:pt x="217338" y="2184679"/>
                </a:cubicBezTo>
                <a:lnTo>
                  <a:pt x="242924" y="2093132"/>
                </a:lnTo>
                <a:cubicBezTo>
                  <a:pt x="264937" y="2084587"/>
                  <a:pt x="280562" y="1985868"/>
                  <a:pt x="290446" y="1950235"/>
                </a:cubicBezTo>
                <a:cubicBezTo>
                  <a:pt x="308239" y="1920183"/>
                  <a:pt x="350073" y="1898905"/>
                  <a:pt x="361001" y="1861568"/>
                </a:cubicBezTo>
                <a:cubicBezTo>
                  <a:pt x="367163" y="1810687"/>
                  <a:pt x="352049" y="1869507"/>
                  <a:pt x="356015" y="1809499"/>
                </a:cubicBezTo>
                <a:cubicBezTo>
                  <a:pt x="355145" y="1754297"/>
                  <a:pt x="367821" y="1767680"/>
                  <a:pt x="375846" y="1693716"/>
                </a:cubicBezTo>
                <a:cubicBezTo>
                  <a:pt x="374712" y="1654244"/>
                  <a:pt x="382062" y="1627007"/>
                  <a:pt x="381776" y="1605195"/>
                </a:cubicBezTo>
                <a:cubicBezTo>
                  <a:pt x="389848" y="1568952"/>
                  <a:pt x="392552" y="1564518"/>
                  <a:pt x="396301" y="1516217"/>
                </a:cubicBezTo>
                <a:cubicBezTo>
                  <a:pt x="401397" y="1488452"/>
                  <a:pt x="428137" y="1457870"/>
                  <a:pt x="409866" y="1429841"/>
                </a:cubicBezTo>
                <a:cubicBezTo>
                  <a:pt x="422203" y="1412325"/>
                  <a:pt x="460064" y="1413592"/>
                  <a:pt x="442210" y="1380081"/>
                </a:cubicBezTo>
                <a:cubicBezTo>
                  <a:pt x="464590" y="1394128"/>
                  <a:pt x="443394" y="1335176"/>
                  <a:pt x="463662" y="1334891"/>
                </a:cubicBezTo>
                <a:cubicBezTo>
                  <a:pt x="480316" y="1336427"/>
                  <a:pt x="515162" y="1194568"/>
                  <a:pt x="519523" y="1185551"/>
                </a:cubicBezTo>
                <a:cubicBezTo>
                  <a:pt x="527731" y="1149210"/>
                  <a:pt x="536547" y="1148087"/>
                  <a:pt x="542909" y="1111168"/>
                </a:cubicBezTo>
                <a:cubicBezTo>
                  <a:pt x="555522" y="1057226"/>
                  <a:pt x="531818" y="1022543"/>
                  <a:pt x="543055" y="993353"/>
                </a:cubicBezTo>
                <a:cubicBezTo>
                  <a:pt x="559986" y="960214"/>
                  <a:pt x="580459" y="867450"/>
                  <a:pt x="592544" y="813953"/>
                </a:cubicBezTo>
                <a:cubicBezTo>
                  <a:pt x="604272" y="746430"/>
                  <a:pt x="608119" y="666470"/>
                  <a:pt x="613420" y="588218"/>
                </a:cubicBezTo>
                <a:cubicBezTo>
                  <a:pt x="604962" y="475380"/>
                  <a:pt x="590630" y="536119"/>
                  <a:pt x="596055" y="376479"/>
                </a:cubicBezTo>
                <a:lnTo>
                  <a:pt x="605018" y="280992"/>
                </a:lnTo>
                <a:cubicBezTo>
                  <a:pt x="604854" y="276227"/>
                  <a:pt x="610771" y="223140"/>
                  <a:pt x="610608" y="218374"/>
                </a:cubicBezTo>
                <a:lnTo>
                  <a:pt x="604880" y="188178"/>
                </a:lnTo>
                <a:lnTo>
                  <a:pt x="630913" y="152404"/>
                </a:lnTo>
                <a:cubicBezTo>
                  <a:pt x="640688" y="136342"/>
                  <a:pt x="647365" y="122048"/>
                  <a:pt x="663530" y="91810"/>
                </a:cubicBezTo>
                <a:lnTo>
                  <a:pt x="705264" y="3016"/>
                </a:lnTo>
                <a:close/>
              </a:path>
            </a:pathLst>
          </a:custGeom>
        </p:spPr>
      </p:pic>
      <p:sp>
        <p:nvSpPr>
          <p:cNvPr id="8" name="TextBox 7">
            <a:extLst>
              <a:ext uri="{FF2B5EF4-FFF2-40B4-BE49-F238E27FC236}">
                <a16:creationId xmlns:a16="http://schemas.microsoft.com/office/drawing/2014/main" id="{46FA5176-3FDE-740A-31D9-F70A20B6ABA3}"/>
              </a:ext>
            </a:extLst>
          </p:cNvPr>
          <p:cNvSpPr txBox="1"/>
          <p:nvPr/>
        </p:nvSpPr>
        <p:spPr>
          <a:xfrm>
            <a:off x="7842932" y="6510909"/>
            <a:ext cx="4349068" cy="343234"/>
          </a:xfrm>
          <a:prstGeom prst="rect">
            <a:avLst/>
          </a:prstGeom>
          <a:solidFill>
            <a:srgbClr val="000000">
              <a:alpha val="50000"/>
            </a:srgbClr>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spcAft>
                <a:spcPts val="600"/>
              </a:spcAft>
            </a:pPr>
            <a:r>
              <a:rPr lang="en-US" sz="1300">
                <a:solidFill>
                  <a:srgbClr val="FFFFFF"/>
                </a:solidFill>
              </a:rPr>
              <a:t>(CORDIS , 2022), (GEOTAB, 2024)</a:t>
            </a:r>
          </a:p>
        </p:txBody>
      </p:sp>
    </p:spTree>
    <p:extLst>
      <p:ext uri="{BB962C8B-B14F-4D97-AF65-F5344CB8AC3E}">
        <p14:creationId xmlns:p14="http://schemas.microsoft.com/office/powerpoint/2010/main" val="6814278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0AA16-972A-86F8-8690-D3D2B4AE88E9}"/>
              </a:ext>
            </a:extLst>
          </p:cNvPr>
          <p:cNvSpPr>
            <a:spLocks noGrp="1"/>
          </p:cNvSpPr>
          <p:nvPr>
            <p:ph type="title"/>
          </p:nvPr>
        </p:nvSpPr>
        <p:spPr>
          <a:xfrm>
            <a:off x="886719" y="490733"/>
            <a:ext cx="2944920" cy="643651"/>
          </a:xfrm>
        </p:spPr>
        <p:txBody>
          <a:bodyPr anchor="b">
            <a:normAutofit fontScale="90000"/>
          </a:bodyPr>
          <a:lstStyle/>
          <a:p>
            <a:r>
              <a:rPr lang="en-US" sz="3200">
                <a:latin typeface="Arial"/>
                <a:cs typeface="Arial"/>
              </a:rPr>
              <a:t>Economic Impact </a:t>
            </a:r>
          </a:p>
        </p:txBody>
      </p:sp>
      <p:sp>
        <p:nvSpPr>
          <p:cNvPr id="3" name="Content Placeholder 2">
            <a:extLst>
              <a:ext uri="{FF2B5EF4-FFF2-40B4-BE49-F238E27FC236}">
                <a16:creationId xmlns:a16="http://schemas.microsoft.com/office/drawing/2014/main" id="{4E777F9A-9D11-D95A-AAE6-17CDF6DB6958}"/>
              </a:ext>
            </a:extLst>
          </p:cNvPr>
          <p:cNvSpPr>
            <a:spLocks noGrp="1"/>
          </p:cNvSpPr>
          <p:nvPr>
            <p:ph idx="1"/>
          </p:nvPr>
        </p:nvSpPr>
        <p:spPr>
          <a:xfrm>
            <a:off x="224983" y="2050888"/>
            <a:ext cx="7414571" cy="3930420"/>
          </a:xfrm>
        </p:spPr>
        <p:txBody>
          <a:bodyPr vert="horz" lIns="91440" tIns="45720" rIns="91440" bIns="45720" rtlCol="0" anchor="t">
            <a:noAutofit/>
          </a:bodyPr>
          <a:lstStyle/>
          <a:p>
            <a:pPr>
              <a:buFont typeface="Wingdings" panose="020B0604020202020204" pitchFamily="34" charset="0"/>
              <a:buChar char="v"/>
            </a:pPr>
            <a:r>
              <a:rPr lang="en-US" sz="2200" dirty="0">
                <a:latin typeface="Arial"/>
                <a:cs typeface="Arial"/>
              </a:rPr>
              <a:t>With a shortage of lorry drivers, Nando's was unable to open their doors across the UK as they were short on stock which ultimately led to a decline in profits </a:t>
            </a:r>
            <a:r>
              <a:rPr lang="en-US" sz="2200" dirty="0">
                <a:ea typeface="+mn-lt"/>
                <a:cs typeface="+mn-lt"/>
              </a:rPr>
              <a:t>(</a:t>
            </a:r>
            <a:r>
              <a:rPr lang="en-US" sz="2200" dirty="0" err="1">
                <a:ea typeface="+mn-lt"/>
                <a:cs typeface="+mn-lt"/>
              </a:rPr>
              <a:t>LogisticsUK</a:t>
            </a:r>
            <a:r>
              <a:rPr lang="en-US" sz="2200" dirty="0">
                <a:ea typeface="+mn-lt"/>
                <a:cs typeface="+mn-lt"/>
              </a:rPr>
              <a:t>, 2025).</a:t>
            </a:r>
            <a:endParaRPr lang="en-US" dirty="0">
              <a:ea typeface="+mn-lt"/>
              <a:cs typeface="Arial"/>
            </a:endParaRPr>
          </a:p>
          <a:p>
            <a:pPr>
              <a:buFont typeface="Wingdings" panose="020B0604020202020204" pitchFamily="34" charset="0"/>
              <a:buChar char="v"/>
            </a:pPr>
            <a:r>
              <a:rPr lang="en-US" sz="2200" dirty="0">
                <a:latin typeface="Arial"/>
                <a:cs typeface="Arial"/>
              </a:rPr>
              <a:t>During the Covid-19 lockdown, Nando's joined many other businesses in taking part of the government's furlough scheme, which saw staff get paid up to 80% of their wages with </a:t>
            </a:r>
            <a:r>
              <a:rPr lang="en-US" sz="2200" dirty="0" err="1">
                <a:latin typeface="Arial"/>
                <a:cs typeface="Arial"/>
              </a:rPr>
              <a:t>subsidisation</a:t>
            </a:r>
            <a:r>
              <a:rPr lang="en-US" sz="2200" dirty="0">
                <a:latin typeface="Arial"/>
                <a:cs typeface="Arial"/>
              </a:rPr>
              <a:t> </a:t>
            </a:r>
            <a:r>
              <a:rPr lang="en-US" sz="2200" dirty="0">
                <a:ea typeface="+mn-lt"/>
                <a:cs typeface="+mn-lt"/>
              </a:rPr>
              <a:t>(Equifax, 2021).</a:t>
            </a:r>
            <a:endParaRPr lang="en-US" dirty="0">
              <a:ea typeface="+mn-lt"/>
              <a:cs typeface="Arial"/>
            </a:endParaRPr>
          </a:p>
          <a:p>
            <a:pPr>
              <a:buFont typeface="Wingdings" panose="020B0604020202020204" pitchFamily="34" charset="0"/>
              <a:buChar char="v"/>
            </a:pPr>
            <a:r>
              <a:rPr lang="en-US" sz="2200">
                <a:latin typeface="Arial"/>
                <a:cs typeface="Arial"/>
              </a:rPr>
              <a:t>With the cost of living rising many potential customers are finding themselves with less income to spend on dining out, this causes Nando's to lose profits as it is costing more to run the business whilst they are not welcoming as many customers as they once would have.</a:t>
            </a:r>
          </a:p>
        </p:txBody>
      </p:sp>
      <p:pic>
        <p:nvPicPr>
          <p:cNvPr id="4" name="Picture 3" descr="Close-up of a sign from a door&#10;&#10;AI-generated content may be incorrect.">
            <a:extLst>
              <a:ext uri="{FF2B5EF4-FFF2-40B4-BE49-F238E27FC236}">
                <a16:creationId xmlns:a16="http://schemas.microsoft.com/office/drawing/2014/main" id="{73C261FA-24E5-2017-D71E-F36E90249664}"/>
              </a:ext>
            </a:extLst>
          </p:cNvPr>
          <p:cNvPicPr>
            <a:picLocks noChangeAspect="1"/>
          </p:cNvPicPr>
          <p:nvPr/>
        </p:nvPicPr>
        <p:blipFill>
          <a:blip r:embed="rId2"/>
          <a:stretch>
            <a:fillRect/>
          </a:stretch>
        </p:blipFill>
        <p:spPr>
          <a:xfrm>
            <a:off x="7648754" y="1879684"/>
            <a:ext cx="4542685" cy="2333437"/>
          </a:xfrm>
          <a:prstGeom prst="rect">
            <a:avLst/>
          </a:prstGeom>
        </p:spPr>
      </p:pic>
      <p:grpSp>
        <p:nvGrpSpPr>
          <p:cNvPr id="9" name="Group 8">
            <a:extLst>
              <a:ext uri="{FF2B5EF4-FFF2-40B4-BE49-F238E27FC236}">
                <a16:creationId xmlns:a16="http://schemas.microsoft.com/office/drawing/2014/main" id="{1FD67D68-9B83-C338-8342-3348D8F223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10" name="Rectangle 9">
              <a:extLst>
                <a:ext uri="{FF2B5EF4-FFF2-40B4-BE49-F238E27FC236}">
                  <a16:creationId xmlns:a16="http://schemas.microsoft.com/office/drawing/2014/main" id="{1E397F34-6B84-0D3B-0F29-B1D134B3B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BD98075-BFC1-BE9C-7FB7-23FE55E433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 name="TextBox 4">
            <a:extLst>
              <a:ext uri="{FF2B5EF4-FFF2-40B4-BE49-F238E27FC236}">
                <a16:creationId xmlns:a16="http://schemas.microsoft.com/office/drawing/2014/main" id="{89AB1128-1B7C-8BD5-9BAD-B7D59B3DB06C}"/>
              </a:ext>
            </a:extLst>
          </p:cNvPr>
          <p:cNvSpPr txBox="1"/>
          <p:nvPr/>
        </p:nvSpPr>
        <p:spPr>
          <a:xfrm>
            <a:off x="9210494" y="6369889"/>
            <a:ext cx="29908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Arial"/>
                <a:ea typeface="+mn-lt"/>
                <a:cs typeface="Arial"/>
              </a:rPr>
              <a:t>(Scorah, 2025)</a:t>
            </a:r>
          </a:p>
        </p:txBody>
      </p:sp>
    </p:spTree>
    <p:extLst>
      <p:ext uri="{BB962C8B-B14F-4D97-AF65-F5344CB8AC3E}">
        <p14:creationId xmlns:p14="http://schemas.microsoft.com/office/powerpoint/2010/main" val="3146634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bowl of salad with meat and vegetables&#10;&#10;AI-generated content may be incorrect.">
            <a:extLst>
              <a:ext uri="{FF2B5EF4-FFF2-40B4-BE49-F238E27FC236}">
                <a16:creationId xmlns:a16="http://schemas.microsoft.com/office/drawing/2014/main" id="{394C6F09-039D-CF78-7DDC-F7467A453FDB}"/>
              </a:ext>
            </a:extLst>
          </p:cNvPr>
          <p:cNvPicPr>
            <a:picLocks noChangeAspect="1"/>
          </p:cNvPicPr>
          <p:nvPr/>
        </p:nvPicPr>
        <p:blipFill>
          <a:blip r:embed="rId2"/>
          <a:srcRect l="24766" r="8686" b="-3"/>
          <a:stretch>
            <a:fillRect/>
          </a:stretch>
        </p:blipFill>
        <p:spPr>
          <a:xfrm>
            <a:off x="132204" y="151065"/>
            <a:ext cx="2769973" cy="276997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Content Placeholder 3" descr="A screenshot of a chat&#10;&#10;AI-generated content may be incorrect.">
            <a:extLst>
              <a:ext uri="{FF2B5EF4-FFF2-40B4-BE49-F238E27FC236}">
                <a16:creationId xmlns:a16="http://schemas.microsoft.com/office/drawing/2014/main" id="{3CD0D423-1862-1879-7D9D-82148625BB09}"/>
              </a:ext>
            </a:extLst>
          </p:cNvPr>
          <p:cNvPicPr>
            <a:picLocks noChangeAspect="1"/>
          </p:cNvPicPr>
          <p:nvPr/>
        </p:nvPicPr>
        <p:blipFill>
          <a:blip r:embed="rId3"/>
          <a:srcRect l="2872" t="5226" r="9050" b="4501"/>
          <a:stretch>
            <a:fillRect/>
          </a:stretch>
        </p:blipFill>
        <p:spPr>
          <a:xfrm>
            <a:off x="3048000" y="289908"/>
            <a:ext cx="3627740" cy="25004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3" name="Picture 12" descr="A screenshot of a survey&#10;&#10;AI-generated content may be incorrect.">
            <a:extLst>
              <a:ext uri="{FF2B5EF4-FFF2-40B4-BE49-F238E27FC236}">
                <a16:creationId xmlns:a16="http://schemas.microsoft.com/office/drawing/2014/main" id="{38AC39CD-FD0F-51F3-D678-3EE443E74541}"/>
              </a:ext>
            </a:extLst>
          </p:cNvPr>
          <p:cNvPicPr>
            <a:picLocks noChangeAspect="1"/>
          </p:cNvPicPr>
          <p:nvPr/>
        </p:nvPicPr>
        <p:blipFill>
          <a:blip r:embed="rId4"/>
          <a:srcRect l="769" t="4710" r="10373" b="5072"/>
          <a:stretch>
            <a:fillRect/>
          </a:stretch>
        </p:blipFill>
        <p:spPr>
          <a:xfrm>
            <a:off x="132300" y="3027952"/>
            <a:ext cx="3478960" cy="249903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descr="A screenshot of a chat&#10;&#10;AI-generated content may be incorrect.">
            <a:extLst>
              <a:ext uri="{FF2B5EF4-FFF2-40B4-BE49-F238E27FC236}">
                <a16:creationId xmlns:a16="http://schemas.microsoft.com/office/drawing/2014/main" id="{726B732E-309D-7146-133D-FFACB993A5BB}"/>
              </a:ext>
            </a:extLst>
          </p:cNvPr>
          <p:cNvPicPr>
            <a:picLocks noChangeAspect="1"/>
          </p:cNvPicPr>
          <p:nvPr/>
        </p:nvPicPr>
        <p:blipFill>
          <a:blip r:embed="rId5"/>
          <a:srcRect l="5174" t="5776" r="11521" b="4332"/>
          <a:stretch>
            <a:fillRect/>
          </a:stretch>
        </p:blipFill>
        <p:spPr>
          <a:xfrm>
            <a:off x="3716255" y="3027941"/>
            <a:ext cx="3619772" cy="24900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Title 1">
            <a:extLst>
              <a:ext uri="{FF2B5EF4-FFF2-40B4-BE49-F238E27FC236}">
                <a16:creationId xmlns:a16="http://schemas.microsoft.com/office/drawing/2014/main" id="{4A6090EC-AB0B-4E82-760A-BAFC6362A31B}"/>
              </a:ext>
            </a:extLst>
          </p:cNvPr>
          <p:cNvSpPr>
            <a:spLocks noGrp="1"/>
          </p:cNvSpPr>
          <p:nvPr>
            <p:ph type="title"/>
          </p:nvPr>
        </p:nvSpPr>
        <p:spPr>
          <a:xfrm>
            <a:off x="8537991" y="205447"/>
            <a:ext cx="3652226" cy="1325563"/>
          </a:xfrm>
        </p:spPr>
        <p:txBody>
          <a:bodyPr>
            <a:normAutofit/>
          </a:bodyPr>
          <a:lstStyle/>
          <a:p>
            <a:r>
              <a:rPr lang="en-GB">
                <a:latin typeface="Arial"/>
                <a:cs typeface="Arial"/>
              </a:rPr>
              <a:t>Socialisation </a:t>
            </a:r>
          </a:p>
        </p:txBody>
      </p:sp>
      <p:sp>
        <p:nvSpPr>
          <p:cNvPr id="3" name="Content Placeholder 2">
            <a:extLst>
              <a:ext uri="{FF2B5EF4-FFF2-40B4-BE49-F238E27FC236}">
                <a16:creationId xmlns:a16="http://schemas.microsoft.com/office/drawing/2014/main" id="{D9A3BE88-5DEE-0391-476B-BF898DD5544C}"/>
              </a:ext>
            </a:extLst>
          </p:cNvPr>
          <p:cNvSpPr>
            <a:spLocks noGrp="1"/>
          </p:cNvSpPr>
          <p:nvPr>
            <p:ph idx="1"/>
          </p:nvPr>
        </p:nvSpPr>
        <p:spPr>
          <a:xfrm>
            <a:off x="7103512" y="1542051"/>
            <a:ext cx="5085988" cy="3200581"/>
          </a:xfrm>
        </p:spPr>
        <p:txBody>
          <a:bodyPr vert="horz" lIns="91440" tIns="45720" rIns="91440" bIns="45720" rtlCol="0" anchor="t">
            <a:normAutofit/>
          </a:bodyPr>
          <a:lstStyle/>
          <a:p>
            <a:pPr>
              <a:buFont typeface="Wingdings" panose="020B0604020202020204" pitchFamily="34" charset="0"/>
              <a:buChar char="v"/>
            </a:pPr>
            <a:r>
              <a:rPr lang="en-GB" sz="2200">
                <a:latin typeface="Arial"/>
                <a:cs typeface="Arial"/>
              </a:rPr>
              <a:t>Nando's has made efforts to promote healthy eating by adding grilled skinless chicken to their menus. </a:t>
            </a:r>
            <a:endParaRPr lang="en-US" sz="2200">
              <a:latin typeface="Arial"/>
              <a:cs typeface="Arial"/>
            </a:endParaRPr>
          </a:p>
          <a:p>
            <a:pPr>
              <a:buFont typeface="Wingdings" panose="020B0604020202020204" pitchFamily="34" charset="0"/>
              <a:buChar char="v"/>
            </a:pPr>
            <a:r>
              <a:rPr lang="en-GB" sz="2200">
                <a:latin typeface="Arial"/>
                <a:cs typeface="Arial"/>
              </a:rPr>
              <a:t>There is evidence to suggest working at Nando's offers a poor work/life balance (Glassdoor 2026).</a:t>
            </a:r>
            <a:endParaRPr lang="en-US" sz="2200">
              <a:latin typeface="Arial"/>
              <a:cs typeface="Arial"/>
            </a:endParaRPr>
          </a:p>
          <a:p>
            <a:pPr>
              <a:buFont typeface="Wingdings" panose="020B0604020202020204" pitchFamily="34" charset="0"/>
              <a:buChar char="v"/>
            </a:pPr>
            <a:endParaRPr lang="en-GB"/>
          </a:p>
        </p:txBody>
      </p:sp>
      <p:sp>
        <p:nvSpPr>
          <p:cNvPr id="14" name="TextBox 13">
            <a:extLst>
              <a:ext uri="{FF2B5EF4-FFF2-40B4-BE49-F238E27FC236}">
                <a16:creationId xmlns:a16="http://schemas.microsoft.com/office/drawing/2014/main" id="{524F72AA-AAB4-798E-EBC9-031E0678EE5D}"/>
              </a:ext>
            </a:extLst>
          </p:cNvPr>
          <p:cNvSpPr txBox="1"/>
          <p:nvPr/>
        </p:nvSpPr>
        <p:spPr>
          <a:xfrm>
            <a:off x="8598606" y="6216315"/>
            <a:ext cx="3536453"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800" b="0" i="0" u="none" strike="noStrike" baseline="0">
                <a:solidFill>
                  <a:srgbClr val="000000"/>
                </a:solidFill>
                <a:latin typeface="Aptos"/>
              </a:rPr>
              <a:t>(Glassdoor 2026</a:t>
            </a:r>
            <a:r>
              <a:rPr lang="en-US">
                <a:solidFill>
                  <a:srgbClr val="000000"/>
                </a:solidFill>
                <a:latin typeface="Aptos"/>
              </a:rPr>
              <a:t>), </a:t>
            </a:r>
            <a:r>
              <a:rPr lang="en-US">
                <a:solidFill>
                  <a:srgbClr val="000000"/>
                </a:solidFill>
                <a:ea typeface="+mn-lt"/>
                <a:cs typeface="+mn-lt"/>
              </a:rPr>
              <a:t>(Jones, 2017)</a:t>
            </a:r>
            <a:r>
              <a:rPr sz="1800" b="0" i="0">
                <a:solidFill>
                  <a:srgbClr val="000000"/>
                </a:solidFill>
                <a:latin typeface="Aptos"/>
                <a:ea typeface="Aptos"/>
                <a:cs typeface="Aptos"/>
              </a:rPr>
              <a:t>​</a:t>
            </a:r>
            <a:endParaRPr lang="en-US"/>
          </a:p>
          <a:p>
            <a:pPr algn="ctr"/>
            <a:endParaRPr lang="en-US"/>
          </a:p>
        </p:txBody>
      </p:sp>
    </p:spTree>
    <p:extLst>
      <p:ext uri="{BB962C8B-B14F-4D97-AF65-F5344CB8AC3E}">
        <p14:creationId xmlns:p14="http://schemas.microsoft.com/office/powerpoint/2010/main" val="13354965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352BEC0E-22F8-46D0-9632-375DB541B0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AB8FE2-8DAF-7E2E-4534-DD65F2BDB3F2}"/>
              </a:ext>
            </a:extLst>
          </p:cNvPr>
          <p:cNvSpPr>
            <a:spLocks noGrp="1"/>
          </p:cNvSpPr>
          <p:nvPr>
            <p:ph type="title"/>
          </p:nvPr>
        </p:nvSpPr>
        <p:spPr>
          <a:xfrm>
            <a:off x="726344" y="702995"/>
            <a:ext cx="6808312" cy="848552"/>
          </a:xfrm>
        </p:spPr>
        <p:txBody>
          <a:bodyPr vert="horz" lIns="91440" tIns="45720" rIns="91440" bIns="45720" rtlCol="0" anchor="b">
            <a:normAutofit/>
          </a:bodyPr>
          <a:lstStyle/>
          <a:p>
            <a:r>
              <a:rPr lang="en-US" sz="5400">
                <a:latin typeface="Arial"/>
                <a:cs typeface="Arial"/>
              </a:rPr>
              <a:t>Social Impacts</a:t>
            </a:r>
          </a:p>
        </p:txBody>
      </p:sp>
      <p:sp>
        <p:nvSpPr>
          <p:cNvPr id="18"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70B5A5E-0653-8F5D-5569-47E52D357452}"/>
              </a:ext>
            </a:extLst>
          </p:cNvPr>
          <p:cNvSpPr txBox="1"/>
          <p:nvPr/>
        </p:nvSpPr>
        <p:spPr>
          <a:xfrm>
            <a:off x="295024" y="2706624"/>
            <a:ext cx="7239632" cy="3526996"/>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marL="285750" indent="-228600">
              <a:lnSpc>
                <a:spcPct val="90000"/>
              </a:lnSpc>
              <a:spcAft>
                <a:spcPts val="600"/>
              </a:spcAft>
              <a:buFont typeface="Wingdings" panose="020B0604020202020204" pitchFamily="34" charset="0"/>
              <a:buChar char="v"/>
            </a:pPr>
            <a:r>
              <a:rPr lang="en-US" sz="2200" dirty="0">
                <a:latin typeface="Arial"/>
                <a:cs typeface="Arial"/>
              </a:rPr>
              <a:t>As of May 2016, Nando's first began expanding their menu to include healthier options such a super-grain salad, skinless chicken and sweet potato fries (Mclean, 2016). This gave Nando's the chance to expand their customer base and include people looking to dine out whilst maintaining a healthier diet. </a:t>
            </a:r>
            <a:endParaRPr lang="en-US" dirty="0">
              <a:latin typeface="Arial"/>
              <a:cs typeface="Arial"/>
            </a:endParaRPr>
          </a:p>
          <a:p>
            <a:pPr marL="285750" indent="-228600">
              <a:lnSpc>
                <a:spcPct val="90000"/>
              </a:lnSpc>
              <a:spcAft>
                <a:spcPts val="600"/>
              </a:spcAft>
              <a:buFont typeface="Wingdings" panose="020B0604020202020204" pitchFamily="34" charset="0"/>
              <a:buChar char="v"/>
            </a:pPr>
            <a:r>
              <a:rPr lang="en-US" sz="2200" dirty="0">
                <a:latin typeface="Arial"/>
                <a:cs typeface="Arial"/>
              </a:rPr>
              <a:t>Grigoryan (2024) highlights that a poor work life balance for employees leads to additional stress and plays a large part in staff choosing to quit their jobs, increasing staff turnover within a business. </a:t>
            </a:r>
          </a:p>
          <a:p>
            <a:pPr marL="285750" indent="-228600">
              <a:lnSpc>
                <a:spcPct val="90000"/>
              </a:lnSpc>
              <a:spcAft>
                <a:spcPts val="600"/>
              </a:spcAft>
              <a:buFont typeface="Wingdings" panose="020B0604020202020204" pitchFamily="34" charset="0"/>
              <a:buChar char="v"/>
            </a:pPr>
            <a:endParaRPr lang="en-US" sz="2000"/>
          </a:p>
          <a:p>
            <a:pPr marL="285750" indent="-228600">
              <a:lnSpc>
                <a:spcPct val="90000"/>
              </a:lnSpc>
              <a:spcAft>
                <a:spcPts val="600"/>
              </a:spcAft>
              <a:buFont typeface="Wingdings" panose="020B0604020202020204" pitchFamily="34" charset="0"/>
              <a:buChar char="v"/>
            </a:pPr>
            <a:endParaRPr lang="en-US" sz="2000"/>
          </a:p>
          <a:p>
            <a:pPr marL="285750" indent="-228600">
              <a:lnSpc>
                <a:spcPct val="90000"/>
              </a:lnSpc>
              <a:spcAft>
                <a:spcPts val="600"/>
              </a:spcAft>
              <a:buFont typeface="Wingdings" panose="020B0604020202020204" pitchFamily="34" charset="0"/>
              <a:buChar char="v"/>
            </a:pPr>
            <a:endParaRPr lang="en-US" sz="2000"/>
          </a:p>
        </p:txBody>
      </p:sp>
      <p:pic>
        <p:nvPicPr>
          <p:cNvPr id="3" name="Picture 2" descr="A balance scale with words on it&#10;&#10;AI-generated content may be incorrect.">
            <a:extLst>
              <a:ext uri="{FF2B5EF4-FFF2-40B4-BE49-F238E27FC236}">
                <a16:creationId xmlns:a16="http://schemas.microsoft.com/office/drawing/2014/main" id="{85B69D92-3A85-5098-9D97-6AB76C81C97C}"/>
              </a:ext>
            </a:extLst>
          </p:cNvPr>
          <p:cNvPicPr>
            <a:picLocks noChangeAspect="1"/>
          </p:cNvPicPr>
          <p:nvPr/>
        </p:nvPicPr>
        <p:blipFill>
          <a:blip r:embed="rId2"/>
          <a:stretch>
            <a:fillRect/>
          </a:stretch>
        </p:blipFill>
        <p:spPr>
          <a:xfrm>
            <a:off x="8041168" y="3670979"/>
            <a:ext cx="3886200" cy="2176272"/>
          </a:xfrm>
          <a:prstGeom prst="rect">
            <a:avLst/>
          </a:prstGeom>
        </p:spPr>
      </p:pic>
      <p:sp>
        <p:nvSpPr>
          <p:cNvPr id="5" name="TextBox 4">
            <a:extLst>
              <a:ext uri="{FF2B5EF4-FFF2-40B4-BE49-F238E27FC236}">
                <a16:creationId xmlns:a16="http://schemas.microsoft.com/office/drawing/2014/main" id="{05AB4228-C59F-3048-04DC-66E66348DFFD}"/>
              </a:ext>
            </a:extLst>
          </p:cNvPr>
          <p:cNvSpPr txBox="1"/>
          <p:nvPr/>
        </p:nvSpPr>
        <p:spPr>
          <a:xfrm>
            <a:off x="8202386" y="6232071"/>
            <a:ext cx="399505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mn-lt"/>
                <a:cs typeface="+mn-lt"/>
              </a:rPr>
              <a:t>(Dyson, 2016), (Goorwich, 2015)</a:t>
            </a:r>
          </a:p>
        </p:txBody>
      </p:sp>
      <p:pic>
        <p:nvPicPr>
          <p:cNvPr id="8" name="Picture 7" descr="A collage of different foods&#10;&#10;AI-generated content may be incorrect.">
            <a:extLst>
              <a:ext uri="{FF2B5EF4-FFF2-40B4-BE49-F238E27FC236}">
                <a16:creationId xmlns:a16="http://schemas.microsoft.com/office/drawing/2014/main" id="{E00EBD14-F6CC-CB49-EA5F-35570B432866}"/>
              </a:ext>
            </a:extLst>
          </p:cNvPr>
          <p:cNvPicPr>
            <a:picLocks noChangeAspect="1"/>
          </p:cNvPicPr>
          <p:nvPr/>
        </p:nvPicPr>
        <p:blipFill>
          <a:blip r:embed="rId3"/>
          <a:stretch>
            <a:fillRect/>
          </a:stretch>
        </p:blipFill>
        <p:spPr>
          <a:xfrm>
            <a:off x="7549654" y="308420"/>
            <a:ext cx="4381500" cy="3262992"/>
          </a:xfrm>
          <a:prstGeom prst="rect">
            <a:avLst/>
          </a:prstGeom>
        </p:spPr>
      </p:pic>
    </p:spTree>
    <p:extLst>
      <p:ext uri="{BB962C8B-B14F-4D97-AF65-F5344CB8AC3E}">
        <p14:creationId xmlns:p14="http://schemas.microsoft.com/office/powerpoint/2010/main" val="11861687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52BEC0E-22F8-46D0-9632-375DB541B0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491D81-8840-BAA1-B544-86C054B4924E}"/>
              </a:ext>
            </a:extLst>
          </p:cNvPr>
          <p:cNvSpPr>
            <a:spLocks noGrp="1"/>
          </p:cNvSpPr>
          <p:nvPr>
            <p:ph type="title"/>
          </p:nvPr>
        </p:nvSpPr>
        <p:spPr>
          <a:xfrm>
            <a:off x="640080" y="329184"/>
            <a:ext cx="6894576" cy="1783080"/>
          </a:xfrm>
        </p:spPr>
        <p:txBody>
          <a:bodyPr anchor="b">
            <a:normAutofit/>
          </a:bodyPr>
          <a:lstStyle/>
          <a:p>
            <a:r>
              <a:rPr lang="en-US" sz="5400">
                <a:latin typeface="Arial"/>
                <a:cs typeface="Arial"/>
              </a:rPr>
              <a:t>Technological</a:t>
            </a:r>
          </a:p>
        </p:txBody>
      </p:sp>
      <p:sp>
        <p:nvSpPr>
          <p:cNvPr id="15"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6D0D30E-3B55-968C-69F9-3856F43A7E31}"/>
              </a:ext>
            </a:extLst>
          </p:cNvPr>
          <p:cNvSpPr>
            <a:spLocks noGrp="1"/>
          </p:cNvSpPr>
          <p:nvPr>
            <p:ph idx="1"/>
          </p:nvPr>
        </p:nvSpPr>
        <p:spPr>
          <a:xfrm>
            <a:off x="640080" y="2706624"/>
            <a:ext cx="6894576" cy="3483864"/>
          </a:xfrm>
        </p:spPr>
        <p:txBody>
          <a:bodyPr vert="horz" lIns="91440" tIns="45720" rIns="91440" bIns="45720" rtlCol="0">
            <a:normAutofit/>
          </a:bodyPr>
          <a:lstStyle/>
          <a:p>
            <a:pPr>
              <a:buFont typeface="Wingdings" panose="020B0604020202020204" pitchFamily="34" charset="0"/>
              <a:buChar char="v"/>
            </a:pPr>
            <a:r>
              <a:rPr lang="en-US" sz="2200"/>
              <a:t> </a:t>
            </a:r>
            <a:r>
              <a:rPr lang="en-US" sz="2200">
                <a:latin typeface="Arial"/>
                <a:cs typeface="Arial"/>
              </a:rPr>
              <a:t>Nando's implemented QR codes on the tables for customers to order from.</a:t>
            </a:r>
          </a:p>
          <a:p>
            <a:pPr>
              <a:buFont typeface="Wingdings" panose="020B0604020202020204" pitchFamily="34" charset="0"/>
              <a:buChar char="v"/>
            </a:pPr>
            <a:r>
              <a:rPr lang="en-US" sz="2200">
                <a:latin typeface="Arial"/>
                <a:cs typeface="Arial"/>
              </a:rPr>
              <a:t>Nando's branched out into using delivery apps such as Deliveroo in 2017 </a:t>
            </a:r>
            <a:r>
              <a:rPr lang="en-US" sz="2200">
                <a:latin typeface="Arial"/>
                <a:ea typeface="+mn-lt"/>
                <a:cs typeface="Arial"/>
              </a:rPr>
              <a:t>(GoodtoKnow, 2017)</a:t>
            </a:r>
            <a:r>
              <a:rPr lang="en-US" sz="2200">
                <a:latin typeface="Arial"/>
                <a:cs typeface="Arial"/>
              </a:rPr>
              <a:t>.</a:t>
            </a:r>
          </a:p>
        </p:txBody>
      </p:sp>
      <p:pic>
        <p:nvPicPr>
          <p:cNvPr id="6" name="Picture 5" descr="A white logo on a blue background&#10;&#10;AI-generated content may be incorrect.">
            <a:extLst>
              <a:ext uri="{FF2B5EF4-FFF2-40B4-BE49-F238E27FC236}">
                <a16:creationId xmlns:a16="http://schemas.microsoft.com/office/drawing/2014/main" id="{25DE1E12-77B2-D737-9B21-BE9C433E9B1A}"/>
              </a:ext>
            </a:extLst>
          </p:cNvPr>
          <p:cNvPicPr>
            <a:picLocks noChangeAspect="1"/>
          </p:cNvPicPr>
          <p:nvPr/>
        </p:nvPicPr>
        <p:blipFill>
          <a:blip r:embed="rId2"/>
          <a:srcRect t="3740"/>
          <a:stretch>
            <a:fillRect/>
          </a:stretch>
        </p:blipFill>
        <p:spPr>
          <a:xfrm>
            <a:off x="8089332" y="329183"/>
            <a:ext cx="3563232" cy="3429969"/>
          </a:xfrm>
          <a:prstGeom prst="rect">
            <a:avLst/>
          </a:prstGeom>
        </p:spPr>
      </p:pic>
      <p:pic>
        <p:nvPicPr>
          <p:cNvPr id="8" name="Picture 7" descr="A sign on a window&#10;&#10;AI-generated content may be incorrect.">
            <a:extLst>
              <a:ext uri="{FF2B5EF4-FFF2-40B4-BE49-F238E27FC236}">
                <a16:creationId xmlns:a16="http://schemas.microsoft.com/office/drawing/2014/main" id="{1F978630-F208-E816-6468-0E7980CBE03E}"/>
              </a:ext>
            </a:extLst>
          </p:cNvPr>
          <p:cNvPicPr>
            <a:picLocks noChangeAspect="1"/>
          </p:cNvPicPr>
          <p:nvPr/>
        </p:nvPicPr>
        <p:blipFill>
          <a:blip r:embed="rId3"/>
          <a:stretch>
            <a:fillRect/>
          </a:stretch>
        </p:blipFill>
        <p:spPr>
          <a:xfrm>
            <a:off x="8708779" y="4079193"/>
            <a:ext cx="2306049" cy="2176272"/>
          </a:xfrm>
          <a:prstGeom prst="rect">
            <a:avLst/>
          </a:prstGeom>
        </p:spPr>
      </p:pic>
      <p:sp>
        <p:nvSpPr>
          <p:cNvPr id="9" name="TextBox 8">
            <a:extLst>
              <a:ext uri="{FF2B5EF4-FFF2-40B4-BE49-F238E27FC236}">
                <a16:creationId xmlns:a16="http://schemas.microsoft.com/office/drawing/2014/main" id="{8436C1EF-7394-5DE8-EB7D-57F3615CB5B8}"/>
              </a:ext>
            </a:extLst>
          </p:cNvPr>
          <p:cNvSpPr txBox="1"/>
          <p:nvPr/>
        </p:nvSpPr>
        <p:spPr>
          <a:xfrm>
            <a:off x="8354786" y="6490607"/>
            <a:ext cx="383721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mn-lt"/>
                <a:cs typeface="+mn-lt"/>
              </a:rPr>
              <a:t>(Deliveroo, 2021), (Facebook, 2026)</a:t>
            </a:r>
            <a:endParaRPr lang="en-US"/>
          </a:p>
        </p:txBody>
      </p:sp>
    </p:spTree>
    <p:extLst>
      <p:ext uri="{BB962C8B-B14F-4D97-AF65-F5344CB8AC3E}">
        <p14:creationId xmlns:p14="http://schemas.microsoft.com/office/powerpoint/2010/main" val="15845413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CCB8008-5C8F-4283-F86C-78E58C7BFB8C}"/>
              </a:ext>
            </a:extLst>
          </p:cNvPr>
          <p:cNvSpPr>
            <a:spLocks noGrp="1"/>
          </p:cNvSpPr>
          <p:nvPr>
            <p:ph type="title"/>
          </p:nvPr>
        </p:nvSpPr>
        <p:spPr>
          <a:xfrm>
            <a:off x="1137034" y="609597"/>
            <a:ext cx="9392421" cy="1330841"/>
          </a:xfrm>
        </p:spPr>
        <p:txBody>
          <a:bodyPr>
            <a:normAutofit/>
          </a:bodyPr>
          <a:lstStyle/>
          <a:p>
            <a:r>
              <a:rPr lang="en-US">
                <a:latin typeface="Arial"/>
                <a:cs typeface="Arial"/>
              </a:rPr>
              <a:t>Technological Impacts</a:t>
            </a:r>
          </a:p>
        </p:txBody>
      </p:sp>
      <p:sp>
        <p:nvSpPr>
          <p:cNvPr id="3" name="Content Placeholder 2">
            <a:extLst>
              <a:ext uri="{FF2B5EF4-FFF2-40B4-BE49-F238E27FC236}">
                <a16:creationId xmlns:a16="http://schemas.microsoft.com/office/drawing/2014/main" id="{6322C123-DCAD-1B20-9E59-F0539A189015}"/>
              </a:ext>
            </a:extLst>
          </p:cNvPr>
          <p:cNvSpPr>
            <a:spLocks noGrp="1"/>
          </p:cNvSpPr>
          <p:nvPr>
            <p:ph idx="1"/>
          </p:nvPr>
        </p:nvSpPr>
        <p:spPr>
          <a:xfrm>
            <a:off x="216884" y="2198362"/>
            <a:ext cx="6799266" cy="4018414"/>
          </a:xfrm>
        </p:spPr>
        <p:txBody>
          <a:bodyPr vert="horz" lIns="91440" tIns="45720" rIns="91440" bIns="45720" rtlCol="0" anchor="t">
            <a:noAutofit/>
          </a:bodyPr>
          <a:lstStyle/>
          <a:p>
            <a:pPr>
              <a:buFont typeface="Wingdings" panose="020B0604020202020204" pitchFamily="34" charset="0"/>
              <a:buChar char="v"/>
            </a:pPr>
            <a:r>
              <a:rPr lang="en-US" sz="2200">
                <a:latin typeface="Arial"/>
                <a:ea typeface="Calibri"/>
                <a:cs typeface="Arial"/>
              </a:rPr>
              <a:t>With the growing use of QR codes many restaurants find themselves with less need for large numbers of staff on shift </a:t>
            </a:r>
            <a:r>
              <a:rPr lang="en-US" sz="2200">
                <a:latin typeface="Arial"/>
                <a:ea typeface="+mn-lt"/>
                <a:cs typeface="Arial"/>
              </a:rPr>
              <a:t>(Koay and Ang, 2024). </a:t>
            </a:r>
            <a:endParaRPr lang="en-US" sz="2200">
              <a:latin typeface="Arial"/>
              <a:cs typeface="Arial"/>
            </a:endParaRPr>
          </a:p>
          <a:p>
            <a:pPr>
              <a:buFont typeface="Wingdings" panose="020B0604020202020204" pitchFamily="34" charset="0"/>
              <a:buChar char="v"/>
            </a:pPr>
            <a:r>
              <a:rPr lang="en-US" sz="2200">
                <a:latin typeface="Arial"/>
                <a:ea typeface="Calibri"/>
                <a:cs typeface="Arial"/>
              </a:rPr>
              <a:t> Nando's first implemented QR codes when they reopened their restaurants after the lockdown in 2020. Since then, they have become the main form receiving orders with 85% of all orders being taken this way </a:t>
            </a:r>
            <a:r>
              <a:rPr lang="en-US" sz="2200">
                <a:latin typeface="Arial"/>
                <a:ea typeface="+mn-lt"/>
                <a:cs typeface="Arial"/>
              </a:rPr>
              <a:t>(Seymour, 2021).</a:t>
            </a:r>
          </a:p>
          <a:p>
            <a:pPr>
              <a:buFont typeface="Wingdings" panose="020B0604020202020204" pitchFamily="34" charset="0"/>
              <a:buChar char="v"/>
            </a:pPr>
            <a:r>
              <a:rPr lang="en-US" sz="2200">
                <a:latin typeface="Arial"/>
                <a:ea typeface="+mn-lt"/>
                <a:cs typeface="Arial"/>
              </a:rPr>
              <a:t> Nando's first partnered with Deliveroo in 2017, before expanding their reach with the app in 2020. Since then, in 2025 they renewed their partnership with Deliveroo so they can </a:t>
            </a:r>
            <a:r>
              <a:rPr lang="en-US" sz="2200" err="1">
                <a:latin typeface="Arial"/>
                <a:ea typeface="+mn-lt"/>
                <a:cs typeface="Arial"/>
              </a:rPr>
              <a:t>continu</a:t>
            </a:r>
            <a:r>
              <a:rPr lang="en-US" sz="2200">
                <a:latin typeface="Arial"/>
                <a:ea typeface="+mn-lt"/>
                <a:cs typeface="Arial"/>
              </a:rPr>
              <a:t>e to deliver to loyal customers (Deliveroo, 2025).</a:t>
            </a:r>
          </a:p>
          <a:p>
            <a:pPr>
              <a:buFont typeface="Wingdings" panose="020B0604020202020204" pitchFamily="34" charset="0"/>
              <a:buChar char="v"/>
            </a:pPr>
            <a:endParaRPr lang="en-US" sz="1600">
              <a:ea typeface="+mn-lt"/>
              <a:cs typeface="+mn-lt"/>
            </a:endParaRPr>
          </a:p>
        </p:txBody>
      </p:sp>
      <p:pic>
        <p:nvPicPr>
          <p:cNvPr id="4" name="Picture 3">
            <a:extLst>
              <a:ext uri="{FF2B5EF4-FFF2-40B4-BE49-F238E27FC236}">
                <a16:creationId xmlns:a16="http://schemas.microsoft.com/office/drawing/2014/main" id="{86D67D9B-D4B0-AF15-73F3-570784498FF7}"/>
              </a:ext>
            </a:extLst>
          </p:cNvPr>
          <p:cNvPicPr>
            <a:picLocks noChangeAspect="1"/>
          </p:cNvPicPr>
          <p:nvPr/>
        </p:nvPicPr>
        <p:blipFill>
          <a:blip r:embed="rId2"/>
          <a:stretch>
            <a:fillRect/>
          </a:stretch>
        </p:blipFill>
        <p:spPr>
          <a:xfrm>
            <a:off x="7179443" y="2672991"/>
            <a:ext cx="4788505" cy="2549723"/>
          </a:xfrm>
          <a:prstGeom prst="rect">
            <a:avLst/>
          </a:prstGeom>
        </p:spPr>
      </p:pic>
      <p:sp>
        <p:nvSpPr>
          <p:cNvPr id="13" name="Freeform: Shape 12">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extBox 4">
            <a:extLst>
              <a:ext uri="{FF2B5EF4-FFF2-40B4-BE49-F238E27FC236}">
                <a16:creationId xmlns:a16="http://schemas.microsoft.com/office/drawing/2014/main" id="{15538F20-0973-828F-0C89-DC79BE213EB9}"/>
              </a:ext>
            </a:extLst>
          </p:cNvPr>
          <p:cNvSpPr txBox="1"/>
          <p:nvPr/>
        </p:nvSpPr>
        <p:spPr>
          <a:xfrm>
            <a:off x="9573824" y="6210120"/>
            <a:ext cx="218955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ea typeface="+mn-lt"/>
                <a:cs typeface="+mn-lt"/>
              </a:rPr>
              <a:t>(</a:t>
            </a:r>
            <a:r>
              <a:rPr lang="en-US" dirty="0" err="1">
                <a:ea typeface="+mn-lt"/>
                <a:cs typeface="+mn-lt"/>
              </a:rPr>
              <a:t>PrimeView</a:t>
            </a:r>
            <a:r>
              <a:rPr lang="en-US" dirty="0">
                <a:ea typeface="+mn-lt"/>
                <a:cs typeface="+mn-lt"/>
              </a:rPr>
              <a:t>, 2023)</a:t>
            </a:r>
          </a:p>
        </p:txBody>
      </p:sp>
    </p:spTree>
    <p:extLst>
      <p:ext uri="{BB962C8B-B14F-4D97-AF65-F5344CB8AC3E}">
        <p14:creationId xmlns:p14="http://schemas.microsoft.com/office/powerpoint/2010/main" val="29833853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a:extLst>
              <a:ext uri="{FF2B5EF4-FFF2-40B4-BE49-F238E27FC236}">
                <a16:creationId xmlns:a16="http://schemas.microsoft.com/office/drawing/2014/main" id="{AF6CB648-9554-488A-B457-99CAAD1DA5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9" name="Rectangle 18">
            <a:extLst>
              <a:ext uri="{FF2B5EF4-FFF2-40B4-BE49-F238E27FC236}">
                <a16:creationId xmlns:a16="http://schemas.microsoft.com/office/drawing/2014/main" id="{E3ADCBE7-9330-1CDA-00EB-CDD12DB722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290"/>
            <a:ext cx="12192000" cy="1733407"/>
          </a:xfrm>
          <a:prstGeom prst="rect">
            <a:avLst/>
          </a:prstGeom>
          <a:ln>
            <a:noFill/>
          </a:ln>
          <a:effectLst>
            <a:outerShdw blurRad="254000" dist="38100" dir="5460000" sx="94000" sy="94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1C7F42-2F71-1E69-EAC4-D683BB167DB9}"/>
              </a:ext>
            </a:extLst>
          </p:cNvPr>
          <p:cNvSpPr>
            <a:spLocks noGrp="1"/>
          </p:cNvSpPr>
          <p:nvPr>
            <p:ph type="title"/>
          </p:nvPr>
        </p:nvSpPr>
        <p:spPr>
          <a:xfrm>
            <a:off x="761802" y="240241"/>
            <a:ext cx="10760054" cy="1228299"/>
          </a:xfrm>
        </p:spPr>
        <p:txBody>
          <a:bodyPr>
            <a:normAutofit/>
          </a:bodyPr>
          <a:lstStyle/>
          <a:p>
            <a:r>
              <a:rPr lang="en-US" sz="4000"/>
              <a:t>Legal</a:t>
            </a:r>
          </a:p>
        </p:txBody>
      </p:sp>
      <p:sp>
        <p:nvSpPr>
          <p:cNvPr id="3" name="Content Placeholder 2">
            <a:extLst>
              <a:ext uri="{FF2B5EF4-FFF2-40B4-BE49-F238E27FC236}">
                <a16:creationId xmlns:a16="http://schemas.microsoft.com/office/drawing/2014/main" id="{A694D8C0-34CB-7781-D2EA-6452B04492B0}"/>
              </a:ext>
            </a:extLst>
          </p:cNvPr>
          <p:cNvSpPr>
            <a:spLocks noGrp="1"/>
          </p:cNvSpPr>
          <p:nvPr>
            <p:ph idx="1"/>
          </p:nvPr>
        </p:nvSpPr>
        <p:spPr>
          <a:xfrm>
            <a:off x="402369" y="2321476"/>
            <a:ext cx="5698760" cy="3850724"/>
          </a:xfrm>
        </p:spPr>
        <p:txBody>
          <a:bodyPr vert="horz" lIns="91440" tIns="45720" rIns="91440" bIns="45720" rtlCol="0" anchor="ctr">
            <a:noAutofit/>
          </a:bodyPr>
          <a:lstStyle/>
          <a:p>
            <a:pPr>
              <a:buFont typeface="Wingdings" panose="020B0604020202020204" pitchFamily="34" charset="0"/>
              <a:buChar char="v"/>
            </a:pPr>
            <a:r>
              <a:rPr lang="en-US" sz="2200" dirty="0"/>
              <a:t>Nando's is complying with minimum wage requirements.</a:t>
            </a:r>
          </a:p>
          <a:p>
            <a:pPr>
              <a:buFont typeface="Wingdings" panose="020B0604020202020204" pitchFamily="34" charset="0"/>
              <a:buChar char="v"/>
            </a:pPr>
            <a:r>
              <a:rPr lang="en-US" sz="2200"/>
              <a:t>They adhere to consumer rights, prohibition of false advertising (Weir, 2023).</a:t>
            </a:r>
          </a:p>
          <a:p>
            <a:pPr>
              <a:buFont typeface="Wingdings" panose="020B0604020202020204" pitchFamily="34" charset="0"/>
              <a:buChar char="v"/>
            </a:pPr>
            <a:r>
              <a:rPr lang="en-US" sz="2200">
                <a:ea typeface="+mn-lt"/>
                <a:cs typeface="+mn-lt"/>
              </a:rPr>
              <a:t>As of May 2021, Malaysia reformed their Employee Act, including changes to include better employee coverage, a 45-hour work week and flexible working arrangements (Fresh Fields, 226).</a:t>
            </a:r>
          </a:p>
        </p:txBody>
      </p:sp>
      <p:pic>
        <p:nvPicPr>
          <p:cNvPr id="5" name="Picture 4" descr="A close-up of a sign&#10;&#10;AI-generated content may be incorrect.">
            <a:extLst>
              <a:ext uri="{FF2B5EF4-FFF2-40B4-BE49-F238E27FC236}">
                <a16:creationId xmlns:a16="http://schemas.microsoft.com/office/drawing/2014/main" id="{FF43DAD0-3908-852A-4C71-E7AEAB4FF2D7}"/>
              </a:ext>
            </a:extLst>
          </p:cNvPr>
          <p:cNvPicPr>
            <a:picLocks noChangeAspect="1"/>
          </p:cNvPicPr>
          <p:nvPr/>
        </p:nvPicPr>
        <p:blipFill>
          <a:blip r:embed="rId2"/>
          <a:stretch>
            <a:fillRect/>
          </a:stretch>
        </p:blipFill>
        <p:spPr>
          <a:xfrm>
            <a:off x="6343650" y="3205451"/>
            <a:ext cx="5178206" cy="2039461"/>
          </a:xfrm>
          <a:prstGeom prst="rect">
            <a:avLst/>
          </a:prstGeom>
        </p:spPr>
      </p:pic>
      <p:sp>
        <p:nvSpPr>
          <p:cNvPr id="6" name="TextBox 5">
            <a:extLst>
              <a:ext uri="{FF2B5EF4-FFF2-40B4-BE49-F238E27FC236}">
                <a16:creationId xmlns:a16="http://schemas.microsoft.com/office/drawing/2014/main" id="{24E88BD1-2E78-9888-73FF-75F41CD946D0}"/>
              </a:ext>
            </a:extLst>
          </p:cNvPr>
          <p:cNvSpPr txBox="1"/>
          <p:nvPr/>
        </p:nvSpPr>
        <p:spPr>
          <a:xfrm>
            <a:off x="10467614" y="6482093"/>
            <a:ext cx="172019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US">
                <a:ea typeface="+mn-lt"/>
                <a:cs typeface="+mn-lt"/>
              </a:rPr>
              <a:t>(Wade, 2026)</a:t>
            </a:r>
            <a:endParaRPr lang="en-US"/>
          </a:p>
        </p:txBody>
      </p:sp>
    </p:spTree>
    <p:extLst>
      <p:ext uri="{BB962C8B-B14F-4D97-AF65-F5344CB8AC3E}">
        <p14:creationId xmlns:p14="http://schemas.microsoft.com/office/powerpoint/2010/main" val="10727206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665C8-F7B6-6AEC-983A-C60768A2C651}"/>
              </a:ext>
            </a:extLst>
          </p:cNvPr>
          <p:cNvSpPr>
            <a:spLocks noGrp="1"/>
          </p:cNvSpPr>
          <p:nvPr>
            <p:ph type="title"/>
          </p:nvPr>
        </p:nvSpPr>
        <p:spPr>
          <a:xfrm>
            <a:off x="640080" y="325369"/>
            <a:ext cx="4986828" cy="1065445"/>
          </a:xfrm>
        </p:spPr>
        <p:txBody>
          <a:bodyPr anchor="b">
            <a:normAutofit/>
          </a:bodyPr>
          <a:lstStyle/>
          <a:p>
            <a:r>
              <a:rPr lang="en-US" sz="5400">
                <a:latin typeface="Arial"/>
                <a:cs typeface="Arial"/>
              </a:rPr>
              <a:t>Legal Impacts </a:t>
            </a:r>
          </a:p>
        </p:txBody>
      </p:sp>
      <p:sp>
        <p:nvSpPr>
          <p:cNvPr id="3" name="Content Placeholder 2">
            <a:extLst>
              <a:ext uri="{FF2B5EF4-FFF2-40B4-BE49-F238E27FC236}">
                <a16:creationId xmlns:a16="http://schemas.microsoft.com/office/drawing/2014/main" id="{8DE038BF-12D6-EF5B-DD96-0803C9E79E3C}"/>
              </a:ext>
            </a:extLst>
          </p:cNvPr>
          <p:cNvSpPr>
            <a:spLocks noGrp="1"/>
          </p:cNvSpPr>
          <p:nvPr>
            <p:ph idx="1"/>
          </p:nvPr>
        </p:nvSpPr>
        <p:spPr>
          <a:xfrm>
            <a:off x="-6900" y="1722710"/>
            <a:ext cx="5623813" cy="3363800"/>
          </a:xfrm>
        </p:spPr>
        <p:txBody>
          <a:bodyPr vert="horz" lIns="91440" tIns="45720" rIns="91440" bIns="45720" rtlCol="0" anchor="t">
            <a:noAutofit/>
          </a:bodyPr>
          <a:lstStyle/>
          <a:p>
            <a:pPr>
              <a:buFont typeface="Wingdings" panose="020B0604020202020204" pitchFamily="34" charset="0"/>
              <a:buChar char="v"/>
            </a:pPr>
            <a:r>
              <a:rPr lang="en-US" sz="2200">
                <a:latin typeface="Arial"/>
                <a:cs typeface="Arial"/>
              </a:rPr>
              <a:t>Due to the National Minimum Wage Act 1998 all workers must be paid the statutory wage or above otherwise they are breaking a law and face the risk of legal action being taken </a:t>
            </a:r>
            <a:r>
              <a:rPr lang="en-US" sz="2200" err="1">
                <a:latin typeface="Arial"/>
                <a:cs typeface="Arial"/>
              </a:rPr>
              <a:t>agains</a:t>
            </a:r>
            <a:r>
              <a:rPr lang="en-US" sz="2200">
                <a:latin typeface="Arial"/>
                <a:cs typeface="Arial"/>
              </a:rPr>
              <a:t>t them </a:t>
            </a:r>
            <a:r>
              <a:rPr lang="en-US" sz="2200">
                <a:latin typeface="Arial"/>
                <a:ea typeface="+mn-lt"/>
                <a:cs typeface="Arial"/>
              </a:rPr>
              <a:t>(GOV.UK, 2012). </a:t>
            </a:r>
          </a:p>
          <a:p>
            <a:pPr>
              <a:buFont typeface="Wingdings" panose="020B0604020202020204" pitchFamily="34" charset="0"/>
              <a:buChar char="v"/>
            </a:pPr>
            <a:r>
              <a:rPr lang="en-US" sz="2200">
                <a:latin typeface="Arial"/>
                <a:cs typeface="Arial"/>
              </a:rPr>
              <a:t>This act is also in place to protect employees from exploitation and ensure equality amongst workers considering their pay. </a:t>
            </a:r>
          </a:p>
          <a:p>
            <a:pPr>
              <a:buFont typeface="Wingdings" panose="020B0604020202020204" pitchFamily="34" charset="0"/>
              <a:buChar char="v"/>
            </a:pPr>
            <a:r>
              <a:rPr lang="en-US" sz="2200">
                <a:latin typeface="Arial"/>
                <a:cs typeface="Arial"/>
              </a:rPr>
              <a:t>Malaysia made changes to their employee act in 2021, this was done to improve working conditions for their employees across all working sectors. </a:t>
            </a:r>
          </a:p>
        </p:txBody>
      </p:sp>
      <p:pic>
        <p:nvPicPr>
          <p:cNvPr id="5" name="Picture 4" descr="A bronze scale and a gavel&#10;&#10;AI-generated content may be incorrect.">
            <a:extLst>
              <a:ext uri="{FF2B5EF4-FFF2-40B4-BE49-F238E27FC236}">
                <a16:creationId xmlns:a16="http://schemas.microsoft.com/office/drawing/2014/main" id="{9EC3E8D1-53B1-FECB-80B9-DC97C77ED5C5}"/>
              </a:ext>
            </a:extLst>
          </p:cNvPr>
          <p:cNvPicPr>
            <a:picLocks noChangeAspect="1"/>
          </p:cNvPicPr>
          <p:nvPr/>
        </p:nvPicPr>
        <p:blipFill>
          <a:blip r:embed="rId2"/>
          <a:srcRect l="34496" r="9083"/>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6" name="TextBox 5">
            <a:extLst>
              <a:ext uri="{FF2B5EF4-FFF2-40B4-BE49-F238E27FC236}">
                <a16:creationId xmlns:a16="http://schemas.microsoft.com/office/drawing/2014/main" id="{D1168D87-ECAD-EB58-DA72-F3017CB241A8}"/>
              </a:ext>
            </a:extLst>
          </p:cNvPr>
          <p:cNvSpPr txBox="1"/>
          <p:nvPr/>
        </p:nvSpPr>
        <p:spPr>
          <a:xfrm>
            <a:off x="10382249" y="6413499"/>
            <a:ext cx="182562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mn-lt"/>
                <a:cs typeface="+mn-lt"/>
              </a:rPr>
              <a:t>(Schulte, 2023)</a:t>
            </a:r>
          </a:p>
        </p:txBody>
      </p:sp>
    </p:spTree>
    <p:extLst>
      <p:ext uri="{BB962C8B-B14F-4D97-AF65-F5344CB8AC3E}">
        <p14:creationId xmlns:p14="http://schemas.microsoft.com/office/powerpoint/2010/main" val="2478480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78D7C8-520B-88A6-1780-4D6008181EF5}"/>
              </a:ext>
            </a:extLst>
          </p:cNvPr>
          <p:cNvSpPr>
            <a:spLocks noGrp="1"/>
          </p:cNvSpPr>
          <p:nvPr>
            <p:ph type="title"/>
          </p:nvPr>
        </p:nvSpPr>
        <p:spPr>
          <a:xfrm>
            <a:off x="804672" y="802955"/>
            <a:ext cx="4766330" cy="1454051"/>
          </a:xfrm>
        </p:spPr>
        <p:txBody>
          <a:bodyPr>
            <a:normAutofit/>
          </a:bodyPr>
          <a:lstStyle/>
          <a:p>
            <a:r>
              <a:rPr lang="en-US" sz="3600">
                <a:solidFill>
                  <a:schemeClr val="tx2"/>
                </a:solidFill>
                <a:latin typeface="Arial"/>
                <a:cs typeface="Arial"/>
              </a:rPr>
              <a:t>Environmental</a:t>
            </a:r>
          </a:p>
        </p:txBody>
      </p:sp>
      <p:sp>
        <p:nvSpPr>
          <p:cNvPr id="3" name="Content Placeholder 2">
            <a:extLst>
              <a:ext uri="{FF2B5EF4-FFF2-40B4-BE49-F238E27FC236}">
                <a16:creationId xmlns:a16="http://schemas.microsoft.com/office/drawing/2014/main" id="{C034965F-5446-CCF7-67A9-26A8A8622D2B}"/>
              </a:ext>
            </a:extLst>
          </p:cNvPr>
          <p:cNvSpPr>
            <a:spLocks noGrp="1"/>
          </p:cNvSpPr>
          <p:nvPr>
            <p:ph idx="1"/>
          </p:nvPr>
        </p:nvSpPr>
        <p:spPr>
          <a:xfrm>
            <a:off x="804672" y="2421683"/>
            <a:ext cx="4765949" cy="3353476"/>
          </a:xfrm>
        </p:spPr>
        <p:txBody>
          <a:bodyPr vert="horz" lIns="91440" tIns="45720" rIns="91440" bIns="45720" rtlCol="0" anchor="t">
            <a:normAutofit/>
          </a:bodyPr>
          <a:lstStyle/>
          <a:p>
            <a:pPr>
              <a:buFont typeface="Wingdings" panose="020B0604020202020204" pitchFamily="34" charset="0"/>
              <a:buChar char="v"/>
            </a:pPr>
            <a:r>
              <a:rPr lang="en-US" sz="1800">
                <a:solidFill>
                  <a:schemeClr val="tx2"/>
                </a:solidFill>
                <a:latin typeface="Arial"/>
                <a:cs typeface="Arial"/>
              </a:rPr>
              <a:t>There has been a call for Nando's to reduce the amount of plastic waste they produce.</a:t>
            </a:r>
          </a:p>
          <a:p>
            <a:pPr>
              <a:buFont typeface="Wingdings" panose="020B0604020202020204" pitchFamily="34" charset="0"/>
              <a:buChar char="v"/>
            </a:pPr>
            <a:r>
              <a:rPr lang="en-US" sz="1800">
                <a:solidFill>
                  <a:schemeClr val="tx2"/>
                </a:solidFill>
                <a:latin typeface="Arial"/>
                <a:ea typeface="+mn-lt"/>
                <a:cs typeface="Arial"/>
              </a:rPr>
              <a:t>They use 100% renewable electric in their UK sites (George Business Review, 2022).</a:t>
            </a:r>
          </a:p>
          <a:p>
            <a:pPr>
              <a:buFont typeface="Wingdings" panose="020B0604020202020204" pitchFamily="34" charset="0"/>
              <a:buChar char="v"/>
            </a:pPr>
            <a:r>
              <a:rPr lang="en-US" sz="1800">
                <a:solidFill>
                  <a:schemeClr val="tx2"/>
                </a:solidFill>
                <a:latin typeface="Arial"/>
                <a:cs typeface="Arial"/>
              </a:rPr>
              <a:t>In 2025, Nando's was accused of using a supplier the was contributing</a:t>
            </a:r>
            <a:r>
              <a:rPr lang="en-US" sz="1800">
                <a:solidFill>
                  <a:schemeClr val="tx2"/>
                </a:solidFill>
                <a:latin typeface="Arial"/>
                <a:ea typeface="+mn-lt"/>
                <a:cs typeface="Arial"/>
              </a:rPr>
              <a:t> to pollution in the River Wye (Martin, 2025). </a:t>
            </a:r>
          </a:p>
        </p:txBody>
      </p:sp>
      <p:grpSp>
        <p:nvGrpSpPr>
          <p:cNvPr id="25" name="Group 24">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18240" y="-16714"/>
            <a:ext cx="6373761" cy="6874714"/>
            <a:chOff x="5818240" y="-1"/>
            <a:chExt cx="6373761" cy="6874714"/>
          </a:xfrm>
        </p:grpSpPr>
        <p:sp>
          <p:nvSpPr>
            <p:cNvPr id="26" name="Freeform: Shape 25">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8">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4" descr="A black background with white text and green and white text&#10;&#10;AI-generated content may be incorrect.">
            <a:extLst>
              <a:ext uri="{FF2B5EF4-FFF2-40B4-BE49-F238E27FC236}">
                <a16:creationId xmlns:a16="http://schemas.microsoft.com/office/drawing/2014/main" id="{18527670-F241-219E-BA7B-3FAA808BA5EF}"/>
              </a:ext>
            </a:extLst>
          </p:cNvPr>
          <p:cNvPicPr>
            <a:picLocks noChangeAspect="1"/>
          </p:cNvPicPr>
          <p:nvPr/>
        </p:nvPicPr>
        <p:blipFill>
          <a:blip r:embed="rId2"/>
          <a:stretch>
            <a:fillRect/>
          </a:stretch>
        </p:blipFill>
        <p:spPr>
          <a:xfrm>
            <a:off x="7708392" y="2874631"/>
            <a:ext cx="4142232" cy="2032282"/>
          </a:xfrm>
          <a:prstGeom prst="rect">
            <a:avLst/>
          </a:prstGeom>
        </p:spPr>
      </p:pic>
      <p:sp>
        <p:nvSpPr>
          <p:cNvPr id="6" name="TextBox 5">
            <a:extLst>
              <a:ext uri="{FF2B5EF4-FFF2-40B4-BE49-F238E27FC236}">
                <a16:creationId xmlns:a16="http://schemas.microsoft.com/office/drawing/2014/main" id="{03C8DA55-019E-DDD5-D6A0-1F53AA0C9B93}"/>
              </a:ext>
            </a:extLst>
          </p:cNvPr>
          <p:cNvSpPr txBox="1"/>
          <p:nvPr/>
        </p:nvSpPr>
        <p:spPr>
          <a:xfrm>
            <a:off x="9776004" y="6400620"/>
            <a:ext cx="2417493" cy="3231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US" sz="1500" dirty="0">
                <a:ea typeface="+mn-lt"/>
                <a:cs typeface="+mn-lt"/>
              </a:rPr>
              <a:t> (Nando's, 2021), </a:t>
            </a:r>
            <a:endParaRPr lang="en-US">
              <a:ea typeface="+mn-lt"/>
              <a:cs typeface="+mn-lt"/>
            </a:endParaRPr>
          </a:p>
        </p:txBody>
      </p:sp>
    </p:spTree>
    <p:extLst>
      <p:ext uri="{BB962C8B-B14F-4D97-AF65-F5344CB8AC3E}">
        <p14:creationId xmlns:p14="http://schemas.microsoft.com/office/powerpoint/2010/main" val="29904849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group of chickens in a field&#10;&#10;AI-generated content may be incorrect.">
            <a:extLst>
              <a:ext uri="{FF2B5EF4-FFF2-40B4-BE49-F238E27FC236}">
                <a16:creationId xmlns:a16="http://schemas.microsoft.com/office/drawing/2014/main" id="{66C97B87-073C-646F-8FCD-8585CCEDCA02}"/>
              </a:ext>
            </a:extLst>
          </p:cNvPr>
          <p:cNvPicPr>
            <a:picLocks noChangeAspect="1"/>
          </p:cNvPicPr>
          <p:nvPr/>
        </p:nvPicPr>
        <p:blipFill>
          <a:blip r:embed="rId2"/>
          <a:srcRect l="6236"/>
          <a:stretch>
            <a:fillRect/>
          </a:stretch>
        </p:blipFill>
        <p:spPr>
          <a:xfrm>
            <a:off x="2522356"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290C443-C633-E548-2B9F-28AB04D9A9AC}"/>
              </a:ext>
            </a:extLst>
          </p:cNvPr>
          <p:cNvSpPr>
            <a:spLocks noGrp="1"/>
          </p:cNvSpPr>
          <p:nvPr>
            <p:ph type="title"/>
          </p:nvPr>
        </p:nvSpPr>
        <p:spPr>
          <a:xfrm>
            <a:off x="4313" y="5691"/>
            <a:ext cx="5058642" cy="807233"/>
          </a:xfrm>
        </p:spPr>
        <p:txBody>
          <a:bodyPr>
            <a:normAutofit/>
          </a:bodyPr>
          <a:lstStyle/>
          <a:p>
            <a:r>
              <a:rPr lang="en-US" sz="4000"/>
              <a:t>Environmental Impacts</a:t>
            </a:r>
          </a:p>
        </p:txBody>
      </p:sp>
      <p:sp>
        <p:nvSpPr>
          <p:cNvPr id="3" name="Content Placeholder 2">
            <a:extLst>
              <a:ext uri="{FF2B5EF4-FFF2-40B4-BE49-F238E27FC236}">
                <a16:creationId xmlns:a16="http://schemas.microsoft.com/office/drawing/2014/main" id="{0C865ABD-CCEF-B7FC-E1DB-E2E56DDAF80D}"/>
              </a:ext>
            </a:extLst>
          </p:cNvPr>
          <p:cNvSpPr>
            <a:spLocks noGrp="1"/>
          </p:cNvSpPr>
          <p:nvPr>
            <p:ph idx="1"/>
          </p:nvPr>
        </p:nvSpPr>
        <p:spPr>
          <a:xfrm>
            <a:off x="4313" y="1068352"/>
            <a:ext cx="5561848" cy="3742762"/>
          </a:xfrm>
        </p:spPr>
        <p:txBody>
          <a:bodyPr vert="horz" lIns="91440" tIns="45720" rIns="91440" bIns="45720" rtlCol="0" anchor="t">
            <a:noAutofit/>
          </a:bodyPr>
          <a:lstStyle/>
          <a:p>
            <a:pPr>
              <a:buFont typeface="Wingdings" panose="020B0604020202020204" pitchFamily="34" charset="0"/>
              <a:buChar char="v"/>
            </a:pPr>
            <a:r>
              <a:rPr lang="en-US" sz="2200">
                <a:latin typeface="Arial"/>
                <a:ea typeface="+mn-lt"/>
                <a:cs typeface="Arial"/>
              </a:rPr>
              <a:t> Nando's are currently aligning their recycling targets to match with WRAP and their Plastic Pacts solution to excessive plastic waste and pollution.</a:t>
            </a:r>
          </a:p>
          <a:p>
            <a:pPr>
              <a:buFont typeface="Wingdings" panose="020B0604020202020204" pitchFamily="34" charset="0"/>
              <a:buChar char="v"/>
            </a:pPr>
            <a:r>
              <a:rPr lang="en-US" sz="2200" dirty="0">
                <a:latin typeface="Arial"/>
                <a:ea typeface="+mn-lt"/>
                <a:cs typeface="Arial"/>
              </a:rPr>
              <a:t>So far WRAP have managed to connect with over 900 </a:t>
            </a:r>
            <a:r>
              <a:rPr lang="en-US" sz="2200" dirty="0" err="1">
                <a:latin typeface="Arial"/>
                <a:ea typeface="+mn-lt"/>
                <a:cs typeface="Arial"/>
              </a:rPr>
              <a:t>organisations</a:t>
            </a:r>
            <a:r>
              <a:rPr lang="en-US" sz="2200" dirty="0">
                <a:latin typeface="Arial"/>
                <a:ea typeface="+mn-lt"/>
                <a:cs typeface="Arial"/>
              </a:rPr>
              <a:t> in 19 countries to keep billions of plastic </a:t>
            </a:r>
            <a:r>
              <a:rPr lang="en-US" sz="2200" dirty="0" err="1">
                <a:latin typeface="Arial"/>
                <a:ea typeface="+mn-lt"/>
                <a:cs typeface="Arial"/>
              </a:rPr>
              <a:t>packagin</a:t>
            </a:r>
            <a:r>
              <a:rPr lang="en-US" sz="2200" dirty="0">
                <a:latin typeface="Arial"/>
                <a:ea typeface="+mn-lt"/>
                <a:cs typeface="Arial"/>
              </a:rPr>
              <a:t>g items from ending up in the environment (WRAP, 2024). </a:t>
            </a:r>
          </a:p>
          <a:p>
            <a:pPr>
              <a:buFont typeface="Wingdings" panose="020B0604020202020204" pitchFamily="34" charset="0"/>
              <a:buChar char="v"/>
            </a:pPr>
            <a:r>
              <a:rPr lang="en-US" sz="2200" dirty="0">
                <a:latin typeface="Arial"/>
                <a:ea typeface="+mn-lt"/>
                <a:cs typeface="Arial"/>
              </a:rPr>
              <a:t> Nando's uses the supplier Avara for their chicken, this supplier faced heavy criticism during 2025 as they were accused of disposing of their farm waste into the River Wye and subsequently aiding in the growing pollution problems the river faces.</a:t>
            </a:r>
          </a:p>
        </p:txBody>
      </p:sp>
      <p:sp>
        <p:nvSpPr>
          <p:cNvPr id="5" name="TextBox 4">
            <a:extLst>
              <a:ext uri="{FF2B5EF4-FFF2-40B4-BE49-F238E27FC236}">
                <a16:creationId xmlns:a16="http://schemas.microsoft.com/office/drawing/2014/main" id="{FB00BF60-29BE-272A-0D59-586C82B5362E}"/>
              </a:ext>
            </a:extLst>
          </p:cNvPr>
          <p:cNvSpPr txBox="1"/>
          <p:nvPr/>
        </p:nvSpPr>
        <p:spPr>
          <a:xfrm>
            <a:off x="9753541" y="6381750"/>
            <a:ext cx="220033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t>Stock Image 2026)</a:t>
            </a:r>
          </a:p>
        </p:txBody>
      </p:sp>
    </p:spTree>
    <p:extLst>
      <p:ext uri="{BB962C8B-B14F-4D97-AF65-F5344CB8AC3E}">
        <p14:creationId xmlns:p14="http://schemas.microsoft.com/office/powerpoint/2010/main" val="199316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061950-5BAF-74AB-0391-16F9EC2FE966}"/>
              </a:ext>
            </a:extLst>
          </p:cNvPr>
          <p:cNvSpPr>
            <a:spLocks noGrp="1"/>
          </p:cNvSpPr>
          <p:nvPr>
            <p:ph type="title"/>
          </p:nvPr>
        </p:nvSpPr>
        <p:spPr>
          <a:xfrm>
            <a:off x="630936" y="640080"/>
            <a:ext cx="4818888" cy="1481328"/>
          </a:xfrm>
        </p:spPr>
        <p:txBody>
          <a:bodyPr anchor="b">
            <a:normAutofit/>
          </a:bodyPr>
          <a:lstStyle/>
          <a:p>
            <a:r>
              <a:rPr lang="en-US" sz="5400">
                <a:latin typeface="Arial"/>
                <a:cs typeface="Arial"/>
              </a:rPr>
              <a:t>SWOT</a:t>
            </a:r>
          </a:p>
        </p:txBody>
      </p:sp>
      <p:sp>
        <p:nvSpPr>
          <p:cNvPr id="26"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BF700C7-DF17-00E9-BC34-49F5BBFFA5D4}"/>
              </a:ext>
            </a:extLst>
          </p:cNvPr>
          <p:cNvSpPr>
            <a:spLocks noGrp="1"/>
          </p:cNvSpPr>
          <p:nvPr>
            <p:ph idx="1"/>
          </p:nvPr>
        </p:nvSpPr>
        <p:spPr>
          <a:xfrm>
            <a:off x="630936" y="2660904"/>
            <a:ext cx="4818888" cy="3547872"/>
          </a:xfrm>
        </p:spPr>
        <p:txBody>
          <a:bodyPr vert="horz" lIns="91440" tIns="45720" rIns="91440" bIns="45720" rtlCol="0" anchor="t">
            <a:normAutofit/>
          </a:bodyPr>
          <a:lstStyle/>
          <a:p>
            <a:pPr>
              <a:buFont typeface="Wingdings" panose="020B0604020202020204" pitchFamily="34" charset="0"/>
              <a:buChar char="v"/>
            </a:pPr>
            <a:r>
              <a:rPr lang="en-US" sz="2200" dirty="0">
                <a:latin typeface="Arial"/>
                <a:cs typeface="Arial"/>
              </a:rPr>
              <a:t>A SWOT analysis is another useful framework </a:t>
            </a:r>
            <a:r>
              <a:rPr lang="en-US" sz="2200" dirty="0" err="1">
                <a:latin typeface="Arial"/>
                <a:cs typeface="Arial"/>
              </a:rPr>
              <a:t>organisations</a:t>
            </a:r>
            <a:r>
              <a:rPr lang="en-US" sz="2200" dirty="0">
                <a:latin typeface="Arial"/>
                <a:cs typeface="Arial"/>
              </a:rPr>
              <a:t> can use on their operations. </a:t>
            </a:r>
          </a:p>
          <a:p>
            <a:pPr>
              <a:buFont typeface="Wingdings" panose="020B0604020202020204" pitchFamily="34" charset="0"/>
              <a:buChar char="v"/>
            </a:pPr>
            <a:r>
              <a:rPr lang="en-US" sz="2200">
                <a:latin typeface="Arial"/>
                <a:cs typeface="Arial"/>
              </a:rPr>
              <a:t>This framework is used to plan and evaluate a company's competitive position within the market, using a mix of internal and external factors. </a:t>
            </a:r>
          </a:p>
        </p:txBody>
      </p:sp>
      <p:pic>
        <p:nvPicPr>
          <p:cNvPr id="6" name="Picture 5" descr="A diagram of swot analysis&#10;&#10;AI-generated content may be incorrect.">
            <a:extLst>
              <a:ext uri="{FF2B5EF4-FFF2-40B4-BE49-F238E27FC236}">
                <a16:creationId xmlns:a16="http://schemas.microsoft.com/office/drawing/2014/main" id="{4210DB72-EB2E-7F10-05FD-F4776D23AC76}"/>
              </a:ext>
            </a:extLst>
          </p:cNvPr>
          <p:cNvPicPr>
            <a:picLocks noChangeAspect="1"/>
          </p:cNvPicPr>
          <p:nvPr/>
        </p:nvPicPr>
        <p:blipFill>
          <a:blip r:embed="rId2"/>
          <a:stretch>
            <a:fillRect/>
          </a:stretch>
        </p:blipFill>
        <p:spPr>
          <a:xfrm>
            <a:off x="6099048" y="1467183"/>
            <a:ext cx="5458968" cy="3923633"/>
          </a:xfrm>
          <a:prstGeom prst="rect">
            <a:avLst/>
          </a:prstGeom>
        </p:spPr>
      </p:pic>
      <p:sp>
        <p:nvSpPr>
          <p:cNvPr id="5" name="TextBox 4">
            <a:extLst>
              <a:ext uri="{FF2B5EF4-FFF2-40B4-BE49-F238E27FC236}">
                <a16:creationId xmlns:a16="http://schemas.microsoft.com/office/drawing/2014/main" id="{151079C4-AA26-2686-B7A8-46D2A73BCF9B}"/>
              </a:ext>
            </a:extLst>
          </p:cNvPr>
          <p:cNvSpPr txBox="1"/>
          <p:nvPr/>
        </p:nvSpPr>
        <p:spPr>
          <a:xfrm>
            <a:off x="10186469" y="6331819"/>
            <a:ext cx="200553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mn-lt"/>
                <a:cs typeface="+mn-lt"/>
              </a:rPr>
              <a:t>(Shewan, 2025)</a:t>
            </a:r>
          </a:p>
        </p:txBody>
      </p:sp>
    </p:spTree>
    <p:extLst>
      <p:ext uri="{BB962C8B-B14F-4D97-AF65-F5344CB8AC3E}">
        <p14:creationId xmlns:p14="http://schemas.microsoft.com/office/powerpoint/2010/main" val="14324519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1999" cy="42672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4" name="Content Placeholder 3">
            <a:extLst>
              <a:ext uri="{FF2B5EF4-FFF2-40B4-BE49-F238E27FC236}">
                <a16:creationId xmlns:a16="http://schemas.microsoft.com/office/drawing/2014/main" id="{EC7EEB7E-BD7A-B3B9-1EFC-A1FDE5471E1F}"/>
              </a:ext>
            </a:extLst>
          </p:cNvPr>
          <p:cNvGraphicFramePr>
            <a:graphicFrameLocks noGrp="1"/>
          </p:cNvGraphicFramePr>
          <p:nvPr>
            <p:ph idx="1"/>
            <p:extLst>
              <p:ext uri="{D42A27DB-BD31-4B8C-83A1-F6EECF244321}">
                <p14:modId xmlns:p14="http://schemas.microsoft.com/office/powerpoint/2010/main" val="2176823849"/>
              </p:ext>
            </p:extLst>
          </p:nvPr>
        </p:nvGraphicFramePr>
        <p:xfrm>
          <a:off x="690113" y="603848"/>
          <a:ext cx="10820400" cy="5778052"/>
        </p:xfrm>
        <a:graphic>
          <a:graphicData uri="http://schemas.openxmlformats.org/drawingml/2006/table">
            <a:tbl>
              <a:tblPr firstRow="1" bandRow="1">
                <a:tableStyleId>{5C22544A-7EE6-4342-B048-85BDC9FD1C3A}</a:tableStyleId>
              </a:tblPr>
              <a:tblGrid>
                <a:gridCol w="5410200">
                  <a:extLst>
                    <a:ext uri="{9D8B030D-6E8A-4147-A177-3AD203B41FA5}">
                      <a16:colId xmlns:a16="http://schemas.microsoft.com/office/drawing/2014/main" val="2864617344"/>
                    </a:ext>
                  </a:extLst>
                </a:gridCol>
                <a:gridCol w="5410200">
                  <a:extLst>
                    <a:ext uri="{9D8B030D-6E8A-4147-A177-3AD203B41FA5}">
                      <a16:colId xmlns:a16="http://schemas.microsoft.com/office/drawing/2014/main" val="1323863285"/>
                    </a:ext>
                  </a:extLst>
                </a:gridCol>
              </a:tblGrid>
              <a:tr h="2278731">
                <a:tc>
                  <a:txBody>
                    <a:bodyPr/>
                    <a:lstStyle/>
                    <a:p>
                      <a:r>
                        <a:rPr lang="en-US" sz="2100" b="1">
                          <a:solidFill>
                            <a:schemeClr val="tx1"/>
                          </a:solidFill>
                          <a:latin typeface="Arial"/>
                          <a:cs typeface="Arial"/>
                        </a:rPr>
                        <a:t>Strengths</a:t>
                      </a:r>
                      <a:endParaRPr lang="en-US" sz="2100" b="1" dirty="0">
                        <a:solidFill>
                          <a:schemeClr val="tx1"/>
                        </a:solidFill>
                        <a:latin typeface="Arial"/>
                        <a:cs typeface="Arial"/>
                      </a:endParaRPr>
                    </a:p>
                    <a:p>
                      <a:pPr marL="285750" marR="0" lvl="0" indent="-285750" algn="l">
                        <a:lnSpc>
                          <a:spcPct val="90000"/>
                        </a:lnSpc>
                        <a:spcBef>
                          <a:spcPts val="1000"/>
                        </a:spcBef>
                        <a:spcAft>
                          <a:spcPts val="0"/>
                        </a:spcAft>
                        <a:buClr>
                          <a:srgbClr val="FFFFFF"/>
                        </a:buClr>
                        <a:buFont typeface="Wingdings,Sans-Serif"/>
                        <a:buChar char="v"/>
                      </a:pPr>
                      <a:r>
                        <a:rPr lang="en-US" sz="2100" b="0" i="0" u="none" strike="noStrike" noProof="0">
                          <a:solidFill>
                            <a:srgbClr val="000000"/>
                          </a:solidFill>
                          <a:latin typeface="Arial"/>
                          <a:cs typeface="Arial"/>
                        </a:rPr>
                        <a:t>Strong brand presence </a:t>
                      </a:r>
                    </a:p>
                    <a:p>
                      <a:pPr marL="285750" marR="0" lvl="0" indent="-285750" algn="l">
                        <a:lnSpc>
                          <a:spcPct val="90000"/>
                        </a:lnSpc>
                        <a:spcBef>
                          <a:spcPts val="1000"/>
                        </a:spcBef>
                        <a:spcAft>
                          <a:spcPts val="0"/>
                        </a:spcAft>
                        <a:buClr>
                          <a:srgbClr val="FFFFFF"/>
                        </a:buClr>
                        <a:buFont typeface="Wingdings,Sans-Serif"/>
                        <a:buChar char="v"/>
                      </a:pPr>
                      <a:r>
                        <a:rPr lang="en-US" sz="2100" b="0" i="0" u="none" strike="noStrike" noProof="0">
                          <a:solidFill>
                            <a:srgbClr val="000000"/>
                          </a:solidFill>
                          <a:latin typeface="Arial"/>
                          <a:cs typeface="Arial"/>
                        </a:rPr>
                        <a:t>Halal friendly </a:t>
                      </a:r>
                      <a:r>
                        <a:rPr lang="en-US" sz="2100" b="0" i="0" u="none" strike="noStrike" noProof="0">
                          <a:solidFill>
                            <a:srgbClr val="000000"/>
                          </a:solidFill>
                        </a:rPr>
                        <a:t>(Nando's, 2020)</a:t>
                      </a:r>
                      <a:endParaRPr lang="en-US" sz="2100" b="0" i="0" u="none" strike="noStrike" noProof="0">
                        <a:solidFill>
                          <a:srgbClr val="000000"/>
                        </a:solidFill>
                        <a:latin typeface="Arial"/>
                        <a:cs typeface="Arial"/>
                      </a:endParaRPr>
                    </a:p>
                    <a:p>
                      <a:pPr marL="285750" marR="0" lvl="0" indent="-285750" algn="l">
                        <a:lnSpc>
                          <a:spcPct val="90000"/>
                        </a:lnSpc>
                        <a:spcBef>
                          <a:spcPts val="1000"/>
                        </a:spcBef>
                        <a:spcAft>
                          <a:spcPts val="0"/>
                        </a:spcAft>
                        <a:buClr>
                          <a:srgbClr val="FFFFFF"/>
                        </a:buClr>
                        <a:buFont typeface="Wingdings,Sans-Serif"/>
                        <a:buChar char="v"/>
                      </a:pPr>
                      <a:r>
                        <a:rPr lang="en-US" sz="2100" b="0" i="0" u="none" strike="noStrike" noProof="0">
                          <a:solidFill>
                            <a:srgbClr val="000000"/>
                          </a:solidFill>
                          <a:latin typeface="Arial"/>
                          <a:cs typeface="Arial"/>
                        </a:rPr>
                        <a:t>Loyal customer base </a:t>
                      </a:r>
                    </a:p>
                    <a:p>
                      <a:pPr marL="285750" marR="0" lvl="0" indent="-285750" algn="l">
                        <a:lnSpc>
                          <a:spcPct val="90000"/>
                        </a:lnSpc>
                        <a:spcBef>
                          <a:spcPts val="1000"/>
                        </a:spcBef>
                        <a:spcAft>
                          <a:spcPts val="0"/>
                        </a:spcAft>
                        <a:buClr>
                          <a:srgbClr val="FFFFFF"/>
                        </a:buClr>
                        <a:buFont typeface="Wingdings,Sans-Serif"/>
                        <a:buChar char="v"/>
                      </a:pPr>
                      <a:r>
                        <a:rPr lang="en-US" sz="2100" b="0" i="0" u="none" strike="noStrike" noProof="0">
                          <a:solidFill>
                            <a:srgbClr val="000000"/>
                          </a:solidFill>
                          <a:latin typeface="Arial"/>
                          <a:cs typeface="Arial"/>
                        </a:rPr>
                        <a:t>Unique signature </a:t>
                      </a:r>
                      <a:r>
                        <a:rPr lang="en-US" sz="2100" b="0" i="0" u="none" strike="noStrike" noProof="0" err="1">
                          <a:solidFill>
                            <a:srgbClr val="000000"/>
                          </a:solidFill>
                          <a:latin typeface="Arial"/>
                          <a:cs typeface="Arial"/>
                        </a:rPr>
                        <a:t>flavours</a:t>
                      </a:r>
                      <a:r>
                        <a:rPr lang="en-GB" sz="2100" b="0" i="0" u="none" strike="noStrike" noProof="0" dirty="0">
                          <a:solidFill>
                            <a:srgbClr val="000000"/>
                          </a:solidFill>
                          <a:latin typeface="Arial"/>
                          <a:cs typeface="Arial"/>
                        </a:rPr>
                        <a:t> </a:t>
                      </a:r>
                      <a:endParaRPr lang="en-US" sz="2100">
                        <a:latin typeface="Arial"/>
                        <a:cs typeface="Arial"/>
                      </a:endParaRPr>
                    </a:p>
                  </a:txBody>
                  <a:tcPr marL="63481" marR="63481" marT="31741" marB="31741">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tc>
                  <a:txBody>
                    <a:bodyPr/>
                    <a:lstStyle/>
                    <a:p>
                      <a:r>
                        <a:rPr lang="en-US" sz="2100" b="1">
                          <a:solidFill>
                            <a:schemeClr val="tx1"/>
                          </a:solidFill>
                          <a:latin typeface="Arial"/>
                          <a:cs typeface="Arial"/>
                        </a:rPr>
                        <a:t>Weaknesses</a:t>
                      </a:r>
                      <a:endParaRPr lang="en-US" sz="2100" b="1" dirty="0">
                        <a:solidFill>
                          <a:schemeClr val="tx1"/>
                        </a:solidFill>
                        <a:latin typeface="Arial"/>
                        <a:cs typeface="Arial"/>
                      </a:endParaRPr>
                    </a:p>
                    <a:p>
                      <a:pPr marL="285750" marR="0" lvl="0" indent="-285750" algn="l">
                        <a:lnSpc>
                          <a:spcPct val="90000"/>
                        </a:lnSpc>
                        <a:spcBef>
                          <a:spcPts val="1000"/>
                        </a:spcBef>
                        <a:spcAft>
                          <a:spcPts val="0"/>
                        </a:spcAft>
                        <a:buClr>
                          <a:srgbClr val="FFFFFF"/>
                        </a:buClr>
                        <a:buFont typeface="Wingdings,Sans-Serif"/>
                        <a:buChar char="v"/>
                      </a:pPr>
                      <a:r>
                        <a:rPr lang="en-US" sz="2100" b="0" i="0" u="none" strike="noStrike" noProof="0">
                          <a:solidFill>
                            <a:srgbClr val="000000"/>
                          </a:solidFill>
                          <a:latin typeface="Arial"/>
                          <a:cs typeface="Arial"/>
                        </a:rPr>
                        <a:t>Limited menu selection – lacking vegetarian options </a:t>
                      </a:r>
                    </a:p>
                    <a:p>
                      <a:pPr marL="285750" marR="0" lvl="0" indent="-285750" algn="l">
                        <a:lnSpc>
                          <a:spcPct val="90000"/>
                        </a:lnSpc>
                        <a:spcBef>
                          <a:spcPts val="1000"/>
                        </a:spcBef>
                        <a:spcAft>
                          <a:spcPts val="0"/>
                        </a:spcAft>
                        <a:buClr>
                          <a:srgbClr val="FFFFFF"/>
                        </a:buClr>
                        <a:buFont typeface="Wingdings,Sans-Serif"/>
                        <a:buChar char="v"/>
                      </a:pPr>
                      <a:r>
                        <a:rPr lang="en-US" sz="2100" b="0" i="0" u="none" strike="noStrike" noProof="0">
                          <a:solidFill>
                            <a:srgbClr val="000000"/>
                          </a:solidFill>
                          <a:latin typeface="Arial"/>
                          <a:cs typeface="Arial"/>
                        </a:rPr>
                        <a:t>Expensive pricing </a:t>
                      </a:r>
                    </a:p>
                    <a:p>
                      <a:pPr marL="285750" marR="0" lvl="0" indent="-285750" algn="l">
                        <a:lnSpc>
                          <a:spcPct val="90000"/>
                        </a:lnSpc>
                        <a:spcBef>
                          <a:spcPts val="1000"/>
                        </a:spcBef>
                        <a:spcAft>
                          <a:spcPts val="0"/>
                        </a:spcAft>
                        <a:buClr>
                          <a:srgbClr val="FFFFFF"/>
                        </a:buClr>
                        <a:buFont typeface="Wingdings,Sans-Serif"/>
                        <a:buChar char="v"/>
                      </a:pPr>
                      <a:r>
                        <a:rPr lang="en-US" sz="2100" b="0" i="0" u="none" strike="noStrike" noProof="0">
                          <a:solidFill>
                            <a:srgbClr val="000000"/>
                          </a:solidFill>
                          <a:latin typeface="Arial"/>
                          <a:cs typeface="Arial"/>
                        </a:rPr>
                        <a:t>Inconsistency across locations </a:t>
                      </a:r>
                    </a:p>
                    <a:p>
                      <a:pPr marL="285750" marR="0" lvl="0" indent="-285750" algn="l">
                        <a:lnSpc>
                          <a:spcPct val="90000"/>
                        </a:lnSpc>
                        <a:spcBef>
                          <a:spcPts val="1000"/>
                        </a:spcBef>
                        <a:spcAft>
                          <a:spcPts val="0"/>
                        </a:spcAft>
                        <a:buClr>
                          <a:srgbClr val="FFFFFF"/>
                        </a:buClr>
                        <a:buFont typeface="Wingdings,Sans-Serif"/>
                        <a:buChar char="v"/>
                      </a:pPr>
                      <a:r>
                        <a:rPr lang="en-US" sz="2100" b="0" i="0" u="none" strike="noStrike" noProof="0">
                          <a:solidFill>
                            <a:srgbClr val="000000"/>
                          </a:solidFill>
                          <a:latin typeface="Arial"/>
                          <a:cs typeface="Arial"/>
                        </a:rPr>
                        <a:t>High staff turnover</a:t>
                      </a:r>
                      <a:endParaRPr lang="en-US" sz="2100">
                        <a:latin typeface="Arial"/>
                        <a:cs typeface="Arial"/>
                      </a:endParaRPr>
                    </a:p>
                  </a:txBody>
                  <a:tcPr marL="63481" marR="63481" marT="31741" marB="31741">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4119797128"/>
                  </a:ext>
                </a:extLst>
              </a:tr>
              <a:tr h="3446350">
                <a:tc>
                  <a:txBody>
                    <a:bodyPr/>
                    <a:lstStyle/>
                    <a:p>
                      <a:pPr lvl="0">
                        <a:buNone/>
                      </a:pPr>
                      <a:r>
                        <a:rPr lang="en-US" sz="2100" b="1">
                          <a:solidFill>
                            <a:schemeClr val="tx1"/>
                          </a:solidFill>
                          <a:latin typeface="Arial"/>
                          <a:cs typeface="Arial"/>
                        </a:rPr>
                        <a:t>Opportunities</a:t>
                      </a:r>
                      <a:endParaRPr lang="en-US" sz="2100" b="1" dirty="0">
                        <a:solidFill>
                          <a:schemeClr val="tx1"/>
                        </a:solidFill>
                        <a:latin typeface="Arial"/>
                        <a:cs typeface="Arial"/>
                      </a:endParaRPr>
                    </a:p>
                    <a:p>
                      <a:pPr marL="285750" marR="0" lvl="0" indent="-285750" algn="l">
                        <a:lnSpc>
                          <a:spcPct val="90000"/>
                        </a:lnSpc>
                        <a:spcBef>
                          <a:spcPts val="1000"/>
                        </a:spcBef>
                        <a:spcAft>
                          <a:spcPts val="0"/>
                        </a:spcAft>
                        <a:buClr>
                          <a:srgbClr val="000000"/>
                        </a:buClr>
                        <a:buFont typeface="Wingdings,Sans-Serif"/>
                        <a:buChar char="v"/>
                      </a:pPr>
                      <a:r>
                        <a:rPr lang="en-US" sz="2100" b="0" i="0" u="none" strike="noStrike" noProof="0">
                          <a:solidFill>
                            <a:srgbClr val="000000"/>
                          </a:solidFill>
                          <a:latin typeface="Arial"/>
                          <a:cs typeface="Arial"/>
                        </a:rPr>
                        <a:t>Increase vegetarian options.</a:t>
                      </a:r>
                    </a:p>
                    <a:p>
                      <a:pPr marL="285750" marR="0" lvl="0" indent="-285750" algn="l">
                        <a:lnSpc>
                          <a:spcPct val="90000"/>
                        </a:lnSpc>
                        <a:spcBef>
                          <a:spcPts val="1000"/>
                        </a:spcBef>
                        <a:spcAft>
                          <a:spcPts val="0"/>
                        </a:spcAft>
                        <a:buClr>
                          <a:srgbClr val="000000"/>
                        </a:buClr>
                        <a:buFont typeface="Wingdings,Sans-Serif"/>
                        <a:buChar char="v"/>
                      </a:pPr>
                      <a:r>
                        <a:rPr lang="en-US" sz="2100" b="0" i="0" u="none" strike="noStrike" noProof="0">
                          <a:solidFill>
                            <a:srgbClr val="000000"/>
                          </a:solidFill>
                          <a:latin typeface="Arial"/>
                          <a:cs typeface="Arial"/>
                        </a:rPr>
                        <a:t>Expand online delivery options.</a:t>
                      </a:r>
                    </a:p>
                    <a:p>
                      <a:pPr marL="285750" marR="0" lvl="0" indent="-285750" algn="l">
                        <a:lnSpc>
                          <a:spcPct val="90000"/>
                        </a:lnSpc>
                        <a:spcBef>
                          <a:spcPts val="1000"/>
                        </a:spcBef>
                        <a:spcAft>
                          <a:spcPts val="0"/>
                        </a:spcAft>
                        <a:buClr>
                          <a:srgbClr val="000000"/>
                        </a:buClr>
                        <a:buFont typeface="Wingdings,Sans-Serif"/>
                        <a:buChar char="v"/>
                      </a:pPr>
                      <a:r>
                        <a:rPr lang="en-US" sz="2100" b="0" i="0" u="none" strike="noStrike" noProof="0">
                          <a:solidFill>
                            <a:srgbClr val="000000"/>
                          </a:solidFill>
                          <a:latin typeface="Arial"/>
                          <a:ea typeface="Calibri"/>
                          <a:cs typeface="Arial"/>
                        </a:rPr>
                        <a:t>Partnership with Yellow Ribbon to rehabilitate and employee ex-offenders in Singapore </a:t>
                      </a:r>
                      <a:r>
                        <a:rPr lang="en-US" sz="2100" b="0" i="0" u="none" strike="noStrike" noProof="0">
                          <a:solidFill>
                            <a:srgbClr val="000000"/>
                          </a:solidFill>
                          <a:latin typeface="Arial"/>
                          <a:cs typeface="Arial"/>
                        </a:rPr>
                        <a:t>(Nando's, 2022). </a:t>
                      </a:r>
                    </a:p>
                    <a:p>
                      <a:pPr marL="285750" marR="0" lvl="0" indent="-285750" algn="l">
                        <a:lnSpc>
                          <a:spcPct val="90000"/>
                        </a:lnSpc>
                        <a:spcBef>
                          <a:spcPts val="1000"/>
                        </a:spcBef>
                        <a:spcAft>
                          <a:spcPts val="0"/>
                        </a:spcAft>
                        <a:buClr>
                          <a:srgbClr val="000000"/>
                        </a:buClr>
                        <a:buFont typeface="Wingdings,Sans-Serif"/>
                        <a:buChar char="v"/>
                      </a:pPr>
                      <a:r>
                        <a:rPr lang="en-US" sz="2100" b="0" i="0" u="none" strike="noStrike" noProof="0">
                          <a:solidFill>
                            <a:srgbClr val="000000"/>
                          </a:solidFill>
                          <a:latin typeface="Arial"/>
                          <a:cs typeface="Arial"/>
                        </a:rPr>
                        <a:t>Female-first farming initiative in Marracuene. </a:t>
                      </a:r>
                      <a:endParaRPr lang="en-US" sz="2100">
                        <a:latin typeface="Arial"/>
                        <a:cs typeface="Arial"/>
                      </a:endParaRPr>
                    </a:p>
                    <a:p>
                      <a:pPr marL="457200" lvl="0" indent="-457200">
                        <a:buFont typeface="Wingdings"/>
                        <a:buChar char="v"/>
                      </a:pPr>
                      <a:endParaRPr lang="en-US" sz="2100" b="1" dirty="0">
                        <a:solidFill>
                          <a:schemeClr val="tx1"/>
                        </a:solidFill>
                        <a:latin typeface="Arial"/>
                        <a:cs typeface="Arial"/>
                      </a:endParaRPr>
                    </a:p>
                  </a:txBody>
                  <a:tcPr marL="63481" marR="63481" marT="31741" marB="31741">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tc>
                  <a:txBody>
                    <a:bodyPr/>
                    <a:lstStyle/>
                    <a:p>
                      <a:r>
                        <a:rPr lang="en-US" sz="2100" b="1">
                          <a:latin typeface="Arial"/>
                          <a:cs typeface="Arial"/>
                        </a:rPr>
                        <a:t>Threats</a:t>
                      </a:r>
                    </a:p>
                    <a:p>
                      <a:pPr marL="285750" marR="0" lvl="0" indent="-285750" algn="l">
                        <a:lnSpc>
                          <a:spcPct val="90000"/>
                        </a:lnSpc>
                        <a:spcBef>
                          <a:spcPts val="1000"/>
                        </a:spcBef>
                        <a:spcAft>
                          <a:spcPts val="0"/>
                        </a:spcAft>
                        <a:buClr>
                          <a:srgbClr val="000000"/>
                        </a:buClr>
                        <a:buFont typeface="Wingdings,Sans-Serif"/>
                        <a:buChar char="v"/>
                      </a:pPr>
                      <a:r>
                        <a:rPr lang="en-US" sz="2100" b="0" i="0" u="none" strike="noStrike" noProof="0">
                          <a:solidFill>
                            <a:srgbClr val="000000"/>
                          </a:solidFill>
                          <a:latin typeface="Arial"/>
                          <a:cs typeface="Arial"/>
                        </a:rPr>
                        <a:t>Strong competition from fast food chains</a:t>
                      </a:r>
                    </a:p>
                    <a:p>
                      <a:pPr marL="285750" marR="0" lvl="0" indent="-285750" algn="l">
                        <a:lnSpc>
                          <a:spcPct val="90000"/>
                        </a:lnSpc>
                        <a:spcBef>
                          <a:spcPts val="1000"/>
                        </a:spcBef>
                        <a:spcAft>
                          <a:spcPts val="0"/>
                        </a:spcAft>
                        <a:buClr>
                          <a:srgbClr val="000000"/>
                        </a:buClr>
                        <a:buFont typeface="Wingdings,Sans-Serif"/>
                        <a:buChar char="v"/>
                      </a:pPr>
                      <a:r>
                        <a:rPr lang="en-US" sz="2100" b="0" i="0" u="none" strike="noStrike" noProof="0">
                          <a:solidFill>
                            <a:srgbClr val="000000"/>
                          </a:solidFill>
                          <a:latin typeface="Arial"/>
                          <a:cs typeface="Arial"/>
                        </a:rPr>
                        <a:t>Rising </a:t>
                      </a:r>
                      <a:r>
                        <a:rPr lang="en-US" sz="2100" b="0" i="0" u="none" strike="noStrike" noProof="0" err="1">
                          <a:solidFill>
                            <a:srgbClr val="000000"/>
                          </a:solidFill>
                          <a:latin typeface="Arial"/>
                          <a:cs typeface="Arial"/>
                        </a:rPr>
                        <a:t>labour</a:t>
                      </a:r>
                      <a:r>
                        <a:rPr lang="en-US" sz="2100" b="0" i="0" u="none" strike="noStrike" noProof="0">
                          <a:solidFill>
                            <a:srgbClr val="000000"/>
                          </a:solidFill>
                          <a:latin typeface="Arial"/>
                          <a:cs typeface="Arial"/>
                        </a:rPr>
                        <a:t> and food costs</a:t>
                      </a:r>
                    </a:p>
                    <a:p>
                      <a:pPr marL="285750" marR="0" lvl="0" indent="-285750" algn="l">
                        <a:lnSpc>
                          <a:spcPct val="90000"/>
                        </a:lnSpc>
                        <a:spcBef>
                          <a:spcPts val="1000"/>
                        </a:spcBef>
                        <a:spcAft>
                          <a:spcPts val="0"/>
                        </a:spcAft>
                        <a:buClr>
                          <a:srgbClr val="000000"/>
                        </a:buClr>
                        <a:buFont typeface="Wingdings,Sans-Serif"/>
                        <a:buChar char="v"/>
                      </a:pPr>
                      <a:r>
                        <a:rPr lang="en-US" sz="2100" b="0" i="0" u="none" strike="noStrike" noProof="0">
                          <a:solidFill>
                            <a:srgbClr val="000000"/>
                          </a:solidFill>
                          <a:latin typeface="Arial"/>
                          <a:cs typeface="Arial"/>
                        </a:rPr>
                        <a:t>Fewer people eating out</a:t>
                      </a:r>
                    </a:p>
                    <a:p>
                      <a:pPr marL="285750" marR="0" lvl="0" indent="-285750" algn="l">
                        <a:lnSpc>
                          <a:spcPct val="90000"/>
                        </a:lnSpc>
                        <a:spcBef>
                          <a:spcPts val="1000"/>
                        </a:spcBef>
                        <a:spcAft>
                          <a:spcPts val="0"/>
                        </a:spcAft>
                        <a:buClr>
                          <a:srgbClr val="000000"/>
                        </a:buClr>
                        <a:buFont typeface="Wingdings,Sans-Serif"/>
                        <a:buChar char="v"/>
                      </a:pPr>
                      <a:r>
                        <a:rPr lang="en-US" sz="2100" b="0" i="0" u="none" strike="noStrike" noProof="0">
                          <a:solidFill>
                            <a:srgbClr val="000000"/>
                          </a:solidFill>
                          <a:latin typeface="Arial"/>
                          <a:cs typeface="Arial"/>
                        </a:rPr>
                        <a:t>Vegetarian and veganism trending</a:t>
                      </a:r>
                    </a:p>
                    <a:p>
                      <a:pPr marL="285750" marR="0" lvl="0" indent="-285750" algn="l">
                        <a:lnSpc>
                          <a:spcPct val="90000"/>
                        </a:lnSpc>
                        <a:spcBef>
                          <a:spcPts val="1000"/>
                        </a:spcBef>
                        <a:spcAft>
                          <a:spcPts val="0"/>
                        </a:spcAft>
                        <a:buClr>
                          <a:srgbClr val="000000"/>
                        </a:buClr>
                        <a:buFont typeface="Wingdings,Sans-Serif"/>
                        <a:buChar char="v"/>
                      </a:pPr>
                      <a:r>
                        <a:rPr lang="en-GB" sz="2100" b="0" i="0" u="none" strike="noStrike" noProof="0">
                          <a:solidFill>
                            <a:srgbClr val="000000"/>
                          </a:solidFill>
                          <a:latin typeface="Arial"/>
                          <a:cs typeface="Arial"/>
                        </a:rPr>
                        <a:t>Labour</a:t>
                      </a:r>
                      <a:r>
                        <a:rPr lang="en-US" sz="2100" b="0" i="0" u="none" strike="noStrike" noProof="0">
                          <a:solidFill>
                            <a:srgbClr val="000000"/>
                          </a:solidFill>
                          <a:latin typeface="Arial"/>
                          <a:cs typeface="Arial"/>
                        </a:rPr>
                        <a:t> shortages across hospitality</a:t>
                      </a:r>
                      <a:endParaRPr lang="en-US" sz="2100">
                        <a:latin typeface="Arial"/>
                        <a:cs typeface="Arial"/>
                      </a:endParaRPr>
                    </a:p>
                  </a:txBody>
                  <a:tcPr marL="63481" marR="63481" marT="31741" marB="31741">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3615234871"/>
                  </a:ext>
                </a:extLst>
              </a:tr>
            </a:tbl>
          </a:graphicData>
        </a:graphic>
      </p:graphicFrame>
    </p:spTree>
    <p:extLst>
      <p:ext uri="{BB962C8B-B14F-4D97-AF65-F5344CB8AC3E}">
        <p14:creationId xmlns:p14="http://schemas.microsoft.com/office/powerpoint/2010/main" val="8894598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738F59A4-4431-460D-8E49-6E65C189A5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8A919B9C-5C01-47E4-B2F2-45F589208AB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2" name="Rectangle 11">
              <a:extLst>
                <a:ext uri="{FF2B5EF4-FFF2-40B4-BE49-F238E27FC236}">
                  <a16:creationId xmlns:a16="http://schemas.microsoft.com/office/drawing/2014/main" id="{E85A82CE-D835-4542-BE8D-62A8F5A943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063D7EF0-3AC8-4029-B55D-EBDD733D39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4">
                <a:lumMod val="75000"/>
                <a:alpha val="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5146C16D-90CC-CBF5-07A6-522144665E37}"/>
              </a:ext>
            </a:extLst>
          </p:cNvPr>
          <p:cNvSpPr>
            <a:spLocks noGrp="1"/>
          </p:cNvSpPr>
          <p:nvPr>
            <p:ph type="title"/>
          </p:nvPr>
        </p:nvSpPr>
        <p:spPr>
          <a:xfrm>
            <a:off x="550863" y="365125"/>
            <a:ext cx="11090274" cy="1325563"/>
          </a:xfrm>
        </p:spPr>
        <p:txBody>
          <a:bodyPr>
            <a:normAutofit/>
          </a:bodyPr>
          <a:lstStyle/>
          <a:p>
            <a:r>
              <a:rPr lang="en-US" sz="4000">
                <a:latin typeface="Arial"/>
                <a:cs typeface="Arial"/>
              </a:rPr>
              <a:t>Business impact</a:t>
            </a:r>
          </a:p>
        </p:txBody>
      </p:sp>
      <p:graphicFrame>
        <p:nvGraphicFramePr>
          <p:cNvPr id="18" name="Content Placeholder 2">
            <a:extLst>
              <a:ext uri="{FF2B5EF4-FFF2-40B4-BE49-F238E27FC236}">
                <a16:creationId xmlns:a16="http://schemas.microsoft.com/office/drawing/2014/main" id="{808CA687-0D76-76A7-4F22-68EE3FF2DC06}"/>
              </a:ext>
            </a:extLst>
          </p:cNvPr>
          <p:cNvGraphicFramePr>
            <a:graphicFrameLocks noGrp="1"/>
          </p:cNvGraphicFramePr>
          <p:nvPr>
            <p:ph idx="1"/>
            <p:extLst>
              <p:ext uri="{D42A27DB-BD31-4B8C-83A1-F6EECF244321}">
                <p14:modId xmlns:p14="http://schemas.microsoft.com/office/powerpoint/2010/main" val="1844301192"/>
              </p:ext>
            </p:extLst>
          </p:nvPr>
        </p:nvGraphicFramePr>
        <p:xfrm>
          <a:off x="547688" y="2133600"/>
          <a:ext cx="11093450" cy="4157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809455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FD14C56-5E4A-8D63-62BD-AC34162A20A7}"/>
              </a:ext>
            </a:extLst>
          </p:cNvPr>
          <p:cNvSpPr>
            <a:spLocks noGrp="1"/>
          </p:cNvSpPr>
          <p:nvPr>
            <p:ph type="title"/>
          </p:nvPr>
        </p:nvSpPr>
        <p:spPr>
          <a:xfrm>
            <a:off x="418166" y="5748"/>
            <a:ext cx="3483327" cy="1014540"/>
          </a:xfrm>
        </p:spPr>
        <p:txBody>
          <a:bodyPr>
            <a:normAutofit/>
          </a:bodyPr>
          <a:lstStyle/>
          <a:p>
            <a:r>
              <a:rPr lang="en-US">
                <a:latin typeface="Arial"/>
                <a:cs typeface="Arial"/>
              </a:rPr>
              <a:t>Retention</a:t>
            </a:r>
          </a:p>
        </p:txBody>
      </p:sp>
      <p:sp>
        <p:nvSpPr>
          <p:cNvPr id="3" name="Content Placeholder 2">
            <a:extLst>
              <a:ext uri="{FF2B5EF4-FFF2-40B4-BE49-F238E27FC236}">
                <a16:creationId xmlns:a16="http://schemas.microsoft.com/office/drawing/2014/main" id="{EAA8332B-16E7-2D19-28F5-D9D74D160820}"/>
              </a:ext>
            </a:extLst>
          </p:cNvPr>
          <p:cNvSpPr>
            <a:spLocks noGrp="1"/>
          </p:cNvSpPr>
          <p:nvPr>
            <p:ph idx="1"/>
          </p:nvPr>
        </p:nvSpPr>
        <p:spPr>
          <a:xfrm>
            <a:off x="1223" y="1220702"/>
            <a:ext cx="8294512" cy="4018414"/>
          </a:xfrm>
        </p:spPr>
        <p:txBody>
          <a:bodyPr vert="horz" lIns="91440" tIns="45720" rIns="91440" bIns="45720" rtlCol="0" anchor="t">
            <a:noAutofit/>
          </a:bodyPr>
          <a:lstStyle/>
          <a:p>
            <a:pPr>
              <a:buFont typeface="Wingdings" panose="020B0604020202020204" pitchFamily="34" charset="0"/>
              <a:buChar char="v"/>
            </a:pPr>
            <a:r>
              <a:rPr lang="en-US" sz="2200" dirty="0">
                <a:latin typeface="Arial"/>
                <a:cs typeface="Arial"/>
              </a:rPr>
              <a:t>Employee retention refers to a business or </a:t>
            </a:r>
            <a:r>
              <a:rPr lang="en-US" sz="2200" dirty="0" err="1">
                <a:latin typeface="Arial"/>
                <a:cs typeface="Arial"/>
              </a:rPr>
              <a:t>organisation's</a:t>
            </a:r>
            <a:r>
              <a:rPr lang="en-US" sz="2200" dirty="0">
                <a:latin typeface="Arial"/>
                <a:cs typeface="Arial"/>
              </a:rPr>
              <a:t> ability to keep their employees engaged throughout the employee lifecycle an avoid staff quitting their jobs </a:t>
            </a:r>
            <a:r>
              <a:rPr lang="en-GB" sz="2200" dirty="0">
                <a:latin typeface="Arial"/>
                <a:ea typeface="+mn-lt"/>
                <a:cs typeface="Arial"/>
              </a:rPr>
              <a:t>unnecessarily (Gelencsér </a:t>
            </a:r>
            <a:r>
              <a:rPr lang="en-GB" sz="2200" i="1" dirty="0">
                <a:latin typeface="Arial"/>
                <a:ea typeface="+mn-lt"/>
                <a:cs typeface="Arial"/>
              </a:rPr>
              <a:t>et al.</a:t>
            </a:r>
            <a:r>
              <a:rPr lang="en-GB" sz="2200" dirty="0">
                <a:latin typeface="Arial"/>
                <a:ea typeface="+mn-lt"/>
                <a:cs typeface="Arial"/>
              </a:rPr>
              <a:t>, 2026).</a:t>
            </a:r>
            <a:endParaRPr lang="en-US" sz="2200" dirty="0">
              <a:latin typeface="Arial"/>
              <a:ea typeface="+mn-lt"/>
              <a:cs typeface="Arial"/>
            </a:endParaRPr>
          </a:p>
          <a:p>
            <a:pPr>
              <a:buFont typeface="Wingdings" panose="020B0604020202020204" pitchFamily="34" charset="0"/>
              <a:buChar char="v"/>
            </a:pPr>
            <a:r>
              <a:rPr lang="en-US" sz="2200" dirty="0">
                <a:latin typeface="Arial"/>
                <a:cs typeface="Arial"/>
              </a:rPr>
              <a:t>This can be done by </a:t>
            </a:r>
            <a:r>
              <a:rPr lang="en-US" sz="2200" dirty="0" err="1">
                <a:latin typeface="Arial"/>
                <a:cs typeface="Arial"/>
              </a:rPr>
              <a:t>utilising</a:t>
            </a:r>
            <a:r>
              <a:rPr lang="en-US" sz="2200" dirty="0">
                <a:latin typeface="Arial"/>
                <a:cs typeface="Arial"/>
              </a:rPr>
              <a:t> different engagement methods or retention models that aspire to keep employees satisfied at work using methods such as </a:t>
            </a:r>
            <a:r>
              <a:rPr lang="en-US" sz="2200" dirty="0" err="1">
                <a:latin typeface="Arial"/>
                <a:cs typeface="Arial"/>
              </a:rPr>
              <a:t>rewad</a:t>
            </a:r>
            <a:r>
              <a:rPr lang="en-US" sz="2200" dirty="0">
                <a:latin typeface="Arial"/>
                <a:cs typeface="Arial"/>
              </a:rPr>
              <a:t> schemes, flexibility and career development </a:t>
            </a:r>
            <a:r>
              <a:rPr lang="en-US" sz="2200" dirty="0">
                <a:latin typeface="Arial"/>
                <a:ea typeface="+mn-lt"/>
                <a:cs typeface="Arial"/>
              </a:rPr>
              <a:t>(</a:t>
            </a:r>
            <a:r>
              <a:rPr lang="en-US" sz="2200" dirty="0" err="1">
                <a:latin typeface="Arial"/>
                <a:ea typeface="+mn-lt"/>
                <a:cs typeface="Arial"/>
              </a:rPr>
              <a:t>Noorulkhathija</a:t>
            </a:r>
            <a:r>
              <a:rPr lang="en-US" sz="2200" dirty="0">
                <a:latin typeface="Arial"/>
                <a:ea typeface="+mn-lt"/>
                <a:cs typeface="Arial"/>
              </a:rPr>
              <a:t> and Hussain, 2025).</a:t>
            </a:r>
            <a:r>
              <a:rPr lang="en-US" sz="2200" dirty="0">
                <a:latin typeface="Arial"/>
                <a:cs typeface="Arial"/>
              </a:rPr>
              <a:t> </a:t>
            </a:r>
          </a:p>
          <a:p>
            <a:pPr>
              <a:buFont typeface="Wingdings,Sans-Serif" panose="020B0604020202020204" pitchFamily="34" charset="0"/>
              <a:buChar char="v"/>
            </a:pPr>
            <a:r>
              <a:rPr lang="en-US" sz="2200" dirty="0">
                <a:latin typeface="Arial"/>
                <a:cs typeface="Arial"/>
              </a:rPr>
              <a:t>Nando's current retention strategies are not working as they are still facing a </a:t>
            </a:r>
            <a:r>
              <a:rPr lang="en-US" sz="2200" dirty="0" err="1">
                <a:latin typeface="Arial"/>
                <a:cs typeface="Arial"/>
              </a:rPr>
              <a:t>highturnover</a:t>
            </a:r>
            <a:r>
              <a:rPr lang="en-US" sz="2200" dirty="0">
                <a:latin typeface="Arial"/>
                <a:cs typeface="Arial"/>
              </a:rPr>
              <a:t> with their staff. This could be due to the fact that many staff members </a:t>
            </a:r>
            <a:r>
              <a:rPr lang="en-US" sz="2200" dirty="0" err="1">
                <a:latin typeface="Arial"/>
                <a:cs typeface="Arial"/>
              </a:rPr>
              <a:t>arestudents</a:t>
            </a:r>
            <a:r>
              <a:rPr lang="en-US" sz="2200" dirty="0">
                <a:latin typeface="Arial"/>
                <a:cs typeface="Arial"/>
              </a:rPr>
              <a:t> who leave the business when they graduate or move away. </a:t>
            </a:r>
          </a:p>
          <a:p>
            <a:pPr>
              <a:buFont typeface="Wingdings,Sans-Serif" panose="020B0604020202020204" pitchFamily="34" charset="0"/>
              <a:buChar char="v"/>
            </a:pPr>
            <a:r>
              <a:rPr lang="en-US" sz="2200" dirty="0">
                <a:latin typeface="Arial"/>
                <a:cs typeface="Arial"/>
              </a:rPr>
              <a:t>There is also evidence to suggest that the poor work life balance that many staff </a:t>
            </a:r>
            <a:r>
              <a:rPr lang="en-US" sz="2200" dirty="0" err="1">
                <a:latin typeface="Arial"/>
                <a:cs typeface="Arial"/>
              </a:rPr>
              <a:t>faceis</a:t>
            </a:r>
            <a:r>
              <a:rPr lang="en-US" sz="2200" dirty="0">
                <a:latin typeface="Arial"/>
                <a:cs typeface="Arial"/>
              </a:rPr>
              <a:t> another factor in why so many staff choose to leave the business after such </a:t>
            </a:r>
            <a:r>
              <a:rPr lang="en-US" sz="2200" dirty="0" err="1">
                <a:latin typeface="Arial"/>
                <a:cs typeface="Arial"/>
              </a:rPr>
              <a:t>ashort</a:t>
            </a:r>
            <a:r>
              <a:rPr lang="en-US" sz="2200" dirty="0">
                <a:latin typeface="Arial"/>
                <a:cs typeface="Arial"/>
              </a:rPr>
              <a:t> period of time working in Nando's. </a:t>
            </a:r>
          </a:p>
        </p:txBody>
      </p:sp>
      <p:pic>
        <p:nvPicPr>
          <p:cNvPr id="5" name="Picture 4" descr="A person and person in suits running out of a door&#10;&#10;AI-generated content may be incorrect.">
            <a:extLst>
              <a:ext uri="{FF2B5EF4-FFF2-40B4-BE49-F238E27FC236}">
                <a16:creationId xmlns:a16="http://schemas.microsoft.com/office/drawing/2014/main" id="{FCEF26EC-3578-8AC2-C351-6E0057EA6F29}"/>
              </a:ext>
            </a:extLst>
          </p:cNvPr>
          <p:cNvPicPr>
            <a:picLocks noChangeAspect="1"/>
          </p:cNvPicPr>
          <p:nvPr/>
        </p:nvPicPr>
        <p:blipFill>
          <a:blip r:embed="rId2"/>
          <a:srcRect l="11841" r="105" b="-581"/>
          <a:stretch>
            <a:fillRect/>
          </a:stretch>
        </p:blipFill>
        <p:spPr>
          <a:xfrm>
            <a:off x="8293259" y="1715675"/>
            <a:ext cx="3899976" cy="2494700"/>
          </a:xfrm>
          <a:prstGeom prst="rect">
            <a:avLst/>
          </a:prstGeom>
        </p:spPr>
      </p:pic>
      <p:sp>
        <p:nvSpPr>
          <p:cNvPr id="20" name="Freeform: Shape 19">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extBox 5">
            <a:extLst>
              <a:ext uri="{FF2B5EF4-FFF2-40B4-BE49-F238E27FC236}">
                <a16:creationId xmlns:a16="http://schemas.microsoft.com/office/drawing/2014/main" id="{17F86EAE-801B-F59F-D59D-20DF5FEA984F}"/>
              </a:ext>
            </a:extLst>
          </p:cNvPr>
          <p:cNvSpPr txBox="1"/>
          <p:nvPr/>
        </p:nvSpPr>
        <p:spPr>
          <a:xfrm>
            <a:off x="10204930" y="6334124"/>
            <a:ext cx="179657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mn-lt"/>
                <a:cs typeface="+mn-lt"/>
              </a:rPr>
              <a:t>(Kumar, 2024)</a:t>
            </a:r>
          </a:p>
        </p:txBody>
      </p:sp>
    </p:spTree>
    <p:extLst>
      <p:ext uri="{BB962C8B-B14F-4D97-AF65-F5344CB8AC3E}">
        <p14:creationId xmlns:p14="http://schemas.microsoft.com/office/powerpoint/2010/main" val="25232785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69511A-1C0B-7A04-51CF-62F9AE1B2C09}"/>
              </a:ext>
            </a:extLst>
          </p:cNvPr>
          <p:cNvSpPr>
            <a:spLocks noGrp="1"/>
          </p:cNvSpPr>
          <p:nvPr>
            <p:ph type="title"/>
          </p:nvPr>
        </p:nvSpPr>
        <p:spPr>
          <a:xfrm>
            <a:off x="572493" y="238539"/>
            <a:ext cx="11018520" cy="1434415"/>
          </a:xfrm>
        </p:spPr>
        <p:txBody>
          <a:bodyPr anchor="b">
            <a:normAutofit/>
          </a:bodyPr>
          <a:lstStyle/>
          <a:p>
            <a:r>
              <a:rPr lang="en-US" sz="5400">
                <a:latin typeface="Arial"/>
                <a:cs typeface="Arial"/>
              </a:rPr>
              <a:t>How Can Retention Be Improved</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A508A05-17E9-C1EF-9264-1A0A2528439F}"/>
              </a:ext>
            </a:extLst>
          </p:cNvPr>
          <p:cNvSpPr>
            <a:spLocks noGrp="1"/>
          </p:cNvSpPr>
          <p:nvPr>
            <p:ph idx="1"/>
          </p:nvPr>
        </p:nvSpPr>
        <p:spPr>
          <a:xfrm>
            <a:off x="572493" y="2071316"/>
            <a:ext cx="6713552" cy="4119172"/>
          </a:xfrm>
        </p:spPr>
        <p:txBody>
          <a:bodyPr vert="horz" lIns="91440" tIns="45720" rIns="91440" bIns="45720" rtlCol="0" anchor="t">
            <a:normAutofit/>
          </a:bodyPr>
          <a:lstStyle/>
          <a:p>
            <a:pPr>
              <a:buFont typeface="Wingdings" panose="020B0604020202020204" pitchFamily="34" charset="0"/>
              <a:buChar char="v"/>
            </a:pPr>
            <a:r>
              <a:rPr lang="en-US" sz="1700">
                <a:latin typeface="Arial"/>
                <a:cs typeface="Arial"/>
              </a:rPr>
              <a:t>Retention within the workplace can be improved by using an employee engagement model, for example the Gallup Q12 model.</a:t>
            </a:r>
          </a:p>
          <a:p>
            <a:pPr>
              <a:buFont typeface="Wingdings" panose="020B0604020202020204" pitchFamily="34" charset="0"/>
              <a:buChar char="v"/>
            </a:pPr>
            <a:r>
              <a:rPr lang="en-US" sz="1700">
                <a:latin typeface="Arial"/>
                <a:cs typeface="Arial"/>
              </a:rPr>
              <a:t>The Gallup model is designed to assess employee engagement and satisfaction within the workplace with the view of learning and understanding how to better retain staff </a:t>
            </a:r>
            <a:r>
              <a:rPr lang="en-US" sz="1700">
                <a:latin typeface="Arial"/>
                <a:ea typeface="+mn-lt"/>
                <a:cs typeface="Arial"/>
              </a:rPr>
              <a:t>(Khanna, 2020). </a:t>
            </a:r>
          </a:p>
          <a:p>
            <a:pPr>
              <a:buFont typeface="Wingdings" panose="020B0604020202020204" pitchFamily="34" charset="0"/>
              <a:buChar char="v"/>
            </a:pPr>
            <a:r>
              <a:rPr lang="en-US" sz="1700">
                <a:latin typeface="Arial"/>
                <a:ea typeface="+mn-lt"/>
                <a:cs typeface="Arial"/>
              </a:rPr>
              <a:t>This is done by using 12 questions set across a 4-tired pyramid scheme focusing on staff's basic needs, individual contribution, teamwork and growth (Gallup, 2025).</a:t>
            </a:r>
          </a:p>
          <a:p>
            <a:pPr>
              <a:buFont typeface="Wingdings" panose="020B0604020202020204" pitchFamily="34" charset="0"/>
              <a:buChar char="v"/>
            </a:pPr>
            <a:r>
              <a:rPr lang="en-US" sz="1700">
                <a:latin typeface="Arial"/>
                <a:ea typeface="+mn-lt"/>
                <a:cs typeface="Arial"/>
              </a:rPr>
              <a:t>This method would work well for Nando's as it would get to the root of why so many staff leave, help staff build a connection with the business and therefore improve the high turnover levels currently faced. </a:t>
            </a:r>
            <a:endParaRPr lang="en-US" sz="1700">
              <a:latin typeface="Arial"/>
              <a:cs typeface="Arial"/>
            </a:endParaRPr>
          </a:p>
        </p:txBody>
      </p:sp>
      <p:pic>
        <p:nvPicPr>
          <p:cNvPr id="4" name="Picture 3" descr="A group of sticky notes with black ink drawn people on them&#10;&#10;AI-generated content may be incorrect.">
            <a:extLst>
              <a:ext uri="{FF2B5EF4-FFF2-40B4-BE49-F238E27FC236}">
                <a16:creationId xmlns:a16="http://schemas.microsoft.com/office/drawing/2014/main" id="{D9FDA76A-27DA-E0E7-F6F2-13E0D9DC79D9}"/>
              </a:ext>
            </a:extLst>
          </p:cNvPr>
          <p:cNvPicPr>
            <a:picLocks noChangeAspect="1"/>
          </p:cNvPicPr>
          <p:nvPr/>
        </p:nvPicPr>
        <p:blipFill>
          <a:blip r:embed="rId2"/>
          <a:srcRect l="17861" r="18118" b="-1"/>
          <a:stretch>
            <a:fillRect/>
          </a:stretch>
        </p:blipFill>
        <p:spPr>
          <a:xfrm>
            <a:off x="7675658" y="2093976"/>
            <a:ext cx="3941064" cy="4096512"/>
          </a:xfrm>
          <a:prstGeom prst="rect">
            <a:avLst/>
          </a:prstGeom>
        </p:spPr>
      </p:pic>
      <p:sp>
        <p:nvSpPr>
          <p:cNvPr id="5" name="TextBox 4">
            <a:extLst>
              <a:ext uri="{FF2B5EF4-FFF2-40B4-BE49-F238E27FC236}">
                <a16:creationId xmlns:a16="http://schemas.microsoft.com/office/drawing/2014/main" id="{1DE05B89-B589-328B-73B1-58B765837415}"/>
              </a:ext>
            </a:extLst>
          </p:cNvPr>
          <p:cNvSpPr txBox="1"/>
          <p:nvPr/>
        </p:nvSpPr>
        <p:spPr>
          <a:xfrm>
            <a:off x="9604375" y="6476999"/>
            <a:ext cx="18415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mn-lt"/>
                <a:cs typeface="+mn-lt"/>
              </a:rPr>
              <a:t>(Writer, 2022)</a:t>
            </a:r>
          </a:p>
        </p:txBody>
      </p:sp>
    </p:spTree>
    <p:extLst>
      <p:ext uri="{BB962C8B-B14F-4D97-AF65-F5344CB8AC3E}">
        <p14:creationId xmlns:p14="http://schemas.microsoft.com/office/powerpoint/2010/main" val="8757813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descr="A diagram of a pyramid&#10;&#10;AI-generated content may be incorrect.">
            <a:extLst>
              <a:ext uri="{FF2B5EF4-FFF2-40B4-BE49-F238E27FC236}">
                <a16:creationId xmlns:a16="http://schemas.microsoft.com/office/drawing/2014/main" id="{59F12EC7-3B8F-D909-49F4-99258C2A3BE6}"/>
              </a:ext>
            </a:extLst>
          </p:cNvPr>
          <p:cNvPicPr>
            <a:picLocks noGrp="1" noChangeAspect="1"/>
          </p:cNvPicPr>
          <p:nvPr>
            <p:ph idx="1"/>
          </p:nvPr>
        </p:nvPicPr>
        <p:blipFill>
          <a:blip r:embed="rId2"/>
          <a:stretch>
            <a:fillRect/>
          </a:stretch>
        </p:blipFill>
        <p:spPr>
          <a:xfrm>
            <a:off x="2362018" y="226525"/>
            <a:ext cx="7096899" cy="5571066"/>
          </a:xfrm>
          <a:prstGeom prst="rect">
            <a:avLst/>
          </a:prstGeom>
        </p:spPr>
      </p:pic>
      <p:sp>
        <p:nvSpPr>
          <p:cNvPr id="5" name="TextBox 4">
            <a:extLst>
              <a:ext uri="{FF2B5EF4-FFF2-40B4-BE49-F238E27FC236}">
                <a16:creationId xmlns:a16="http://schemas.microsoft.com/office/drawing/2014/main" id="{184ABA11-FE21-C84D-0859-91D1D8932F60}"/>
              </a:ext>
            </a:extLst>
          </p:cNvPr>
          <p:cNvSpPr txBox="1"/>
          <p:nvPr/>
        </p:nvSpPr>
        <p:spPr>
          <a:xfrm>
            <a:off x="514350" y="571500"/>
            <a:ext cx="3303557" cy="4770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500">
                <a:latin typeface="Arial"/>
                <a:cs typeface="Arial"/>
              </a:rPr>
              <a:t>The Gallup Model</a:t>
            </a:r>
          </a:p>
        </p:txBody>
      </p:sp>
      <p:sp>
        <p:nvSpPr>
          <p:cNvPr id="6" name="TextBox 5">
            <a:extLst>
              <a:ext uri="{FF2B5EF4-FFF2-40B4-BE49-F238E27FC236}">
                <a16:creationId xmlns:a16="http://schemas.microsoft.com/office/drawing/2014/main" id="{BCC78180-27C2-8E0D-3A07-D8102A751508}"/>
              </a:ext>
            </a:extLst>
          </p:cNvPr>
          <p:cNvSpPr txBox="1"/>
          <p:nvPr/>
        </p:nvSpPr>
        <p:spPr>
          <a:xfrm>
            <a:off x="10212238" y="6327116"/>
            <a:ext cx="16192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Arial"/>
                <a:ea typeface="+mn-lt"/>
                <a:cs typeface="Arial"/>
              </a:rPr>
              <a:t>(Nagel, 2024)</a:t>
            </a:r>
          </a:p>
        </p:txBody>
      </p:sp>
    </p:spTree>
    <p:extLst>
      <p:ext uri="{BB962C8B-B14F-4D97-AF65-F5344CB8AC3E}">
        <p14:creationId xmlns:p14="http://schemas.microsoft.com/office/powerpoint/2010/main" val="23134237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C14B1F5-3567-145C-659F-B3132EBA3473}"/>
              </a:ext>
            </a:extLst>
          </p:cNvPr>
          <p:cNvSpPr>
            <a:spLocks noGrp="1"/>
          </p:cNvSpPr>
          <p:nvPr>
            <p:ph type="title"/>
          </p:nvPr>
        </p:nvSpPr>
        <p:spPr>
          <a:xfrm>
            <a:off x="1137034" y="609597"/>
            <a:ext cx="9392421" cy="1330841"/>
          </a:xfrm>
        </p:spPr>
        <p:txBody>
          <a:bodyPr>
            <a:normAutofit/>
          </a:bodyPr>
          <a:lstStyle/>
          <a:p>
            <a:r>
              <a:rPr lang="en-US">
                <a:latin typeface="Arial"/>
                <a:cs typeface="Arial"/>
              </a:rPr>
              <a:t>Industry examples and comparisons</a:t>
            </a:r>
          </a:p>
        </p:txBody>
      </p:sp>
      <p:sp>
        <p:nvSpPr>
          <p:cNvPr id="3" name="Content Placeholder 2">
            <a:extLst>
              <a:ext uri="{FF2B5EF4-FFF2-40B4-BE49-F238E27FC236}">
                <a16:creationId xmlns:a16="http://schemas.microsoft.com/office/drawing/2014/main" id="{282DC89D-CC14-F6AB-22B3-E1BACF436438}"/>
              </a:ext>
            </a:extLst>
          </p:cNvPr>
          <p:cNvSpPr>
            <a:spLocks noGrp="1"/>
          </p:cNvSpPr>
          <p:nvPr>
            <p:ph idx="1"/>
          </p:nvPr>
        </p:nvSpPr>
        <p:spPr>
          <a:xfrm>
            <a:off x="188129" y="2198362"/>
            <a:ext cx="6181040" cy="4018414"/>
          </a:xfrm>
        </p:spPr>
        <p:txBody>
          <a:bodyPr vert="horz" lIns="91440" tIns="45720" rIns="91440" bIns="45720" rtlCol="0" anchor="t">
            <a:noAutofit/>
          </a:bodyPr>
          <a:lstStyle/>
          <a:p>
            <a:pPr>
              <a:buFont typeface="Wingdings" panose="020B0604020202020204" pitchFamily="34" charset="0"/>
              <a:buChar char="v"/>
            </a:pPr>
            <a:r>
              <a:rPr lang="en-US" sz="2200" dirty="0">
                <a:latin typeface="Arial"/>
                <a:cs typeface="Arial"/>
              </a:rPr>
              <a:t>There are many restaurants similar to Nando's that are dealing with the same trends within hospitality. For example, the growing us of AI within the hospitality sector and how this is forcing businesses to evolve the running of the restaurants. </a:t>
            </a:r>
          </a:p>
          <a:p>
            <a:pPr>
              <a:buFont typeface="Wingdings" panose="020B0604020202020204" pitchFamily="34" charset="0"/>
              <a:buChar char="v"/>
            </a:pPr>
            <a:r>
              <a:rPr lang="en-US" sz="2200">
                <a:latin typeface="Arial"/>
                <a:cs typeface="Arial"/>
              </a:rPr>
              <a:t>However, there is a notable difference in how each restaurant chooses to tackle these trends and any potential issues that come along with them. </a:t>
            </a:r>
          </a:p>
          <a:p>
            <a:pPr>
              <a:buFont typeface="Wingdings" panose="020B0604020202020204" pitchFamily="34" charset="0"/>
              <a:buChar char="v"/>
            </a:pPr>
            <a:r>
              <a:rPr lang="en-US" sz="2200" dirty="0">
                <a:latin typeface="Arial"/>
                <a:cs typeface="Arial"/>
              </a:rPr>
              <a:t>One such example is Pepe's Piri </a:t>
            </a:r>
            <a:r>
              <a:rPr lang="en-US" sz="2200" dirty="0" err="1">
                <a:latin typeface="Arial"/>
                <a:cs typeface="Arial"/>
              </a:rPr>
              <a:t>Piri</a:t>
            </a:r>
            <a:r>
              <a:rPr lang="en-US" sz="2200" dirty="0">
                <a:latin typeface="Arial"/>
                <a:cs typeface="Arial"/>
              </a:rPr>
              <a:t>, a British fast food chicken shop. </a:t>
            </a:r>
          </a:p>
        </p:txBody>
      </p:sp>
      <p:pic>
        <p:nvPicPr>
          <p:cNvPr id="4" name="Picture 3" descr="A red store front with balloons on the front&#10;&#10;AI-generated content may be incorrect.">
            <a:extLst>
              <a:ext uri="{FF2B5EF4-FFF2-40B4-BE49-F238E27FC236}">
                <a16:creationId xmlns:a16="http://schemas.microsoft.com/office/drawing/2014/main" id="{1221F40A-3731-EEE1-4DDA-0BC957750FC0}"/>
              </a:ext>
            </a:extLst>
          </p:cNvPr>
          <p:cNvPicPr>
            <a:picLocks noChangeAspect="1"/>
          </p:cNvPicPr>
          <p:nvPr/>
        </p:nvPicPr>
        <p:blipFill>
          <a:blip r:embed="rId2"/>
          <a:stretch>
            <a:fillRect/>
          </a:stretch>
        </p:blipFill>
        <p:spPr>
          <a:xfrm>
            <a:off x="6719367" y="2570679"/>
            <a:ext cx="5277335" cy="3286309"/>
          </a:xfrm>
          <a:prstGeom prst="rect">
            <a:avLst/>
          </a:prstGeom>
        </p:spPr>
      </p:pic>
      <p:sp>
        <p:nvSpPr>
          <p:cNvPr id="13" name="Freeform: Shape 12">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extBox 4">
            <a:extLst>
              <a:ext uri="{FF2B5EF4-FFF2-40B4-BE49-F238E27FC236}">
                <a16:creationId xmlns:a16="http://schemas.microsoft.com/office/drawing/2014/main" id="{1153341C-949C-1FAF-BFFE-B9B152DC56AF}"/>
              </a:ext>
            </a:extLst>
          </p:cNvPr>
          <p:cNvSpPr txBox="1"/>
          <p:nvPr/>
        </p:nvSpPr>
        <p:spPr>
          <a:xfrm>
            <a:off x="9461200" y="6214613"/>
            <a:ext cx="253311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ea typeface="+mn-lt"/>
                <a:cs typeface="+mn-lt"/>
              </a:rPr>
              <a:t>(Pepe's Piri </a:t>
            </a:r>
            <a:r>
              <a:rPr lang="en-US" dirty="0" err="1">
                <a:ea typeface="+mn-lt"/>
                <a:cs typeface="+mn-lt"/>
              </a:rPr>
              <a:t>Piri</a:t>
            </a:r>
            <a:r>
              <a:rPr lang="en-US" dirty="0">
                <a:ea typeface="+mn-lt"/>
                <a:cs typeface="+mn-lt"/>
              </a:rPr>
              <a:t>, 2023)</a:t>
            </a:r>
          </a:p>
        </p:txBody>
      </p:sp>
    </p:spTree>
    <p:extLst>
      <p:ext uri="{BB962C8B-B14F-4D97-AF65-F5344CB8AC3E}">
        <p14:creationId xmlns:p14="http://schemas.microsoft.com/office/powerpoint/2010/main" val="8296248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20D01A-ABB4-9871-588B-F7D43A6AC086}"/>
              </a:ext>
            </a:extLst>
          </p:cNvPr>
          <p:cNvSpPr>
            <a:spLocks noGrp="1"/>
          </p:cNvSpPr>
          <p:nvPr>
            <p:ph type="title"/>
          </p:nvPr>
        </p:nvSpPr>
        <p:spPr>
          <a:xfrm>
            <a:off x="630937" y="237514"/>
            <a:ext cx="9103338" cy="1021253"/>
          </a:xfrm>
        </p:spPr>
        <p:txBody>
          <a:bodyPr anchor="b">
            <a:normAutofit/>
          </a:bodyPr>
          <a:lstStyle/>
          <a:p>
            <a:r>
              <a:rPr lang="en-US" sz="5000" dirty="0">
                <a:latin typeface="Arial"/>
                <a:cs typeface="Arial"/>
              </a:rPr>
              <a:t>Pepe's Piri </a:t>
            </a:r>
            <a:r>
              <a:rPr lang="en-US" sz="5000" dirty="0" err="1">
                <a:latin typeface="Arial"/>
                <a:cs typeface="Arial"/>
              </a:rPr>
              <a:t>Piri</a:t>
            </a:r>
            <a:r>
              <a:rPr lang="en-US" sz="5000" dirty="0">
                <a:latin typeface="Arial"/>
                <a:cs typeface="Arial"/>
              </a:rPr>
              <a:t> VS Nando's</a:t>
            </a:r>
            <a:r>
              <a:rPr lang="en-US" sz="5000" dirty="0"/>
              <a:t> </a:t>
            </a:r>
          </a:p>
        </p:txBody>
      </p:sp>
      <p:sp>
        <p:nvSpPr>
          <p:cNvPr id="12"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94716D3-83EA-8D91-1E74-12A57D4699B3}"/>
              </a:ext>
            </a:extLst>
          </p:cNvPr>
          <p:cNvSpPr>
            <a:spLocks noGrp="1"/>
          </p:cNvSpPr>
          <p:nvPr>
            <p:ph idx="1"/>
          </p:nvPr>
        </p:nvSpPr>
        <p:spPr>
          <a:xfrm>
            <a:off x="400898" y="2660904"/>
            <a:ext cx="5695907" cy="3547872"/>
          </a:xfrm>
        </p:spPr>
        <p:txBody>
          <a:bodyPr vert="horz" lIns="91440" tIns="45720" rIns="91440" bIns="45720" rtlCol="0" anchor="t">
            <a:noAutofit/>
          </a:bodyPr>
          <a:lstStyle/>
          <a:p>
            <a:pPr>
              <a:buFont typeface="Wingdings" panose="020B0604020202020204" pitchFamily="34" charset="0"/>
              <a:buChar char="v"/>
            </a:pPr>
            <a:r>
              <a:rPr lang="en-US" sz="2200" dirty="0">
                <a:latin typeface="Arial"/>
                <a:ea typeface="+mn-lt"/>
                <a:cs typeface="Arial"/>
              </a:rPr>
              <a:t>Seo (2023) notes that Nando's has been embracing the growing trend of AI and automation by </a:t>
            </a:r>
            <a:r>
              <a:rPr lang="en-US" sz="2200" dirty="0" err="1">
                <a:latin typeface="Arial"/>
                <a:ea typeface="+mn-lt"/>
                <a:cs typeface="Arial"/>
              </a:rPr>
              <a:t>trialling</a:t>
            </a:r>
            <a:r>
              <a:rPr lang="en-US" sz="2200" dirty="0">
                <a:latin typeface="Arial"/>
                <a:ea typeface="+mn-lt"/>
                <a:cs typeface="Arial"/>
              </a:rPr>
              <a:t> a FRYR210 fry line, designed to speed up the cooking of fries and improve consistency across the process.  </a:t>
            </a:r>
            <a:endParaRPr lang="en-US" sz="2200" dirty="0">
              <a:latin typeface="Arial"/>
              <a:cs typeface="Arial"/>
            </a:endParaRPr>
          </a:p>
          <a:p>
            <a:pPr>
              <a:buFont typeface="Wingdings" panose="020B0604020202020204" pitchFamily="34" charset="0"/>
              <a:buChar char="v"/>
            </a:pPr>
            <a:r>
              <a:rPr lang="en-US" sz="2200" dirty="0">
                <a:latin typeface="Arial"/>
                <a:ea typeface="+mn-lt"/>
                <a:cs typeface="Arial"/>
              </a:rPr>
              <a:t>Whereas Pepe's Piri </a:t>
            </a:r>
            <a:r>
              <a:rPr lang="en-US" sz="2200" dirty="0" err="1">
                <a:latin typeface="Arial"/>
                <a:ea typeface="+mn-lt"/>
                <a:cs typeface="Arial"/>
              </a:rPr>
              <a:t>Piri</a:t>
            </a:r>
            <a:r>
              <a:rPr lang="en-US" sz="2200" dirty="0">
                <a:latin typeface="Arial"/>
                <a:ea typeface="+mn-lt"/>
                <a:cs typeface="Arial"/>
              </a:rPr>
              <a:t> keeps their use of AI and automation to a minimum, mostly using it to improve their ordering and POS systems running smoothly. </a:t>
            </a:r>
          </a:p>
        </p:txBody>
      </p:sp>
      <p:pic>
        <p:nvPicPr>
          <p:cNvPr id="5" name="Picture 4">
            <a:extLst>
              <a:ext uri="{FF2B5EF4-FFF2-40B4-BE49-F238E27FC236}">
                <a16:creationId xmlns:a16="http://schemas.microsoft.com/office/drawing/2014/main" id="{6E1FB2BE-2A48-0C93-E67B-9229786F2549}"/>
              </a:ext>
            </a:extLst>
          </p:cNvPr>
          <p:cNvPicPr>
            <a:picLocks noChangeAspect="1"/>
          </p:cNvPicPr>
          <p:nvPr/>
        </p:nvPicPr>
        <p:blipFill>
          <a:blip r:embed="rId2"/>
          <a:srcRect l="3430" r="-264" b="-420"/>
          <a:stretch>
            <a:fillRect/>
          </a:stretch>
        </p:blipFill>
        <p:spPr>
          <a:xfrm>
            <a:off x="6285954" y="1712222"/>
            <a:ext cx="5286132" cy="3447982"/>
          </a:xfrm>
          <a:prstGeom prst="rect">
            <a:avLst/>
          </a:prstGeom>
        </p:spPr>
      </p:pic>
      <p:sp>
        <p:nvSpPr>
          <p:cNvPr id="6" name="TextBox 5">
            <a:extLst>
              <a:ext uri="{FF2B5EF4-FFF2-40B4-BE49-F238E27FC236}">
                <a16:creationId xmlns:a16="http://schemas.microsoft.com/office/drawing/2014/main" id="{DB30BF9B-556C-AC44-20FB-9A1C6B041637}"/>
              </a:ext>
            </a:extLst>
          </p:cNvPr>
          <p:cNvSpPr txBox="1"/>
          <p:nvPr/>
        </p:nvSpPr>
        <p:spPr>
          <a:xfrm>
            <a:off x="9726881" y="6218506"/>
            <a:ext cx="246601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(Stock Image 2026)</a:t>
            </a:r>
          </a:p>
        </p:txBody>
      </p:sp>
    </p:spTree>
    <p:extLst>
      <p:ext uri="{BB962C8B-B14F-4D97-AF65-F5344CB8AC3E}">
        <p14:creationId xmlns:p14="http://schemas.microsoft.com/office/powerpoint/2010/main" val="16931378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2B81F3D-264D-AE5D-4446-CFD79FD35BBD}"/>
              </a:ext>
            </a:extLst>
          </p:cNvPr>
          <p:cNvSpPr>
            <a:spLocks noGrp="1"/>
          </p:cNvSpPr>
          <p:nvPr>
            <p:ph type="title"/>
          </p:nvPr>
        </p:nvSpPr>
        <p:spPr>
          <a:xfrm>
            <a:off x="572493" y="238539"/>
            <a:ext cx="11018520" cy="1434415"/>
          </a:xfrm>
        </p:spPr>
        <p:txBody>
          <a:bodyPr anchor="b">
            <a:normAutofit/>
          </a:bodyPr>
          <a:lstStyle/>
          <a:p>
            <a:r>
              <a:rPr lang="en-US" sz="5400">
                <a:latin typeface="Arial"/>
                <a:cs typeface="Arial"/>
              </a:rPr>
              <a:t>The Retirement Tide</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94FC60D-B7E4-2D03-71AB-6CC549820DEF}"/>
              </a:ext>
            </a:extLst>
          </p:cNvPr>
          <p:cNvSpPr>
            <a:spLocks noGrp="1"/>
          </p:cNvSpPr>
          <p:nvPr>
            <p:ph idx="1"/>
          </p:nvPr>
        </p:nvSpPr>
        <p:spPr>
          <a:xfrm>
            <a:off x="572493" y="2071316"/>
            <a:ext cx="6713552" cy="4119172"/>
          </a:xfrm>
        </p:spPr>
        <p:txBody>
          <a:bodyPr vert="horz" lIns="91440" tIns="45720" rIns="91440" bIns="45720" rtlCol="0" anchor="t">
            <a:normAutofit/>
          </a:bodyPr>
          <a:lstStyle/>
          <a:p>
            <a:pPr>
              <a:buFont typeface="Wingdings" panose="020B0604020202020204" pitchFamily="34" charset="0"/>
              <a:buChar char="v"/>
            </a:pPr>
            <a:r>
              <a:rPr lang="en-US" sz="2200" dirty="0">
                <a:latin typeface="Arial"/>
                <a:cs typeface="Arial"/>
              </a:rPr>
              <a:t>Research conducted by </a:t>
            </a:r>
            <a:r>
              <a:rPr lang="en-US" sz="2200" dirty="0">
                <a:latin typeface="Arial"/>
                <a:ea typeface="+mn-lt"/>
                <a:cs typeface="Arial"/>
              </a:rPr>
              <a:t>Welsby (2023) shows that 16 – 24 year-olds make up 10% of the current working force, however, they make up 50% of the workforce in hospitality. </a:t>
            </a:r>
            <a:endParaRPr lang="en-US" sz="2200" dirty="0">
              <a:latin typeface="Arial"/>
              <a:cs typeface="Arial"/>
            </a:endParaRPr>
          </a:p>
          <a:p>
            <a:pPr>
              <a:buFont typeface="Wingdings" panose="020B0604020202020204" pitchFamily="34" charset="0"/>
              <a:buChar char="v"/>
            </a:pPr>
            <a:r>
              <a:rPr lang="en-US" sz="2200" dirty="0">
                <a:latin typeface="Arial"/>
                <a:cs typeface="Arial"/>
              </a:rPr>
              <a:t>This evidence suggests that both Nando's and Pepes Piri </a:t>
            </a:r>
            <a:r>
              <a:rPr lang="en-US" sz="2200">
                <a:latin typeface="Arial"/>
                <a:cs typeface="Arial"/>
              </a:rPr>
              <a:t>Piri</a:t>
            </a:r>
            <a:r>
              <a:rPr lang="en-US" sz="2200" dirty="0">
                <a:latin typeface="Arial"/>
                <a:cs typeface="Arial"/>
              </a:rPr>
              <a:t> have staff forces made up of the younger generation and therefore have less issues surrounding the retirements tide. However, they would still face a high staff turnover with 60% of workers in this age bracket leaving their jobs after </a:t>
            </a:r>
            <a:r>
              <a:rPr lang="en-GB" sz="2200" dirty="0">
                <a:latin typeface="Arial"/>
                <a:cs typeface="Arial"/>
              </a:rPr>
              <a:t>2</a:t>
            </a:r>
            <a:r>
              <a:rPr lang="en-US" sz="2200" dirty="0">
                <a:latin typeface="Arial"/>
                <a:cs typeface="Arial"/>
              </a:rPr>
              <a:t> years </a:t>
            </a:r>
            <a:r>
              <a:rPr lang="en-US" sz="2200" dirty="0">
                <a:latin typeface="Arial"/>
                <a:ea typeface="+mn-lt"/>
                <a:cs typeface="Arial"/>
              </a:rPr>
              <a:t>(CLH, 2024). </a:t>
            </a:r>
          </a:p>
        </p:txBody>
      </p:sp>
      <p:pic>
        <p:nvPicPr>
          <p:cNvPr id="4" name="Picture 3" descr="A group of hands holding graduation caps&#10;&#10;AI-generated content may be incorrect.">
            <a:extLst>
              <a:ext uri="{FF2B5EF4-FFF2-40B4-BE49-F238E27FC236}">
                <a16:creationId xmlns:a16="http://schemas.microsoft.com/office/drawing/2014/main" id="{5910974E-E5A9-216F-6CEE-81981F514FC2}"/>
              </a:ext>
            </a:extLst>
          </p:cNvPr>
          <p:cNvPicPr>
            <a:picLocks noChangeAspect="1"/>
          </p:cNvPicPr>
          <p:nvPr/>
        </p:nvPicPr>
        <p:blipFill>
          <a:blip r:embed="rId2"/>
          <a:srcRect l="24519" r="11503" b="-3"/>
          <a:stretch>
            <a:fillRect/>
          </a:stretch>
        </p:blipFill>
        <p:spPr>
          <a:xfrm>
            <a:off x="7675658" y="2093976"/>
            <a:ext cx="3941064" cy="4096512"/>
          </a:xfrm>
          <a:prstGeom prst="rect">
            <a:avLst/>
          </a:prstGeom>
        </p:spPr>
      </p:pic>
      <p:sp>
        <p:nvSpPr>
          <p:cNvPr id="5" name="TextBox 4">
            <a:extLst>
              <a:ext uri="{FF2B5EF4-FFF2-40B4-BE49-F238E27FC236}">
                <a16:creationId xmlns:a16="http://schemas.microsoft.com/office/drawing/2014/main" id="{2028A511-B522-2CF4-F649-8E0140027C97}"/>
              </a:ext>
            </a:extLst>
          </p:cNvPr>
          <p:cNvSpPr txBox="1"/>
          <p:nvPr/>
        </p:nvSpPr>
        <p:spPr>
          <a:xfrm>
            <a:off x="8842374" y="6349999"/>
            <a:ext cx="287337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(Stock Image 2026)</a:t>
            </a:r>
          </a:p>
        </p:txBody>
      </p:sp>
    </p:spTree>
    <p:extLst>
      <p:ext uri="{BB962C8B-B14F-4D97-AF65-F5344CB8AC3E}">
        <p14:creationId xmlns:p14="http://schemas.microsoft.com/office/powerpoint/2010/main" val="26428063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D740FD-4FE6-AE91-C7CD-2233608AFFB0}"/>
              </a:ext>
            </a:extLst>
          </p:cNvPr>
          <p:cNvSpPr>
            <a:spLocks noGrp="1"/>
          </p:cNvSpPr>
          <p:nvPr>
            <p:ph type="title"/>
          </p:nvPr>
        </p:nvSpPr>
        <p:spPr>
          <a:xfrm>
            <a:off x="572493" y="238539"/>
            <a:ext cx="11018520" cy="1434415"/>
          </a:xfrm>
        </p:spPr>
        <p:txBody>
          <a:bodyPr anchor="b">
            <a:normAutofit/>
          </a:bodyPr>
          <a:lstStyle/>
          <a:p>
            <a:r>
              <a:rPr lang="en-US" sz="5400">
                <a:latin typeface="Arial"/>
                <a:cs typeface="Arial"/>
              </a:rPr>
              <a:t>Leadership Style</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DB56461-45B8-E825-6AF9-45BC6A7C77F4}"/>
              </a:ext>
            </a:extLst>
          </p:cNvPr>
          <p:cNvSpPr>
            <a:spLocks noGrp="1"/>
          </p:cNvSpPr>
          <p:nvPr>
            <p:ph idx="1"/>
          </p:nvPr>
        </p:nvSpPr>
        <p:spPr>
          <a:xfrm>
            <a:off x="572493" y="2085693"/>
            <a:ext cx="7216759" cy="4104795"/>
          </a:xfrm>
        </p:spPr>
        <p:txBody>
          <a:bodyPr vert="horz" lIns="91440" tIns="45720" rIns="91440" bIns="45720" rtlCol="0" anchor="t">
            <a:noAutofit/>
          </a:bodyPr>
          <a:lstStyle/>
          <a:p>
            <a:pPr>
              <a:buFont typeface="Wingdings" panose="020B0604020202020204" pitchFamily="34" charset="0"/>
              <a:buChar char="v"/>
            </a:pPr>
            <a:r>
              <a:rPr lang="en-US" sz="2200" dirty="0">
                <a:latin typeface="Arial"/>
                <a:cs typeface="Arial"/>
              </a:rPr>
              <a:t>There are a range of different leadership styles that businesses can use to motivate and manage staff members. One such method is the Coaching Leadership Style, this is where leaders focus on developing their team members as individuals, highlighting their importance to the whole team </a:t>
            </a:r>
            <a:r>
              <a:rPr lang="en-US" sz="2200" dirty="0">
                <a:latin typeface="Arial"/>
                <a:ea typeface="+mn-lt"/>
                <a:cs typeface="Arial"/>
              </a:rPr>
              <a:t>(</a:t>
            </a:r>
            <a:r>
              <a:rPr lang="en-US" sz="2200" dirty="0" err="1">
                <a:latin typeface="Arial"/>
                <a:ea typeface="+mn-lt"/>
                <a:cs typeface="Arial"/>
              </a:rPr>
              <a:t>Personio</a:t>
            </a:r>
            <a:r>
              <a:rPr lang="en-US" sz="2200" dirty="0">
                <a:latin typeface="Arial"/>
                <a:ea typeface="+mn-lt"/>
                <a:cs typeface="Arial"/>
              </a:rPr>
              <a:t>, 2023).</a:t>
            </a:r>
            <a:endParaRPr lang="en-US" sz="2200" dirty="0">
              <a:latin typeface="Arial"/>
              <a:cs typeface="Arial"/>
            </a:endParaRPr>
          </a:p>
          <a:p>
            <a:pPr>
              <a:buFont typeface="Wingdings" panose="020B0604020202020204" pitchFamily="34" charset="0"/>
              <a:buChar char="v"/>
            </a:pPr>
            <a:r>
              <a:rPr lang="en-US" sz="2200">
                <a:latin typeface="Arial"/>
                <a:ea typeface="+mn-lt"/>
                <a:cs typeface="Arial"/>
              </a:rPr>
              <a:t>This leadership style works well with the Gallup engagement model as it helps managers encourage staff to work their best at a personal level which then improves how they can work within a team, improving the overall work ethic of those in the business. </a:t>
            </a:r>
          </a:p>
        </p:txBody>
      </p:sp>
      <p:pic>
        <p:nvPicPr>
          <p:cNvPr id="4" name="Picture 3" descr="A red pencil standing out from the crowd&#10;&#10;AI-generated content may be incorrect.">
            <a:extLst>
              <a:ext uri="{FF2B5EF4-FFF2-40B4-BE49-F238E27FC236}">
                <a16:creationId xmlns:a16="http://schemas.microsoft.com/office/drawing/2014/main" id="{447A8B12-A589-76DA-561F-41E6420636F8}"/>
              </a:ext>
            </a:extLst>
          </p:cNvPr>
          <p:cNvPicPr>
            <a:picLocks noChangeAspect="1"/>
          </p:cNvPicPr>
          <p:nvPr/>
        </p:nvPicPr>
        <p:blipFill>
          <a:blip r:embed="rId2"/>
          <a:srcRect r="34820" b="-2"/>
          <a:stretch>
            <a:fillRect/>
          </a:stretch>
        </p:blipFill>
        <p:spPr>
          <a:xfrm>
            <a:off x="7675658" y="2093976"/>
            <a:ext cx="3941064" cy="4096512"/>
          </a:xfrm>
          <a:prstGeom prst="rect">
            <a:avLst/>
          </a:prstGeom>
        </p:spPr>
      </p:pic>
      <p:sp>
        <p:nvSpPr>
          <p:cNvPr id="5" name="TextBox 4">
            <a:extLst>
              <a:ext uri="{FF2B5EF4-FFF2-40B4-BE49-F238E27FC236}">
                <a16:creationId xmlns:a16="http://schemas.microsoft.com/office/drawing/2014/main" id="{51C2B930-610E-6CC6-26B8-D8238819450A}"/>
              </a:ext>
            </a:extLst>
          </p:cNvPr>
          <p:cNvSpPr txBox="1"/>
          <p:nvPr/>
        </p:nvSpPr>
        <p:spPr>
          <a:xfrm>
            <a:off x="9953624" y="6492874"/>
            <a:ext cx="207962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(Stock Image 2026)</a:t>
            </a:r>
          </a:p>
        </p:txBody>
      </p:sp>
    </p:spTree>
    <p:extLst>
      <p:ext uri="{BB962C8B-B14F-4D97-AF65-F5344CB8AC3E}">
        <p14:creationId xmlns:p14="http://schemas.microsoft.com/office/powerpoint/2010/main" val="32101305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24F7151-D3AF-A66D-A78E-D487A5147FC0}"/>
              </a:ext>
            </a:extLst>
          </p:cNvPr>
          <p:cNvSpPr>
            <a:spLocks noGrp="1"/>
          </p:cNvSpPr>
          <p:nvPr>
            <p:ph type="title"/>
          </p:nvPr>
        </p:nvSpPr>
        <p:spPr>
          <a:xfrm>
            <a:off x="1137034" y="609597"/>
            <a:ext cx="9392421" cy="1330841"/>
          </a:xfrm>
        </p:spPr>
        <p:txBody>
          <a:bodyPr>
            <a:normAutofit/>
          </a:bodyPr>
          <a:lstStyle/>
          <a:p>
            <a:r>
              <a:rPr lang="en-US">
                <a:latin typeface="Arial"/>
                <a:cs typeface="Arial"/>
              </a:rPr>
              <a:t>Recommendations For The Future</a:t>
            </a:r>
          </a:p>
        </p:txBody>
      </p:sp>
      <p:sp>
        <p:nvSpPr>
          <p:cNvPr id="3" name="Content Placeholder 2">
            <a:extLst>
              <a:ext uri="{FF2B5EF4-FFF2-40B4-BE49-F238E27FC236}">
                <a16:creationId xmlns:a16="http://schemas.microsoft.com/office/drawing/2014/main" id="{5FB706A3-F5A6-BF1D-BDC3-524F51BC1E3B}"/>
              </a:ext>
            </a:extLst>
          </p:cNvPr>
          <p:cNvSpPr>
            <a:spLocks noGrp="1"/>
          </p:cNvSpPr>
          <p:nvPr>
            <p:ph idx="1"/>
          </p:nvPr>
        </p:nvSpPr>
        <p:spPr>
          <a:xfrm>
            <a:off x="1223" y="2054588"/>
            <a:ext cx="6713003" cy="4018414"/>
          </a:xfrm>
        </p:spPr>
        <p:txBody>
          <a:bodyPr vert="horz" lIns="91440" tIns="45720" rIns="91440" bIns="45720" rtlCol="0" anchor="t">
            <a:noAutofit/>
          </a:bodyPr>
          <a:lstStyle/>
          <a:p>
            <a:pPr>
              <a:buFont typeface="Wingdings" pitchFamily="2" charset="2"/>
              <a:buChar char="v"/>
            </a:pPr>
            <a:r>
              <a:rPr lang="en-US" sz="2200">
                <a:latin typeface="Arial"/>
                <a:cs typeface="Arial"/>
              </a:rPr>
              <a:t>Nando's has a chance to better improve their business image by continuing to develop more sustainable and ethical business methods such as expanding their plant-based food options. </a:t>
            </a:r>
          </a:p>
          <a:p>
            <a:pPr>
              <a:buFont typeface="Wingdings" pitchFamily="2" charset="2"/>
              <a:buChar char="v"/>
            </a:pPr>
            <a:r>
              <a:rPr lang="en-US" sz="2200" dirty="0">
                <a:latin typeface="Arial"/>
                <a:cs typeface="Arial"/>
              </a:rPr>
              <a:t>They could also improve the customer experience by continuing to train staff and applying both a leadership style and employee engagement model, focusing on retaining more of the staff they already have instead of having to invest in hiring more staff as often as they do. </a:t>
            </a:r>
          </a:p>
          <a:p>
            <a:pPr>
              <a:buFont typeface="Wingdings" pitchFamily="2" charset="2"/>
              <a:buChar char="v"/>
            </a:pPr>
            <a:r>
              <a:rPr lang="en-US" sz="2200">
                <a:latin typeface="Arial"/>
                <a:cs typeface="Arial"/>
              </a:rPr>
              <a:t>These methods can help Nando's continue increasing their customer base and loyalty whilst proving that they are evolving with fast paced hospitality industry. </a:t>
            </a:r>
          </a:p>
        </p:txBody>
      </p:sp>
      <p:pic>
        <p:nvPicPr>
          <p:cNvPr id="4" name="Picture 3" descr="A hand holding a pen&#10;&#10;AI-generated content may be incorrect.">
            <a:extLst>
              <a:ext uri="{FF2B5EF4-FFF2-40B4-BE49-F238E27FC236}">
                <a16:creationId xmlns:a16="http://schemas.microsoft.com/office/drawing/2014/main" id="{4407338C-A327-7D05-EB09-25BF06372B82}"/>
              </a:ext>
            </a:extLst>
          </p:cNvPr>
          <p:cNvPicPr>
            <a:picLocks noChangeAspect="1"/>
          </p:cNvPicPr>
          <p:nvPr/>
        </p:nvPicPr>
        <p:blipFill>
          <a:blip r:embed="rId2"/>
          <a:stretch>
            <a:fillRect/>
          </a:stretch>
        </p:blipFill>
        <p:spPr>
          <a:xfrm>
            <a:off x="6719367" y="2478545"/>
            <a:ext cx="5478618" cy="2636691"/>
          </a:xfrm>
          <a:prstGeom prst="rect">
            <a:avLst/>
          </a:prstGeom>
        </p:spPr>
      </p:pic>
      <p:sp>
        <p:nvSpPr>
          <p:cNvPr id="13" name="Freeform: Shape 12">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extBox 4">
            <a:extLst>
              <a:ext uri="{FF2B5EF4-FFF2-40B4-BE49-F238E27FC236}">
                <a16:creationId xmlns:a16="http://schemas.microsoft.com/office/drawing/2014/main" id="{BBF4E5DD-FD2F-F887-3811-2A6C27DE6FF2}"/>
              </a:ext>
            </a:extLst>
          </p:cNvPr>
          <p:cNvSpPr txBox="1"/>
          <p:nvPr/>
        </p:nvSpPr>
        <p:spPr>
          <a:xfrm>
            <a:off x="9667276" y="6205627"/>
            <a:ext cx="20960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ea typeface="+mn-lt"/>
                <a:cs typeface="+mn-lt"/>
              </a:rPr>
              <a:t>(</a:t>
            </a:r>
            <a:r>
              <a:rPr lang="en-US" dirty="0" err="1">
                <a:ea typeface="+mn-lt"/>
                <a:cs typeface="+mn-lt"/>
              </a:rPr>
              <a:t>Pagefly</a:t>
            </a:r>
            <a:r>
              <a:rPr lang="en-US" dirty="0">
                <a:ea typeface="+mn-lt"/>
                <a:cs typeface="+mn-lt"/>
              </a:rPr>
              <a:t>, 2025)</a:t>
            </a:r>
          </a:p>
        </p:txBody>
      </p:sp>
    </p:spTree>
    <p:extLst>
      <p:ext uri="{BB962C8B-B14F-4D97-AF65-F5344CB8AC3E}">
        <p14:creationId xmlns:p14="http://schemas.microsoft.com/office/powerpoint/2010/main" val="32522003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3995EA-4CAB-5320-A215-2B3A222D4022}"/>
              </a:ext>
            </a:extLst>
          </p:cNvPr>
          <p:cNvSpPr>
            <a:spLocks noGrp="1"/>
          </p:cNvSpPr>
          <p:nvPr>
            <p:ph type="title"/>
          </p:nvPr>
        </p:nvSpPr>
        <p:spPr>
          <a:xfrm>
            <a:off x="4313" y="5691"/>
            <a:ext cx="10515600" cy="391035"/>
          </a:xfrm>
        </p:spPr>
        <p:txBody>
          <a:bodyPr>
            <a:noAutofit/>
          </a:bodyPr>
          <a:lstStyle/>
          <a:p>
            <a:r>
              <a:rPr lang="en-US" sz="3000">
                <a:latin typeface="Arial"/>
                <a:cs typeface="Arial"/>
              </a:rPr>
              <a:t>References</a:t>
            </a:r>
          </a:p>
        </p:txBody>
      </p:sp>
      <p:sp>
        <p:nvSpPr>
          <p:cNvPr id="3" name="Content Placeholder 2">
            <a:extLst>
              <a:ext uri="{FF2B5EF4-FFF2-40B4-BE49-F238E27FC236}">
                <a16:creationId xmlns:a16="http://schemas.microsoft.com/office/drawing/2014/main" id="{75DE8460-754E-E8D1-0987-DE7679E05F83}"/>
              </a:ext>
            </a:extLst>
          </p:cNvPr>
          <p:cNvSpPr>
            <a:spLocks noGrp="1"/>
          </p:cNvSpPr>
          <p:nvPr>
            <p:ph idx="1"/>
          </p:nvPr>
        </p:nvSpPr>
        <p:spPr>
          <a:xfrm>
            <a:off x="838200" y="641891"/>
            <a:ext cx="10515600" cy="5535072"/>
          </a:xfrm>
        </p:spPr>
        <p:txBody>
          <a:bodyPr vert="horz" lIns="91440" tIns="45720" rIns="91440" bIns="45720" rtlCol="0" anchor="t">
            <a:noAutofit/>
          </a:bodyPr>
          <a:lstStyle/>
          <a:p>
            <a:endParaRPr lang="en-US" sz="1600" dirty="0">
              <a:latin typeface="Arial"/>
              <a:ea typeface="+mn-lt"/>
              <a:cs typeface="Arial"/>
            </a:endParaRPr>
          </a:p>
          <a:p>
            <a:endParaRPr lang="en-US">
              <a:ea typeface="+mn-lt"/>
              <a:cs typeface="+mn-lt"/>
            </a:endParaRPr>
          </a:p>
        </p:txBody>
      </p:sp>
      <p:sp>
        <p:nvSpPr>
          <p:cNvPr id="4" name="TextBox 3">
            <a:extLst>
              <a:ext uri="{FF2B5EF4-FFF2-40B4-BE49-F238E27FC236}">
                <a16:creationId xmlns:a16="http://schemas.microsoft.com/office/drawing/2014/main" id="{2933B0FE-7C02-1FCF-AD1C-F71EDFD4179C}"/>
              </a:ext>
            </a:extLst>
          </p:cNvPr>
          <p:cNvSpPr txBox="1"/>
          <p:nvPr/>
        </p:nvSpPr>
        <p:spPr>
          <a:xfrm>
            <a:off x="5092" y="414846"/>
            <a:ext cx="11684000" cy="65248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v"/>
            </a:pPr>
            <a:r>
              <a:rPr lang="en-US" sz="1600" dirty="0">
                <a:latin typeface="Arial"/>
                <a:ea typeface="+mn-lt"/>
                <a:cs typeface="Arial"/>
              </a:rPr>
              <a:t>Abdel-Basset, M., Mohamed, M. and </a:t>
            </a:r>
            <a:r>
              <a:rPr lang="en-US" sz="1600" dirty="0" err="1">
                <a:latin typeface="Arial"/>
                <a:ea typeface="+mn-lt"/>
                <a:cs typeface="Arial"/>
              </a:rPr>
              <a:t>Smarandache</a:t>
            </a:r>
            <a:r>
              <a:rPr lang="en-US" sz="1600" dirty="0">
                <a:latin typeface="Arial"/>
                <a:ea typeface="+mn-lt"/>
                <a:cs typeface="Arial"/>
              </a:rPr>
              <a:t>, F. (2018). An Extension of </a:t>
            </a:r>
            <a:r>
              <a:rPr lang="en-US" sz="1600" dirty="0" err="1">
                <a:latin typeface="Arial"/>
                <a:ea typeface="+mn-lt"/>
                <a:cs typeface="Arial"/>
              </a:rPr>
              <a:t>Neutrosophic</a:t>
            </a:r>
            <a:r>
              <a:rPr lang="en-US" sz="1600" dirty="0">
                <a:latin typeface="Arial"/>
                <a:ea typeface="+mn-lt"/>
                <a:cs typeface="Arial"/>
              </a:rPr>
              <a:t> AHP–SWOT Analysis for Strategic Planning and Decision-Making. </a:t>
            </a:r>
            <a:r>
              <a:rPr lang="en-US" sz="1600" i="1" dirty="0">
                <a:latin typeface="Arial"/>
                <a:ea typeface="+mn-lt"/>
                <a:cs typeface="Arial"/>
              </a:rPr>
              <a:t>Symmetry</a:t>
            </a:r>
            <a:r>
              <a:rPr lang="en-US" sz="1600" dirty="0">
                <a:latin typeface="Arial"/>
                <a:ea typeface="+mn-lt"/>
                <a:cs typeface="Arial"/>
              </a:rPr>
              <a:t>, 10(4), p.116. </a:t>
            </a:r>
            <a:r>
              <a:rPr lang="en-US" sz="1600" dirty="0">
                <a:latin typeface="Arial"/>
                <a:ea typeface="+mn-lt"/>
                <a:cs typeface="Arial"/>
                <a:hlinkClick r:id="rId2"/>
              </a:rPr>
              <a:t>https://doi.org/10.3390/sym10040116</a:t>
            </a:r>
            <a:r>
              <a:rPr lang="en-US" sz="1600" dirty="0">
                <a:latin typeface="Arial"/>
                <a:ea typeface="+mn-lt"/>
                <a:cs typeface="Arial"/>
              </a:rPr>
              <a:t> (Accessed 21 April 2026).</a:t>
            </a:r>
            <a:endParaRPr lang="en-US" sz="1600">
              <a:latin typeface="Arial"/>
              <a:cs typeface="Arial"/>
            </a:endParaRPr>
          </a:p>
          <a:p>
            <a:pPr marL="285750" indent="-285750">
              <a:buFont typeface="Wingdings"/>
              <a:buChar char="v"/>
            </a:pPr>
            <a:r>
              <a:rPr lang="en-US" sz="1600" dirty="0">
                <a:latin typeface="Arial"/>
                <a:ea typeface="+mn-lt"/>
                <a:cs typeface="Arial"/>
              </a:rPr>
              <a:t>Ameir, O., </a:t>
            </a:r>
            <a:r>
              <a:rPr lang="en-US" sz="1600" dirty="0" err="1">
                <a:latin typeface="Arial"/>
                <a:ea typeface="+mn-lt"/>
                <a:cs typeface="Arial"/>
              </a:rPr>
              <a:t>Pawliczek</a:t>
            </a:r>
            <a:r>
              <a:rPr lang="en-US" sz="1600" dirty="0">
                <a:latin typeface="Arial"/>
                <a:ea typeface="+mn-lt"/>
                <a:cs typeface="Arial"/>
              </a:rPr>
              <a:t>, A., </a:t>
            </a:r>
            <a:r>
              <a:rPr lang="en-US" sz="1600" dirty="0" err="1">
                <a:latin typeface="Arial"/>
                <a:ea typeface="+mn-lt"/>
                <a:cs typeface="Arial"/>
              </a:rPr>
              <a:t>Kolumber</a:t>
            </a:r>
            <a:r>
              <a:rPr lang="en-US" sz="1600" dirty="0">
                <a:latin typeface="Arial"/>
                <a:ea typeface="+mn-lt"/>
                <a:cs typeface="Arial"/>
              </a:rPr>
              <a:t>, S., Belica, J. and Ocko, P. (2023). Strategic Management Combined with Behavioral Management. </a:t>
            </a:r>
            <a:r>
              <a:rPr lang="en-US" sz="1600" i="1" dirty="0">
                <a:latin typeface="Arial"/>
                <a:ea typeface="+mn-lt"/>
                <a:cs typeface="Arial"/>
              </a:rPr>
              <a:t>SGEM International Multidisciplinary Scientific </a:t>
            </a:r>
            <a:r>
              <a:rPr lang="en-US" sz="1600" i="1" dirty="0" err="1">
                <a:latin typeface="Arial"/>
                <a:ea typeface="+mn-lt"/>
                <a:cs typeface="Arial"/>
              </a:rPr>
              <a:t>GeoConference</a:t>
            </a:r>
            <a:r>
              <a:rPr lang="en-US" sz="1600" i="1" dirty="0">
                <a:latin typeface="Arial"/>
                <a:ea typeface="+mn-lt"/>
                <a:cs typeface="Arial"/>
              </a:rPr>
              <a:t> EXPO Proceedings</a:t>
            </a:r>
            <a:r>
              <a:rPr lang="en-US" sz="1600" dirty="0">
                <a:latin typeface="Arial"/>
                <a:ea typeface="+mn-lt"/>
                <a:cs typeface="Arial"/>
              </a:rPr>
              <a:t>, 23(5.1), pp.447–454. </a:t>
            </a:r>
            <a:r>
              <a:rPr lang="en-US" sz="1600" dirty="0">
                <a:latin typeface="Arial"/>
                <a:ea typeface="+mn-lt"/>
                <a:cs typeface="Arial"/>
                <a:hlinkClick r:id="rId3"/>
              </a:rPr>
              <a:t>https://doi.org/10.5593/sgem2023/5.1/s21.60</a:t>
            </a:r>
            <a:r>
              <a:rPr lang="en-US" sz="1600" dirty="0">
                <a:latin typeface="Arial"/>
                <a:ea typeface="+mn-lt"/>
                <a:cs typeface="Arial"/>
              </a:rPr>
              <a:t> (Accessed 21 April 26).</a:t>
            </a:r>
            <a:endParaRPr lang="en-US" sz="1600">
              <a:latin typeface="Arial"/>
              <a:cs typeface="Arial"/>
            </a:endParaRPr>
          </a:p>
          <a:p>
            <a:pPr marL="285750" indent="-285750">
              <a:buFont typeface="Wingdings"/>
              <a:buChar char="v"/>
            </a:pPr>
            <a:r>
              <a:rPr lang="en-US" sz="1600" dirty="0">
                <a:latin typeface="Arial"/>
                <a:ea typeface="+mn-lt"/>
                <a:cs typeface="Arial"/>
              </a:rPr>
              <a:t>Bannarasee, R. (2024). </a:t>
            </a:r>
            <a:r>
              <a:rPr lang="en-US" sz="1600" i="1" dirty="0">
                <a:latin typeface="Arial"/>
                <a:ea typeface="+mn-lt"/>
                <a:cs typeface="Arial"/>
              </a:rPr>
              <a:t>Where Is Nando’s Food From? - Chef’s </a:t>
            </a:r>
            <a:r>
              <a:rPr lang="en-US" sz="1600" i="1" dirty="0" err="1">
                <a:latin typeface="Arial"/>
                <a:ea typeface="+mn-lt"/>
                <a:cs typeface="Arial"/>
              </a:rPr>
              <a:t>Resource</a:t>
            </a:r>
            <a:r>
              <a:rPr lang="en-US" sz="1600" dirty="0" err="1">
                <a:latin typeface="Arial"/>
                <a:ea typeface="+mn-lt"/>
                <a:cs typeface="Arial"/>
              </a:rPr>
              <a:t>.Chef’s</a:t>
            </a:r>
            <a:r>
              <a:rPr lang="en-US" sz="1600" dirty="0">
                <a:latin typeface="Arial"/>
                <a:ea typeface="+mn-lt"/>
                <a:cs typeface="Arial"/>
              </a:rPr>
              <a:t> Resource. </a:t>
            </a:r>
            <a:r>
              <a:rPr lang="en-US" sz="1600" dirty="0">
                <a:latin typeface="Arial"/>
                <a:ea typeface="+mn-lt"/>
                <a:cs typeface="Arial"/>
                <a:hlinkClick r:id="rId4"/>
              </a:rPr>
              <a:t>https://www.chefsresource.com/where-is-nando%CA%BCs-food-from/?utm_source</a:t>
            </a:r>
            <a:r>
              <a:rPr lang="en-US" sz="1600" dirty="0">
                <a:latin typeface="Arial"/>
                <a:ea typeface="+mn-lt"/>
                <a:cs typeface="Arial"/>
              </a:rPr>
              <a:t> (Accessed 10 Feb. 2026).</a:t>
            </a:r>
            <a:endParaRPr lang="en-US" sz="1600">
              <a:latin typeface="Arial"/>
              <a:cs typeface="Arial"/>
            </a:endParaRPr>
          </a:p>
          <a:p>
            <a:pPr marL="285750" indent="-285750">
              <a:buFont typeface="Wingdings"/>
              <a:buChar char="v"/>
            </a:pPr>
            <a:r>
              <a:rPr lang="en-US" sz="1600" dirty="0">
                <a:latin typeface="Arial"/>
                <a:ea typeface="+mn-lt"/>
                <a:cs typeface="Arial"/>
              </a:rPr>
              <a:t>Breakroom (2026). </a:t>
            </a:r>
            <a:r>
              <a:rPr lang="en-US" sz="1600" i="1" dirty="0">
                <a:latin typeface="Arial"/>
                <a:ea typeface="+mn-lt"/>
                <a:cs typeface="Arial"/>
              </a:rPr>
              <a:t>£12-13/</a:t>
            </a:r>
            <a:r>
              <a:rPr lang="en-US" sz="1600" i="1" dirty="0" err="1">
                <a:latin typeface="Arial"/>
                <a:ea typeface="+mn-lt"/>
                <a:cs typeface="Arial"/>
              </a:rPr>
              <a:t>hr</a:t>
            </a:r>
            <a:r>
              <a:rPr lang="en-US" sz="1600" i="1" dirty="0">
                <a:latin typeface="Arial"/>
                <a:ea typeface="+mn-lt"/>
                <a:cs typeface="Arial"/>
              </a:rPr>
              <a:t> Nando’s </a:t>
            </a:r>
            <a:r>
              <a:rPr lang="en-US" sz="1600" i="1" dirty="0" err="1">
                <a:latin typeface="Arial"/>
                <a:ea typeface="+mn-lt"/>
                <a:cs typeface="Arial"/>
              </a:rPr>
              <a:t>Nandoca</a:t>
            </a:r>
            <a:r>
              <a:rPr lang="en-US" sz="1600" i="1" dirty="0">
                <a:latin typeface="Arial"/>
                <a:ea typeface="+mn-lt"/>
                <a:cs typeface="Arial"/>
              </a:rPr>
              <a:t> Jobs (Now Hiring) Feb 2026</a:t>
            </a:r>
            <a:r>
              <a:rPr lang="en-US" sz="1600" dirty="0">
                <a:latin typeface="Arial"/>
                <a:ea typeface="+mn-lt"/>
                <a:cs typeface="Arial"/>
              </a:rPr>
              <a:t>. Breakroom.cc. </a:t>
            </a:r>
            <a:r>
              <a:rPr lang="en-US" sz="1600" dirty="0">
                <a:latin typeface="Arial"/>
                <a:ea typeface="+mn-lt"/>
                <a:cs typeface="Arial"/>
                <a:hlinkClick r:id="rId5"/>
              </a:rPr>
              <a:t>https://www.breakroom.cc/en-gb/nandos-nandoca-jobs?_gl=1</a:t>
            </a:r>
            <a:r>
              <a:rPr lang="en-US" sz="1600" dirty="0">
                <a:latin typeface="Arial"/>
                <a:ea typeface="+mn-lt"/>
                <a:cs typeface="Arial"/>
              </a:rPr>
              <a:t> (Accessed 10 Feb. 2026).</a:t>
            </a:r>
            <a:endParaRPr lang="en-US" sz="1600">
              <a:latin typeface="Arial"/>
              <a:cs typeface="Arial"/>
            </a:endParaRPr>
          </a:p>
          <a:p>
            <a:pPr marL="285750" indent="-285750">
              <a:buFont typeface="Wingdings"/>
              <a:buChar char="v"/>
            </a:pPr>
            <a:r>
              <a:rPr lang="en-US" sz="1600" dirty="0">
                <a:latin typeface="Arial"/>
                <a:ea typeface="+mn-lt"/>
                <a:cs typeface="Arial"/>
              </a:rPr>
              <a:t>CLH (2024). </a:t>
            </a:r>
            <a:r>
              <a:rPr lang="en-US" sz="1600" i="1" dirty="0">
                <a:latin typeface="Arial"/>
                <a:ea typeface="+mn-lt"/>
                <a:cs typeface="Arial"/>
              </a:rPr>
              <a:t>Data Reveals Hospitality Employees Stay with a Company for Just Three Years</a:t>
            </a:r>
            <a:r>
              <a:rPr lang="en-US" sz="1600" dirty="0">
                <a:latin typeface="Arial"/>
                <a:ea typeface="+mn-lt"/>
                <a:cs typeface="Arial"/>
              </a:rPr>
              <a:t>. CLH News: Caterer, Licensee and Hotelier News. Available at: </a:t>
            </a:r>
            <a:r>
              <a:rPr lang="en-US" sz="1600" dirty="0">
                <a:latin typeface="Arial"/>
                <a:ea typeface="+mn-lt"/>
                <a:cs typeface="Arial"/>
                <a:hlinkClick r:id="rId6"/>
              </a:rPr>
              <a:t>https://catererlicensee.com/data-reveals-hospitality-employees-stay-with-a-company-for-just-three-years/</a:t>
            </a:r>
            <a:r>
              <a:rPr lang="en-US" sz="1600">
                <a:latin typeface="Arial"/>
                <a:ea typeface="+mn-lt"/>
                <a:cs typeface="Arial"/>
              </a:rPr>
              <a:t> (Accessed 05 May 26).</a:t>
            </a:r>
            <a:endParaRPr lang="en-US" sz="1600" dirty="0">
              <a:latin typeface="Arial"/>
              <a:ea typeface="+mn-lt"/>
              <a:cs typeface="Arial"/>
            </a:endParaRPr>
          </a:p>
          <a:p>
            <a:pPr marL="285750" indent="-285750">
              <a:buFont typeface="Wingdings"/>
              <a:buChar char="v"/>
            </a:pPr>
            <a:r>
              <a:rPr lang="en-US" sz="1600" dirty="0">
                <a:latin typeface="Arial"/>
                <a:ea typeface="+mn-lt"/>
                <a:cs typeface="Arial"/>
              </a:rPr>
              <a:t>CORDIS (2022). </a:t>
            </a:r>
            <a:r>
              <a:rPr lang="en-US" sz="1600" i="1" dirty="0">
                <a:latin typeface="Arial"/>
                <a:ea typeface="+mn-lt"/>
                <a:cs typeface="Arial"/>
              </a:rPr>
              <a:t>CORDIS | European Commission</a:t>
            </a:r>
            <a:r>
              <a:rPr lang="en-US" sz="1600">
                <a:latin typeface="Arial"/>
                <a:ea typeface="+mn-lt"/>
                <a:cs typeface="Arial"/>
              </a:rPr>
              <a:t>. Europa.eu. </a:t>
            </a:r>
            <a:r>
              <a:rPr lang="en-US" sz="1600" dirty="0">
                <a:latin typeface="Arial"/>
                <a:ea typeface="+mn-lt"/>
                <a:cs typeface="Arial"/>
                <a:hlinkClick r:id="rId7"/>
              </a:rPr>
              <a:t>https://cordis.europa.eu/article/id/435709-investigating-europe-s-life-saving-lockdown-policies</a:t>
            </a:r>
            <a:r>
              <a:rPr lang="en-US" sz="1600" dirty="0">
                <a:latin typeface="Arial"/>
                <a:ea typeface="+mn-lt"/>
                <a:cs typeface="Arial"/>
              </a:rPr>
              <a:t> (Accessed 10 February 2026).</a:t>
            </a:r>
            <a:endParaRPr lang="en-US" sz="1600">
              <a:latin typeface="Arial"/>
              <a:cs typeface="Arial"/>
            </a:endParaRPr>
          </a:p>
          <a:p>
            <a:pPr marL="285750" indent="-285750">
              <a:buFont typeface="Wingdings"/>
              <a:buChar char="v"/>
            </a:pPr>
            <a:r>
              <a:rPr lang="en-US" sz="1600">
                <a:latin typeface="Arial"/>
                <a:ea typeface="+mn-lt"/>
                <a:cs typeface="Arial"/>
              </a:rPr>
              <a:t>Damir (2022). </a:t>
            </a:r>
            <a:r>
              <a:rPr lang="en-US" sz="1600" i="1">
                <a:latin typeface="Arial"/>
                <a:ea typeface="+mn-lt"/>
                <a:cs typeface="Arial"/>
              </a:rPr>
              <a:t>How Has Brexit and the Pandemic Impacted Staffing within Facilities Management? | Proxima</a:t>
            </a:r>
            <a:r>
              <a:rPr lang="en-US" sz="1600">
                <a:latin typeface="Arial"/>
                <a:ea typeface="+mn-lt"/>
                <a:cs typeface="Arial"/>
              </a:rPr>
              <a:t>. </a:t>
            </a:r>
            <a:r>
              <a:rPr lang="en-US" sz="1600" dirty="0">
                <a:latin typeface="Arial"/>
                <a:ea typeface="+mn-lt"/>
                <a:cs typeface="Arial"/>
                <a:hlinkClick r:id="rId8"/>
              </a:rPr>
              <a:t>https://proximagroup.com/proxima-perspectives/how-has-brexit-and-the-pandemic</a:t>
            </a:r>
            <a:r>
              <a:rPr lang="en-US" sz="1600">
                <a:latin typeface="Arial"/>
                <a:ea typeface="+mn-lt"/>
                <a:cs typeface="Arial"/>
              </a:rPr>
              <a:t> (Accessed 08 May 2026).</a:t>
            </a:r>
            <a:endParaRPr lang="en-US" sz="1600">
              <a:latin typeface="Arial"/>
              <a:cs typeface="Arial"/>
            </a:endParaRPr>
          </a:p>
          <a:p>
            <a:pPr marL="285750" indent="-285750">
              <a:buFont typeface="Wingdings"/>
              <a:buChar char="v"/>
            </a:pPr>
            <a:r>
              <a:rPr lang="en-US" sz="1600" dirty="0">
                <a:latin typeface="Arial"/>
                <a:ea typeface="+mn-lt"/>
                <a:cs typeface="Arial"/>
              </a:rPr>
              <a:t>Deliveroo (2021). </a:t>
            </a:r>
            <a:r>
              <a:rPr lang="en-US" sz="1600" i="1" dirty="0">
                <a:latin typeface="Arial"/>
                <a:ea typeface="+mn-lt"/>
                <a:cs typeface="Arial"/>
              </a:rPr>
              <a:t>Home</a:t>
            </a:r>
            <a:r>
              <a:rPr lang="en-US" sz="1600" dirty="0">
                <a:latin typeface="Arial"/>
                <a:ea typeface="+mn-lt"/>
                <a:cs typeface="Arial"/>
              </a:rPr>
              <a:t>. </a:t>
            </a:r>
            <a:r>
              <a:rPr lang="en-US" sz="1600" dirty="0" err="1">
                <a:latin typeface="Arial"/>
                <a:ea typeface="+mn-lt"/>
                <a:cs typeface="Arial"/>
              </a:rPr>
              <a:t>Roofoods</a:t>
            </a:r>
            <a:r>
              <a:rPr lang="en-US" sz="1600" dirty="0">
                <a:latin typeface="Arial"/>
                <a:ea typeface="+mn-lt"/>
                <a:cs typeface="Arial"/>
              </a:rPr>
              <a:t> Ltd. </a:t>
            </a:r>
            <a:r>
              <a:rPr lang="en-US" sz="1600" dirty="0">
                <a:latin typeface="Arial"/>
                <a:ea typeface="+mn-lt"/>
                <a:cs typeface="Arial"/>
                <a:hlinkClick r:id="rId9"/>
              </a:rPr>
              <a:t>https://corporate.deliveroo.co.uk/</a:t>
            </a:r>
            <a:r>
              <a:rPr lang="en-US" sz="1600" dirty="0">
                <a:latin typeface="Arial"/>
                <a:ea typeface="+mn-lt"/>
                <a:cs typeface="Arial"/>
              </a:rPr>
              <a:t> (Accessed 08 May 2026).</a:t>
            </a:r>
            <a:endParaRPr lang="en-US" sz="1600">
              <a:latin typeface="Arial"/>
              <a:cs typeface="Arial"/>
            </a:endParaRPr>
          </a:p>
          <a:p>
            <a:pPr marL="285750" indent="-285750">
              <a:buFont typeface="Wingdings"/>
              <a:buChar char="v"/>
            </a:pPr>
            <a:r>
              <a:rPr lang="en-US" sz="1600" dirty="0">
                <a:latin typeface="Arial"/>
                <a:ea typeface="+mn-lt"/>
                <a:cs typeface="Arial"/>
              </a:rPr>
              <a:t>Deliveroo (2025). </a:t>
            </a:r>
            <a:r>
              <a:rPr lang="en-US" sz="1600" i="1" dirty="0">
                <a:latin typeface="Arial"/>
                <a:ea typeface="+mn-lt"/>
                <a:cs typeface="Arial"/>
              </a:rPr>
              <a:t>Nando’s, the UK’s </a:t>
            </a:r>
            <a:r>
              <a:rPr lang="en-US" sz="1600" i="1" dirty="0" err="1">
                <a:latin typeface="Arial"/>
                <a:ea typeface="+mn-lt"/>
                <a:cs typeface="Arial"/>
              </a:rPr>
              <a:t>Favourite</a:t>
            </a:r>
            <a:r>
              <a:rPr lang="en-US" sz="1600" i="1" dirty="0">
                <a:latin typeface="Arial"/>
                <a:ea typeface="+mn-lt"/>
                <a:cs typeface="Arial"/>
              </a:rPr>
              <a:t> flame-grilled </a:t>
            </a:r>
            <a:r>
              <a:rPr lang="en-US" sz="1600" i="1" dirty="0" err="1">
                <a:latin typeface="Arial"/>
                <a:ea typeface="+mn-lt"/>
                <a:cs typeface="Arial"/>
              </a:rPr>
              <a:t>PERi-PERi</a:t>
            </a:r>
            <a:r>
              <a:rPr lang="en-US" sz="1600" i="1" dirty="0">
                <a:latin typeface="Arial"/>
                <a:ea typeface="+mn-lt"/>
                <a:cs typeface="Arial"/>
              </a:rPr>
              <a:t> Chicken restaurant, and Deliveroo, the Delivery platform, Have Announced the Extension of Their Exclusive partnership. </a:t>
            </a:r>
            <a:r>
              <a:rPr lang="en-US" sz="1600" dirty="0">
                <a:latin typeface="Arial"/>
                <a:ea typeface="+mn-lt"/>
                <a:cs typeface="Arial"/>
              </a:rPr>
              <a:t>Deliveroo. </a:t>
            </a:r>
            <a:r>
              <a:rPr lang="en-US" sz="1600" dirty="0">
                <a:latin typeface="Arial"/>
                <a:ea typeface="+mn-lt"/>
                <a:cs typeface="Arial"/>
                <a:hlinkClick r:id="rId10"/>
              </a:rPr>
              <a:t>https://deliveroo.co.uk/more/news-articles/nando-s-exclusivity-extension?</a:t>
            </a:r>
            <a:r>
              <a:rPr lang="en-US" sz="1600" dirty="0">
                <a:latin typeface="Arial"/>
                <a:ea typeface="+mn-lt"/>
                <a:cs typeface="Arial"/>
              </a:rPr>
              <a:t> (Accessed 28.04.26).</a:t>
            </a:r>
            <a:endParaRPr lang="en-US" sz="1600" dirty="0">
              <a:latin typeface="Arial"/>
              <a:cs typeface="Arial"/>
            </a:endParaRPr>
          </a:p>
          <a:p>
            <a:pPr marL="285750" indent="-285750">
              <a:buFont typeface="Wingdings,Sans-Serif"/>
              <a:buChar char="v"/>
            </a:pPr>
            <a:r>
              <a:rPr lang="en-US" sz="1600" dirty="0" err="1">
                <a:latin typeface="Arial"/>
                <a:cs typeface="Arial"/>
              </a:rPr>
              <a:t>DtpAdmin</a:t>
            </a:r>
            <a:r>
              <a:rPr lang="en-US" sz="1600" dirty="0">
                <a:latin typeface="Arial"/>
                <a:cs typeface="Arial"/>
              </a:rPr>
              <a:t> (2023). </a:t>
            </a:r>
            <a:r>
              <a:rPr lang="en-US" sz="1600" i="1" dirty="0">
                <a:latin typeface="Arial"/>
                <a:cs typeface="Arial"/>
              </a:rPr>
              <a:t>Living with Brexit: Understanding the Experiences of People Living through the Brexit Period</a:t>
            </a:r>
            <a:r>
              <a:rPr lang="en-US" sz="1600" dirty="0">
                <a:latin typeface="Arial"/>
                <a:cs typeface="Arial"/>
              </a:rPr>
              <a:t>. South Coast DTP.  </a:t>
            </a:r>
            <a:r>
              <a:rPr lang="en-US" sz="1600" dirty="0">
                <a:latin typeface="Arial"/>
                <a:cs typeface="Arial"/>
                <a:hlinkClick r:id="rId11"/>
              </a:rPr>
              <a:t>https://southcoastdtp.ac.uk/living-with-brexit-understanding-the</a:t>
            </a:r>
            <a:r>
              <a:rPr lang="en-US" sz="1600" dirty="0">
                <a:latin typeface="Arial"/>
                <a:cs typeface="Arial"/>
              </a:rPr>
              <a:t> (Accessed 10 February 2026).</a:t>
            </a:r>
          </a:p>
          <a:p>
            <a:pPr marL="285750" indent="-285750">
              <a:buFont typeface="Wingdings,Sans-Serif"/>
              <a:buChar char="v"/>
            </a:pPr>
            <a:r>
              <a:rPr lang="en-US" sz="1600">
                <a:latin typeface="Arial"/>
                <a:cs typeface="Arial"/>
              </a:rPr>
              <a:t>Dyson, M. (2016). </a:t>
            </a:r>
            <a:r>
              <a:rPr lang="en-US" sz="1600" i="1">
                <a:latin typeface="Arial"/>
                <a:cs typeface="Arial"/>
              </a:rPr>
              <a:t>9 Signs You Have a Poor work-life Balance · PA Life</a:t>
            </a:r>
            <a:r>
              <a:rPr lang="en-US" sz="1600">
                <a:latin typeface="Arial"/>
                <a:cs typeface="Arial"/>
              </a:rPr>
              <a:t>. </a:t>
            </a:r>
            <a:r>
              <a:rPr lang="en-US" sz="1600" dirty="0">
                <a:latin typeface="Arial"/>
                <a:cs typeface="Arial"/>
                <a:hlinkClick r:id="rId12"/>
              </a:rPr>
              <a:t>https://palife.co.uk/in-depth/9-signs-you-have-a-poor-work-life-balance/</a:t>
            </a:r>
            <a:r>
              <a:rPr lang="en-US" sz="1600">
                <a:latin typeface="Arial"/>
                <a:cs typeface="Arial"/>
              </a:rPr>
              <a:t> (Accessed 27 April 2026).</a:t>
            </a:r>
            <a:endParaRPr lang="en-US" sz="1600" dirty="0">
              <a:latin typeface="Arial"/>
              <a:cs typeface="Arial"/>
            </a:endParaRPr>
          </a:p>
          <a:p>
            <a:endParaRPr lang="en-US" dirty="0"/>
          </a:p>
        </p:txBody>
      </p:sp>
    </p:spTree>
    <p:extLst>
      <p:ext uri="{BB962C8B-B14F-4D97-AF65-F5344CB8AC3E}">
        <p14:creationId xmlns:p14="http://schemas.microsoft.com/office/powerpoint/2010/main" val="37127459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2C25C8E-2FCC-2560-3A2B-3020ECE8EDBA}"/>
              </a:ext>
            </a:extLst>
          </p:cNvPr>
          <p:cNvSpPr txBox="1"/>
          <p:nvPr/>
        </p:nvSpPr>
        <p:spPr>
          <a:xfrm>
            <a:off x="-2397" y="-203680"/>
            <a:ext cx="12189903" cy="72789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1900" dirty="0"/>
          </a:p>
          <a:p>
            <a:pPr marL="285750" indent="-285750">
              <a:buFont typeface="Wingdings"/>
              <a:buChar char="v"/>
            </a:pPr>
            <a:r>
              <a:rPr lang="en-US" sz="1600">
                <a:latin typeface="Arial"/>
                <a:ea typeface="+mn-lt"/>
                <a:cs typeface="Arial"/>
              </a:rPr>
              <a:t>Equifax (2021). </a:t>
            </a:r>
            <a:r>
              <a:rPr lang="en-US" sz="1600" i="1">
                <a:latin typeface="Arial"/>
                <a:ea typeface="+mn-lt"/>
                <a:cs typeface="Arial"/>
              </a:rPr>
              <a:t>What Furlough Means for You | Equifax UK</a:t>
            </a:r>
            <a:r>
              <a:rPr lang="en-US" sz="1600">
                <a:latin typeface="Arial"/>
                <a:ea typeface="+mn-lt"/>
                <a:cs typeface="Arial"/>
              </a:rPr>
              <a:t>. </a:t>
            </a:r>
            <a:r>
              <a:rPr lang="en-US" sz="1600" dirty="0">
                <a:latin typeface="Arial"/>
                <a:ea typeface="+mn-lt"/>
                <a:cs typeface="Arial"/>
                <a:hlinkClick r:id="rId2"/>
              </a:rPr>
              <a:t>https://www.equifax.co.uk/resources/money-management</a:t>
            </a:r>
            <a:r>
              <a:rPr lang="en-US" sz="1600" dirty="0">
                <a:latin typeface="Arial"/>
                <a:ea typeface="+mn-lt"/>
                <a:cs typeface="Arial"/>
              </a:rPr>
              <a:t> </a:t>
            </a:r>
            <a:r>
              <a:rPr lang="en-US" sz="1600">
                <a:latin typeface="Arial"/>
                <a:ea typeface="+mn-lt"/>
                <a:cs typeface="Arial"/>
              </a:rPr>
              <a:t>(Accessed 08 May 2026).</a:t>
            </a:r>
            <a:endParaRPr lang="en-US" sz="1600">
              <a:latin typeface="Arial"/>
              <a:cs typeface="Arial"/>
            </a:endParaRPr>
          </a:p>
          <a:p>
            <a:pPr marL="285750" indent="-285750">
              <a:buFont typeface="Wingdings"/>
              <a:buChar char="v"/>
            </a:pPr>
            <a:r>
              <a:rPr lang="en-US" sz="1600">
                <a:latin typeface="Arial"/>
                <a:ea typeface="+mn-lt"/>
                <a:cs typeface="Arial"/>
              </a:rPr>
              <a:t>Facebook (2026). </a:t>
            </a:r>
            <a:r>
              <a:rPr lang="en-US" sz="1600" i="1">
                <a:latin typeface="Arial"/>
                <a:ea typeface="+mn-lt"/>
                <a:cs typeface="Arial"/>
              </a:rPr>
              <a:t>Kennet Shopping.</a:t>
            </a:r>
            <a:r>
              <a:rPr lang="en-US" sz="1600">
                <a:latin typeface="Arial"/>
                <a:ea typeface="+mn-lt"/>
                <a:cs typeface="Arial"/>
              </a:rPr>
              <a:t> Facebook.com. </a:t>
            </a:r>
            <a:r>
              <a:rPr lang="en-US" sz="1600" dirty="0">
                <a:latin typeface="Arial"/>
                <a:ea typeface="+mn-lt"/>
                <a:cs typeface="Arial"/>
                <a:hlinkClick r:id="rId3"/>
              </a:rPr>
              <a:t>https://www.facebook.com/KennetShopping/posts/nandos-are</a:t>
            </a:r>
            <a:r>
              <a:rPr lang="en-US" sz="1600" dirty="0">
                <a:latin typeface="Arial"/>
                <a:ea typeface="+mn-lt"/>
                <a:cs typeface="Arial"/>
              </a:rPr>
              <a:t> </a:t>
            </a:r>
            <a:r>
              <a:rPr lang="en-US" sz="1600">
                <a:latin typeface="Arial"/>
                <a:ea typeface="+mn-lt"/>
                <a:cs typeface="Arial"/>
              </a:rPr>
              <a:t>(Accessed 08 May 2026).</a:t>
            </a:r>
            <a:endParaRPr lang="en-US" sz="1600">
              <a:latin typeface="Arial"/>
              <a:cs typeface="Arial"/>
            </a:endParaRPr>
          </a:p>
          <a:p>
            <a:pPr marL="285750" indent="-285750">
              <a:buFont typeface="Wingdings"/>
              <a:buChar char="v"/>
            </a:pPr>
            <a:r>
              <a:rPr lang="en-US" sz="1600">
                <a:latin typeface="Arial"/>
                <a:ea typeface="+mn-lt"/>
                <a:cs typeface="Arial"/>
              </a:rPr>
              <a:t>Forrest, A. (2021). </a:t>
            </a:r>
            <a:r>
              <a:rPr lang="en-US" sz="1600" i="1">
                <a:latin typeface="Arial"/>
                <a:ea typeface="+mn-lt"/>
                <a:cs typeface="Arial"/>
              </a:rPr>
              <a:t>Nando’s Closures ‘tip of Iceberg’ as More Restaurants Hit by Brexit Food Crisis</a:t>
            </a:r>
            <a:r>
              <a:rPr lang="en-US" sz="1600">
                <a:latin typeface="Arial"/>
                <a:ea typeface="+mn-lt"/>
                <a:cs typeface="Arial"/>
              </a:rPr>
              <a:t>. The Independent. </a:t>
            </a:r>
            <a:r>
              <a:rPr lang="en-US" sz="1600" dirty="0">
                <a:latin typeface="Arial"/>
                <a:ea typeface="+mn-lt"/>
                <a:cs typeface="Arial"/>
                <a:hlinkClick r:id="rId4"/>
              </a:rPr>
              <a:t>https://www.independent.co.uk/news/uk/politics/nandos-brexit-food-shortage</a:t>
            </a:r>
            <a:r>
              <a:rPr lang="en-US" sz="1600">
                <a:latin typeface="Arial"/>
                <a:ea typeface="+mn-lt"/>
                <a:cs typeface="Arial"/>
              </a:rPr>
              <a:t>  (Accessed 17 April 2026).</a:t>
            </a:r>
            <a:endParaRPr lang="en-US" sz="1600">
              <a:latin typeface="Arial"/>
              <a:cs typeface="Arial"/>
            </a:endParaRPr>
          </a:p>
          <a:p>
            <a:pPr marL="285750" indent="-285750">
              <a:buFont typeface="Wingdings"/>
              <a:buChar char="v"/>
            </a:pPr>
            <a:r>
              <a:rPr lang="en-US" sz="1600">
                <a:latin typeface="Arial"/>
                <a:ea typeface="+mn-lt"/>
                <a:cs typeface="Arial"/>
              </a:rPr>
              <a:t>Fresh Fields (2026). </a:t>
            </a:r>
            <a:r>
              <a:rPr lang="en-US" sz="1600" i="1">
                <a:latin typeface="Arial"/>
                <a:ea typeface="+mn-lt"/>
                <a:cs typeface="Arial"/>
              </a:rPr>
              <a:t>Asia-Pacific Employment Law Bulletin Horizon-scanning People and Reward</a:t>
            </a:r>
            <a:r>
              <a:rPr lang="en-US" sz="1600">
                <a:latin typeface="Arial"/>
                <a:ea typeface="+mn-lt"/>
                <a:cs typeface="Arial"/>
              </a:rPr>
              <a:t>. </a:t>
            </a:r>
            <a:r>
              <a:rPr lang="en-US" sz="1600" dirty="0">
                <a:latin typeface="Arial"/>
                <a:ea typeface="+mn-lt"/>
                <a:cs typeface="Arial"/>
                <a:hlinkClick r:id="rId5"/>
              </a:rPr>
              <a:t>https://www.freshfields.com/globalassets/our-thinking/campaigns/asia-employment</a:t>
            </a:r>
            <a:r>
              <a:rPr lang="en-US" sz="1600">
                <a:latin typeface="Arial"/>
                <a:ea typeface="+mn-lt"/>
                <a:cs typeface="Arial"/>
              </a:rPr>
              <a:t>  (Accessed 22 April 2026).</a:t>
            </a:r>
            <a:endParaRPr lang="en-US" sz="1600">
              <a:latin typeface="Arial"/>
              <a:cs typeface="Arial"/>
            </a:endParaRPr>
          </a:p>
          <a:p>
            <a:pPr marL="285750" indent="-285750">
              <a:buFont typeface="Wingdings"/>
              <a:buChar char="v"/>
            </a:pPr>
            <a:r>
              <a:rPr lang="en-US" sz="1600">
                <a:latin typeface="Arial"/>
                <a:ea typeface="+mn-lt"/>
                <a:cs typeface="Arial"/>
              </a:rPr>
              <a:t>Gallup (2025). </a:t>
            </a:r>
            <a:r>
              <a:rPr lang="en-US" sz="1600" i="1">
                <a:latin typeface="Arial"/>
                <a:ea typeface="+mn-lt"/>
                <a:cs typeface="Arial"/>
              </a:rPr>
              <a:t>Gallup’s Q12 Employee Engagement Survey - Gallup</a:t>
            </a:r>
            <a:r>
              <a:rPr lang="en-US" sz="1600">
                <a:latin typeface="Arial"/>
                <a:ea typeface="+mn-lt"/>
                <a:cs typeface="Arial"/>
              </a:rPr>
              <a:t>. Gallup.com. </a:t>
            </a:r>
            <a:r>
              <a:rPr lang="en-US" sz="1600" dirty="0">
                <a:latin typeface="Arial"/>
                <a:ea typeface="+mn-lt"/>
                <a:cs typeface="Arial"/>
                <a:hlinkClick r:id="rId6"/>
              </a:rPr>
              <a:t>https://www.gallup.com/q12-employee-engagement-survey/</a:t>
            </a:r>
            <a:r>
              <a:rPr lang="en-US" sz="1600">
                <a:latin typeface="Arial"/>
                <a:ea typeface="+mn-lt"/>
                <a:cs typeface="Arial"/>
              </a:rPr>
              <a:t> (Accessed 30 April 2026).</a:t>
            </a:r>
            <a:endParaRPr lang="en-US" sz="1600">
              <a:latin typeface="Arial"/>
              <a:cs typeface="Arial"/>
            </a:endParaRPr>
          </a:p>
          <a:p>
            <a:pPr marL="285750" indent="-285750">
              <a:buFont typeface="Wingdings"/>
              <a:buChar char="v"/>
            </a:pPr>
            <a:r>
              <a:rPr lang="en-US" sz="1600" dirty="0">
                <a:latin typeface="Arial"/>
                <a:ea typeface="+mn-lt"/>
                <a:cs typeface="Arial"/>
              </a:rPr>
              <a:t>Gelencsér, M., Szabó-</a:t>
            </a:r>
            <a:r>
              <a:rPr lang="en-US" sz="1600" dirty="0" err="1">
                <a:latin typeface="Arial"/>
                <a:ea typeface="+mn-lt"/>
                <a:cs typeface="Arial"/>
              </a:rPr>
              <a:t>Szentgróti</a:t>
            </a:r>
            <a:r>
              <a:rPr lang="en-US" sz="1600" dirty="0">
                <a:latin typeface="Arial"/>
                <a:ea typeface="+mn-lt"/>
                <a:cs typeface="Arial"/>
              </a:rPr>
              <a:t>, G., Sándor </a:t>
            </a:r>
            <a:r>
              <a:rPr lang="en-US" sz="1600" dirty="0" err="1">
                <a:latin typeface="Arial"/>
                <a:ea typeface="+mn-lt"/>
                <a:cs typeface="Arial"/>
              </a:rPr>
              <a:t>Kőmüves</a:t>
            </a:r>
            <a:r>
              <a:rPr lang="en-US" sz="1600" dirty="0">
                <a:latin typeface="Arial"/>
                <a:ea typeface="+mn-lt"/>
                <a:cs typeface="Arial"/>
              </a:rPr>
              <a:t>, Z. and Hollósy-Vadász, G. (2026). </a:t>
            </a:r>
            <a:r>
              <a:rPr lang="en-US" sz="1600" i="1" dirty="0">
                <a:latin typeface="Arial"/>
                <a:ea typeface="+mn-lt"/>
                <a:cs typeface="Arial"/>
              </a:rPr>
              <a:t>The Holistic Model of </a:t>
            </a:r>
            <a:r>
              <a:rPr lang="en-US" sz="1600" i="1" dirty="0" err="1">
                <a:latin typeface="Arial"/>
                <a:ea typeface="+mn-lt"/>
                <a:cs typeface="Arial"/>
              </a:rPr>
              <a:t>Labour</a:t>
            </a:r>
            <a:r>
              <a:rPr lang="en-US" sz="1600" i="1" dirty="0">
                <a:latin typeface="Arial"/>
                <a:ea typeface="+mn-lt"/>
                <a:cs typeface="Arial"/>
              </a:rPr>
              <a:t> Retention: the Impact of Workplace Wellbeing Factors on Employee Retention</a:t>
            </a:r>
            <a:r>
              <a:rPr lang="en-US" sz="1600" dirty="0">
                <a:latin typeface="Arial"/>
                <a:ea typeface="+mn-lt"/>
                <a:cs typeface="Arial"/>
              </a:rPr>
              <a:t>.Proquest.com. </a:t>
            </a:r>
            <a:r>
              <a:rPr lang="en-US" sz="1600" dirty="0">
                <a:latin typeface="Arial"/>
                <a:ea typeface="+mn-lt"/>
                <a:cs typeface="Arial"/>
                <a:hlinkClick r:id="rId7"/>
              </a:rPr>
              <a:t>https://www.proquest.com/docview/2819260258?accountid=130472&amp;pq-origsite</a:t>
            </a:r>
            <a:r>
              <a:rPr lang="en-US" sz="1600" dirty="0">
                <a:latin typeface="Arial"/>
                <a:ea typeface="+mn-lt"/>
                <a:cs typeface="Arial"/>
              </a:rPr>
              <a:t> (Accessed 30 April 202626).</a:t>
            </a:r>
          </a:p>
          <a:p>
            <a:pPr marL="285750" indent="-285750">
              <a:buFont typeface="Wingdings"/>
              <a:buChar char="v"/>
            </a:pPr>
            <a:r>
              <a:rPr lang="en-GB" sz="1600" dirty="0">
                <a:latin typeface="Arial"/>
                <a:cs typeface="Arial"/>
              </a:rPr>
              <a:t>George Business Review (2022). </a:t>
            </a:r>
            <a:r>
              <a:rPr lang="en-GB" sz="1600" i="1" dirty="0">
                <a:latin typeface="Arial"/>
                <a:cs typeface="Arial"/>
              </a:rPr>
              <a:t>External and Internal Environment Analysis of Nando’s</a:t>
            </a:r>
            <a:r>
              <a:rPr lang="en-GB" sz="1600" dirty="0">
                <a:latin typeface="Arial"/>
                <a:cs typeface="Arial"/>
              </a:rPr>
              <a:t>. George Business Review. Available at: </a:t>
            </a:r>
            <a:r>
              <a:rPr lang="en-GB" sz="1600" dirty="0">
                <a:latin typeface="Arial"/>
                <a:cs typeface="Arial"/>
                <a:hlinkClick r:id="rId8"/>
              </a:rPr>
              <a:t>https://www.george-business-review.com/external-and-internal-environment-analysis</a:t>
            </a:r>
            <a:r>
              <a:rPr lang="en-GB" sz="1600" dirty="0">
                <a:latin typeface="Arial"/>
                <a:cs typeface="Arial"/>
              </a:rPr>
              <a:t>(Accessed 10 </a:t>
            </a:r>
            <a:r>
              <a:rPr lang="en-GB" sz="1600" dirty="0" err="1">
                <a:latin typeface="Arial"/>
                <a:cs typeface="Arial"/>
              </a:rPr>
              <a:t>Februrary</a:t>
            </a:r>
            <a:r>
              <a:rPr lang="en-GB" sz="1600" dirty="0">
                <a:latin typeface="Arial"/>
                <a:cs typeface="Arial"/>
              </a:rPr>
              <a:t> 2026).</a:t>
            </a:r>
          </a:p>
          <a:p>
            <a:pPr marL="285750" indent="-285750">
              <a:buFont typeface="Wingdings,Sans-Serif"/>
              <a:buChar char="v"/>
            </a:pPr>
            <a:r>
              <a:rPr lang="en-GB" sz="1600" dirty="0">
                <a:latin typeface="Arial"/>
                <a:cs typeface="Arial"/>
              </a:rPr>
              <a:t>GEOTAB (2024). </a:t>
            </a:r>
            <a:r>
              <a:rPr lang="en-GB" sz="1600" i="1" dirty="0">
                <a:latin typeface="Arial"/>
                <a:cs typeface="Arial"/>
              </a:rPr>
              <a:t>What Is a HGV? | Geotab</a:t>
            </a:r>
            <a:r>
              <a:rPr lang="en-GB" sz="1600" dirty="0">
                <a:latin typeface="Arial"/>
                <a:cs typeface="Arial"/>
              </a:rPr>
              <a:t>. Geotab. </a:t>
            </a:r>
            <a:r>
              <a:rPr lang="en-GB" sz="1600" dirty="0">
                <a:latin typeface="Arial"/>
                <a:cs typeface="Arial"/>
                <a:hlinkClick r:id="rId9"/>
              </a:rPr>
              <a:t>https://www.geotab.com/uk/glossary/what-is-hgv/</a:t>
            </a:r>
            <a:r>
              <a:rPr lang="en-GB" sz="1600" dirty="0">
                <a:latin typeface="Arial"/>
                <a:cs typeface="Arial"/>
              </a:rPr>
              <a:t> (Accessed 10 February 2026).</a:t>
            </a:r>
            <a:endParaRPr lang="en-US" sz="1600">
              <a:latin typeface="Arial"/>
              <a:cs typeface="Arial"/>
            </a:endParaRPr>
          </a:p>
          <a:p>
            <a:pPr marL="285750" indent="-285750">
              <a:buFont typeface="Wingdings,Sans-Serif"/>
              <a:buChar char="v"/>
            </a:pPr>
            <a:r>
              <a:rPr lang="en-GB" sz="1600">
                <a:latin typeface="Arial"/>
                <a:cs typeface="Arial"/>
              </a:rPr>
              <a:t>Glassdoor (2026) </a:t>
            </a:r>
            <a:r>
              <a:rPr lang="en-GB" sz="1600" i="1">
                <a:latin typeface="Arial"/>
                <a:cs typeface="Arial"/>
              </a:rPr>
              <a:t>Nando’s work-life balance reviews</a:t>
            </a:r>
            <a:r>
              <a:rPr lang="en-GB" sz="1600">
                <a:latin typeface="Arial"/>
                <a:cs typeface="Arial"/>
              </a:rPr>
              <a:t>, Glassdoor UK, reviewed on Glassdoor.co.uk, 2026. </a:t>
            </a:r>
            <a:r>
              <a:rPr lang="en-GB" sz="1600" dirty="0">
                <a:latin typeface="Arial"/>
                <a:cs typeface="Arial"/>
                <a:hlinkClick r:id="rId10"/>
              </a:rPr>
              <a:t>https://www.glassdoor.co.uk/Reviews/Nando-s-work-life-balance-Reviews-EI_IE574195.0,7_KH8,25.htm</a:t>
            </a:r>
            <a:r>
              <a:rPr lang="en-GB" sz="1600">
                <a:latin typeface="Arial"/>
                <a:cs typeface="Arial"/>
              </a:rPr>
              <a:t> (Accessed 10 February 2026).</a:t>
            </a:r>
            <a:endParaRPr lang="en-US" sz="1600">
              <a:latin typeface="Arial"/>
              <a:cs typeface="Arial"/>
            </a:endParaRPr>
          </a:p>
          <a:p>
            <a:pPr marL="285750" indent="-285750">
              <a:buFont typeface="Wingdings,Sans-Serif"/>
              <a:buChar char="v"/>
            </a:pPr>
            <a:r>
              <a:rPr lang="en-GB" sz="1600" dirty="0" err="1">
                <a:latin typeface="Arial"/>
                <a:cs typeface="Arial"/>
              </a:rPr>
              <a:t>GoodtoKnow</a:t>
            </a:r>
            <a:r>
              <a:rPr lang="en-GB" sz="1600" dirty="0">
                <a:latin typeface="Arial"/>
                <a:cs typeface="Arial"/>
              </a:rPr>
              <a:t> (2017). </a:t>
            </a:r>
            <a:r>
              <a:rPr lang="en-GB" sz="1600" i="1" dirty="0">
                <a:latin typeface="Arial"/>
                <a:cs typeface="Arial"/>
              </a:rPr>
              <a:t>Nando’s Have Launched Their Own UK Delivery Service (and it’s NOT Just in London!)</a:t>
            </a:r>
            <a:r>
              <a:rPr lang="en-GB" sz="1600" dirty="0">
                <a:latin typeface="Arial"/>
                <a:cs typeface="Arial"/>
              </a:rPr>
              <a:t>. </a:t>
            </a:r>
            <a:r>
              <a:rPr lang="en-GB" sz="1600" dirty="0" err="1">
                <a:latin typeface="Arial"/>
                <a:cs typeface="Arial"/>
              </a:rPr>
              <a:t>GoodtoKnow</a:t>
            </a:r>
            <a:r>
              <a:rPr lang="en-GB" sz="1600" dirty="0">
                <a:latin typeface="Arial"/>
                <a:cs typeface="Arial"/>
              </a:rPr>
              <a:t>. </a:t>
            </a:r>
            <a:r>
              <a:rPr lang="en-GB" sz="1600" dirty="0">
                <a:latin typeface="Arial"/>
                <a:cs typeface="Arial"/>
                <a:hlinkClick r:id="rId11"/>
              </a:rPr>
              <a:t>https://www.goodto.com/food/food-news/nandos-delivery-service-8931</a:t>
            </a:r>
            <a:r>
              <a:rPr lang="en-GB" sz="1600" dirty="0">
                <a:latin typeface="Arial"/>
                <a:cs typeface="Arial"/>
              </a:rPr>
              <a:t>?  (Accessed 28 April 2026).</a:t>
            </a:r>
          </a:p>
          <a:p>
            <a:pPr marL="285750" indent="-285750">
              <a:buFont typeface="Wingdings,Sans-Serif"/>
              <a:buChar char="v"/>
            </a:pPr>
            <a:r>
              <a:rPr lang="en-GB" sz="1600">
                <a:latin typeface="Arial"/>
                <a:cs typeface="Arial"/>
              </a:rPr>
              <a:t>GOV.UK (2012). </a:t>
            </a:r>
            <a:r>
              <a:rPr lang="en-GB" sz="1600" i="1">
                <a:latin typeface="Arial"/>
                <a:cs typeface="Arial"/>
              </a:rPr>
              <a:t>The National Minimum Wage and Living Wage</a:t>
            </a:r>
            <a:r>
              <a:rPr lang="en-GB" sz="1600">
                <a:latin typeface="Arial"/>
                <a:cs typeface="Arial"/>
              </a:rPr>
              <a:t>. GOV.UK. </a:t>
            </a:r>
            <a:r>
              <a:rPr lang="en-GB" sz="1600" dirty="0">
                <a:latin typeface="Arial"/>
                <a:cs typeface="Arial"/>
                <a:hlinkClick r:id="rId12"/>
              </a:rPr>
              <a:t>https://www.gov.uk/national-minimum-wage/worker-disputes-over-minimum-wage</a:t>
            </a:r>
            <a:r>
              <a:rPr lang="en-GB" sz="1600">
                <a:latin typeface="Arial"/>
                <a:cs typeface="Arial"/>
              </a:rPr>
              <a:t> (Accessed 29 April 2026).</a:t>
            </a:r>
            <a:endParaRPr lang="en-GB" sz="1600" dirty="0">
              <a:latin typeface="Arial"/>
              <a:cs typeface="Arial"/>
            </a:endParaRPr>
          </a:p>
          <a:p>
            <a:pPr marL="285750" indent="-285750">
              <a:buFont typeface="Wingdings,Sans-Serif"/>
              <a:buChar char="v"/>
            </a:pPr>
            <a:r>
              <a:rPr lang="en-GB" sz="1600">
                <a:latin typeface="Arial"/>
                <a:ea typeface="+mn-lt"/>
                <a:cs typeface="Arial"/>
              </a:rPr>
              <a:t>Grigoryan, K. (2024). Labor Shortages in the Hospitality Industry: The Effects of Work-Life Balance, Employee Compensation, Government Issued Unemployment Benefits and Job Insecurity on Employees’ Turnover Intentions. </a:t>
            </a:r>
            <a:r>
              <a:rPr lang="en-GB" sz="1600" i="1">
                <a:latin typeface="Arial"/>
                <a:ea typeface="+mn-lt"/>
                <a:cs typeface="Arial"/>
              </a:rPr>
              <a:t>Westcliff International Journal of Applied Research </a:t>
            </a:r>
            <a:r>
              <a:rPr lang="en-GB" sz="1600">
                <a:latin typeface="Arial"/>
                <a:ea typeface="+mn-lt"/>
                <a:cs typeface="Arial"/>
              </a:rPr>
              <a:t>, 8(1). </a:t>
            </a:r>
            <a:r>
              <a:rPr lang="en-GB" sz="1600" dirty="0">
                <a:latin typeface="Arial"/>
                <a:ea typeface="+mn-lt"/>
                <a:cs typeface="Arial"/>
                <a:hlinkClick r:id="rId13"/>
              </a:rPr>
              <a:t>https://doi.org/10.47670/wuwijar202481kg</a:t>
            </a:r>
            <a:r>
              <a:rPr lang="en-GB" sz="1600">
                <a:latin typeface="Arial"/>
                <a:ea typeface="+mn-lt"/>
                <a:cs typeface="Arial"/>
              </a:rPr>
              <a:t> (Accessed 27 April 2026).</a:t>
            </a:r>
            <a:endParaRPr lang="en-GB" sz="1600" dirty="0">
              <a:latin typeface="Arial"/>
              <a:cs typeface="Arial"/>
            </a:endParaRPr>
          </a:p>
        </p:txBody>
      </p:sp>
    </p:spTree>
    <p:extLst>
      <p:ext uri="{BB962C8B-B14F-4D97-AF65-F5344CB8AC3E}">
        <p14:creationId xmlns:p14="http://schemas.microsoft.com/office/powerpoint/2010/main" val="23772046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A3A0E60-81EC-190B-660A-6E397F60EEE9}"/>
              </a:ext>
            </a:extLst>
          </p:cNvPr>
          <p:cNvSpPr txBox="1"/>
          <p:nvPr/>
        </p:nvSpPr>
        <p:spPr>
          <a:xfrm>
            <a:off x="75028" y="-198939"/>
            <a:ext cx="12030693" cy="72635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600" dirty="0">
              <a:latin typeface="Arial"/>
              <a:ea typeface="+mn-lt"/>
              <a:cs typeface="Arial"/>
            </a:endParaRPr>
          </a:p>
          <a:p>
            <a:pPr marL="285750" indent="-285750">
              <a:buFont typeface="Wingdings"/>
              <a:buChar char="v"/>
            </a:pPr>
            <a:r>
              <a:rPr lang="en-GB" sz="1600" dirty="0">
                <a:latin typeface="Arial"/>
                <a:ea typeface="+mn-lt"/>
                <a:cs typeface="Arial"/>
              </a:rPr>
              <a:t>Hollis, L. (2025). </a:t>
            </a:r>
            <a:r>
              <a:rPr lang="en-GB" sz="1600" i="1" dirty="0">
                <a:latin typeface="Arial"/>
                <a:ea typeface="+mn-lt"/>
                <a:cs typeface="Arial"/>
              </a:rPr>
              <a:t>5 Common Chilli Pests and Diseases – </a:t>
            </a:r>
            <a:r>
              <a:rPr lang="en-GB" sz="1600" i="1" dirty="0" err="1">
                <a:latin typeface="Arial"/>
                <a:ea typeface="+mn-lt"/>
                <a:cs typeface="Arial"/>
              </a:rPr>
              <a:t>PlantwisePlus</a:t>
            </a:r>
            <a:r>
              <a:rPr lang="en-GB" sz="1600" i="1" dirty="0">
                <a:latin typeface="Arial"/>
                <a:ea typeface="+mn-lt"/>
                <a:cs typeface="Arial"/>
              </a:rPr>
              <a:t> Blog</a:t>
            </a:r>
            <a:r>
              <a:rPr lang="en-GB" sz="1600" dirty="0">
                <a:latin typeface="Arial"/>
                <a:ea typeface="+mn-lt"/>
                <a:cs typeface="Arial"/>
              </a:rPr>
              <a:t>. </a:t>
            </a:r>
            <a:r>
              <a:rPr lang="en-GB" sz="1600" dirty="0" err="1">
                <a:latin typeface="Arial"/>
                <a:ea typeface="+mn-lt"/>
                <a:cs typeface="Arial"/>
              </a:rPr>
              <a:t>PlantwisePlus</a:t>
            </a:r>
            <a:r>
              <a:rPr lang="en-GB" sz="1600" dirty="0">
                <a:latin typeface="Arial"/>
                <a:ea typeface="+mn-lt"/>
                <a:cs typeface="Arial"/>
              </a:rPr>
              <a:t> Blog. </a:t>
            </a:r>
            <a:r>
              <a:rPr lang="en-GB" sz="1600" u="sng" dirty="0">
                <a:latin typeface="Arial"/>
                <a:ea typeface="+mn-lt"/>
                <a:cs typeface="Arial"/>
                <a:hlinkClick r:id="rId2"/>
              </a:rPr>
              <a:t>https://blog.plantwise.org/2025/06/12/5-common-chilli-pests-and-diseases/</a:t>
            </a:r>
            <a:r>
              <a:rPr lang="en-GB" sz="1600" dirty="0">
                <a:latin typeface="Arial"/>
                <a:ea typeface="+mn-lt"/>
                <a:cs typeface="Arial"/>
              </a:rPr>
              <a:t> (Accessed 10 February 2026).</a:t>
            </a:r>
            <a:endParaRPr lang="en-US" sz="1600">
              <a:latin typeface="Arial"/>
              <a:ea typeface="+mn-lt"/>
              <a:cs typeface="Arial"/>
            </a:endParaRPr>
          </a:p>
          <a:p>
            <a:pPr marL="285750" indent="-285750">
              <a:buFont typeface="Wingdings"/>
              <a:buChar char="v"/>
            </a:pPr>
            <a:r>
              <a:rPr lang="en-GB" sz="1600">
                <a:latin typeface="Arial"/>
                <a:ea typeface="+mn-lt"/>
                <a:cs typeface="Arial"/>
              </a:rPr>
              <a:t>Jones, E. (2017). </a:t>
            </a:r>
            <a:r>
              <a:rPr lang="en-GB" sz="1600" i="1">
                <a:latin typeface="Arial"/>
                <a:ea typeface="+mn-lt"/>
                <a:cs typeface="Arial"/>
              </a:rPr>
              <a:t>Nando’s calories: 17 of the Healthiest Things You Can Eat at Nando’s</a:t>
            </a:r>
            <a:r>
              <a:rPr lang="en-GB" sz="1600">
                <a:latin typeface="Arial"/>
                <a:ea typeface="+mn-lt"/>
                <a:cs typeface="Arial"/>
              </a:rPr>
              <a:t>. Cosmopolitan. </a:t>
            </a:r>
            <a:r>
              <a:rPr lang="en-GB" sz="1600" u="sng" dirty="0">
                <a:latin typeface="Arial"/>
                <a:ea typeface="+mn-lt"/>
                <a:cs typeface="Arial"/>
                <a:hlinkClick r:id="rId3"/>
              </a:rPr>
              <a:t>https://www.cosmopolitan.com/uk/lifestyle/food-and-drink/a49267/healthiest-things-eat-at-nandos</a:t>
            </a:r>
            <a:r>
              <a:rPr lang="en-GB" sz="1600">
                <a:latin typeface="Arial"/>
                <a:ea typeface="+mn-lt"/>
                <a:cs typeface="Arial"/>
              </a:rPr>
              <a:t> (Accessed 08 May 2026).</a:t>
            </a:r>
            <a:endParaRPr lang="en-US" sz="1600">
              <a:latin typeface="Arial"/>
              <a:ea typeface="+mn-lt"/>
              <a:cs typeface="Arial"/>
            </a:endParaRPr>
          </a:p>
          <a:p>
            <a:pPr marL="285750" indent="-285750">
              <a:buFont typeface="Wingdings"/>
              <a:buChar char="v"/>
            </a:pPr>
            <a:r>
              <a:rPr lang="en-GB" sz="1600">
                <a:latin typeface="Arial"/>
                <a:ea typeface="+mn-lt"/>
                <a:cs typeface="Arial"/>
              </a:rPr>
              <a:t>Khanna, R. (2020). Re-Explore the Viability and Authenticity of the Gallup Workplace Audit in Private Universities. </a:t>
            </a:r>
            <a:r>
              <a:rPr lang="en-GB" sz="1600" i="1">
                <a:latin typeface="Arial"/>
                <a:ea typeface="+mn-lt"/>
                <a:cs typeface="Arial"/>
              </a:rPr>
              <a:t>Business, Management and Education</a:t>
            </a:r>
            <a:r>
              <a:rPr lang="en-GB" sz="1600">
                <a:latin typeface="Arial"/>
                <a:ea typeface="+mn-lt"/>
                <a:cs typeface="Arial"/>
              </a:rPr>
              <a:t>, 18(2), pp.344–362. </a:t>
            </a:r>
            <a:r>
              <a:rPr lang="en-GB" sz="1600" dirty="0">
                <a:latin typeface="Arial"/>
                <a:ea typeface="+mn-lt"/>
                <a:cs typeface="Arial"/>
                <a:hlinkClick r:id="rId4"/>
              </a:rPr>
              <a:t>https://doi.org/10.3846/bme.2020.11999</a:t>
            </a:r>
            <a:r>
              <a:rPr lang="en-GB" sz="1600" dirty="0">
                <a:latin typeface="Arial"/>
                <a:ea typeface="+mn-lt"/>
                <a:cs typeface="Arial"/>
              </a:rPr>
              <a:t>  </a:t>
            </a:r>
            <a:r>
              <a:rPr lang="en-GB" sz="1600">
                <a:latin typeface="Arial"/>
                <a:ea typeface="+mn-lt"/>
                <a:cs typeface="Arial"/>
              </a:rPr>
              <a:t>(Accessed 30 April 2026).</a:t>
            </a:r>
            <a:endParaRPr lang="en-US" sz="1600">
              <a:latin typeface="Arial"/>
              <a:ea typeface="+mn-lt"/>
              <a:cs typeface="Arial"/>
            </a:endParaRPr>
          </a:p>
          <a:p>
            <a:pPr marL="285750" indent="-285750">
              <a:buFont typeface="Wingdings"/>
              <a:buChar char="v"/>
            </a:pPr>
            <a:r>
              <a:rPr lang="en-GB" sz="1600">
                <a:latin typeface="Arial"/>
                <a:ea typeface="+mn-lt"/>
                <a:cs typeface="Arial"/>
              </a:rPr>
              <a:t>Koay, K.Y. and Ang, K. (2024). Understanding Consumers’ Intentions to Use QR Code Menus In the post-COVID-19 Pandemic. </a:t>
            </a:r>
            <a:r>
              <a:rPr lang="en-GB" sz="1600" i="1">
                <a:latin typeface="Arial"/>
                <a:ea typeface="+mn-lt"/>
                <a:cs typeface="Arial"/>
              </a:rPr>
              <a:t>British Food Journal</a:t>
            </a:r>
            <a:r>
              <a:rPr lang="en-GB" sz="1600">
                <a:latin typeface="Arial"/>
                <a:ea typeface="+mn-lt"/>
                <a:cs typeface="Arial"/>
              </a:rPr>
              <a:t>, 126(5), pp.2172–2186. </a:t>
            </a:r>
            <a:r>
              <a:rPr lang="en-GB" sz="1600" dirty="0">
                <a:latin typeface="Arial"/>
                <a:ea typeface="+mn-lt"/>
                <a:cs typeface="Arial"/>
                <a:hlinkClick r:id="rId5"/>
              </a:rPr>
              <a:t>https://doi.org/10.1108/bfj-10-2023-0880</a:t>
            </a:r>
            <a:r>
              <a:rPr lang="en-GB" sz="1600">
                <a:latin typeface="Arial"/>
                <a:ea typeface="+mn-lt"/>
                <a:cs typeface="Arial"/>
              </a:rPr>
              <a:t>. (Accessed 06 April 2026)</a:t>
            </a:r>
            <a:endParaRPr lang="en-GB" sz="1600" dirty="0">
              <a:latin typeface="Arial"/>
              <a:ea typeface="+mn-lt"/>
              <a:cs typeface="Arial"/>
            </a:endParaRPr>
          </a:p>
          <a:p>
            <a:pPr marL="285750" indent="-285750">
              <a:buFont typeface="Wingdings"/>
              <a:buChar char="v"/>
            </a:pPr>
            <a:r>
              <a:rPr lang="en-GB" sz="1600" dirty="0">
                <a:latin typeface="Arial"/>
                <a:ea typeface="+mn-lt"/>
                <a:cs typeface="Arial"/>
              </a:rPr>
              <a:t>Kumar, P. (2024). </a:t>
            </a:r>
            <a:r>
              <a:rPr lang="en-GB" sz="1600" i="1" dirty="0">
                <a:latin typeface="Arial"/>
                <a:ea typeface="+mn-lt"/>
                <a:cs typeface="Arial"/>
              </a:rPr>
              <a:t>Driving Business Success in 2024 Through Employee Retention - Free Forever HRMS and Payroll For Unlimited </a:t>
            </a:r>
            <a:r>
              <a:rPr lang="en-GB" sz="1600" i="1" dirty="0" err="1">
                <a:latin typeface="Arial"/>
                <a:ea typeface="+mn-lt"/>
                <a:cs typeface="Arial"/>
              </a:rPr>
              <a:t>Employees</a:t>
            </a:r>
            <a:r>
              <a:rPr lang="en-GB" sz="1600" dirty="0" err="1">
                <a:latin typeface="Arial"/>
                <a:ea typeface="+mn-lt"/>
                <a:cs typeface="Arial"/>
              </a:rPr>
              <a:t>.Free</a:t>
            </a:r>
            <a:r>
              <a:rPr lang="en-GB" sz="1600" dirty="0">
                <a:latin typeface="Arial"/>
                <a:ea typeface="+mn-lt"/>
                <a:cs typeface="Arial"/>
              </a:rPr>
              <a:t> Forever HRMS and Payroll for Unlimited </a:t>
            </a:r>
            <a:r>
              <a:rPr lang="en-GB" sz="1600" dirty="0" err="1">
                <a:latin typeface="Arial"/>
                <a:ea typeface="+mn-lt"/>
                <a:cs typeface="Arial"/>
              </a:rPr>
              <a:t>Employees.</a:t>
            </a:r>
            <a:r>
              <a:rPr lang="en-GB" sz="1600" u="sng" dirty="0" err="1">
                <a:latin typeface="Arial"/>
                <a:ea typeface="+mn-lt"/>
                <a:cs typeface="Arial"/>
                <a:hlinkClick r:id="rId6"/>
              </a:rPr>
              <a:t>https</a:t>
            </a:r>
            <a:r>
              <a:rPr lang="en-GB" sz="1600" u="sng" dirty="0">
                <a:latin typeface="Arial"/>
                <a:ea typeface="+mn-lt"/>
                <a:cs typeface="Arial"/>
                <a:hlinkClick r:id="rId6"/>
              </a:rPr>
              <a:t>://kredily.com/effective-employee-retention-strategies-to-thrive-in-2024/</a:t>
            </a:r>
            <a:r>
              <a:rPr lang="en-GB" sz="1600" dirty="0">
                <a:latin typeface="Arial"/>
                <a:ea typeface="+mn-lt"/>
                <a:cs typeface="Arial"/>
              </a:rPr>
              <a:t>  (Accessed 08 May 2026).</a:t>
            </a:r>
            <a:endParaRPr lang="en-US" sz="1600">
              <a:latin typeface="Arial"/>
              <a:ea typeface="+mn-lt"/>
              <a:cs typeface="Arial"/>
            </a:endParaRPr>
          </a:p>
          <a:p>
            <a:pPr marL="285750" indent="-285750">
              <a:buFont typeface="Wingdings"/>
              <a:buChar char="v"/>
            </a:pPr>
            <a:r>
              <a:rPr lang="en-GB" sz="1600" dirty="0" err="1">
                <a:latin typeface="Arial"/>
                <a:ea typeface="+mn-lt"/>
                <a:cs typeface="Arial"/>
              </a:rPr>
              <a:t>LogisticsUK</a:t>
            </a:r>
            <a:r>
              <a:rPr lang="en-GB" sz="1600" dirty="0">
                <a:latin typeface="Arial"/>
                <a:ea typeface="+mn-lt"/>
                <a:cs typeface="Arial"/>
              </a:rPr>
              <a:t> (2025). </a:t>
            </a:r>
            <a:r>
              <a:rPr lang="en-GB" sz="1600" i="1" dirty="0">
                <a:latin typeface="Arial"/>
                <a:ea typeface="+mn-lt"/>
                <a:cs typeface="Arial"/>
              </a:rPr>
              <a:t>HGV Drivers Kept the Economy Moving during Covid but Are Now ‘forgotten’, Says Shadow Cabinet Secretary | Logistics UK </a:t>
            </a:r>
            <a:r>
              <a:rPr lang="en-GB" sz="1600" dirty="0">
                <a:latin typeface="Arial"/>
                <a:ea typeface="+mn-lt"/>
                <a:cs typeface="Arial"/>
              </a:rPr>
              <a:t>Logistics.org.uk. </a:t>
            </a:r>
            <a:r>
              <a:rPr lang="en-GB" sz="1600" u="sng" dirty="0">
                <a:latin typeface="Arial"/>
                <a:ea typeface="+mn-lt"/>
                <a:cs typeface="Arial"/>
                <a:hlinkClick r:id="rId7"/>
              </a:rPr>
              <a:t>https://logistics.org.uk/media/press-releases/2025/september/hgv-drivers-kept-the-economy-moving-during-covid-b</a:t>
            </a:r>
            <a:r>
              <a:rPr lang="en-GB" sz="1600" dirty="0">
                <a:latin typeface="Arial"/>
                <a:ea typeface="+mn-lt"/>
                <a:cs typeface="Arial"/>
              </a:rPr>
              <a:t> (Accessed 08 May 2026).</a:t>
            </a:r>
            <a:endParaRPr lang="en-US" sz="1600">
              <a:latin typeface="Arial"/>
              <a:ea typeface="+mn-lt"/>
              <a:cs typeface="Arial"/>
            </a:endParaRPr>
          </a:p>
          <a:p>
            <a:pPr marL="285750" indent="-285750">
              <a:buFont typeface="Wingdings"/>
              <a:buChar char="v"/>
            </a:pPr>
            <a:r>
              <a:rPr lang="en-GB" sz="1600">
                <a:latin typeface="Arial"/>
                <a:ea typeface="+mn-lt"/>
                <a:cs typeface="Arial"/>
              </a:rPr>
              <a:t>Martin, C. (2025). Celebs Accuse Nando’s of Contributing to River Wye Pollution. </a:t>
            </a:r>
            <a:r>
              <a:rPr lang="en-GB" sz="1600" i="1">
                <a:latin typeface="Arial"/>
                <a:ea typeface="+mn-lt"/>
                <a:cs typeface="Arial"/>
              </a:rPr>
              <a:t>BBC News </a:t>
            </a:r>
            <a:r>
              <a:rPr lang="en-GB" sz="1600">
                <a:latin typeface="Arial"/>
                <a:ea typeface="+mn-lt"/>
                <a:cs typeface="Arial"/>
              </a:rPr>
              <a:t>15 Feb </a:t>
            </a:r>
            <a:r>
              <a:rPr lang="en-GB" sz="1600" u="sng" dirty="0">
                <a:latin typeface="Arial"/>
                <a:ea typeface="+mn-lt"/>
                <a:cs typeface="Arial"/>
                <a:hlinkClick r:id="rId8"/>
              </a:rPr>
              <a:t>https://www.bbc.co.uk/news/articles/c70k26jjkklo</a:t>
            </a:r>
            <a:r>
              <a:rPr lang="en-GB" sz="1600">
                <a:latin typeface="Arial"/>
                <a:ea typeface="+mn-lt"/>
                <a:cs typeface="Arial"/>
              </a:rPr>
              <a:t> (Accessed 22 April 2026).</a:t>
            </a:r>
            <a:endParaRPr lang="en-US" sz="1600">
              <a:latin typeface="Arial"/>
              <a:ea typeface="+mn-lt"/>
              <a:cs typeface="Arial"/>
            </a:endParaRPr>
          </a:p>
          <a:p>
            <a:pPr marL="285750" indent="-285750">
              <a:buFont typeface="Wingdings"/>
              <a:buChar char="v"/>
            </a:pPr>
            <a:r>
              <a:rPr lang="en-GB" sz="1600">
                <a:latin typeface="Arial"/>
                <a:ea typeface="+mn-lt"/>
                <a:cs typeface="Arial"/>
              </a:rPr>
              <a:t>Mclean, P. (2016). </a:t>
            </a:r>
            <a:r>
              <a:rPr lang="en-GB" sz="1600" i="1">
                <a:latin typeface="Arial"/>
                <a:ea typeface="+mn-lt"/>
                <a:cs typeface="Arial"/>
              </a:rPr>
              <a:t>Nando’s Launch New healthy-eating Options</a:t>
            </a:r>
            <a:r>
              <a:rPr lang="en-GB" sz="1600">
                <a:latin typeface="Arial"/>
                <a:ea typeface="+mn-lt"/>
                <a:cs typeface="Arial"/>
              </a:rPr>
              <a:t>. Wiltshire Times. </a:t>
            </a:r>
            <a:r>
              <a:rPr lang="en-GB" sz="1600" u="sng" dirty="0">
                <a:latin typeface="Arial"/>
                <a:ea typeface="+mn-lt"/>
                <a:cs typeface="Arial"/>
                <a:hlinkClick r:id="rId9"/>
              </a:rPr>
              <a:t>https://www.wiltshiretimes.co.uk/news/14495886.nandos-launch-new-healthy-eating-options/</a:t>
            </a:r>
            <a:r>
              <a:rPr lang="en-GB" sz="1600">
                <a:latin typeface="Arial"/>
                <a:ea typeface="+mn-lt"/>
                <a:cs typeface="Arial"/>
              </a:rPr>
              <a:t> (Accessed 27 April 2026).</a:t>
            </a:r>
            <a:endParaRPr lang="en-US" sz="1600">
              <a:latin typeface="Arial"/>
              <a:ea typeface="+mn-lt"/>
              <a:cs typeface="Arial"/>
            </a:endParaRPr>
          </a:p>
          <a:p>
            <a:pPr marL="285750" indent="-285750">
              <a:buFont typeface="Wingdings"/>
              <a:buChar char="v"/>
            </a:pPr>
            <a:r>
              <a:rPr lang="en-GB" sz="1600" dirty="0" err="1">
                <a:latin typeface="Arial"/>
                <a:ea typeface="+mn-lt"/>
                <a:cs typeface="Arial"/>
              </a:rPr>
              <a:t>Mutomorro</a:t>
            </a:r>
            <a:r>
              <a:rPr lang="en-GB" sz="1600" dirty="0">
                <a:latin typeface="Arial"/>
                <a:ea typeface="+mn-lt"/>
                <a:cs typeface="Arial"/>
              </a:rPr>
              <a:t> (2024). </a:t>
            </a:r>
            <a:r>
              <a:rPr lang="en-GB" sz="1600" i="1" dirty="0">
                <a:latin typeface="Arial"/>
                <a:ea typeface="+mn-lt"/>
                <a:cs typeface="Arial"/>
              </a:rPr>
              <a:t>PESTLE Analysis: Template + Simple Walkthrough - </a:t>
            </a:r>
            <a:r>
              <a:rPr lang="en-GB" sz="1600" i="1" dirty="0" err="1">
                <a:latin typeface="Arial"/>
                <a:ea typeface="+mn-lt"/>
                <a:cs typeface="Arial"/>
              </a:rPr>
              <a:t>Mutomorro</a:t>
            </a:r>
            <a:r>
              <a:rPr lang="en-GB" sz="1600" dirty="0">
                <a:latin typeface="Arial"/>
                <a:ea typeface="+mn-lt"/>
                <a:cs typeface="Arial"/>
              </a:rPr>
              <a:t>. </a:t>
            </a:r>
            <a:r>
              <a:rPr lang="en-GB" sz="1600" dirty="0" err="1">
                <a:latin typeface="Arial"/>
                <a:ea typeface="+mn-lt"/>
                <a:cs typeface="Arial"/>
              </a:rPr>
              <a:t>Mutomorro</a:t>
            </a:r>
            <a:r>
              <a:rPr lang="en-GB" sz="1600" dirty="0">
                <a:latin typeface="Arial"/>
                <a:ea typeface="+mn-lt"/>
                <a:cs typeface="Arial"/>
              </a:rPr>
              <a:t>. </a:t>
            </a:r>
            <a:r>
              <a:rPr lang="en-GB" sz="1600" u="sng" dirty="0">
                <a:latin typeface="Arial"/>
                <a:ea typeface="+mn-lt"/>
                <a:cs typeface="Arial"/>
                <a:hlinkClick r:id="rId10"/>
              </a:rPr>
              <a:t>https://mutomorro.com/tools/pestle-analysis/</a:t>
            </a:r>
            <a:r>
              <a:rPr lang="en-GB" sz="1600" dirty="0">
                <a:latin typeface="Arial"/>
                <a:ea typeface="+mn-lt"/>
                <a:cs typeface="Arial"/>
              </a:rPr>
              <a:t> (Accessed 21 April 2026)</a:t>
            </a:r>
            <a:endParaRPr lang="en-GB" sz="1600">
              <a:latin typeface="Arial"/>
              <a:cs typeface="Arial"/>
            </a:endParaRPr>
          </a:p>
          <a:p>
            <a:pPr marL="285750" indent="-285750">
              <a:buFont typeface="Wingdings,Sans-Serif"/>
              <a:buChar char="v"/>
            </a:pPr>
            <a:r>
              <a:rPr lang="en-GB" sz="1600">
                <a:latin typeface="Arial"/>
                <a:ea typeface="+mn-lt"/>
                <a:cs typeface="Arial"/>
              </a:rPr>
              <a:t>Nagel, J. (2024). </a:t>
            </a:r>
            <a:r>
              <a:rPr lang="en-GB" sz="1600" i="1">
                <a:latin typeface="Arial"/>
                <a:ea typeface="+mn-lt"/>
                <a:cs typeface="Arial"/>
              </a:rPr>
              <a:t>Understanding Gallup Q12: the Survey Framework for Effective Employee Engagement</a:t>
            </a:r>
            <a:r>
              <a:rPr lang="en-GB" sz="1600">
                <a:latin typeface="Arial"/>
                <a:ea typeface="+mn-lt"/>
                <a:cs typeface="Arial"/>
              </a:rPr>
              <a:t>. Limesurvey.org. </a:t>
            </a:r>
            <a:r>
              <a:rPr lang="en-GB" sz="1600" dirty="0">
                <a:latin typeface="Arial"/>
                <a:ea typeface="+mn-lt"/>
                <a:cs typeface="Arial"/>
                <a:hlinkClick r:id="rId11"/>
              </a:rPr>
              <a:t>https://www.limesurvey.org/blog/knowledge/understanding-gallup-q12-the-survey-framework</a:t>
            </a:r>
            <a:r>
              <a:rPr lang="en-GB" sz="1600" u="sng" dirty="0">
                <a:latin typeface="Arial"/>
                <a:ea typeface="+mn-lt"/>
                <a:cs typeface="Arial"/>
              </a:rPr>
              <a:t> </a:t>
            </a:r>
            <a:r>
              <a:rPr lang="en-GB" sz="1600">
                <a:latin typeface="Arial"/>
                <a:ea typeface="+mn-lt"/>
                <a:cs typeface="Arial"/>
              </a:rPr>
              <a:t> (Accessed 30 April 2026).</a:t>
            </a:r>
            <a:endParaRPr lang="en-US" sz="1600">
              <a:latin typeface="Arial"/>
              <a:ea typeface="+mn-lt"/>
              <a:cs typeface="Arial"/>
            </a:endParaRPr>
          </a:p>
          <a:p>
            <a:pPr marL="285750" indent="-285750">
              <a:buFont typeface="Wingdings,Sans-Serif"/>
              <a:buChar char="v"/>
            </a:pPr>
            <a:r>
              <a:rPr lang="en-GB" sz="1600">
                <a:latin typeface="Arial"/>
                <a:ea typeface="+mn-lt"/>
                <a:cs typeface="Arial"/>
              </a:rPr>
              <a:t>Nando's (2020). </a:t>
            </a:r>
            <a:r>
              <a:rPr lang="en-GB" sz="1600" i="1">
                <a:latin typeface="Arial"/>
                <a:ea typeface="+mn-lt"/>
                <a:cs typeface="Arial"/>
              </a:rPr>
              <a:t>Is Nando’s Halal?</a:t>
            </a:r>
            <a:r>
              <a:rPr lang="en-GB" sz="1600">
                <a:latin typeface="Arial"/>
                <a:ea typeface="+mn-lt"/>
                <a:cs typeface="Arial"/>
              </a:rPr>
              <a:t> Nandos.co.uk. </a:t>
            </a:r>
            <a:r>
              <a:rPr lang="en-GB" sz="1600" dirty="0">
                <a:latin typeface="Arial"/>
                <a:ea typeface="+mn-lt"/>
                <a:cs typeface="Arial"/>
                <a:hlinkClick r:id="rId12"/>
              </a:rPr>
              <a:t>https://www.nandos.co.uk/halal</a:t>
            </a:r>
            <a:r>
              <a:rPr lang="en-GB" sz="1600">
                <a:latin typeface="Arial"/>
                <a:ea typeface="+mn-lt"/>
                <a:cs typeface="Arial"/>
              </a:rPr>
              <a:t> (Accessed 08 May 2026).</a:t>
            </a:r>
            <a:endParaRPr lang="en-US" sz="1600">
              <a:latin typeface="Arial"/>
              <a:ea typeface="+mn-lt"/>
              <a:cs typeface="Arial"/>
            </a:endParaRPr>
          </a:p>
          <a:p>
            <a:pPr marL="285750" indent="-285750">
              <a:buFont typeface="Wingdings,Sans-Serif"/>
              <a:buChar char="v"/>
            </a:pPr>
            <a:r>
              <a:rPr lang="en-GB" sz="1600" dirty="0">
                <a:latin typeface="Arial"/>
                <a:ea typeface="+mn-lt"/>
                <a:cs typeface="Arial"/>
              </a:rPr>
              <a:t>Nando's (2021). </a:t>
            </a:r>
            <a:r>
              <a:rPr lang="en-GB" sz="1600" i="1" dirty="0">
                <a:latin typeface="Arial"/>
                <a:ea typeface="+mn-lt"/>
                <a:cs typeface="Arial"/>
              </a:rPr>
              <a:t>It’s Time to Turn down the heat.</a:t>
            </a:r>
            <a:r>
              <a:rPr lang="en-GB" sz="1600" dirty="0">
                <a:latin typeface="Arial"/>
                <a:ea typeface="+mn-lt"/>
                <a:cs typeface="Arial"/>
              </a:rPr>
              <a:t> LinkedIn. </a:t>
            </a:r>
            <a:r>
              <a:rPr lang="en-GB" sz="1600" dirty="0">
                <a:latin typeface="Arial"/>
                <a:ea typeface="+mn-lt"/>
                <a:cs typeface="Arial"/>
                <a:hlinkClick r:id="rId13"/>
              </a:rPr>
              <a:t>https://www.linkedin.com/posts/nandos</a:t>
            </a:r>
            <a:r>
              <a:rPr lang="en-GB" sz="1600" dirty="0">
                <a:latin typeface="Arial"/>
                <a:ea typeface="+mn-lt"/>
                <a:cs typeface="Arial"/>
              </a:rPr>
              <a:t> (Accessed 08 May 2026).</a:t>
            </a:r>
            <a:endParaRPr lang="en-GB">
              <a:latin typeface="Arial"/>
              <a:cs typeface="Arial"/>
            </a:endParaRPr>
          </a:p>
          <a:p>
            <a:pPr marL="285750" indent="-285750">
              <a:buFont typeface="Wingdings,Sans-Serif"/>
              <a:buChar char="v"/>
            </a:pPr>
            <a:r>
              <a:rPr lang="en-GB" sz="1600">
                <a:latin typeface="Arial"/>
                <a:ea typeface="+mn-lt"/>
                <a:cs typeface="Arial"/>
              </a:rPr>
              <a:t>Nando's (2026). </a:t>
            </a:r>
            <a:r>
              <a:rPr lang="en-GB" sz="1600" i="1">
                <a:latin typeface="Arial"/>
                <a:ea typeface="+mn-lt"/>
                <a:cs typeface="Arial"/>
              </a:rPr>
              <a:t>World</a:t>
            </a:r>
            <a:r>
              <a:rPr lang="en-GB" sz="1600">
                <a:latin typeface="Arial"/>
                <a:ea typeface="+mn-lt"/>
                <a:cs typeface="Arial"/>
              </a:rPr>
              <a:t>. Nando’s. </a:t>
            </a:r>
            <a:r>
              <a:rPr lang="en-GB" sz="1600" dirty="0">
                <a:latin typeface="Arial"/>
                <a:ea typeface="+mn-lt"/>
                <a:cs typeface="Arial"/>
                <a:hlinkClick r:id="rId14"/>
              </a:rPr>
              <a:t>https://www.nandos.com/world/#world-view</a:t>
            </a:r>
            <a:r>
              <a:rPr lang="en-GB" sz="1600">
                <a:latin typeface="Arial"/>
                <a:ea typeface="+mn-lt"/>
                <a:cs typeface="Arial"/>
              </a:rPr>
              <a:t> (Accessed 17 April 2026).</a:t>
            </a:r>
            <a:endParaRPr lang="en-US" sz="1600">
              <a:latin typeface="Arial"/>
              <a:ea typeface="+mn-lt"/>
              <a:cs typeface="Arial"/>
            </a:endParaRPr>
          </a:p>
          <a:p>
            <a:pPr marL="285750" indent="-285750">
              <a:buFont typeface="Wingdings,Sans-Serif"/>
              <a:buChar char="v"/>
            </a:pPr>
            <a:r>
              <a:rPr lang="en-GB" sz="1600">
                <a:latin typeface="Arial"/>
                <a:ea typeface="+mn-lt"/>
                <a:cs typeface="Arial"/>
              </a:rPr>
              <a:t>Nando's (2022). </a:t>
            </a:r>
            <a:r>
              <a:rPr lang="en-GB" sz="1600" i="1">
                <a:latin typeface="Arial"/>
                <a:ea typeface="+mn-lt"/>
                <a:cs typeface="Arial"/>
              </a:rPr>
              <a:t>Opportunities for Change</a:t>
            </a:r>
            <a:r>
              <a:rPr lang="en-GB" sz="1600">
                <a:latin typeface="Arial"/>
                <a:ea typeface="+mn-lt"/>
                <a:cs typeface="Arial"/>
              </a:rPr>
              <a:t>. Nando’s. </a:t>
            </a:r>
            <a:r>
              <a:rPr lang="en-GB" sz="1600" dirty="0">
                <a:latin typeface="Arial"/>
                <a:ea typeface="+mn-lt"/>
                <a:cs typeface="Arial"/>
                <a:hlinkClick r:id="rId15"/>
              </a:rPr>
              <a:t>https://www.nandos.com/people/opportunities-for-change/</a:t>
            </a:r>
            <a:r>
              <a:rPr lang="en-GB" sz="1600">
                <a:latin typeface="Arial"/>
                <a:ea typeface="+mn-lt"/>
                <a:cs typeface="Arial"/>
              </a:rPr>
              <a:t> (Accessed 29 April 2026).</a:t>
            </a:r>
            <a:endParaRPr lang="en-GB">
              <a:latin typeface="Arial"/>
              <a:cs typeface="Arial"/>
            </a:endParaRPr>
          </a:p>
          <a:p>
            <a:pPr marL="285750" indent="-285750">
              <a:buFont typeface="Wingdings"/>
              <a:buChar char="v"/>
            </a:pPr>
            <a:endParaRPr lang="en-US" dirty="0"/>
          </a:p>
        </p:txBody>
      </p:sp>
    </p:spTree>
    <p:extLst>
      <p:ext uri="{BB962C8B-B14F-4D97-AF65-F5344CB8AC3E}">
        <p14:creationId xmlns:p14="http://schemas.microsoft.com/office/powerpoint/2010/main" val="25189390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B97DAD2-7156-7F40-B916-EC5E0707CE33}"/>
              </a:ext>
            </a:extLst>
          </p:cNvPr>
          <p:cNvSpPr txBox="1"/>
          <p:nvPr/>
        </p:nvSpPr>
        <p:spPr>
          <a:xfrm>
            <a:off x="-4690" y="-246966"/>
            <a:ext cx="11938000" cy="730866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600" dirty="0">
              <a:latin typeface="Arial"/>
              <a:ea typeface="+mn-lt"/>
              <a:cs typeface="Arial"/>
            </a:endParaRPr>
          </a:p>
          <a:p>
            <a:pPr marL="285750" indent="-285750">
              <a:buFont typeface="Wingdings"/>
              <a:buChar char="v"/>
            </a:pPr>
            <a:r>
              <a:rPr lang="en-GB" sz="1600" dirty="0" err="1">
                <a:latin typeface="Arial"/>
                <a:ea typeface="+mn-lt"/>
                <a:cs typeface="Arial"/>
              </a:rPr>
              <a:t>Noorulkhathija</a:t>
            </a:r>
            <a:r>
              <a:rPr lang="en-GB" sz="1600" dirty="0">
                <a:latin typeface="Arial"/>
                <a:ea typeface="+mn-lt"/>
                <a:cs typeface="Arial"/>
              </a:rPr>
              <a:t>, J. and Hussain, A. (2025). Strategic Employee Retention: Enhancing Workforce Stability through Effective HR Management. </a:t>
            </a:r>
            <a:r>
              <a:rPr lang="en-GB" sz="1600" i="1" dirty="0">
                <a:latin typeface="Arial"/>
                <a:ea typeface="+mn-lt"/>
                <a:cs typeface="Arial"/>
              </a:rPr>
              <a:t>ICT Academy of Tamil Nadu; ICTACT Journal on Management Studies</a:t>
            </a:r>
            <a:r>
              <a:rPr lang="en-GB" sz="1600" dirty="0">
                <a:latin typeface="Arial"/>
                <a:ea typeface="+mn-lt"/>
                <a:cs typeface="Arial"/>
              </a:rPr>
              <a:t>,11. </a:t>
            </a:r>
            <a:r>
              <a:rPr lang="en-GB" sz="1600" dirty="0">
                <a:latin typeface="Arial"/>
                <a:ea typeface="+mn-lt"/>
                <a:cs typeface="Arial"/>
                <a:hlinkClick r:id="rId2"/>
              </a:rPr>
              <a:t>https://doi.org/10.21917/ijms.2025.0314</a:t>
            </a:r>
            <a:r>
              <a:rPr lang="en-GB" sz="1600" dirty="0">
                <a:latin typeface="Arial"/>
                <a:ea typeface="+mn-lt"/>
                <a:cs typeface="Arial"/>
              </a:rPr>
              <a:t>  (Accessed 30 April 2026).</a:t>
            </a:r>
            <a:endParaRPr lang="en-US" sz="1600">
              <a:latin typeface="Arial"/>
              <a:ea typeface="+mn-lt"/>
              <a:cs typeface="Arial"/>
            </a:endParaRPr>
          </a:p>
          <a:p>
            <a:pPr marL="285750" indent="-285750">
              <a:buFont typeface="Wingdings"/>
              <a:buChar char="v"/>
            </a:pPr>
            <a:r>
              <a:rPr lang="en-GB" sz="1600">
                <a:latin typeface="Arial"/>
                <a:ea typeface="+mn-lt"/>
                <a:cs typeface="Arial"/>
              </a:rPr>
              <a:t>Oxford College Of Marketing (2016). </a:t>
            </a:r>
            <a:r>
              <a:rPr lang="en-GB" sz="1600" i="1">
                <a:latin typeface="Arial"/>
                <a:ea typeface="+mn-lt"/>
                <a:cs typeface="Arial"/>
              </a:rPr>
              <a:t>What Is a PESTEL analysis?</a:t>
            </a:r>
            <a:r>
              <a:rPr lang="en-GB" sz="1600">
                <a:latin typeface="Arial"/>
                <a:ea typeface="+mn-lt"/>
                <a:cs typeface="Arial"/>
              </a:rPr>
              <a:t> Oxford College of Marketing Blog. </a:t>
            </a:r>
            <a:r>
              <a:rPr lang="en-GB" sz="1600" u="sng" dirty="0">
                <a:latin typeface="Arial"/>
                <a:ea typeface="+mn-lt"/>
                <a:cs typeface="Arial"/>
                <a:hlinkClick r:id="rId3"/>
              </a:rPr>
              <a:t>https://blog.oxfordcollegeofmarketing.com/2016/06/30/pestel-analysis/</a:t>
            </a:r>
            <a:r>
              <a:rPr lang="en-GB" sz="1600">
                <a:latin typeface="Arial"/>
                <a:ea typeface="+mn-lt"/>
                <a:cs typeface="Arial"/>
              </a:rPr>
              <a:t> (Accessed 21 April 2026).</a:t>
            </a:r>
            <a:endParaRPr lang="en-US" sz="1600">
              <a:latin typeface="Arial"/>
              <a:ea typeface="+mn-lt"/>
              <a:cs typeface="Arial"/>
            </a:endParaRPr>
          </a:p>
          <a:p>
            <a:pPr marL="285750" indent="-285750">
              <a:buFont typeface="Wingdings"/>
              <a:buChar char="v"/>
            </a:pPr>
            <a:r>
              <a:rPr lang="en-GB" sz="1600" dirty="0" err="1">
                <a:latin typeface="Arial"/>
                <a:ea typeface="+mn-lt"/>
                <a:cs typeface="Arial"/>
              </a:rPr>
              <a:t>Pagefly</a:t>
            </a:r>
            <a:r>
              <a:rPr lang="en-GB" sz="1600" dirty="0">
                <a:latin typeface="Arial"/>
                <a:ea typeface="+mn-lt"/>
                <a:cs typeface="Arial"/>
              </a:rPr>
              <a:t> (2025). </a:t>
            </a:r>
            <a:r>
              <a:rPr lang="en-GB" sz="1600" i="1" dirty="0">
                <a:latin typeface="Arial"/>
                <a:ea typeface="+mn-lt"/>
                <a:cs typeface="Arial"/>
              </a:rPr>
              <a:t>8 Product Recommendation Strategies to Leverage in 2022</a:t>
            </a:r>
            <a:r>
              <a:rPr lang="en-GB" sz="1600" dirty="0">
                <a:latin typeface="Arial"/>
                <a:ea typeface="+mn-lt"/>
                <a:cs typeface="Arial"/>
              </a:rPr>
              <a:t>. </a:t>
            </a:r>
            <a:r>
              <a:rPr lang="en-GB" sz="1600" dirty="0" err="1">
                <a:latin typeface="Arial"/>
                <a:ea typeface="+mn-lt"/>
                <a:cs typeface="Arial"/>
              </a:rPr>
              <a:t>PageFly</a:t>
            </a:r>
            <a:r>
              <a:rPr lang="en-GB" sz="1600" dirty="0">
                <a:latin typeface="Arial"/>
                <a:ea typeface="+mn-lt"/>
                <a:cs typeface="Arial"/>
              </a:rPr>
              <a:t>. </a:t>
            </a:r>
            <a:r>
              <a:rPr lang="en-GB" sz="1600" u="sng" dirty="0">
                <a:latin typeface="Arial"/>
                <a:ea typeface="+mn-lt"/>
                <a:cs typeface="Arial"/>
                <a:hlinkClick r:id="rId4"/>
              </a:rPr>
              <a:t>https://pagefly.io/blogs/shopify/product-recommendation</a:t>
            </a:r>
            <a:r>
              <a:rPr lang="en-GB" sz="1600" dirty="0">
                <a:latin typeface="Arial"/>
                <a:ea typeface="+mn-lt"/>
                <a:cs typeface="Arial"/>
              </a:rPr>
              <a:t> (Accessed 08 May 2026).</a:t>
            </a:r>
            <a:endParaRPr lang="en-US" sz="1600">
              <a:latin typeface="Arial"/>
              <a:ea typeface="+mn-lt"/>
              <a:cs typeface="Arial"/>
            </a:endParaRPr>
          </a:p>
          <a:p>
            <a:pPr marL="285750" indent="-285750">
              <a:buFont typeface="Wingdings"/>
              <a:buChar char="v"/>
            </a:pPr>
            <a:r>
              <a:rPr lang="en-GB" sz="1600" dirty="0">
                <a:latin typeface="Arial"/>
                <a:ea typeface="+mn-lt"/>
                <a:cs typeface="Arial"/>
              </a:rPr>
              <a:t>Pepe's Piri </a:t>
            </a:r>
            <a:r>
              <a:rPr lang="en-GB" sz="1600" dirty="0" err="1">
                <a:latin typeface="Arial"/>
                <a:ea typeface="+mn-lt"/>
                <a:cs typeface="Arial"/>
              </a:rPr>
              <a:t>Piri</a:t>
            </a:r>
            <a:r>
              <a:rPr lang="en-GB" sz="1600" dirty="0">
                <a:latin typeface="Arial"/>
                <a:ea typeface="+mn-lt"/>
                <a:cs typeface="Arial"/>
              </a:rPr>
              <a:t> (2023). </a:t>
            </a:r>
            <a:r>
              <a:rPr lang="en-GB" sz="1600" i="1" dirty="0">
                <a:latin typeface="Arial"/>
                <a:ea typeface="+mn-lt"/>
                <a:cs typeface="Arial"/>
              </a:rPr>
              <a:t>Pepe’s Newcastle Gosforth - Now Open!! - Pepe’s Piri </a:t>
            </a:r>
            <a:r>
              <a:rPr lang="en-GB" sz="1600" i="1" dirty="0" err="1">
                <a:latin typeface="Arial"/>
                <a:ea typeface="+mn-lt"/>
                <a:cs typeface="Arial"/>
              </a:rPr>
              <a:t>Piri</a:t>
            </a:r>
            <a:r>
              <a:rPr lang="en-GB" sz="1600" dirty="0">
                <a:latin typeface="Arial"/>
                <a:ea typeface="+mn-lt"/>
                <a:cs typeface="Arial"/>
              </a:rPr>
              <a:t>. Pepe’s Piri </a:t>
            </a:r>
            <a:r>
              <a:rPr lang="en-GB" sz="1600" dirty="0" err="1">
                <a:latin typeface="Arial"/>
                <a:ea typeface="+mn-lt"/>
                <a:cs typeface="Arial"/>
              </a:rPr>
              <a:t>Piri</a:t>
            </a:r>
            <a:r>
              <a:rPr lang="en-GB" sz="1600" dirty="0">
                <a:latin typeface="Arial"/>
                <a:ea typeface="+mn-lt"/>
                <a:cs typeface="Arial"/>
              </a:rPr>
              <a:t>. </a:t>
            </a:r>
            <a:r>
              <a:rPr lang="en-GB" sz="1600" u="sng" dirty="0">
                <a:latin typeface="Arial"/>
                <a:ea typeface="+mn-lt"/>
                <a:cs typeface="Arial"/>
                <a:hlinkClick r:id="rId5"/>
              </a:rPr>
              <a:t>https://pepes.co.uk/pepes-news/pepes-newcastle-gosforth-now-open/</a:t>
            </a:r>
            <a:r>
              <a:rPr lang="en-GB" sz="1600" dirty="0">
                <a:latin typeface="Arial"/>
                <a:ea typeface="+mn-lt"/>
                <a:cs typeface="Arial"/>
              </a:rPr>
              <a:t> (Accessed 08 May 2026).</a:t>
            </a:r>
            <a:endParaRPr lang="en-US" sz="1600">
              <a:latin typeface="Arial"/>
              <a:ea typeface="+mn-lt"/>
              <a:cs typeface="Arial"/>
            </a:endParaRPr>
          </a:p>
          <a:p>
            <a:pPr marL="285750" indent="-285750">
              <a:buFont typeface="Wingdings"/>
              <a:buChar char="v"/>
            </a:pPr>
            <a:r>
              <a:rPr lang="en-GB" sz="1600" dirty="0">
                <a:latin typeface="Arial"/>
                <a:ea typeface="+mn-lt"/>
                <a:cs typeface="Arial"/>
              </a:rPr>
              <a:t>Personio (2023). </a:t>
            </a:r>
            <a:r>
              <a:rPr lang="en-GB" sz="1600" i="1" dirty="0">
                <a:latin typeface="Arial"/>
                <a:ea typeface="+mn-lt"/>
                <a:cs typeface="Arial"/>
              </a:rPr>
              <a:t>Coaching Leadership Style Explained – Examples and Use </a:t>
            </a:r>
            <a:r>
              <a:rPr lang="en-GB" sz="1600" i="1" dirty="0" err="1">
                <a:latin typeface="Arial"/>
                <a:ea typeface="+mn-lt"/>
                <a:cs typeface="Arial"/>
              </a:rPr>
              <a:t>Cases</a:t>
            </a:r>
            <a:r>
              <a:rPr lang="en-GB" sz="1600" dirty="0" err="1">
                <a:latin typeface="Arial"/>
                <a:ea typeface="+mn-lt"/>
                <a:cs typeface="Arial"/>
              </a:rPr>
              <a:t>.</a:t>
            </a:r>
            <a:r>
              <a:rPr lang="en-GB" sz="1600" u="sng" dirty="0" err="1">
                <a:latin typeface="Arial"/>
                <a:ea typeface="+mn-lt"/>
                <a:cs typeface="Arial"/>
                <a:hlinkClick r:id="rId6"/>
              </a:rPr>
              <a:t>https</a:t>
            </a:r>
            <a:r>
              <a:rPr lang="en-GB" sz="1600" u="sng" dirty="0">
                <a:latin typeface="Arial"/>
                <a:ea typeface="+mn-lt"/>
                <a:cs typeface="Arial"/>
                <a:hlinkClick r:id="rId6"/>
              </a:rPr>
              <a:t>://www.personio.com/hr-lexicon/coaching-leadership-style/</a:t>
            </a:r>
            <a:r>
              <a:rPr lang="en-GB" sz="1600" dirty="0">
                <a:latin typeface="Arial"/>
                <a:ea typeface="+mn-lt"/>
                <a:cs typeface="Arial"/>
              </a:rPr>
              <a:t> (Accessed 05 May 2026).</a:t>
            </a:r>
            <a:endParaRPr lang="en-US" sz="1600">
              <a:latin typeface="Arial"/>
              <a:ea typeface="+mn-lt"/>
              <a:cs typeface="Arial"/>
            </a:endParaRPr>
          </a:p>
          <a:p>
            <a:pPr marL="285750" indent="-285750">
              <a:buFont typeface="Wingdings"/>
              <a:buChar char="v"/>
            </a:pPr>
            <a:r>
              <a:rPr lang="en-GB" sz="1600" dirty="0" err="1">
                <a:latin typeface="Arial"/>
                <a:ea typeface="+mn-lt"/>
                <a:cs typeface="Arial"/>
              </a:rPr>
              <a:t>PrimeView</a:t>
            </a:r>
            <a:r>
              <a:rPr lang="en-GB" sz="1600" dirty="0">
                <a:latin typeface="Arial"/>
                <a:ea typeface="+mn-lt"/>
                <a:cs typeface="Arial"/>
              </a:rPr>
              <a:t> (2023). </a:t>
            </a:r>
            <a:r>
              <a:rPr lang="en-GB" sz="1600" i="1" dirty="0">
                <a:latin typeface="Arial"/>
                <a:ea typeface="+mn-lt"/>
                <a:cs typeface="Arial"/>
              </a:rPr>
              <a:t>Technology’s Impact on Today’s World</a:t>
            </a:r>
            <a:r>
              <a:rPr lang="en-GB" sz="1600" dirty="0">
                <a:latin typeface="Arial"/>
                <a:ea typeface="+mn-lt"/>
                <a:cs typeface="Arial"/>
              </a:rPr>
              <a:t>. PRIMEVIEW. </a:t>
            </a:r>
            <a:r>
              <a:rPr lang="en-GB" sz="1600" u="sng" dirty="0">
                <a:latin typeface="Arial"/>
                <a:ea typeface="+mn-lt"/>
                <a:cs typeface="Arial"/>
                <a:hlinkClick r:id="rId7"/>
              </a:rPr>
              <a:t>https://primeview.co/</a:t>
            </a:r>
            <a:r>
              <a:rPr lang="en-GB" sz="1600" u="sng" dirty="0" err="1">
                <a:latin typeface="Arial"/>
                <a:ea typeface="+mn-lt"/>
                <a:cs typeface="Arial"/>
                <a:hlinkClick r:id="rId7"/>
              </a:rPr>
              <a:t>technologys</a:t>
            </a:r>
            <a:r>
              <a:rPr lang="en-GB" sz="1600" u="sng" dirty="0">
                <a:latin typeface="Arial"/>
                <a:ea typeface="+mn-lt"/>
                <a:cs typeface="Arial"/>
                <a:hlinkClick r:id="rId7"/>
              </a:rPr>
              <a:t>-impact-on-todays-world/</a:t>
            </a:r>
            <a:r>
              <a:rPr lang="en-GB" sz="1600" dirty="0">
                <a:latin typeface="Arial"/>
                <a:ea typeface="+mn-lt"/>
                <a:cs typeface="Arial"/>
              </a:rPr>
              <a:t> (Accessed 08 May 2026).</a:t>
            </a:r>
            <a:endParaRPr lang="en-US" sz="1600">
              <a:latin typeface="Arial"/>
              <a:ea typeface="+mn-lt"/>
              <a:cs typeface="Arial"/>
            </a:endParaRPr>
          </a:p>
          <a:p>
            <a:pPr marL="285750" indent="-285750">
              <a:buFont typeface="Wingdings"/>
              <a:buChar char="v"/>
            </a:pPr>
            <a:r>
              <a:rPr lang="en-GB" sz="1600" dirty="0" err="1">
                <a:latin typeface="Arial"/>
                <a:ea typeface="+mn-lt"/>
                <a:cs typeface="Arial"/>
              </a:rPr>
              <a:t>QueensSquare</a:t>
            </a:r>
            <a:r>
              <a:rPr lang="en-GB" sz="1600" dirty="0">
                <a:latin typeface="Arial"/>
                <a:ea typeface="+mn-lt"/>
                <a:cs typeface="Arial"/>
              </a:rPr>
              <a:t> (2022). </a:t>
            </a:r>
            <a:r>
              <a:rPr lang="en-GB" sz="1600" i="1" dirty="0">
                <a:latin typeface="Arial"/>
                <a:ea typeface="+mn-lt"/>
                <a:cs typeface="Arial"/>
              </a:rPr>
              <a:t>Restaurants Liverpool - Nando’s Queen Squar </a:t>
            </a:r>
            <a:r>
              <a:rPr lang="en-GB" sz="1600" dirty="0">
                <a:latin typeface="Arial"/>
                <a:ea typeface="+mn-lt"/>
                <a:cs typeface="Arial"/>
              </a:rPr>
              <a:t>Queen Square. </a:t>
            </a:r>
            <a:r>
              <a:rPr lang="en-GB" sz="1600" u="sng" dirty="0">
                <a:latin typeface="Arial"/>
                <a:ea typeface="+mn-lt"/>
                <a:cs typeface="Arial"/>
                <a:hlinkClick r:id="rId8"/>
              </a:rPr>
              <a:t>https://www.queensquare.co.uk/nandos-restaurant/</a:t>
            </a:r>
            <a:r>
              <a:rPr lang="en-GB" sz="1600" dirty="0">
                <a:latin typeface="Arial"/>
                <a:ea typeface="+mn-lt"/>
                <a:cs typeface="Arial"/>
              </a:rPr>
              <a:t> (Accessed 08 May 2026).</a:t>
            </a:r>
            <a:endParaRPr lang="en-US" sz="1600">
              <a:latin typeface="Arial"/>
              <a:ea typeface="+mn-lt"/>
              <a:cs typeface="Arial"/>
            </a:endParaRPr>
          </a:p>
          <a:p>
            <a:pPr marL="285750" indent="-285750">
              <a:buFont typeface="Wingdings"/>
              <a:buChar char="v"/>
            </a:pPr>
            <a:r>
              <a:rPr lang="en-GB" sz="1600" dirty="0">
                <a:latin typeface="Arial"/>
                <a:ea typeface="+mn-lt"/>
                <a:cs typeface="Arial"/>
              </a:rPr>
              <a:t>Schulte, A. (2023). </a:t>
            </a:r>
            <a:r>
              <a:rPr lang="en-GB" sz="1600" i="1" dirty="0">
                <a:latin typeface="Arial"/>
                <a:ea typeface="+mn-lt"/>
                <a:cs typeface="Arial"/>
              </a:rPr>
              <a:t>The Legal Implications of Managing a Global Workforce: a Comprehensive Guide - </a:t>
            </a:r>
            <a:r>
              <a:rPr lang="en-GB" sz="1600" i="1" dirty="0" err="1">
                <a:latin typeface="Arial"/>
                <a:ea typeface="+mn-lt"/>
                <a:cs typeface="Arial"/>
              </a:rPr>
              <a:t>Centuro</a:t>
            </a:r>
            <a:r>
              <a:rPr lang="en-GB" sz="1600" i="1" dirty="0">
                <a:latin typeface="Arial"/>
                <a:ea typeface="+mn-lt"/>
                <a:cs typeface="Arial"/>
              </a:rPr>
              <a:t> Global</a:t>
            </a:r>
            <a:r>
              <a:rPr lang="en-GB" sz="1600" dirty="0">
                <a:latin typeface="Arial"/>
                <a:ea typeface="+mn-lt"/>
                <a:cs typeface="Arial"/>
              </a:rPr>
              <a:t>. </a:t>
            </a:r>
            <a:r>
              <a:rPr lang="en-GB" sz="1600" dirty="0" err="1">
                <a:latin typeface="Arial"/>
                <a:ea typeface="+mn-lt"/>
                <a:cs typeface="Arial"/>
              </a:rPr>
              <a:t>Centuro</a:t>
            </a:r>
            <a:r>
              <a:rPr lang="en-GB" sz="1600" dirty="0">
                <a:latin typeface="Arial"/>
                <a:ea typeface="+mn-lt"/>
                <a:cs typeface="Arial"/>
              </a:rPr>
              <a:t> </a:t>
            </a:r>
            <a:r>
              <a:rPr lang="en-GB" sz="1600" dirty="0" err="1">
                <a:latin typeface="Arial"/>
                <a:ea typeface="+mn-lt"/>
                <a:cs typeface="Arial"/>
              </a:rPr>
              <a:t>Global.</a:t>
            </a:r>
            <a:r>
              <a:rPr lang="en-GB" sz="1600" u="sng" dirty="0" err="1">
                <a:latin typeface="Arial"/>
                <a:ea typeface="+mn-lt"/>
                <a:cs typeface="Arial"/>
                <a:hlinkClick r:id="rId9"/>
              </a:rPr>
              <a:t>https</a:t>
            </a:r>
            <a:r>
              <a:rPr lang="en-GB" sz="1600" u="sng" dirty="0">
                <a:latin typeface="Arial"/>
                <a:ea typeface="+mn-lt"/>
                <a:cs typeface="Arial"/>
                <a:hlinkClick r:id="rId9"/>
              </a:rPr>
              <a:t>://www.centuroglobal.com/article/legal-implications-of</a:t>
            </a:r>
            <a:r>
              <a:rPr lang="en-GB" sz="1600" dirty="0">
                <a:latin typeface="Arial"/>
                <a:ea typeface="+mn-lt"/>
                <a:cs typeface="Arial"/>
              </a:rPr>
              <a:t> (Accessed 08 May 2026).</a:t>
            </a:r>
            <a:endParaRPr lang="en-US" sz="1600">
              <a:latin typeface="Arial"/>
              <a:ea typeface="+mn-lt"/>
              <a:cs typeface="Arial"/>
            </a:endParaRPr>
          </a:p>
          <a:p>
            <a:pPr marL="285750" indent="-285750">
              <a:lnSpc>
                <a:spcPct val="90000"/>
              </a:lnSpc>
              <a:spcBef>
                <a:spcPts val="1000"/>
              </a:spcBef>
              <a:buFont typeface="Wingdings,Sans-Serif"/>
              <a:buChar char="v"/>
            </a:pPr>
            <a:r>
              <a:rPr lang="en-GB" sz="1600">
                <a:latin typeface="Arial"/>
                <a:ea typeface="+mn-lt"/>
                <a:cs typeface="Arial"/>
              </a:rPr>
              <a:t>Scorah, W. (2025). </a:t>
            </a:r>
            <a:r>
              <a:rPr lang="en-GB" sz="1600" i="1">
                <a:latin typeface="Arial"/>
                <a:ea typeface="+mn-lt"/>
                <a:cs typeface="Arial"/>
              </a:rPr>
              <a:t>5 Years later: How COVID Changed Health &amp; Safety Forever - SAMS</a:t>
            </a:r>
            <a:r>
              <a:rPr lang="en-GB" sz="1600">
                <a:latin typeface="Arial"/>
                <a:ea typeface="+mn-lt"/>
                <a:cs typeface="Arial"/>
              </a:rPr>
              <a:t>.  SAMS. </a:t>
            </a:r>
            <a:r>
              <a:rPr lang="en-GB" sz="1600" dirty="0">
                <a:latin typeface="Arial"/>
                <a:ea typeface="+mn-lt"/>
                <a:cs typeface="Arial"/>
                <a:hlinkClick r:id="rId10"/>
              </a:rPr>
              <a:t>https://www.samsltd.co.uk/5-years-later-how-covid-changed-health-safety-forever/</a:t>
            </a:r>
            <a:r>
              <a:rPr lang="en-GB" sz="1600">
                <a:latin typeface="Arial"/>
                <a:ea typeface="+mn-lt"/>
                <a:cs typeface="Arial"/>
              </a:rPr>
              <a:t> (Accessed 03 May 2026).</a:t>
            </a:r>
            <a:endParaRPr lang="en-US" sz="1600">
              <a:latin typeface="Arial"/>
              <a:ea typeface="+mn-lt"/>
              <a:cs typeface="Arial"/>
            </a:endParaRPr>
          </a:p>
          <a:p>
            <a:pPr marL="285750" indent="-285750">
              <a:lnSpc>
                <a:spcPct val="90000"/>
              </a:lnSpc>
              <a:spcBef>
                <a:spcPts val="1000"/>
              </a:spcBef>
              <a:buFont typeface="Wingdings,Sans-Serif"/>
              <a:buChar char="v"/>
            </a:pPr>
            <a:r>
              <a:rPr lang="en-GB" sz="1600">
                <a:latin typeface="Arial"/>
                <a:ea typeface="+mn-lt"/>
                <a:cs typeface="Arial"/>
              </a:rPr>
              <a:t>Seo, J. (2023). </a:t>
            </a:r>
            <a:r>
              <a:rPr lang="en-GB" sz="1600" i="1">
                <a:latin typeface="Arial"/>
                <a:ea typeface="+mn-lt"/>
                <a:cs typeface="Arial"/>
              </a:rPr>
              <a:t>Nando’s Trials Robot Fry Line to Cook Chips</a:t>
            </a:r>
            <a:r>
              <a:rPr lang="en-GB" sz="1600">
                <a:latin typeface="Arial"/>
                <a:ea typeface="+mn-lt"/>
                <a:cs typeface="Arial"/>
              </a:rPr>
              <a:t>. The Caterer. </a:t>
            </a:r>
            <a:r>
              <a:rPr lang="en-GB" sz="1600" dirty="0">
                <a:latin typeface="Arial"/>
                <a:ea typeface="+mn-lt"/>
                <a:cs typeface="Arial"/>
                <a:hlinkClick r:id="rId11"/>
              </a:rPr>
              <a:t>https://www.thecaterer.com/news/nandos-trial-karakuri-robotic-automation-technology</a:t>
            </a:r>
            <a:r>
              <a:rPr lang="en-GB" sz="1600">
                <a:latin typeface="Arial"/>
                <a:ea typeface="+mn-lt"/>
                <a:cs typeface="Arial"/>
              </a:rPr>
              <a:t> (Accessed 30 May 2026).</a:t>
            </a:r>
            <a:endParaRPr lang="en-US" sz="1600">
              <a:latin typeface="Arial"/>
              <a:ea typeface="+mn-lt"/>
              <a:cs typeface="Arial"/>
            </a:endParaRPr>
          </a:p>
          <a:p>
            <a:pPr marL="285750" indent="-285750">
              <a:lnSpc>
                <a:spcPct val="90000"/>
              </a:lnSpc>
              <a:spcBef>
                <a:spcPts val="1000"/>
              </a:spcBef>
              <a:buFont typeface="Wingdings,Sans-Serif"/>
              <a:buChar char="v"/>
            </a:pPr>
            <a:r>
              <a:rPr lang="en-GB" sz="1600">
                <a:latin typeface="Arial"/>
                <a:ea typeface="+mn-lt"/>
                <a:cs typeface="Arial"/>
              </a:rPr>
              <a:t>Seymour, A. (2021). </a:t>
            </a:r>
            <a:r>
              <a:rPr lang="en-GB" sz="1600" i="1">
                <a:latin typeface="Arial"/>
                <a:ea typeface="+mn-lt"/>
                <a:cs typeface="Arial"/>
              </a:rPr>
              <a:t>Nando’s reveals 85% of orders are now placed digitally after integration of new system with kitchen operations</a:t>
            </a:r>
            <a:r>
              <a:rPr lang="en-GB" sz="1600">
                <a:latin typeface="Arial"/>
                <a:ea typeface="+mn-lt"/>
                <a:cs typeface="Arial"/>
              </a:rPr>
              <a:t>. Foodservice Equipment Journal. </a:t>
            </a:r>
            <a:r>
              <a:rPr lang="en-GB" sz="1600" dirty="0">
                <a:latin typeface="Arial"/>
                <a:ea typeface="+mn-lt"/>
                <a:cs typeface="Arial"/>
                <a:hlinkClick r:id="rId12"/>
              </a:rPr>
              <a:t>https://www.foodserviceequipmentjournal.com/nandos-</a:t>
            </a:r>
            <a:r>
              <a:rPr lang="en-GB" sz="1600">
                <a:latin typeface="Arial"/>
                <a:ea typeface="+mn-lt"/>
                <a:cs typeface="Arial"/>
              </a:rPr>
              <a:t>(Accessed 10 February 2026).</a:t>
            </a:r>
            <a:endParaRPr lang="en-US" sz="1600">
              <a:latin typeface="Arial"/>
              <a:ea typeface="+mn-lt"/>
              <a:cs typeface="Arial"/>
            </a:endParaRPr>
          </a:p>
          <a:p>
            <a:pPr marL="285750" indent="-285750">
              <a:lnSpc>
                <a:spcPct val="90000"/>
              </a:lnSpc>
              <a:spcBef>
                <a:spcPts val="1000"/>
              </a:spcBef>
              <a:buFont typeface="Wingdings,Sans-Serif"/>
              <a:buChar char="v"/>
            </a:pPr>
            <a:r>
              <a:rPr lang="en-GB" sz="1600" dirty="0">
                <a:latin typeface="Arial"/>
                <a:ea typeface="+mn-lt"/>
                <a:cs typeface="Arial"/>
              </a:rPr>
              <a:t>Shewan, D. (2025). </a:t>
            </a:r>
            <a:r>
              <a:rPr lang="en-GB" sz="1600" i="1" dirty="0">
                <a:latin typeface="Arial"/>
                <a:ea typeface="+mn-lt"/>
                <a:cs typeface="Arial"/>
              </a:rPr>
              <a:t>How to Do a SWOT Analysis for Your Small Business</a:t>
            </a:r>
            <a:r>
              <a:rPr lang="en-GB" sz="1600" dirty="0">
                <a:latin typeface="Arial"/>
                <a:ea typeface="+mn-lt"/>
                <a:cs typeface="Arial"/>
              </a:rPr>
              <a:t>. </a:t>
            </a:r>
            <a:r>
              <a:rPr lang="en-GB" sz="1600" dirty="0" err="1">
                <a:latin typeface="Arial"/>
                <a:ea typeface="+mn-lt"/>
                <a:cs typeface="Arial"/>
              </a:rPr>
              <a:t>Wordstream</a:t>
            </a:r>
            <a:r>
              <a:rPr lang="en-GB" sz="1600" dirty="0">
                <a:latin typeface="Arial"/>
                <a:ea typeface="+mn-lt"/>
                <a:cs typeface="Arial"/>
              </a:rPr>
              <a:t>. </a:t>
            </a:r>
            <a:r>
              <a:rPr lang="en-GB" sz="1600" dirty="0">
                <a:latin typeface="Arial"/>
                <a:ea typeface="+mn-lt"/>
                <a:cs typeface="Arial"/>
                <a:hlinkClick r:id="rId13"/>
              </a:rPr>
              <a:t>https://www.wordstream.com/blog/ws/2017/12/20/swot-analysis</a:t>
            </a:r>
            <a:r>
              <a:rPr lang="en-GB" sz="1600" dirty="0">
                <a:latin typeface="Arial"/>
                <a:ea typeface="+mn-lt"/>
                <a:cs typeface="Arial"/>
              </a:rPr>
              <a:t> (Accessed 29 April 2026).</a:t>
            </a:r>
            <a:endParaRPr lang="en-GB" sz="1600" dirty="0">
              <a:latin typeface="Arial"/>
              <a:cs typeface="Arial"/>
            </a:endParaRPr>
          </a:p>
          <a:p>
            <a:endParaRPr lang="en-US" dirty="0"/>
          </a:p>
        </p:txBody>
      </p:sp>
    </p:spTree>
    <p:extLst>
      <p:ext uri="{BB962C8B-B14F-4D97-AF65-F5344CB8AC3E}">
        <p14:creationId xmlns:p14="http://schemas.microsoft.com/office/powerpoint/2010/main" val="41584629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61BD1C3-1093-DD15-3691-63EDE50B2C1C}"/>
              </a:ext>
            </a:extLst>
          </p:cNvPr>
          <p:cNvSpPr>
            <a:spLocks noGrp="1"/>
          </p:cNvSpPr>
          <p:nvPr>
            <p:ph idx="1"/>
          </p:nvPr>
        </p:nvSpPr>
        <p:spPr>
          <a:xfrm>
            <a:off x="4314" y="-299"/>
            <a:ext cx="12154618" cy="6838620"/>
          </a:xfrm>
        </p:spPr>
        <p:txBody>
          <a:bodyPr vert="horz" lIns="91440" tIns="45720" rIns="91440" bIns="45720" rtlCol="0" anchor="t">
            <a:normAutofit fontScale="92500" lnSpcReduction="10000"/>
          </a:bodyPr>
          <a:lstStyle/>
          <a:p>
            <a:pPr marL="0" indent="0">
              <a:buNone/>
            </a:pPr>
            <a:endParaRPr lang="en-GB" sz="1600" dirty="0">
              <a:latin typeface="Arial"/>
              <a:ea typeface="+mn-lt"/>
              <a:cs typeface="Arial"/>
            </a:endParaRPr>
          </a:p>
          <a:p>
            <a:pPr>
              <a:buFont typeface="Wingdings" panose="020B0604020202020204" pitchFamily="34" charset="0"/>
              <a:buChar char="v"/>
            </a:pPr>
            <a:r>
              <a:rPr lang="en-GB" sz="1600">
                <a:latin typeface="Arial"/>
                <a:ea typeface="+mn-lt"/>
                <a:cs typeface="Arial"/>
              </a:rPr>
              <a:t>Siam Goorwich (2015). </a:t>
            </a:r>
            <a:r>
              <a:rPr lang="en-GB" sz="1600" i="1">
                <a:latin typeface="Arial"/>
                <a:ea typeface="+mn-lt"/>
                <a:cs typeface="Arial"/>
              </a:rPr>
              <a:t>Calling All Nando’s fans: Four New Dishes Are about to Make Their Nando’s Debut</a:t>
            </a:r>
            <a:r>
              <a:rPr lang="en-GB" sz="1600">
                <a:latin typeface="Arial"/>
                <a:ea typeface="+mn-lt"/>
                <a:cs typeface="Arial"/>
              </a:rPr>
              <a:t>. Metro. </a:t>
            </a:r>
            <a:r>
              <a:rPr lang="en-GB" sz="1600" u="sng" dirty="0">
                <a:latin typeface="Arial"/>
                <a:ea typeface="+mn-lt"/>
                <a:cs typeface="Arial"/>
                <a:hlinkClick r:id="rId2"/>
              </a:rPr>
              <a:t>https://metro.co.uk/2015/03/26/calling-all-nandos-fans-four-new-dishes-are-about-to-make-their</a:t>
            </a:r>
            <a:r>
              <a:rPr lang="en-GB" sz="1600">
                <a:latin typeface="Arial"/>
                <a:ea typeface="+mn-lt"/>
                <a:cs typeface="Arial"/>
              </a:rPr>
              <a:t> (Accessed 29 April 2026).</a:t>
            </a:r>
            <a:endParaRPr lang="en-US" sz="1600">
              <a:latin typeface="Arial"/>
              <a:ea typeface="+mn-lt"/>
              <a:cs typeface="Arial"/>
            </a:endParaRPr>
          </a:p>
          <a:p>
            <a:pPr>
              <a:buFont typeface="Wingdings" panose="020B0604020202020204" pitchFamily="34" charset="0"/>
              <a:buChar char="v"/>
            </a:pPr>
            <a:r>
              <a:rPr lang="en-GB" sz="1600">
                <a:latin typeface="Arial"/>
                <a:ea typeface="+mn-lt"/>
                <a:cs typeface="Arial"/>
              </a:rPr>
              <a:t>Sumption, M. (2019). Is Employer Sponsorship a Good Way to Manage Labour Migration? Implications for Post-Brexit Migration Policies. </a:t>
            </a:r>
            <a:r>
              <a:rPr lang="en-GB" sz="1600" i="1">
                <a:latin typeface="Arial"/>
                <a:ea typeface="+mn-lt"/>
                <a:cs typeface="Arial"/>
              </a:rPr>
              <a:t>National Institute Economic Review</a:t>
            </a:r>
            <a:r>
              <a:rPr lang="en-GB" sz="1600">
                <a:latin typeface="Arial"/>
                <a:ea typeface="+mn-lt"/>
                <a:cs typeface="Arial"/>
              </a:rPr>
              <a:t>, 248(1), pp.R28–R39. </a:t>
            </a:r>
            <a:r>
              <a:rPr lang="en-GB" sz="1600" dirty="0">
                <a:latin typeface="Arial"/>
                <a:ea typeface="+mn-lt"/>
                <a:cs typeface="Arial"/>
                <a:hlinkClick r:id="rId3"/>
              </a:rPr>
              <a:t>https://doi.org/10.1177/002795011924800111</a:t>
            </a:r>
            <a:r>
              <a:rPr lang="en-GB" sz="1600">
                <a:latin typeface="Arial"/>
                <a:ea typeface="+mn-lt"/>
                <a:cs typeface="Arial"/>
              </a:rPr>
              <a:t>. (Accessed 08 April 2026)</a:t>
            </a:r>
            <a:endParaRPr lang="en-US" sz="1600" dirty="0">
              <a:latin typeface="Arial"/>
              <a:ea typeface="+mn-lt"/>
              <a:cs typeface="Arial"/>
            </a:endParaRPr>
          </a:p>
          <a:p>
            <a:pPr>
              <a:buFont typeface="Wingdings" panose="020B0604020202020204" pitchFamily="34" charset="0"/>
              <a:buChar char="v"/>
            </a:pPr>
            <a:r>
              <a:rPr lang="en-GB" sz="1600">
                <a:latin typeface="Arial"/>
                <a:ea typeface="+mn-lt"/>
                <a:cs typeface="Arial"/>
              </a:rPr>
              <a:t>The Caterer (2023). </a:t>
            </a:r>
            <a:r>
              <a:rPr lang="en-GB" sz="1600" i="1">
                <a:latin typeface="Arial"/>
                <a:ea typeface="+mn-lt"/>
                <a:cs typeface="Arial"/>
              </a:rPr>
              <a:t>Nando’s announces new openings after...</a:t>
            </a:r>
            <a:r>
              <a:rPr lang="en-GB" sz="1600">
                <a:latin typeface="Arial"/>
                <a:ea typeface="+mn-lt"/>
                <a:cs typeface="Arial"/>
              </a:rPr>
              <a:t> The Caterer. </a:t>
            </a:r>
            <a:r>
              <a:rPr lang="en-GB" sz="1600" u="sng" dirty="0">
                <a:latin typeface="Arial"/>
                <a:ea typeface="+mn-lt"/>
                <a:cs typeface="Arial"/>
                <a:hlinkClick r:id="rId4"/>
              </a:rPr>
              <a:t>https://www.thecaterer.com/news/nandos-new-openings-returning-profit-pandemic</a:t>
            </a:r>
            <a:r>
              <a:rPr lang="en-GB" sz="1600">
                <a:latin typeface="Arial"/>
                <a:ea typeface="+mn-lt"/>
                <a:cs typeface="Arial"/>
              </a:rPr>
              <a:t> (Accessed 08 April 2026).</a:t>
            </a:r>
            <a:endParaRPr lang="en-US" sz="1600">
              <a:latin typeface="Arial"/>
              <a:ea typeface="+mn-lt"/>
              <a:cs typeface="Arial"/>
            </a:endParaRPr>
          </a:p>
          <a:p>
            <a:pPr>
              <a:buFont typeface="Wingdings" panose="020B0604020202020204" pitchFamily="34" charset="0"/>
              <a:buChar char="v"/>
            </a:pPr>
            <a:r>
              <a:rPr lang="en-GB" sz="1600" dirty="0">
                <a:latin typeface="Arial"/>
                <a:ea typeface="+mn-lt"/>
                <a:cs typeface="Arial"/>
              </a:rPr>
              <a:t>Turner, A. (2018). </a:t>
            </a:r>
            <a:r>
              <a:rPr lang="en-GB" sz="1600" i="1" dirty="0">
                <a:latin typeface="Arial"/>
                <a:ea typeface="+mn-lt"/>
                <a:cs typeface="Arial"/>
              </a:rPr>
              <a:t>Overworked Employees: Signs And Possible Consequences</a:t>
            </a:r>
            <a:r>
              <a:rPr lang="en-GB" sz="1600" dirty="0">
                <a:latin typeface="Arial"/>
                <a:ea typeface="+mn-lt"/>
                <a:cs typeface="Arial"/>
              </a:rPr>
              <a:t>. </a:t>
            </a:r>
            <a:r>
              <a:rPr lang="en-GB" sz="1600">
                <a:latin typeface="Arial"/>
                <a:ea typeface="+mn-lt"/>
                <a:cs typeface="Arial"/>
              </a:rPr>
              <a:t>Insperity. </a:t>
            </a:r>
            <a:r>
              <a:rPr lang="en-GB" sz="1600" u="sng" dirty="0">
                <a:latin typeface="Arial"/>
                <a:ea typeface="+mn-lt"/>
                <a:cs typeface="Arial"/>
                <a:hlinkClick r:id="rId5"/>
              </a:rPr>
              <a:t>https://www.insperity.com/blog/overworked-employees/</a:t>
            </a:r>
            <a:r>
              <a:rPr lang="en-GB" sz="1600" dirty="0">
                <a:latin typeface="Arial"/>
                <a:ea typeface="+mn-lt"/>
                <a:cs typeface="Arial"/>
              </a:rPr>
              <a:t> (Accessed 08 April 2026).</a:t>
            </a:r>
            <a:endParaRPr lang="en-US" sz="1600" dirty="0">
              <a:latin typeface="Arial"/>
              <a:ea typeface="+mn-lt"/>
              <a:cs typeface="Arial"/>
            </a:endParaRPr>
          </a:p>
          <a:p>
            <a:pPr>
              <a:buFont typeface="Wingdings" panose="020B0604020202020204" pitchFamily="34" charset="0"/>
              <a:buChar char="v"/>
            </a:pPr>
            <a:r>
              <a:rPr lang="en-GB" sz="1600">
                <a:latin typeface="Arial"/>
                <a:ea typeface="+mn-lt"/>
                <a:cs typeface="Arial"/>
              </a:rPr>
              <a:t>Vasileva, V. (2012). </a:t>
            </a:r>
            <a:r>
              <a:rPr lang="en-GB" sz="1600" i="1">
                <a:latin typeface="Arial"/>
                <a:ea typeface="+mn-lt"/>
                <a:cs typeface="Arial"/>
              </a:rPr>
              <a:t>The Nando’s Story</a:t>
            </a:r>
            <a:r>
              <a:rPr lang="en-GB" sz="1600">
                <a:latin typeface="Arial"/>
                <a:ea typeface="+mn-lt"/>
                <a:cs typeface="Arial"/>
              </a:rPr>
              <a:t>. Nando’s 2010 Marketing Strategy &amp; Advertising Campaign Research Project.  </a:t>
            </a:r>
            <a:r>
              <a:rPr lang="en-GB" sz="1600" u="sng" dirty="0">
                <a:latin typeface="Arial"/>
                <a:ea typeface="+mn-lt"/>
                <a:cs typeface="Arial"/>
                <a:hlinkClick r:id="rId6"/>
              </a:rPr>
              <a:t>https://nsms2010project.wordpress.com/the-nandos-story/</a:t>
            </a:r>
            <a:r>
              <a:rPr lang="en-GB" sz="1600">
                <a:latin typeface="Arial"/>
                <a:ea typeface="+mn-lt"/>
                <a:cs typeface="Arial"/>
              </a:rPr>
              <a:t> (Accessed 06 May 2026).</a:t>
            </a:r>
            <a:endParaRPr lang="en-US" sz="1600">
              <a:latin typeface="Arial"/>
              <a:ea typeface="+mn-lt"/>
              <a:cs typeface="Arial"/>
            </a:endParaRPr>
          </a:p>
          <a:p>
            <a:pPr>
              <a:buFont typeface="Wingdings" panose="020B0604020202020204" pitchFamily="34" charset="0"/>
              <a:buChar char="v"/>
            </a:pPr>
            <a:r>
              <a:rPr lang="en-GB" sz="1600">
                <a:latin typeface="Arial"/>
                <a:ea typeface="+mn-lt"/>
                <a:cs typeface="Arial"/>
              </a:rPr>
              <a:t>Weir, O., 2023. </a:t>
            </a:r>
            <a:r>
              <a:rPr lang="en-GB" sz="1600" i="1">
                <a:latin typeface="Arial"/>
                <a:ea typeface="+mn-lt"/>
                <a:cs typeface="Arial"/>
              </a:rPr>
              <a:t>Assessment 1.2: PESTLE and SWOT Analysis of Nando’s</a:t>
            </a:r>
            <a:r>
              <a:rPr lang="en-GB" sz="1600">
                <a:latin typeface="Arial"/>
                <a:ea typeface="+mn-lt"/>
                <a:cs typeface="Arial"/>
              </a:rPr>
              <a:t>. Business assignment, Notre Dame Catholic Sixth Form College. Available at: </a:t>
            </a:r>
            <a:r>
              <a:rPr lang="en-GB" sz="1600" u="sng" dirty="0">
                <a:latin typeface="Arial"/>
                <a:ea typeface="+mn-lt"/>
                <a:cs typeface="Arial"/>
                <a:hlinkClick r:id="rId7"/>
              </a:rPr>
              <a:t>https://www.studocu.com/en-gb/document/notre-dame-catholic-sixth-form-college/business/assessment-12-pestle-and-swot-analysis-of-nandos/141352903</a:t>
            </a:r>
            <a:r>
              <a:rPr lang="en-GB" sz="1600">
                <a:latin typeface="Arial"/>
                <a:ea typeface="+mn-lt"/>
                <a:cs typeface="Arial"/>
              </a:rPr>
              <a:t> (Accessed 10 February 2026)</a:t>
            </a:r>
            <a:endParaRPr lang="en-US" sz="1600">
              <a:latin typeface="Arial"/>
              <a:ea typeface="+mn-lt"/>
              <a:cs typeface="Arial"/>
            </a:endParaRPr>
          </a:p>
          <a:p>
            <a:pPr>
              <a:buFont typeface="Wingdings" panose="020B0604020202020204" pitchFamily="34" charset="0"/>
              <a:buChar char="v"/>
            </a:pPr>
            <a:r>
              <a:rPr lang="en-GB" sz="1600">
                <a:latin typeface="Arial"/>
                <a:ea typeface="+mn-lt"/>
                <a:cs typeface="Arial"/>
              </a:rPr>
              <a:t>Wade, D.T. (2026). </a:t>
            </a:r>
            <a:r>
              <a:rPr lang="en-GB" sz="1600" i="1">
                <a:latin typeface="Arial"/>
                <a:ea typeface="+mn-lt"/>
                <a:cs typeface="Arial"/>
              </a:rPr>
              <a:t>David T. Wade &amp; Co — Affordable UK Law Firm in Goole &amp; Nottingham</a:t>
            </a:r>
            <a:r>
              <a:rPr lang="en-GB" sz="1600">
                <a:latin typeface="Arial"/>
                <a:ea typeface="+mn-lt"/>
                <a:cs typeface="Arial"/>
              </a:rPr>
              <a:t>. David T. Wade &amp; Co. </a:t>
            </a:r>
            <a:r>
              <a:rPr lang="en-GB" sz="1600" u="sng" dirty="0">
                <a:latin typeface="Arial"/>
                <a:ea typeface="+mn-lt"/>
                <a:cs typeface="Arial"/>
                <a:hlinkClick r:id="rId8"/>
              </a:rPr>
              <a:t>https://davidtwade.co.uk/services/consumer-law</a:t>
            </a:r>
            <a:r>
              <a:rPr lang="en-GB" sz="1600">
                <a:latin typeface="Arial"/>
                <a:ea typeface="+mn-lt"/>
                <a:cs typeface="Arial"/>
              </a:rPr>
              <a:t> (Accessed 06 May 2026).</a:t>
            </a:r>
            <a:endParaRPr lang="en-US" sz="1600">
              <a:latin typeface="Arial"/>
              <a:ea typeface="+mn-lt"/>
              <a:cs typeface="Arial"/>
            </a:endParaRPr>
          </a:p>
          <a:p>
            <a:pPr>
              <a:buFont typeface="Wingdings" panose="020B0604020202020204" pitchFamily="34" charset="0"/>
              <a:buChar char="v"/>
            </a:pPr>
            <a:r>
              <a:rPr lang="en-GB" sz="1600">
                <a:latin typeface="Arial"/>
                <a:ea typeface="+mn-lt"/>
                <a:cs typeface="Arial"/>
              </a:rPr>
              <a:t>Welsby, M. (2023). </a:t>
            </a:r>
            <a:r>
              <a:rPr lang="en-GB" sz="1600" i="1">
                <a:latin typeface="Arial"/>
                <a:ea typeface="+mn-lt"/>
                <a:cs typeface="Arial"/>
              </a:rPr>
              <a:t>The Occupations Most Dependent on Older and Younger Workers</a:t>
            </a:r>
            <a:r>
              <a:rPr lang="en-GB" sz="1600">
                <a:latin typeface="Arial"/>
                <a:ea typeface="+mn-lt"/>
                <a:cs typeface="Arial"/>
              </a:rPr>
              <a:t>. Ons.gov.uk. </a:t>
            </a:r>
            <a:r>
              <a:rPr lang="en-GB" sz="1600" u="sng" dirty="0">
                <a:latin typeface="Arial"/>
                <a:ea typeface="+mn-lt"/>
                <a:cs typeface="Arial"/>
                <a:hlinkClick r:id="rId9"/>
              </a:rPr>
              <a:t>https://cy.ons.gov.uk/employmentandlabourmarket/peopleinwork/employmentandemployeetypes/articles/theoccupationsmostdependentonolderandyoungerworkers/2023-05-31?utm_source=chatgpt.com</a:t>
            </a:r>
            <a:r>
              <a:rPr lang="en-GB" sz="1600">
                <a:latin typeface="Arial"/>
                <a:ea typeface="+mn-lt"/>
                <a:cs typeface="Arial"/>
              </a:rPr>
              <a:t> (Accessed 05 April 2026).</a:t>
            </a:r>
            <a:endParaRPr lang="en-US" sz="1600">
              <a:latin typeface="Arial"/>
              <a:ea typeface="+mn-lt"/>
              <a:cs typeface="Arial"/>
            </a:endParaRPr>
          </a:p>
          <a:p>
            <a:pPr>
              <a:buFont typeface="Wingdings" panose="020B0604020202020204" pitchFamily="34" charset="0"/>
              <a:buChar char="v"/>
            </a:pPr>
            <a:r>
              <a:rPr lang="en-GB" sz="1600" dirty="0">
                <a:latin typeface="Arial"/>
                <a:ea typeface="+mn-lt"/>
                <a:cs typeface="Arial"/>
              </a:rPr>
              <a:t>Wood, Z. (2021). </a:t>
            </a:r>
            <a:r>
              <a:rPr lang="en-GB" sz="1600" i="1" dirty="0">
                <a:latin typeface="Arial"/>
                <a:ea typeface="+mn-lt"/>
                <a:cs typeface="Arial"/>
              </a:rPr>
              <a:t>Nando’s forced to shut outlets through Covid-related shortages.</a:t>
            </a:r>
            <a:r>
              <a:rPr lang="en-GB" sz="1600" dirty="0">
                <a:latin typeface="Arial"/>
                <a:ea typeface="+mn-lt"/>
                <a:cs typeface="Arial"/>
              </a:rPr>
              <a:t> The Guardian. </a:t>
            </a:r>
            <a:r>
              <a:rPr lang="en-GB" sz="1600" u="sng" dirty="0">
                <a:latin typeface="Arial"/>
                <a:ea typeface="+mn-lt"/>
                <a:cs typeface="Arial"/>
                <a:hlinkClick r:id="rId10"/>
              </a:rPr>
              <a:t>https://www.theguardian.com/business/2021/aug/17/nandos-forced-to-shut-outlets-through-covid-related-shortages</a:t>
            </a:r>
            <a:r>
              <a:rPr lang="en-GB" sz="1600" dirty="0">
                <a:latin typeface="Arial"/>
                <a:ea typeface="+mn-lt"/>
                <a:cs typeface="Arial"/>
              </a:rPr>
              <a:t> (Accessed 10 </a:t>
            </a:r>
            <a:r>
              <a:rPr lang="en-GB" sz="1600" dirty="0" err="1">
                <a:latin typeface="Arial"/>
                <a:ea typeface="+mn-lt"/>
                <a:cs typeface="Arial"/>
              </a:rPr>
              <a:t>february</a:t>
            </a:r>
            <a:r>
              <a:rPr lang="en-GB" sz="1600" dirty="0">
                <a:latin typeface="Arial"/>
                <a:ea typeface="+mn-lt"/>
                <a:cs typeface="Arial"/>
              </a:rPr>
              <a:t> 2026).</a:t>
            </a:r>
            <a:endParaRPr lang="en-US" sz="1600" dirty="0">
              <a:latin typeface="Arial"/>
              <a:ea typeface="+mn-lt"/>
              <a:cs typeface="Arial"/>
            </a:endParaRPr>
          </a:p>
          <a:p>
            <a:pPr>
              <a:buFont typeface="Wingdings" panose="020B0604020202020204" pitchFamily="34" charset="0"/>
              <a:buChar char="v"/>
            </a:pPr>
            <a:r>
              <a:rPr lang="en-GB" sz="1600" dirty="0" err="1">
                <a:latin typeface="Arial"/>
                <a:ea typeface="+mn-lt"/>
                <a:cs typeface="Arial"/>
              </a:rPr>
              <a:t>WorkHarmony</a:t>
            </a:r>
            <a:r>
              <a:rPr lang="en-GB" sz="1600" dirty="0">
                <a:latin typeface="Arial"/>
                <a:ea typeface="+mn-lt"/>
                <a:cs typeface="Arial"/>
              </a:rPr>
              <a:t> (2019). </a:t>
            </a:r>
            <a:r>
              <a:rPr lang="en-GB" sz="1600" i="1" dirty="0">
                <a:latin typeface="Arial"/>
                <a:ea typeface="+mn-lt"/>
                <a:cs typeface="Arial"/>
              </a:rPr>
              <a:t>The 7 Biggest Challenges Facing HR in 2019 - </a:t>
            </a:r>
            <a:r>
              <a:rPr lang="en-GB" sz="1600" i="1" dirty="0" err="1">
                <a:latin typeface="Arial"/>
                <a:ea typeface="+mn-lt"/>
                <a:cs typeface="Arial"/>
              </a:rPr>
              <a:t>WorkHarmony</a:t>
            </a:r>
            <a:r>
              <a:rPr lang="en-GB" sz="1600" dirty="0">
                <a:latin typeface="Arial"/>
                <a:ea typeface="+mn-lt"/>
                <a:cs typeface="Arial"/>
              </a:rPr>
              <a:t>. </a:t>
            </a:r>
            <a:r>
              <a:rPr lang="en-GB" sz="1600" dirty="0" err="1">
                <a:latin typeface="Arial"/>
                <a:ea typeface="+mn-lt"/>
                <a:cs typeface="Arial"/>
              </a:rPr>
              <a:t>WorkHarmony</a:t>
            </a:r>
            <a:r>
              <a:rPr lang="en-GB" sz="1600" dirty="0">
                <a:latin typeface="Arial"/>
                <a:ea typeface="+mn-lt"/>
                <a:cs typeface="Arial"/>
              </a:rPr>
              <a:t>. </a:t>
            </a:r>
            <a:r>
              <a:rPr lang="en-GB" sz="1600" u="sng" dirty="0">
                <a:latin typeface="Arial"/>
                <a:ea typeface="+mn-lt"/>
                <a:cs typeface="Arial"/>
                <a:hlinkClick r:id="rId11"/>
              </a:rPr>
              <a:t>https://www.workharmony.com/the-7-biggest-challenges-facing-hr-in-2019/</a:t>
            </a:r>
            <a:r>
              <a:rPr lang="en-GB" sz="1600" dirty="0">
                <a:latin typeface="Arial"/>
                <a:ea typeface="+mn-lt"/>
                <a:cs typeface="Arial"/>
              </a:rPr>
              <a:t> (Accessed 06 May 2026).</a:t>
            </a:r>
            <a:endParaRPr lang="en-US" sz="1600" dirty="0">
              <a:latin typeface="Arial"/>
              <a:ea typeface="+mn-lt"/>
              <a:cs typeface="Arial"/>
            </a:endParaRPr>
          </a:p>
          <a:p>
            <a:pPr>
              <a:buFont typeface="Wingdings" panose="020B0604020202020204" pitchFamily="34" charset="0"/>
              <a:buChar char="v"/>
            </a:pPr>
            <a:r>
              <a:rPr lang="en-GB" sz="1600">
                <a:latin typeface="Arial"/>
                <a:ea typeface="+mn-lt"/>
                <a:cs typeface="Arial"/>
              </a:rPr>
              <a:t>WRAP (2024). </a:t>
            </a:r>
            <a:r>
              <a:rPr lang="en-GB" sz="1600" i="1">
                <a:latin typeface="Arial"/>
                <a:ea typeface="+mn-lt"/>
                <a:cs typeface="Arial"/>
              </a:rPr>
              <a:t>Prevent Problem Packaging</a:t>
            </a:r>
            <a:r>
              <a:rPr lang="en-GB" sz="1600">
                <a:latin typeface="Arial"/>
                <a:ea typeface="+mn-lt"/>
                <a:cs typeface="Arial"/>
              </a:rPr>
              <a:t>. WRAP - the Waste and Resources Action Programme. </a:t>
            </a:r>
            <a:r>
              <a:rPr lang="en-GB" sz="1600" u="sng" dirty="0">
                <a:latin typeface="Arial"/>
                <a:ea typeface="+mn-lt"/>
                <a:cs typeface="Arial"/>
                <a:hlinkClick r:id="rId12"/>
              </a:rPr>
              <a:t>https://www.wrap.ngo/what-we-do/prevent-problem-packaging</a:t>
            </a:r>
            <a:r>
              <a:rPr lang="en-GB" sz="1600">
                <a:latin typeface="Arial"/>
                <a:ea typeface="+mn-lt"/>
                <a:cs typeface="Arial"/>
              </a:rPr>
              <a:t> (Accessed 29 April 2026).</a:t>
            </a:r>
            <a:endParaRPr lang="en-US" sz="1600">
              <a:latin typeface="Arial"/>
              <a:ea typeface="+mn-lt"/>
              <a:cs typeface="Arial"/>
            </a:endParaRPr>
          </a:p>
          <a:p>
            <a:pPr>
              <a:buFont typeface="Wingdings" panose="020B0604020202020204" pitchFamily="34" charset="0"/>
              <a:buChar char="v"/>
            </a:pPr>
            <a:r>
              <a:rPr lang="en-GB" sz="1600" dirty="0">
                <a:latin typeface="Arial"/>
                <a:ea typeface="+mn-lt"/>
                <a:cs typeface="Arial"/>
              </a:rPr>
              <a:t>Writer, I.S. (2022). </a:t>
            </a:r>
            <a:r>
              <a:rPr lang="en-GB" sz="1600" i="1" dirty="0">
                <a:latin typeface="Arial"/>
                <a:ea typeface="+mn-lt"/>
                <a:cs typeface="Arial"/>
              </a:rPr>
              <a:t>How to Improve Employee Retention</a:t>
            </a:r>
            <a:r>
              <a:rPr lang="en-GB" sz="1600">
                <a:latin typeface="Arial"/>
                <a:ea typeface="+mn-lt"/>
                <a:cs typeface="Arial"/>
              </a:rPr>
              <a:t>. INTOO US. </a:t>
            </a:r>
            <a:r>
              <a:rPr lang="en-GB" sz="1600" u="sng" dirty="0">
                <a:latin typeface="Arial"/>
                <a:ea typeface="+mn-lt"/>
                <a:cs typeface="Arial"/>
                <a:hlinkClick r:id="rId13"/>
              </a:rPr>
              <a:t>https://www.intoo.com/us/blog/how-to-improve-employee-retention/</a:t>
            </a:r>
            <a:r>
              <a:rPr lang="en-GB" sz="1600">
                <a:latin typeface="Arial"/>
                <a:ea typeface="+mn-lt"/>
                <a:cs typeface="Arial"/>
              </a:rPr>
              <a:t> (Accessed 06 May 2026).</a:t>
            </a:r>
            <a:endParaRPr lang="en-US" sz="1600">
              <a:latin typeface="Arial"/>
              <a:ea typeface="+mn-lt"/>
              <a:cs typeface="Arial"/>
            </a:endParaRPr>
          </a:p>
          <a:p>
            <a:pPr>
              <a:buFont typeface="Wingdings" panose="020B0604020202020204" pitchFamily="34" charset="0"/>
              <a:buChar char="v"/>
            </a:pPr>
            <a:endParaRPr lang="en-GB" sz="1700" dirty="0"/>
          </a:p>
          <a:p>
            <a:pPr>
              <a:buFont typeface="Wingdings" panose="020B0604020202020204" pitchFamily="34" charset="0"/>
              <a:buChar char="v"/>
            </a:pPr>
            <a:endParaRPr lang="en-US" dirty="0"/>
          </a:p>
        </p:txBody>
      </p:sp>
    </p:spTree>
    <p:extLst>
      <p:ext uri="{BB962C8B-B14F-4D97-AF65-F5344CB8AC3E}">
        <p14:creationId xmlns:p14="http://schemas.microsoft.com/office/powerpoint/2010/main" val="15854507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35</Slides>
  <Notes>0</Notes>
  <HiddenSlides>0</HiddenSlide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office theme</vt:lpstr>
      <vt:lpstr>BMGM5005: Professional Service</vt:lpstr>
      <vt:lpstr>Contents Page</vt:lpstr>
      <vt:lpstr>PowerPoint Presentation</vt:lpstr>
      <vt:lpstr>Introduction</vt:lpstr>
      <vt:lpstr>Key Challenges</vt:lpstr>
      <vt:lpstr>Nando's – PESTLE Analysis</vt:lpstr>
      <vt:lpstr>What is a PESTLE analysis?</vt:lpstr>
      <vt:lpstr>Political Considerations </vt:lpstr>
      <vt:lpstr>Political Impacts </vt:lpstr>
      <vt:lpstr>Economic</vt:lpstr>
      <vt:lpstr>Economic Impact </vt:lpstr>
      <vt:lpstr>Socialisation </vt:lpstr>
      <vt:lpstr>Social Impacts</vt:lpstr>
      <vt:lpstr>Technological</vt:lpstr>
      <vt:lpstr>Technological Impacts</vt:lpstr>
      <vt:lpstr>Legal</vt:lpstr>
      <vt:lpstr>Legal Impacts </vt:lpstr>
      <vt:lpstr>Environmental</vt:lpstr>
      <vt:lpstr>Environmental Impacts</vt:lpstr>
      <vt:lpstr>SWOT</vt:lpstr>
      <vt:lpstr>PowerPoint Presentation</vt:lpstr>
      <vt:lpstr>Business impact</vt:lpstr>
      <vt:lpstr>Retention</vt:lpstr>
      <vt:lpstr>How Can Retention Be Improved</vt:lpstr>
      <vt:lpstr>PowerPoint Presentation</vt:lpstr>
      <vt:lpstr>Industry examples and comparisons</vt:lpstr>
      <vt:lpstr>Pepe's Piri Piri VS Nando's </vt:lpstr>
      <vt:lpstr>The Retirement Tide</vt:lpstr>
      <vt:lpstr>Leadership Style</vt:lpstr>
      <vt:lpstr>Recommendations For The Future</vt:lpstr>
      <vt:lpstr>References</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Cover Page</dc:title>
  <dc:creator/>
  <cp:revision>781</cp:revision>
  <dcterms:created xsi:type="dcterms:W3CDTF">2026-02-07T13:10:34Z</dcterms:created>
  <dcterms:modified xsi:type="dcterms:W3CDTF">2026-05-07T14:37:33Z</dcterms:modified>
</cp:coreProperties>
</file>