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0308D-D1AC-BACC-A01D-68EDADCD0E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68AE150-8FC6-D821-770A-C2297D2B1E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554671E-291E-E1E0-40A6-27E382E11044}"/>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5" name="Footer Placeholder 4">
            <a:extLst>
              <a:ext uri="{FF2B5EF4-FFF2-40B4-BE49-F238E27FC236}">
                <a16:creationId xmlns:a16="http://schemas.microsoft.com/office/drawing/2014/main" id="{0FCB3160-10BD-DB67-CA79-3B68F202A5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00BF7C-2561-B150-AE20-2BF442A0DD07}"/>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3644126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A6055-0174-B4EF-931B-39F1412448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0BDB059-0BD5-F44F-CB60-84C28D667E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6EEB87-705F-F290-5DB4-B64C6F52493E}"/>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5" name="Footer Placeholder 4">
            <a:extLst>
              <a:ext uri="{FF2B5EF4-FFF2-40B4-BE49-F238E27FC236}">
                <a16:creationId xmlns:a16="http://schemas.microsoft.com/office/drawing/2014/main" id="{2F6B1E60-AF95-6576-A077-668B6AE2D6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9C3A41-4D4E-718B-4622-AAE4E6780365}"/>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406017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F8D1-25EB-B72A-CED1-0869D40962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1F29859-528F-9144-64D7-80EB549E35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22B3E1-F516-2C2D-756C-69D08DFBC3D2}"/>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5" name="Footer Placeholder 4">
            <a:extLst>
              <a:ext uri="{FF2B5EF4-FFF2-40B4-BE49-F238E27FC236}">
                <a16:creationId xmlns:a16="http://schemas.microsoft.com/office/drawing/2014/main" id="{FA81E840-D3E4-AA4A-AFE9-CAFF7F574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C5FAAD-3318-352A-F653-EF739935B251}"/>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1256164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8380B-7D5F-2F71-B238-7F1DB245459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6932290-9018-6BC8-4BA5-A95BD6E4D29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10C958B-4B27-0D1D-EA99-BA47979D4BE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61C0F7D-DC22-B7FB-189B-19CA9AEB034F}"/>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6" name="Footer Placeholder 5">
            <a:extLst>
              <a:ext uri="{FF2B5EF4-FFF2-40B4-BE49-F238E27FC236}">
                <a16:creationId xmlns:a16="http://schemas.microsoft.com/office/drawing/2014/main" id="{0E0D3D76-E752-5B96-F0A2-0FC16556A5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9AAFAF-9BFA-0B15-6F7A-1D5220B62643}"/>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503575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ACE9D-6975-2020-AF87-D370572F19E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739C232-F469-1C64-3142-E9B89740DC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470D61-FC0E-11DD-7D35-C5DD859CEB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3C062C-2ABD-C376-6B9D-436B2B20B4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962DD57-ED90-4F74-EBAC-DD7F29CD623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23C06B-07EE-88F3-F23E-73ED3C788F8A}"/>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8" name="Footer Placeholder 7">
            <a:extLst>
              <a:ext uri="{FF2B5EF4-FFF2-40B4-BE49-F238E27FC236}">
                <a16:creationId xmlns:a16="http://schemas.microsoft.com/office/drawing/2014/main" id="{23F71EF3-42F2-FC9A-14D1-DBC4F3716B5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98E0D7E-AE44-488F-DFCC-4962206F952D}"/>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750248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256EA-52B0-11B6-2632-AC4615209A8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0A98BB6-E436-EFA5-3239-32A7EABF080D}"/>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4" name="Footer Placeholder 3">
            <a:extLst>
              <a:ext uri="{FF2B5EF4-FFF2-40B4-BE49-F238E27FC236}">
                <a16:creationId xmlns:a16="http://schemas.microsoft.com/office/drawing/2014/main" id="{D85F1FE2-D918-D86B-4A4F-86A360F02E8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A27051-1CCE-152C-DB74-AA64FE6FAB1C}"/>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1739830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57C0F9-01F4-6200-416A-0F373E8C1FB6}"/>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3" name="Footer Placeholder 2">
            <a:extLst>
              <a:ext uri="{FF2B5EF4-FFF2-40B4-BE49-F238E27FC236}">
                <a16:creationId xmlns:a16="http://schemas.microsoft.com/office/drawing/2014/main" id="{8E3FC438-177B-9C6E-4DAA-A1567043D1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2004F1-112F-B97F-E866-963F846D134D}"/>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3211104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2372-175D-2E16-E5A4-F708FEEE9F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89BE3DA-807C-A7B0-E9A3-11044A7302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EE443B1-8ADA-369D-A58D-B7D37E03C7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9A8809-AAEA-B915-8FCA-07DA03718634}"/>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6" name="Footer Placeholder 5">
            <a:extLst>
              <a:ext uri="{FF2B5EF4-FFF2-40B4-BE49-F238E27FC236}">
                <a16:creationId xmlns:a16="http://schemas.microsoft.com/office/drawing/2014/main" id="{6039D6D1-7131-50B1-F5C8-BA9D1543E6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58D2AD-E124-A49B-CF5B-3E613C76D90E}"/>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2446350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2B839-DB55-7789-AEF8-FECDC80FC3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9314A73-0D0E-BA33-1EC7-8EF18B8D12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855670-DDBC-4454-058A-5AB0AD3EF8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A8FEBC-D5DA-0AC5-E4C4-30DA518779F3}"/>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6" name="Footer Placeholder 5">
            <a:extLst>
              <a:ext uri="{FF2B5EF4-FFF2-40B4-BE49-F238E27FC236}">
                <a16:creationId xmlns:a16="http://schemas.microsoft.com/office/drawing/2014/main" id="{C7E89017-D8D1-5862-C897-0DD23D7C99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887362-A2C7-CD74-1A93-896578D8D6BC}"/>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669494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BD62C-3ABD-13E1-BB6E-27B3CFC0A40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7BEF39-BD0E-D1EF-1C36-3E2CC8281A2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45E56F-C82D-DF14-CD48-FA1B6924C20E}"/>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5" name="Footer Placeholder 4">
            <a:extLst>
              <a:ext uri="{FF2B5EF4-FFF2-40B4-BE49-F238E27FC236}">
                <a16:creationId xmlns:a16="http://schemas.microsoft.com/office/drawing/2014/main" id="{6D7512AE-A33F-D850-1E94-647B43643E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A3BDE8-00F5-E5C6-0998-5718D9BB89DE}"/>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1794300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93ABC2-7E9A-943E-F9B5-3B7FB5070E7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5E4FC71-E10D-D4CB-B35F-6AEB21FC7F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B4C8A4-3566-C0AB-3425-6CBCABF23878}"/>
              </a:ext>
            </a:extLst>
          </p:cNvPr>
          <p:cNvSpPr>
            <a:spLocks noGrp="1"/>
          </p:cNvSpPr>
          <p:nvPr>
            <p:ph type="dt" sz="half" idx="10"/>
          </p:nvPr>
        </p:nvSpPr>
        <p:spPr/>
        <p:txBody>
          <a:bodyPr/>
          <a:lstStyle/>
          <a:p>
            <a:fld id="{17E06752-F076-494B-945B-3FD6D3BD9D0B}" type="datetimeFigureOut">
              <a:rPr lang="en-US" smtClean="0"/>
              <a:t>7/8/26</a:t>
            </a:fld>
            <a:endParaRPr lang="en-US"/>
          </a:p>
        </p:txBody>
      </p:sp>
      <p:sp>
        <p:nvSpPr>
          <p:cNvPr id="5" name="Footer Placeholder 4">
            <a:extLst>
              <a:ext uri="{FF2B5EF4-FFF2-40B4-BE49-F238E27FC236}">
                <a16:creationId xmlns:a16="http://schemas.microsoft.com/office/drawing/2014/main" id="{BB29CAB4-047B-4099-C2F5-D4C7BCEE7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FA34F8-C608-4896-4946-A6706454CB1D}"/>
              </a:ext>
            </a:extLst>
          </p:cNvPr>
          <p:cNvSpPr>
            <a:spLocks noGrp="1"/>
          </p:cNvSpPr>
          <p:nvPr>
            <p:ph type="sldNum" sz="quarter" idx="12"/>
          </p:nvPr>
        </p:nvSpPr>
        <p:spPr/>
        <p:txBody>
          <a:bodyPr/>
          <a:lstStyle/>
          <a:p>
            <a:fld id="{6C52B94F-46BB-E14D-94DE-D8268DB787DE}" type="slidenum">
              <a:rPr lang="en-US" smtClean="0"/>
              <a:t>‹#›</a:t>
            </a:fld>
            <a:endParaRPr lang="en-US"/>
          </a:p>
        </p:txBody>
      </p:sp>
    </p:spTree>
    <p:extLst>
      <p:ext uri="{BB962C8B-B14F-4D97-AF65-F5344CB8AC3E}">
        <p14:creationId xmlns:p14="http://schemas.microsoft.com/office/powerpoint/2010/main" val="1391668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EEDED-8A73-77C1-7F2A-5746ED1B5F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B3F6AF-F222-6A10-5FB0-77CF5B70DA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7990E5-54AB-8156-6FAF-E46D377109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E06752-F076-494B-945B-3FD6D3BD9D0B}" type="datetimeFigureOut">
              <a:rPr lang="en-US" smtClean="0"/>
              <a:t>7/8/26</a:t>
            </a:fld>
            <a:endParaRPr lang="en-US"/>
          </a:p>
        </p:txBody>
      </p:sp>
      <p:sp>
        <p:nvSpPr>
          <p:cNvPr id="5" name="Footer Placeholder 4">
            <a:extLst>
              <a:ext uri="{FF2B5EF4-FFF2-40B4-BE49-F238E27FC236}">
                <a16:creationId xmlns:a16="http://schemas.microsoft.com/office/drawing/2014/main" id="{DAEF6EAD-01AE-5E1E-2321-65CA09A183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091EBCA-FF30-FB49-B692-3E987B1F91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52B94F-46BB-E14D-94DE-D8268DB787DE}" type="slidenum">
              <a:rPr lang="en-US" smtClean="0"/>
              <a:t>‹#›</a:t>
            </a:fld>
            <a:endParaRPr lang="en-US"/>
          </a:p>
        </p:txBody>
      </p:sp>
    </p:spTree>
    <p:extLst>
      <p:ext uri="{BB962C8B-B14F-4D97-AF65-F5344CB8AC3E}">
        <p14:creationId xmlns:p14="http://schemas.microsoft.com/office/powerpoint/2010/main" val="27070976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40EB5-0F67-1164-E5AC-4169AA372DB4}"/>
              </a:ext>
            </a:extLst>
          </p:cNvPr>
          <p:cNvSpPr>
            <a:spLocks noGrp="1"/>
          </p:cNvSpPr>
          <p:nvPr>
            <p:ph type="ctrTitle"/>
          </p:nvPr>
        </p:nvSpPr>
        <p:spPr>
          <a:xfrm>
            <a:off x="0" y="2635250"/>
            <a:ext cx="10022704" cy="5222446"/>
          </a:xfrm>
        </p:spPr>
        <p:txBody>
          <a:bodyPr>
            <a:normAutofit fontScale="90000"/>
          </a:bodyPr>
          <a:lstStyle/>
          <a:p>
            <a:r>
              <a:rPr lang="en-GB" sz="1800" b="0" i="0" dirty="0">
                <a:effectLst/>
                <a:latin typeface="Helvetica" pitchFamily="2" charset="0"/>
              </a:rPr>
              <a:t>&amp; YOUR SPEAKER NOTES: Intro + Barrier 1 - Environmental</a:t>
            </a:r>
            <a:br>
              <a:rPr lang="en-GB" sz="1800" dirty="0">
                <a:effectLst/>
                <a:latin typeface="Helvetica" pitchFamily="2" charset="0"/>
              </a:rPr>
            </a:br>
            <a:r>
              <a:rPr lang="en-GB" sz="1800" b="0" i="0" dirty="0">
                <a:effectLst/>
                <a:latin typeface="Helvetica" pitchFamily="2" charset="0"/>
              </a:rPr>
              <a:t>Noise</a:t>
            </a:r>
            <a:br>
              <a:rPr lang="en-GB" sz="1800" dirty="0">
                <a:effectLst/>
                <a:latin typeface="Helvetica" pitchFamily="2" charset="0"/>
              </a:rPr>
            </a:br>
            <a:r>
              <a:rPr lang="en-GB" sz="1800" b="0" i="0" dirty="0">
                <a:effectLst/>
                <a:latin typeface="Helvetica" pitchFamily="2" charset="0"/>
              </a:rPr>
              <a:t>Opening / Title:  Flight Food LTD </a:t>
            </a:r>
            <a:br>
              <a:rPr lang="en-GB" sz="1800" dirty="0">
                <a:effectLst/>
                <a:latin typeface="Helvetica" pitchFamily="2" charset="0"/>
              </a:rPr>
            </a:br>
            <a:r>
              <a:rPr lang="en-GB" sz="1800" b="0" i="0" dirty="0">
                <a:effectLst/>
                <a:latin typeface="Helvetica" pitchFamily="2" charset="0"/>
              </a:rPr>
              <a:t>"Good </a:t>
            </a:r>
            <a:r>
              <a:rPr lang="en-GB" sz="1800" dirty="0">
                <a:latin typeface="Helvetica" pitchFamily="2" charset="0"/>
              </a:rPr>
              <a:t> afternoon </a:t>
            </a:r>
            <a:r>
              <a:rPr lang="en-GB" sz="1800" b="0" i="0" dirty="0">
                <a:effectLst/>
                <a:latin typeface="Helvetica" pitchFamily="2" charset="0"/>
              </a:rPr>
              <a:t>everyone,. Today our group will analyse the communication problems at Flight Foods Ltd, explain what is going wrong using</a:t>
            </a:r>
            <a:br>
              <a:rPr lang="en-GB" sz="1800" dirty="0">
                <a:effectLst/>
                <a:latin typeface="Helvetica" pitchFamily="2" charset="0"/>
              </a:rPr>
            </a:br>
            <a:r>
              <a:rPr lang="en-GB" sz="1800" b="0" i="0" dirty="0">
                <a:effectLst/>
                <a:latin typeface="Helvetica" pitchFamily="2" charset="0"/>
              </a:rPr>
              <a:t>communication theory, and suggest practical fixes."</a:t>
            </a:r>
            <a:br>
              <a:rPr lang="en-GB" sz="1800" dirty="0">
                <a:effectLst/>
                <a:latin typeface="Helvetica" pitchFamily="2" charset="0"/>
              </a:rPr>
            </a:br>
            <a:r>
              <a:rPr lang="en-GB" sz="1800" b="0" i="0" dirty="0">
                <a:effectLst/>
                <a:latin typeface="Helvetica" pitchFamily="2" charset="0"/>
              </a:rPr>
              <a:t>Agenda Slide</a:t>
            </a:r>
            <a:br>
              <a:rPr lang="en-GB" sz="1800" dirty="0">
                <a:effectLst/>
                <a:latin typeface="Helvetica" pitchFamily="2" charset="0"/>
              </a:rPr>
            </a:br>
            <a:r>
              <a:rPr lang="en-GB" sz="1800" b="0" i="0" dirty="0">
                <a:effectLst/>
                <a:latin typeface="Helvetica" pitchFamily="2" charset="0"/>
              </a:rPr>
              <a:t>"We will start with the company background, then look at five main communication barriers, link them to academic theories, share our solutions, and finish with a clear conclusion."</a:t>
            </a:r>
            <a:br>
              <a:rPr lang="en-GB" sz="1800" dirty="0">
                <a:effectLst/>
                <a:latin typeface="Helvetica" pitchFamily="2" charset="0"/>
              </a:rPr>
            </a:br>
            <a:r>
              <a:rPr lang="en-GB" sz="1800" b="0" i="0" dirty="0">
                <a:effectLst/>
                <a:latin typeface="Helvetica" pitchFamily="2" charset="0"/>
              </a:rPr>
              <a:t>Case Background Slide</a:t>
            </a:r>
            <a:br>
              <a:rPr lang="en-GB" sz="1800" dirty="0">
                <a:effectLst/>
                <a:latin typeface="Helvetica" pitchFamily="2" charset="0"/>
              </a:rPr>
            </a:br>
            <a:r>
              <a:rPr lang="en-GB" sz="1800" b="0" i="0" dirty="0">
                <a:effectLst/>
                <a:latin typeface="Helvetica" pitchFamily="2" charset="0"/>
              </a:rPr>
              <a:t>"Flight Foods is a medium-sized business that makes ready meals for airlines. But instead of growing, it is losing customers — airlines are complaining about undercooked food, packaging mistake and meat being found in vegetarian Meals </a:t>
            </a:r>
            <a:br>
              <a:rPr lang="en-GB" sz="1800" b="0" i="0" dirty="0">
                <a:effectLst/>
                <a:latin typeface="Helvetica" pitchFamily="2" charset="0"/>
              </a:rPr>
            </a:br>
            <a:br>
              <a:rPr lang="en-GB" sz="1800" dirty="0">
                <a:effectLst/>
                <a:latin typeface="Helvetica" pitchFamily="2" charset="0"/>
              </a:rPr>
            </a:br>
            <a:r>
              <a:rPr lang="en-GB" sz="1800" b="0" i="0" dirty="0">
                <a:effectLst/>
                <a:latin typeface="Helvetica" pitchFamily="2" charset="0"/>
              </a:rPr>
              <a:t>The factory has 40 staff aged 16 to 60, from five different cultural groups. They use old, noisy machinery, and most staff get no proper training before they start work."</a:t>
            </a:r>
            <a:br>
              <a:rPr lang="en-GB" sz="1800" dirty="0">
                <a:effectLst/>
                <a:latin typeface="Helvetica" pitchFamily="2" charset="0"/>
              </a:rPr>
            </a:br>
            <a:r>
              <a:rPr lang="en-GB" sz="1800" b="0" i="0" dirty="0">
                <a:effectLst/>
                <a:latin typeface="Helvetica" pitchFamily="2" charset="0"/>
              </a:rPr>
              <a:t>Theories Intro Slide</a:t>
            </a:r>
            <a:br>
              <a:rPr lang="en-GB" sz="1800" dirty="0">
                <a:effectLst/>
                <a:latin typeface="Helvetica" pitchFamily="2" charset="0"/>
              </a:rPr>
            </a:br>
            <a:r>
              <a:rPr lang="en-GB" sz="1800" b="0" i="0" dirty="0">
                <a:effectLst/>
                <a:latin typeface="Helvetica" pitchFamily="2" charset="0"/>
              </a:rPr>
              <a:t>"To understand what is going wrong, we Will use three key communication theories:</a:t>
            </a:r>
            <a:br>
              <a:rPr lang="en-GB" sz="1800" dirty="0">
                <a:effectLst/>
                <a:latin typeface="Helvetica" pitchFamily="2" charset="0"/>
              </a:rPr>
            </a:br>
            <a:r>
              <a:rPr lang="en-GB" sz="1800" b="0" i="0" dirty="0">
                <a:effectLst/>
                <a:latin typeface="Helvetica" pitchFamily="2" charset="0"/>
              </a:rPr>
              <a:t>﻿﻿Shannon &amp; Weaver's model, which looks at how noise disrupts messages</a:t>
            </a:r>
            <a:br>
              <a:rPr lang="en-GB" sz="1800" dirty="0">
                <a:effectLst/>
                <a:latin typeface="Helvetica" pitchFamily="2" charset="0"/>
              </a:rPr>
            </a:br>
            <a:r>
              <a:rPr lang="en-GB" sz="1800" b="0" i="0" dirty="0">
                <a:effectLst/>
                <a:latin typeface="Helvetica" pitchFamily="2" charset="0"/>
              </a:rPr>
              <a:t>﻿﻿Berlo's model, which shows how the sender, message, and receiver affect understanding</a:t>
            </a:r>
            <a:br>
              <a:rPr lang="en-GB" sz="1800" dirty="0">
                <a:effectLst/>
                <a:latin typeface="Helvetica" pitchFamily="2" charset="0"/>
              </a:rPr>
            </a:br>
            <a:r>
              <a:rPr lang="en-GB" sz="1800" b="0" i="0" dirty="0">
                <a:effectLst/>
                <a:latin typeface="Helvetica" pitchFamily="2" charset="0"/>
              </a:rPr>
              <a:t>﻿﻿And </a:t>
            </a:r>
            <a:r>
              <a:rPr lang="en-GB" sz="1800" b="0" i="0" dirty="0" err="1">
                <a:effectLst/>
                <a:latin typeface="Helvetica" pitchFamily="2" charset="0"/>
              </a:rPr>
              <a:t>Schramm’s</a:t>
            </a:r>
            <a:r>
              <a:rPr lang="en-GB" sz="1800" b="0" i="0" dirty="0">
                <a:effectLst/>
                <a:latin typeface="Helvetica" pitchFamily="2" charset="0"/>
              </a:rPr>
              <a:t> idea that communication works best when people share similar experience."</a:t>
            </a:r>
            <a:br>
              <a:rPr lang="en-GB" sz="1800" dirty="0">
                <a:effectLst/>
                <a:latin typeface="Helvetica" pitchFamily="2" charset="0"/>
              </a:rPr>
            </a:br>
            <a:r>
              <a:rPr lang="en-GB" sz="1800" b="0" i="0" dirty="0">
                <a:effectLst/>
                <a:latin typeface="Helvetica" pitchFamily="2" charset="0"/>
              </a:rPr>
              <a:t>Barrier 1: Environmental Noise </a:t>
            </a:r>
            <a:br>
              <a:rPr lang="en-GB" sz="1800" b="0" i="0" dirty="0">
                <a:effectLst/>
                <a:latin typeface="Helvetica" pitchFamily="2" charset="0"/>
              </a:rPr>
            </a:br>
            <a:br>
              <a:rPr lang="en-GB" sz="1800" dirty="0">
                <a:effectLst/>
                <a:latin typeface="Helvetica" pitchFamily="2" charset="0"/>
              </a:rPr>
            </a:br>
            <a:r>
              <a:rPr lang="en-GB" sz="1800" b="0" i="0" dirty="0">
                <a:effectLst/>
                <a:latin typeface="Helvetica" pitchFamily="2" charset="0"/>
              </a:rPr>
              <a:t>"Our first and most obvious barrier is environmental physical noise. As floor manager Gary says, the factory is full of old machines that clank and bang constantly.</a:t>
            </a:r>
            <a:br>
              <a:rPr lang="en-GB" sz="1800" dirty="0">
                <a:effectLst/>
                <a:latin typeface="Helvetica" pitchFamily="2" charset="0"/>
              </a:rPr>
            </a:br>
            <a:r>
              <a:rPr lang="en-GB" sz="1800" b="0" i="0" dirty="0">
                <a:effectLst/>
                <a:latin typeface="Helvetica" pitchFamily="2" charset="0"/>
              </a:rPr>
              <a:t>This fits Shannon &amp; Weaver's theory perfectly: it is channel noise that stops messages getting through. Gary has to shout and run around just to be heard, so even simple instructions are easily missed.</a:t>
            </a:r>
            <a:br>
              <a:rPr lang="en-GB" sz="1800" dirty="0">
                <a:effectLst/>
                <a:latin typeface="Helvetica" pitchFamily="2" charset="0"/>
              </a:rPr>
            </a:br>
            <a:r>
              <a:rPr lang="en-GB" sz="1800" b="0" i="0" dirty="0">
                <a:effectLst/>
                <a:latin typeface="Helvetica" pitchFamily="2" charset="0"/>
              </a:rPr>
              <a:t>To fix this:</a:t>
            </a:r>
            <a:br>
              <a:rPr lang="en-GB" sz="1800" dirty="0">
                <a:effectLst/>
                <a:latin typeface="Helvetica" pitchFamily="2" charset="0"/>
              </a:rPr>
            </a:br>
            <a:r>
              <a:rPr lang="en-GB" sz="1800" b="0" i="0" dirty="0">
                <a:effectLst/>
                <a:latin typeface="Helvetica" pitchFamily="2" charset="0"/>
              </a:rPr>
              <a:t>﻿﻿Pause noisy machines briefly when giving important instructions</a:t>
            </a:r>
            <a:br>
              <a:rPr lang="en-GB" sz="1800" dirty="0">
                <a:effectLst/>
                <a:latin typeface="Helvetica" pitchFamily="2" charset="0"/>
              </a:rPr>
            </a:br>
            <a:r>
              <a:rPr lang="en-GB" sz="1800" b="0" i="0" dirty="0">
                <a:effectLst/>
                <a:latin typeface="Helvetica" pitchFamily="2" charset="0"/>
              </a:rPr>
              <a:t>﻿﻿Use clear visual signs and diagrams alongside speech</a:t>
            </a:r>
            <a:br>
              <a:rPr lang="en-GB" sz="1800" dirty="0">
                <a:effectLst/>
                <a:latin typeface="Helvetica" pitchFamily="2" charset="0"/>
              </a:rPr>
            </a:br>
            <a:r>
              <a:rPr lang="en-GB" sz="1800" b="0" i="0" dirty="0">
                <a:effectLst/>
                <a:latin typeface="Helvetica" pitchFamily="2" charset="0"/>
              </a:rPr>
              <a:t>﻿﻿In the longer term, schedule repairs or add soundproofing to reduce noise levels."</a:t>
            </a:r>
            <a:br>
              <a:rPr lang="en-GB" sz="1800" dirty="0">
                <a:effectLst/>
                <a:latin typeface="Helvetica" pitchFamily="2" charset="0"/>
              </a:rPr>
            </a:br>
            <a:br>
              <a:rPr lang="en-GB" sz="1800" dirty="0">
                <a:effectLst/>
                <a:latin typeface="Helvetica" pitchFamily="2" charset="0"/>
              </a:rPr>
            </a:br>
            <a:endParaRPr lang="en-US" dirty="0"/>
          </a:p>
        </p:txBody>
      </p:sp>
      <p:pic>
        <p:nvPicPr>
          <p:cNvPr id="9" name="Picture 8">
            <a:extLst>
              <a:ext uri="{FF2B5EF4-FFF2-40B4-BE49-F238E27FC236}">
                <a16:creationId xmlns:a16="http://schemas.microsoft.com/office/drawing/2014/main" id="{780BC049-D6A7-463F-5ACA-381B1B59993A}"/>
              </a:ext>
            </a:extLst>
          </p:cNvPr>
          <p:cNvPicPr>
            <a:picLocks noChangeAspect="1"/>
          </p:cNvPicPr>
          <p:nvPr/>
        </p:nvPicPr>
        <p:blipFill>
          <a:blip r:embed="rId2"/>
          <a:stretch>
            <a:fillRect/>
          </a:stretch>
        </p:blipFill>
        <p:spPr>
          <a:xfrm>
            <a:off x="10262974" y="0"/>
            <a:ext cx="2730653" cy="6858000"/>
          </a:xfrm>
          <a:prstGeom prst="rect">
            <a:avLst/>
          </a:prstGeom>
        </p:spPr>
      </p:pic>
    </p:spTree>
    <p:extLst>
      <p:ext uri="{BB962C8B-B14F-4D97-AF65-F5344CB8AC3E}">
        <p14:creationId xmlns:p14="http://schemas.microsoft.com/office/powerpoint/2010/main" val="1638384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&amp; YOUR SPEAKER NOTES: Intro + Barrier 1 - Environmental Noise Opening / Title:  Flight Food LTD  "Good  afternoon everyone,. Today our group will analyse the communication problems at Flight Foods Ltd, explain what is going wrong using communication theory, and suggest practical fixes." Agenda Slide "We will start with the company background, then look at five main communication barriers, link them to academic theories, share our solutions, and finish with a clear conclusion." Case Background Slide "Flight Foods is a medium-sized business that makes ready meals for airlines. But instead of growing, it is losing customers — airlines are complaining about undercooked food, packaging mistake and meat being found in vegetarian Meals   The factory has 40 staff aged 16 to 60, from five different cultural groups. They use old, noisy machinery, and most staff get no proper training before they start work." Theories Intro Slide "To understand what is going wrong, we Will use three key communication theories: ﻿﻿Shannon &amp; Weaver's model, which looks at how noise disrupts messages ﻿﻿Berlo's model, which shows how the sender, message, and receiver affect understanding ﻿﻿And Schramm’s idea that communication works best when people share similar experience." Barrier 1: Environmental Noise   "Our first and most obvious barrier is environmental physical noise. As floor manager Gary says, the factory is full of old machines that clank and bang constantly. This fits Shannon &amp; Weaver's theory perfectly: it is channel noise that stops messages getting through. Gary has to shout and run around just to be heard, so even simple instructions are easily missed. To fix this: ﻿﻿Pause noisy machines briefly when giving important instructions ﻿﻿Use clear visual signs and diagrams alongside speech ﻿﻿In the longer term, schedule repairs or add soundproofing to reduce noise levels."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&amp; YOUR SPEAKER NOTES: Intro + Barrier 1 - Environmental Noise Opening / Title:  Flight Food LTD  "Good morning everyone. Today our group will analyse the communication problems at Flight Foods Ltd, explain what is going wrong using communication theory, and suggest practical fixes." Agenda Slide "We will start with the company background, then look at five main communication barriers, link them to academic theories, share our solutions, and finish with a clear conclusion." Case Background Slide "Flight Foods is a medium-sized business that makes ready meals for airlines. But instead of growing, it is losing customers — airlines are complaining about undercooked food, packaging mistake and meat being found in vegetarian Meals   The factory has 40 staff aged 16 to 60, from five different cultural groups. They use old, noisy machinery, and most staff get no proper training before they start work." Theories Intro Slide "To understand what is going wrong, we Will use three key communication theories: ﻿﻿Shannon &amp; Weaver's model, which looks at how noise disrupts messages ﻿﻿Berlo's model, which shows how the sender, message, and receiver affect understanding ﻿﻿And Schramm’s idea that communication works best when people share similar experience." Barrier 1: Environmental Noise   "Our first and most obvious barrier is environmental physical noise. As floor manager Gary says, the factory is full of old machines that clank and bang constantly. This fits Shannon &amp; Weaver's theory perfectly: it is channel noise that stops messages getting through. Gary has to shout and run around just to be heard, so even simple instructions are easily missed. To fix this: ﻿﻿Pause noisy machines briefly when giving important instructions ﻿﻿Use clear visual signs and diagrams alongside speech ﻿﻿In the longer term, schedule repairs or add soundproofing to reduce noise levels."  </dc:title>
  <dc:creator>Michelle Tampos</dc:creator>
  <cp:lastModifiedBy>Michelle Tampos</cp:lastModifiedBy>
  <cp:revision>2</cp:revision>
  <dcterms:created xsi:type="dcterms:W3CDTF">2026-07-05T14:31:24Z</dcterms:created>
  <dcterms:modified xsi:type="dcterms:W3CDTF">2026-07-08T06:47:19Z</dcterms:modified>
</cp:coreProperties>
</file>