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009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 snapToObjects="1">
      <p:cViewPr varScale="1">
        <p:scale>
          <a:sx n="77" d="100"/>
          <a:sy n="77" d="100"/>
        </p:scale>
        <p:origin x="-1368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16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viewProps" Target="viewProps.xml"/><Relationship Id="rId12" Type="http://schemas.openxmlformats.org/officeDocument/2006/relationships/theme" Target="theme/theme1.xml"/><Relationship Id="rId13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notesMaster" Target="notesMasters/notesMaster1.xml"/><Relationship Id="rId9" Type="http://schemas.openxmlformats.org/officeDocument/2006/relationships/printerSettings" Target="printerSettings/printerSettings1.bin"/><Relationship Id="rId1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BC06A5A-3490-D54A-9262-C0DA64FAFC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449429C-13A6-D549-A001-06EB029368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259431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the extension .h may not be necessary in some IDEs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49429C-13A6-D549-A001-06EB029368DA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34731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In some IDEs,</a:t>
            </a:r>
            <a:r>
              <a:rPr lang="en-US" baseline="0" dirty="0" smtClean="0"/>
              <a:t> use of the line “using namespace </a:t>
            </a:r>
            <a:r>
              <a:rPr lang="en-US" baseline="0" dirty="0" err="1" smtClean="0"/>
              <a:t>std</a:t>
            </a:r>
            <a:r>
              <a:rPr lang="en-US" baseline="0" dirty="0" smtClean="0"/>
              <a:t>;” is necessary. Otherwise use of </a:t>
            </a:r>
            <a:r>
              <a:rPr lang="en-US" baseline="0" dirty="0" err="1" smtClean="0"/>
              <a:t>cin</a:t>
            </a:r>
            <a:r>
              <a:rPr lang="en-US" baseline="0" dirty="0" smtClean="0"/>
              <a:t> and </a:t>
            </a:r>
            <a:r>
              <a:rPr lang="en-US" baseline="0" dirty="0" err="1" smtClean="0"/>
              <a:t>cout</a:t>
            </a:r>
            <a:r>
              <a:rPr lang="en-US" baseline="0" dirty="0" smtClean="0"/>
              <a:t> has to be appended with </a:t>
            </a:r>
            <a:r>
              <a:rPr lang="en-US" baseline="0" dirty="0" err="1" smtClean="0"/>
              <a:t>std</a:t>
            </a:r>
            <a:r>
              <a:rPr lang="en-US" baseline="0" dirty="0" smtClean="0"/>
              <a:t>::</a:t>
            </a:r>
          </a:p>
          <a:p>
            <a:r>
              <a:rPr lang="en-US" baseline="0" dirty="0" smtClean="0"/>
              <a:t>i.e., </a:t>
            </a:r>
            <a:r>
              <a:rPr lang="en-US" baseline="0" dirty="0" err="1" smtClean="0"/>
              <a:t>std</a:t>
            </a:r>
            <a:r>
              <a:rPr lang="en-US" baseline="0" dirty="0" smtClean="0"/>
              <a:t>::</a:t>
            </a:r>
            <a:r>
              <a:rPr lang="en-US" baseline="0" dirty="0" err="1" smtClean="0"/>
              <a:t>cin</a:t>
            </a:r>
            <a:r>
              <a:rPr lang="en-US" baseline="0" dirty="0" smtClean="0"/>
              <a:t>&gt;&gt;…..</a:t>
            </a:r>
          </a:p>
          <a:p>
            <a:r>
              <a:rPr lang="en-US" baseline="0" dirty="0" err="1" smtClean="0"/>
              <a:t>std</a:t>
            </a:r>
            <a:r>
              <a:rPr lang="en-US" baseline="0" dirty="0" smtClean="0"/>
              <a:t>::</a:t>
            </a:r>
            <a:r>
              <a:rPr lang="en-US" baseline="0" dirty="0" err="1" smtClean="0"/>
              <a:t>cout</a:t>
            </a:r>
            <a:r>
              <a:rPr lang="en-US" baseline="0" dirty="0" smtClean="0"/>
              <a:t>&lt;&lt;….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49429C-13A6-D549-A001-06EB029368DA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9216667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Priority</a:t>
            </a:r>
            <a:r>
              <a:rPr lang="en-US" baseline="0" dirty="0" smtClean="0"/>
              <a:t> rules for operators in the order of precedence:</a:t>
            </a:r>
          </a:p>
          <a:p>
            <a:pPr marL="228600" indent="-228600">
              <a:buAutoNum type="arabicPeriod"/>
            </a:pPr>
            <a:r>
              <a:rPr lang="en-US" baseline="0" dirty="0" err="1" smtClean="0"/>
              <a:t>paranthesis</a:t>
            </a:r>
            <a:r>
              <a:rPr lang="en-US" baseline="0" dirty="0" smtClean="0"/>
              <a:t> </a:t>
            </a:r>
          </a:p>
          <a:p>
            <a:pPr marL="228600" indent="-228600">
              <a:buAutoNum type="arabicPeriod"/>
            </a:pPr>
            <a:r>
              <a:rPr lang="en-US" baseline="0" dirty="0" smtClean="0"/>
              <a:t>division and multiplication(/,%,*)</a:t>
            </a:r>
          </a:p>
          <a:p>
            <a:pPr marL="228600" indent="-228600">
              <a:buAutoNum type="arabicPeriod"/>
            </a:pPr>
            <a:r>
              <a:rPr lang="en-US" baseline="0" dirty="0" smtClean="0"/>
              <a:t>addition and subtraction(+, -)</a:t>
            </a:r>
          </a:p>
          <a:p>
            <a:pPr marL="0" indent="0">
              <a:buNone/>
            </a:pPr>
            <a:r>
              <a:rPr lang="en-US" baseline="0" dirty="0" smtClean="0"/>
              <a:t>while formulating expressions keep in mind these priorities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449429C-13A6-D549-A001-06EB029368DA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89585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itle 13"/>
          <p:cNvSpPr>
            <a:spLocks noGrp="1"/>
          </p:cNvSpPr>
          <p:nvPr>
            <p:ph type="ctrTitle"/>
          </p:nvPr>
        </p:nvSpPr>
        <p:spPr>
          <a:xfrm>
            <a:off x="1432560" y="359898"/>
            <a:ext cx="7406640" cy="1472184"/>
          </a:xfrm>
        </p:spPr>
        <p:txBody>
          <a:bodyPr anchor="b"/>
          <a:lstStyle>
            <a:lvl1pPr algn="l">
              <a:defRPr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22" name="Subtitle 21"/>
          <p:cNvSpPr>
            <a:spLocks noGrp="1"/>
          </p:cNvSpPr>
          <p:nvPr>
            <p:ph type="subTitle" idx="1"/>
          </p:nvPr>
        </p:nvSpPr>
        <p:spPr>
          <a:xfrm>
            <a:off x="1432560" y="1850064"/>
            <a:ext cx="7406640" cy="1752600"/>
          </a:xfrm>
        </p:spPr>
        <p:txBody>
          <a:bodyPr tIns="0"/>
          <a:lstStyle>
            <a:lvl1pPr marL="27432" indent="0" algn="l">
              <a:buNone/>
              <a:defRPr sz="26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en-GB" smtClean="0"/>
              <a:t>Click to edit Master subtitle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20" name="Footer Placeholder 1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921433" y="1413802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1157176" y="1345016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2282890" y="-54"/>
            <a:ext cx="68580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8392" y="2600325"/>
            <a:ext cx="6400800" cy="2286000"/>
          </a:xfrm>
        </p:spPr>
        <p:txBody>
          <a:bodyPr anchor="t"/>
          <a:lstStyle>
            <a:lvl1pPr algn="l">
              <a:lnSpc>
                <a:spcPts val="4500"/>
              </a:lnSpc>
              <a:buNone/>
              <a:defRPr sz="4000" b="1" cap="all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8392" y="1066800"/>
            <a:ext cx="6400800" cy="1509712"/>
          </a:xfrm>
        </p:spPr>
        <p:txBody>
          <a:bodyPr anchor="b"/>
          <a:lstStyle>
            <a:lvl1pPr marL="18288" indent="0">
              <a:lnSpc>
                <a:spcPts val="2300"/>
              </a:lnSpc>
              <a:spcBef>
                <a:spcPts val="0"/>
              </a:spcBef>
              <a:buNone/>
              <a:defRPr sz="2000">
                <a:solidFill>
                  <a:schemeClr val="tx2">
                    <a:shade val="30000"/>
                    <a:satMod val="150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10" name="Rectangle 9"/>
          <p:cNvSpPr/>
          <p:nvPr/>
        </p:nvSpPr>
        <p:spPr bwMode="invGray">
          <a:xfrm>
            <a:off x="2286000" y="0"/>
            <a:ext cx="76200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2172321" y="2814656"/>
            <a:ext cx="210312" cy="210312"/>
          </a:xfrm>
          <a:prstGeom prst="ellipse">
            <a:avLst/>
          </a:prstGeom>
          <a:gradFill rotWithShape="1">
            <a:gsLst>
              <a:gs pos="0">
                <a:schemeClr val="accent1">
                  <a:tint val="20000"/>
                  <a:satMod val="450000"/>
                  <a:alpha val="95000"/>
                </a:schemeClr>
              </a:gs>
              <a:gs pos="50000">
                <a:schemeClr val="accent1">
                  <a:tint val="38000"/>
                  <a:satMod val="250000"/>
                  <a:alpha val="90000"/>
                </a:schemeClr>
              </a:gs>
              <a:gs pos="95000">
                <a:schemeClr val="accent1">
                  <a:tint val="75000"/>
                  <a:satMod val="255000"/>
                  <a:alpha val="88000"/>
                </a:schemeClr>
              </a:gs>
              <a:gs pos="100000">
                <a:schemeClr val="accent1">
                  <a:tint val="100000"/>
                  <a:shade val="90000"/>
                  <a:satMod val="255000"/>
                  <a:alpha val="85000"/>
                </a:schemeClr>
              </a:gs>
            </a:gsLst>
            <a:path path="circle">
              <a:fillToRect l="25000" t="12500" r="75000" b="87500"/>
            </a:path>
          </a:gradFill>
          <a:ln w="2000" cap="rnd" cmpd="sng" algn="ctr">
            <a:solidFill>
              <a:schemeClr val="accent1">
                <a:shade val="90000"/>
                <a:satMod val="110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val 8"/>
          <p:cNvSpPr/>
          <p:nvPr/>
        </p:nvSpPr>
        <p:spPr>
          <a:xfrm>
            <a:off x="2408064" y="2745870"/>
            <a:ext cx="64008" cy="64008"/>
          </a:xfrm>
          <a:prstGeom prst="ellipse">
            <a:avLst/>
          </a:prstGeom>
          <a:noFill/>
          <a:ln w="12700" cap="rnd" cmpd="sng" algn="ctr">
            <a:solidFill>
              <a:schemeClr val="accent1">
                <a:shade val="75000"/>
                <a:alpha val="60000"/>
              </a:schemeClr>
            </a:solidFill>
            <a:prstDash val="solid"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3560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276088" y="1524000"/>
            <a:ext cx="3657600" cy="46634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160336"/>
            <a:ext cx="8229600" cy="1143000"/>
          </a:xfrm>
        </p:spPr>
        <p:txBody>
          <a:bodyPr anchor="ctr"/>
          <a:lstStyle>
            <a:lvl1pPr algn="ctr">
              <a:defRPr sz="4500" b="1" cap="none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63440" y="328278"/>
            <a:ext cx="4023360" cy="640080"/>
          </a:xfrm>
          <a:solidFill>
            <a:schemeClr val="bg1"/>
          </a:solidFill>
          <a:ln w="10795">
            <a:solidFill>
              <a:schemeClr val="bg1"/>
            </a:solidFill>
            <a:miter lim="800000"/>
          </a:ln>
        </p:spPr>
        <p:txBody>
          <a:bodyPr anchor="ctr"/>
          <a:lstStyle>
            <a:lvl1pPr marL="64008" indent="0" algn="l">
              <a:lnSpc>
                <a:spcPct val="100000"/>
              </a:lnSpc>
              <a:spcBef>
                <a:spcPts val="100"/>
              </a:spcBef>
              <a:buNone/>
              <a:defRPr sz="19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440" y="969336"/>
            <a:ext cx="4023360" cy="4114800"/>
          </a:xfrm>
          <a:ln w="10795">
            <a:solidFill>
              <a:schemeClr val="bg1"/>
            </a:solidFill>
            <a:prstDash val="dash"/>
            <a:miter lim="800000"/>
          </a:ln>
        </p:spPr>
        <p:txBody>
          <a:bodyPr/>
          <a:lstStyle>
            <a:lvl1pPr marL="393192" indent="-274320">
              <a:lnSpc>
                <a:spcPct val="100000"/>
              </a:lnSpc>
              <a:spcBef>
                <a:spcPts val="700"/>
              </a:spcBef>
              <a:defRPr sz="2400"/>
            </a:lvl1pPr>
            <a:lvl2pPr>
              <a:lnSpc>
                <a:spcPct val="100000"/>
              </a:lnSpc>
              <a:spcBef>
                <a:spcPts val="700"/>
              </a:spcBef>
              <a:defRPr sz="2000"/>
            </a:lvl2pPr>
            <a:lvl3pPr>
              <a:lnSpc>
                <a:spcPct val="100000"/>
              </a:lnSpc>
              <a:spcBef>
                <a:spcPts val="700"/>
              </a:spcBef>
              <a:defRPr sz="1800"/>
            </a:lvl3pPr>
            <a:lvl4pPr>
              <a:lnSpc>
                <a:spcPct val="100000"/>
              </a:lnSpc>
              <a:spcBef>
                <a:spcPts val="700"/>
              </a:spcBef>
              <a:defRPr sz="1600"/>
            </a:lvl4pPr>
            <a:lvl5pPr>
              <a:lnSpc>
                <a:spcPct val="100000"/>
              </a:lnSpc>
              <a:spcBef>
                <a:spcPts val="700"/>
              </a:spcBef>
              <a:defRPr sz="16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35608" y="274320"/>
            <a:ext cx="7498080" cy="1143000"/>
          </a:xfrm>
        </p:spPr>
        <p:txBody>
          <a:bodyPr anchor="ctr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1014984" y="0"/>
            <a:ext cx="8129016" cy="6858000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6" name="Rectangle 5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16778"/>
            <a:ext cx="3810000" cy="1162050"/>
          </a:xfrm>
          <a:ln>
            <a:noFill/>
          </a:ln>
        </p:spPr>
        <p:txBody>
          <a:bodyPr anchor="b"/>
          <a:lstStyle>
            <a:lvl1pPr algn="l">
              <a:lnSpc>
                <a:spcPts val="2000"/>
              </a:lnSpc>
              <a:buNone/>
              <a:defRPr sz="2200" b="1" cap="all" baseline="0"/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406964"/>
            <a:ext cx="3810000" cy="698500"/>
          </a:xfrm>
        </p:spPr>
        <p:txBody>
          <a:bodyPr/>
          <a:lstStyle>
            <a:lvl1pPr marL="45720" indent="0">
              <a:lnSpc>
                <a:spcPct val="100000"/>
              </a:lnSpc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8153400" cy="3992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86896" y="1066800"/>
            <a:ext cx="2743200" cy="1981200"/>
          </a:xfrm>
        </p:spPr>
        <p:txBody>
          <a:bodyPr anchor="b">
            <a:noAutofit/>
          </a:bodyPr>
          <a:lstStyle>
            <a:lvl1pPr algn="l">
              <a:buNone/>
              <a:defRPr sz="2100" b="1">
                <a:effectLst/>
              </a:defRPr>
            </a:lvl1pPr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762000" y="1066800"/>
            <a:ext cx="4572000" cy="4572000"/>
          </a:xfrm>
          <a:prstGeom prst="rect">
            <a:avLst/>
          </a:prstGeom>
          <a:solidFill>
            <a:srgbClr val="FFFFFF"/>
          </a:solidFill>
          <a:ln w="88900" cap="sq">
            <a:solidFill>
              <a:srgbClr val="FFFFFF"/>
            </a:solidFill>
            <a:miter lim="800000"/>
          </a:ln>
          <a:effectLst>
            <a:outerShdw blurRad="55500" dist="18500" dir="5400000" algn="tl" rotWithShape="0">
              <a:srgbClr val="000000">
                <a:alpha val="3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635">
            <a:bevelT w="25400" h="19050"/>
            <a:contourClr>
              <a:srgbClr val="969696"/>
            </a:contourClr>
          </a:sp3d>
        </p:spPr>
        <p:txBody>
          <a:bodyPr lIns="91440" tIns="274320" rtlCol="0" anchor="t">
            <a:normAutofit/>
          </a:bodyPr>
          <a:lstStyle>
            <a:extLst/>
          </a:lstStyle>
          <a:p>
            <a:pPr marL="0" indent="-283464" algn="l" rtl="0" eaLnBrk="1" latinLnBrk="0" hangingPunct="1">
              <a:lnSpc>
                <a:spcPts val="3000"/>
              </a:lnSpc>
              <a:spcBef>
                <a:spcPts val="600"/>
              </a:spcBef>
              <a:buClr>
                <a:schemeClr val="accent1"/>
              </a:buClr>
              <a:buSzPct val="80000"/>
              <a:buFont typeface="Wingdings 2"/>
              <a:buNone/>
            </a:pPr>
            <a:endParaRPr kumimoji="0" lang="en-US" sz="3200" kern="120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143003"/>
            <a:ext cx="4419600" cy="3514531"/>
          </a:xfrm>
          <a:prstGeom prst="roundRect">
            <a:avLst>
              <a:gd name="adj" fmla="val 783"/>
            </a:avLst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 lIns="91440" tIns="274320" anchor="t"/>
          <a:lstStyle>
            <a:lvl1pPr indent="0">
              <a:buNone/>
              <a:defRPr sz="3200"/>
            </a:lvl1pPr>
            <a:extLst/>
          </a:lstStyle>
          <a:p>
            <a:pPr marL="0" algn="l" eaLnBrk="1" latinLnBrk="0" hangingPunct="1"/>
            <a:r>
              <a:rPr kumimoji="0" lang="en-GB" smtClean="0"/>
              <a:t>Drag picture to placeholder or click icon to add</a:t>
            </a:r>
            <a:endParaRPr kumimoji="0" lang="en-US" dirty="0"/>
          </a:p>
        </p:txBody>
      </p:sp>
      <p:sp>
        <p:nvSpPr>
          <p:cNvPr id="9" name="Process 8"/>
          <p:cNvSpPr/>
          <p:nvPr/>
        </p:nvSpPr>
        <p:spPr>
          <a:xfrm rot="19468671">
            <a:off x="396725" y="954341"/>
            <a:ext cx="685800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shade val="90000"/>
                <a:satMod val="200000"/>
                <a:alpha val="4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Process 9"/>
          <p:cNvSpPr/>
          <p:nvPr/>
        </p:nvSpPr>
        <p:spPr>
          <a:xfrm rot="2103354" flipH="1">
            <a:off x="5003667" y="936786"/>
            <a:ext cx="649224" cy="204310"/>
          </a:xfrm>
          <a:prstGeom prst="flowChartProcess">
            <a:avLst/>
          </a:prstGeom>
          <a:solidFill>
            <a:srgbClr val="FBFBFB">
              <a:alpha val="45098"/>
            </a:srgbClr>
          </a:solidFill>
          <a:ln w="6350" cap="rnd" cmpd="sng" algn="ctr">
            <a:solidFill>
              <a:srgbClr val="FFFFFF">
                <a:alpha val="100000"/>
              </a:srgbClr>
            </a:solidFill>
            <a:prstDash val="solid"/>
          </a:ln>
          <a:effectLst>
            <a:outerShdw blurRad="25400" dist="25400" dir="3300000" sx="96000" sy="96000" algn="tl" rotWithShape="0">
              <a:schemeClr val="bg2">
                <a:alpha val="20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8200" y="4800600"/>
            <a:ext cx="4419600" cy="762000"/>
          </a:xfrm>
        </p:spPr>
        <p:txBody>
          <a:bodyPr anchor="ctr"/>
          <a:lstStyle>
            <a:lvl1pPr marL="0" indent="0" algn="l">
              <a:lnSpc>
                <a:spcPts val="1600"/>
              </a:lnSpc>
              <a:spcBef>
                <a:spcPts val="0"/>
              </a:spcBef>
              <a:buNone/>
              <a:defRPr sz="1400">
                <a:solidFill>
                  <a:srgbClr val="777777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9"/>
            <a:ext cx="1828800" cy="5851525"/>
          </a:xfrm>
        </p:spPr>
        <p:txBody>
          <a:bodyPr vert="eaVert"/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3000" y="274640"/>
            <a:ext cx="55626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GB" smtClean="0"/>
              <a:t>Click to edit Master text styles</a:t>
            </a:r>
          </a:p>
          <a:p>
            <a:pPr lvl="1" eaLnBrk="1" latinLnBrk="0" hangingPunct="1"/>
            <a:r>
              <a:rPr lang="en-GB" smtClean="0"/>
              <a:t>Second level</a:t>
            </a:r>
          </a:p>
          <a:p>
            <a:pPr lvl="2" eaLnBrk="1" latinLnBrk="0" hangingPunct="1"/>
            <a:r>
              <a:rPr lang="en-GB" smtClean="0"/>
              <a:t>Third level</a:t>
            </a:r>
          </a:p>
          <a:p>
            <a:pPr lvl="3" eaLnBrk="1" latinLnBrk="0" hangingPunct="1"/>
            <a:r>
              <a:rPr lang="en-GB" smtClean="0"/>
              <a:t>Fourth level</a:t>
            </a:r>
          </a:p>
          <a:p>
            <a:pPr lvl="4" eaLnBrk="1" latinLnBrk="0" hangingPunct="1"/>
            <a:r>
              <a:rPr lang="en-GB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4AB02A5-4FE5-49D9-9E24-09F23B90C450}" type="datetimeFigureOut">
              <a:rPr lang="en-US" smtClean="0"/>
              <a:t>22/03/2015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6294C92D-0306-4E69-9CD3-20855E849650}" type="slidenum">
              <a:rPr kumimoji="0" lang="en-US" smtClean="0"/>
              <a:t>‹#›</a:t>
            </a:fld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e 6"/>
          <p:cNvSpPr/>
          <p:nvPr/>
        </p:nvSpPr>
        <p:spPr>
          <a:xfrm>
            <a:off x="-815927" y="-815922"/>
            <a:ext cx="1638887" cy="1638887"/>
          </a:xfrm>
          <a:prstGeom prst="pie">
            <a:avLst>
              <a:gd name="adj1" fmla="val 0"/>
              <a:gd name="adj2" fmla="val 5402120"/>
            </a:avLst>
          </a:prstGeom>
          <a:solidFill>
            <a:schemeClr val="bg2">
              <a:tint val="18000"/>
              <a:satMod val="220000"/>
              <a:alpha val="33000"/>
            </a:schemeClr>
          </a:solidFill>
          <a:ln w="3175" cap="rnd" cmpd="sng" algn="ctr">
            <a:solidFill>
              <a:schemeClr val="bg2">
                <a:shade val="70000"/>
                <a:satMod val="200000"/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Oval 7"/>
          <p:cNvSpPr/>
          <p:nvPr/>
        </p:nvSpPr>
        <p:spPr>
          <a:xfrm>
            <a:off x="168816" y="21102"/>
            <a:ext cx="1702191" cy="1702191"/>
          </a:xfrm>
          <a:prstGeom prst="ellipse">
            <a:avLst/>
          </a:prstGeom>
          <a:noFill/>
          <a:ln w="27305" cap="rnd" cmpd="sng" algn="ctr">
            <a:solidFill>
              <a:schemeClr val="bg2">
                <a:tint val="45000"/>
                <a:satMod val="325000"/>
                <a:alpha val="100000"/>
              </a:schemeClr>
            </a:solidFill>
            <a:prstDash val="solid"/>
          </a:ln>
          <a:effectLst>
            <a:outerShdw blurRad="25400" dist="25400" dir="5400000" algn="tl" rotWithShape="0">
              <a:schemeClr val="bg2">
                <a:shade val="50000"/>
                <a:satMod val="150000"/>
                <a:alpha val="8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Donut 10"/>
          <p:cNvSpPr/>
          <p:nvPr/>
        </p:nvSpPr>
        <p:spPr>
          <a:xfrm rot="2315675">
            <a:off x="182881" y="1055077"/>
            <a:ext cx="1125717" cy="1102624"/>
          </a:xfrm>
          <a:prstGeom prst="donut">
            <a:avLst>
              <a:gd name="adj" fmla="val 11833"/>
            </a:avLst>
          </a:prstGeom>
          <a:gradFill rotWithShape="1">
            <a:gsLst>
              <a:gs pos="0">
                <a:schemeClr val="bg2">
                  <a:tint val="10000"/>
                  <a:shade val="99000"/>
                  <a:satMod val="355000"/>
                  <a:alpha val="70000"/>
                </a:schemeClr>
              </a:gs>
              <a:gs pos="70000">
                <a:schemeClr val="bg2">
                  <a:tint val="6000"/>
                  <a:shade val="100000"/>
                  <a:satMod val="400000"/>
                  <a:alpha val="55000"/>
                </a:schemeClr>
              </a:gs>
              <a:gs pos="100000">
                <a:schemeClr val="bg2">
                  <a:tint val="100000"/>
                  <a:shade val="75000"/>
                  <a:satMod val="370000"/>
                  <a:alpha val="60000"/>
                </a:schemeClr>
              </a:gs>
            </a:gsLst>
            <a:path path="circle">
              <a:fillToRect l="-407500" t="-50000" r="507500" b="150000"/>
            </a:path>
          </a:gradFill>
          <a:ln w="7350" cap="rnd" cmpd="sng" algn="ctr">
            <a:solidFill>
              <a:schemeClr val="bg2">
                <a:shade val="60000"/>
                <a:satMod val="220000"/>
                <a:alpha val="100000"/>
              </a:schemeClr>
            </a:solidFill>
            <a:prstDash val="solid"/>
          </a:ln>
          <a:effectLst>
            <a:outerShdw blurRad="12700" dist="15000" dir="4500000" algn="tl" rotWithShape="0">
              <a:schemeClr val="bg2">
                <a:shade val="10000"/>
                <a:satMod val="200000"/>
                <a:alpha val="3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>
          <a:xfrm>
            <a:off x="1012873" y="-54"/>
            <a:ext cx="8131127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1435608" y="274638"/>
            <a:ext cx="7498080" cy="1143000"/>
          </a:xfrm>
          <a:prstGeom prst="rect">
            <a:avLst/>
          </a:prstGeom>
        </p:spPr>
        <p:txBody>
          <a:bodyPr anchor="ctr">
            <a:normAutofit/>
          </a:bodyPr>
          <a:lstStyle>
            <a:extLst/>
          </a:lstStyle>
          <a:p>
            <a:r>
              <a:rPr kumimoji="0" lang="en-GB" smtClean="0"/>
              <a:t>Click to edit Master title style</a:t>
            </a:r>
            <a:endParaRPr kumimoji="0" lang="en-US"/>
          </a:p>
        </p:txBody>
      </p:sp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1435608" y="1447800"/>
            <a:ext cx="7498080" cy="4800600"/>
          </a:xfrm>
          <a:prstGeom prst="rect">
            <a:avLst/>
          </a:prstGeom>
        </p:spPr>
        <p:txBody>
          <a:bodyPr>
            <a:normAutofit/>
          </a:bodyPr>
          <a:lstStyle>
            <a:extLst/>
          </a:lstStyle>
          <a:p>
            <a:pPr lvl="0" eaLnBrk="1" latinLnBrk="0" hangingPunct="1"/>
            <a:r>
              <a:rPr kumimoji="0" lang="en-GB" smtClean="0"/>
              <a:t>Click to edit Master text styles</a:t>
            </a:r>
          </a:p>
          <a:p>
            <a:pPr lvl="1" eaLnBrk="1" latinLnBrk="0" hangingPunct="1"/>
            <a:r>
              <a:rPr kumimoji="0" lang="en-GB" smtClean="0"/>
              <a:t>Second level</a:t>
            </a:r>
          </a:p>
          <a:p>
            <a:pPr lvl="2" eaLnBrk="1" latinLnBrk="0" hangingPunct="1"/>
            <a:r>
              <a:rPr kumimoji="0" lang="en-GB" smtClean="0"/>
              <a:t>Third level</a:t>
            </a:r>
          </a:p>
          <a:p>
            <a:pPr lvl="3" eaLnBrk="1" latinLnBrk="0" hangingPunct="1"/>
            <a:r>
              <a:rPr kumimoji="0" lang="en-GB" smtClean="0"/>
              <a:t>Fourth level</a:t>
            </a:r>
          </a:p>
          <a:p>
            <a:pPr lvl="4" eaLnBrk="1" latinLnBrk="0" hangingPunct="1"/>
            <a:r>
              <a:rPr kumimoji="0" lang="en-GB" smtClean="0"/>
              <a:t>Fifth level</a:t>
            </a:r>
            <a:endParaRPr kumimoji="0" lang="en-US"/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3581400" y="6305550"/>
            <a:ext cx="2133600" cy="476250"/>
          </a:xfrm>
          <a:prstGeom prst="rect">
            <a:avLst/>
          </a:prstGeom>
        </p:spPr>
        <p:txBody>
          <a:bodyPr anchor="b"/>
          <a:lstStyle>
            <a:lvl1pPr algn="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</a:defRPr>
            </a:lvl1pPr>
            <a:extLst/>
          </a:lstStyle>
          <a:p>
            <a:pPr algn="r" eaLnBrk="1" latinLnBrk="0" hangingPunct="1"/>
            <a:fld id="{54AB02A5-4FE5-49D9-9E24-09F23B90C450}" type="datetimeFigureOut">
              <a:rPr lang="en-US" smtClean="0"/>
              <a:t>22/03/2015</a:t>
            </a:fld>
            <a:endParaRPr lang="en-US" sz="1200">
              <a:solidFill>
                <a:schemeClr val="bg2">
                  <a:shade val="50000"/>
                </a:schemeClr>
              </a:solidFill>
            </a:endParaRPr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5715000" y="6305550"/>
            <a:ext cx="2895600" cy="476250"/>
          </a:xfrm>
          <a:prstGeom prst="rect">
            <a:avLst/>
          </a:prstGeom>
        </p:spPr>
        <p:txBody>
          <a:bodyPr anchor="b"/>
          <a:lstStyle>
            <a:lvl1pPr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613648" y="6305550"/>
            <a:ext cx="457200" cy="476250"/>
          </a:xfrm>
          <a:prstGeom prst="rect">
            <a:avLst/>
          </a:prstGeom>
        </p:spPr>
        <p:txBody>
          <a:bodyPr anchor="b"/>
          <a:lstStyle>
            <a:lvl1pPr algn="ctr" eaLnBrk="1" latinLnBrk="0" hangingPunct="1">
              <a:defRPr kumimoji="0" sz="1200">
                <a:solidFill>
                  <a:schemeClr val="bg2">
                    <a:shade val="50000"/>
                    <a:satMod val="200000"/>
                  </a:schemeClr>
                </a:solidFill>
                <a:effectLst/>
              </a:defRPr>
            </a:lvl1pPr>
            <a:extLst/>
          </a:lstStyle>
          <a:p>
            <a:pPr algn="ctr" eaLnBrk="1" latinLnBrk="0" hangingPunct="1"/>
            <a:fld id="{6294C92D-0306-4E69-9CD3-20855E849650}" type="slidenum">
              <a:rPr kumimoji="0" lang="en-US" smtClean="0"/>
              <a:t>‹#›</a:t>
            </a:fld>
            <a:endParaRPr kumimoji="0" lang="en-US" sz="1200">
              <a:solidFill>
                <a:schemeClr val="bg2">
                  <a:shade val="50000"/>
                </a:schemeClr>
              </a:solidFill>
              <a:effectLst/>
            </a:endParaRPr>
          </a:p>
        </p:txBody>
      </p:sp>
      <p:sp>
        <p:nvSpPr>
          <p:cNvPr id="15" name="Rectangle 14"/>
          <p:cNvSpPr/>
          <p:nvPr/>
        </p:nvSpPr>
        <p:spPr bwMode="invGray">
          <a:xfrm>
            <a:off x="1014984" y="-54"/>
            <a:ext cx="73152" cy="6858054"/>
          </a:xfrm>
          <a:prstGeom prst="rect">
            <a:avLst/>
          </a:prstGeom>
          <a:solidFill>
            <a:schemeClr val="bg1"/>
          </a:solidFill>
          <a:ln w="25400" cap="rnd" cmpd="sng" algn="ctr">
            <a:noFill/>
            <a:prstDash val="solid"/>
          </a:ln>
          <a:effectLst>
            <a:outerShdw blurRad="38550" dist="38000" dir="10800000" algn="tl" rotWithShape="0">
              <a:schemeClr val="bg2">
                <a:shade val="20000"/>
                <a:satMod val="110000"/>
                <a:alpha val="25000"/>
              </a:scheme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4300" kern="1200">
          <a:solidFill>
            <a:schemeClr val="tx2">
              <a:satMod val="130000"/>
            </a:schemeClr>
          </a:solidFill>
          <a:effectLst>
            <a:outerShdw blurRad="50000" dist="30000" dir="5400000" algn="tl" rotWithShape="0">
              <a:srgbClr val="000000">
                <a:alpha val="30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83464" algn="l" rtl="0" eaLnBrk="1" latinLnBrk="0" hangingPunct="1">
        <a:lnSpc>
          <a:spcPct val="100000"/>
        </a:lnSpc>
        <a:spcBef>
          <a:spcPts val="600"/>
        </a:spcBef>
        <a:buClr>
          <a:schemeClr val="accent1"/>
        </a:buClr>
        <a:buSzPct val="80000"/>
        <a:buFont typeface="Wingdings 2"/>
        <a:buChar char="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37744" algn="l" rtl="0" eaLnBrk="1" latinLnBrk="0" hangingPunct="1">
        <a:lnSpc>
          <a:spcPct val="100000"/>
        </a:lnSpc>
        <a:spcBef>
          <a:spcPts val="550"/>
        </a:spcBef>
        <a:buClr>
          <a:schemeClr val="accent1"/>
        </a:buClr>
        <a:buFont typeface="Verdana"/>
        <a:buChar char="◦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86968" indent="-228600" algn="l" rtl="0" eaLnBrk="1" latinLnBrk="0" hangingPunct="1">
        <a:lnSpc>
          <a:spcPct val="100000"/>
        </a:lnSpc>
        <a:spcBef>
          <a:spcPct val="20000"/>
        </a:spcBef>
        <a:buClr>
          <a:schemeClr val="accent2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173736" algn="l" rtl="0" eaLnBrk="1" latinLnBrk="0" hangingPunct="1">
        <a:lnSpc>
          <a:spcPct val="100000"/>
        </a:lnSpc>
        <a:spcBef>
          <a:spcPct val="20000"/>
        </a:spcBef>
        <a:buClr>
          <a:schemeClr val="accent3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298448" indent="-182880" algn="l" rtl="0" eaLnBrk="1" latinLnBrk="0" hangingPunct="1">
        <a:lnSpc>
          <a:spcPct val="100000"/>
        </a:lnSpc>
        <a:spcBef>
          <a:spcPct val="20000"/>
        </a:spcBef>
        <a:buClr>
          <a:schemeClr val="accent4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508760" indent="-182880" algn="l" rtl="0" eaLnBrk="1" latinLnBrk="0" hangingPunct="1">
        <a:lnSpc>
          <a:spcPct val="100000"/>
        </a:lnSpc>
        <a:spcBef>
          <a:spcPct val="20000"/>
        </a:spcBef>
        <a:buClr>
          <a:schemeClr val="accent5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71907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2130552" indent="-182880" algn="l" rtl="0" eaLnBrk="1" latinLnBrk="0" hangingPunct="1">
        <a:lnSpc>
          <a:spcPct val="100000"/>
        </a:lnSpc>
        <a:spcBef>
          <a:spcPct val="20000"/>
        </a:spcBef>
        <a:buClr>
          <a:schemeClr val="accent6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32560" y="2399908"/>
            <a:ext cx="7406640" cy="1472184"/>
          </a:xfrm>
        </p:spPr>
        <p:txBody>
          <a:bodyPr/>
          <a:lstStyle/>
          <a:p>
            <a:pPr algn="ctr"/>
            <a:r>
              <a:rPr lang="en-US" dirty="0" smtClean="0"/>
              <a:t>Computational Thinking</a:t>
            </a:r>
            <a:br>
              <a:rPr lang="en-US" dirty="0" smtClean="0"/>
            </a:br>
            <a:r>
              <a:rPr lang="en-US" dirty="0" smtClean="0"/>
              <a:t>M4COMP</a:t>
            </a:r>
            <a:endParaRPr lang="en-US" dirty="0"/>
          </a:p>
        </p:txBody>
      </p:sp>
      <p:sp>
        <p:nvSpPr>
          <p:cNvPr id="5" name="TextBox 4"/>
          <p:cNvSpPr txBox="1"/>
          <p:nvPr/>
        </p:nvSpPr>
        <p:spPr>
          <a:xfrm>
            <a:off x="3972421" y="6488668"/>
            <a:ext cx="14997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 smtClean="0"/>
              <a:t>Term 1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4147921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smtClean="0"/>
              <a:t>Header file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/>
            <a:r>
              <a:rPr lang="en-US" dirty="0"/>
              <a:t>C</a:t>
            </a:r>
            <a:r>
              <a:rPr lang="en-US" dirty="0" smtClean="0"/>
              <a:t>ontain pre-defined/ built-in/ library functions used for specific purposes</a:t>
            </a:r>
          </a:p>
          <a:p>
            <a:pPr algn="just"/>
            <a:r>
              <a:rPr lang="en-US" dirty="0"/>
              <a:t>I</a:t>
            </a:r>
            <a:r>
              <a:rPr lang="en-US" dirty="0" smtClean="0"/>
              <a:t>ncluded as the first part of program depending upon the requirements of built-in functions</a:t>
            </a:r>
          </a:p>
          <a:p>
            <a:pPr algn="just"/>
            <a:r>
              <a:rPr lang="en-US" dirty="0" smtClean="0"/>
              <a:t>Syntax:</a:t>
            </a:r>
          </a:p>
          <a:p>
            <a:pPr lvl="1" algn="just"/>
            <a:r>
              <a:rPr lang="en-US" dirty="0" smtClean="0">
                <a:solidFill>
                  <a:srgbClr val="FF0000"/>
                </a:solidFill>
              </a:rPr>
              <a:t>#include&lt;</a:t>
            </a:r>
            <a:r>
              <a:rPr lang="en-US" dirty="0" err="1" smtClean="0">
                <a:solidFill>
                  <a:srgbClr val="FF0000"/>
                </a:solidFill>
              </a:rPr>
              <a:t>file_name.h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</a:p>
          <a:p>
            <a:pPr lvl="1" algn="just"/>
            <a:r>
              <a:rPr lang="en-US" dirty="0" smtClean="0">
                <a:solidFill>
                  <a:srgbClr val="FF0000"/>
                </a:solidFill>
              </a:rPr>
              <a:t>#include </a:t>
            </a:r>
            <a:r>
              <a:rPr lang="en-US" dirty="0" err="1" smtClean="0">
                <a:solidFill>
                  <a:srgbClr val="FF0000"/>
                </a:solidFill>
              </a:rPr>
              <a:t>file_name.h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74312389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dirty="0" err="1" smtClean="0"/>
              <a:t>Input/Output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Header file required: </a:t>
            </a:r>
            <a:r>
              <a:rPr lang="en-US" dirty="0" err="1" smtClean="0"/>
              <a:t>iostream</a:t>
            </a:r>
            <a:endParaRPr lang="en-US" dirty="0" smtClean="0"/>
          </a:p>
          <a:p>
            <a:pPr lvl="1"/>
            <a:r>
              <a:rPr lang="en-US" dirty="0" smtClean="0">
                <a:solidFill>
                  <a:srgbClr val="FF0000"/>
                </a:solidFill>
              </a:rPr>
              <a:t>#include&lt;</a:t>
            </a:r>
            <a:r>
              <a:rPr lang="en-US" dirty="0" err="1" smtClean="0">
                <a:solidFill>
                  <a:srgbClr val="FF0000"/>
                </a:solidFill>
              </a:rPr>
              <a:t>iostream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  <a:r>
              <a:rPr lang="en-US" dirty="0" smtClean="0"/>
              <a:t> or </a:t>
            </a:r>
            <a:r>
              <a:rPr lang="en-US" dirty="0" smtClean="0">
                <a:solidFill>
                  <a:srgbClr val="FF0000"/>
                </a:solidFill>
              </a:rPr>
              <a:t>#include </a:t>
            </a:r>
            <a:r>
              <a:rPr lang="en-US" dirty="0" err="1" smtClean="0">
                <a:solidFill>
                  <a:srgbClr val="FF0000"/>
                </a:solidFill>
              </a:rPr>
              <a:t>iostream</a:t>
            </a:r>
            <a:endParaRPr lang="en-US" dirty="0" smtClean="0">
              <a:solidFill>
                <a:srgbClr val="FF0000"/>
              </a:solidFill>
            </a:endParaRPr>
          </a:p>
          <a:p>
            <a:r>
              <a:rPr lang="en-US" dirty="0" smtClean="0"/>
              <a:t>Getting input</a:t>
            </a:r>
          </a:p>
          <a:p>
            <a:pPr lvl="1"/>
            <a:r>
              <a:rPr lang="en-US" dirty="0" err="1" smtClean="0">
                <a:solidFill>
                  <a:srgbClr val="FF0000"/>
                </a:solidFill>
              </a:rPr>
              <a:t>cin</a:t>
            </a:r>
            <a:r>
              <a:rPr lang="en-US" dirty="0" smtClean="0">
                <a:solidFill>
                  <a:srgbClr val="FF0000"/>
                </a:solidFill>
              </a:rPr>
              <a:t>&gt;&gt;var1[&gt;&gt;var2….</a:t>
            </a:r>
            <a:r>
              <a:rPr lang="en-US" dirty="0" err="1" smtClean="0">
                <a:solidFill>
                  <a:srgbClr val="FF0000"/>
                </a:solidFill>
              </a:rPr>
              <a:t>varn</a:t>
            </a:r>
            <a:r>
              <a:rPr lang="en-US" dirty="0" smtClean="0">
                <a:solidFill>
                  <a:srgbClr val="FF0000"/>
                </a:solidFill>
              </a:rPr>
              <a:t>];</a:t>
            </a:r>
          </a:p>
          <a:p>
            <a:r>
              <a:rPr lang="en-US" dirty="0" smtClean="0"/>
              <a:t>Display output</a:t>
            </a:r>
          </a:p>
          <a:p>
            <a:pPr lvl="1"/>
            <a:r>
              <a:rPr lang="en-US" dirty="0" err="1" smtClean="0">
                <a:solidFill>
                  <a:srgbClr val="FF0000"/>
                </a:solidFill>
              </a:rPr>
              <a:t>cout</a:t>
            </a:r>
            <a:r>
              <a:rPr lang="en-US" dirty="0" smtClean="0">
                <a:solidFill>
                  <a:srgbClr val="FF0000"/>
                </a:solidFill>
              </a:rPr>
              <a:t>&lt;&lt;var1;</a:t>
            </a:r>
          </a:p>
          <a:p>
            <a:pPr lvl="1"/>
            <a:r>
              <a:rPr lang="en-US" dirty="0" err="1" smtClean="0">
                <a:solidFill>
                  <a:srgbClr val="FF0000"/>
                </a:solidFill>
              </a:rPr>
              <a:t>cout</a:t>
            </a:r>
            <a:r>
              <a:rPr lang="en-US" dirty="0" smtClean="0">
                <a:solidFill>
                  <a:srgbClr val="FF0000"/>
                </a:solidFill>
              </a:rPr>
              <a:t>&lt;&lt;“any message”&lt;&lt;</a:t>
            </a:r>
            <a:r>
              <a:rPr lang="en-US" dirty="0" err="1" smtClean="0">
                <a:solidFill>
                  <a:srgbClr val="FF0000"/>
                </a:solidFill>
              </a:rPr>
              <a:t>var</a:t>
            </a:r>
            <a:r>
              <a:rPr lang="en-US" dirty="0" smtClean="0">
                <a:solidFill>
                  <a:srgbClr val="FF0000"/>
                </a:solidFill>
              </a:rPr>
              <a:t>;</a:t>
            </a:r>
          </a:p>
          <a:p>
            <a:pPr lvl="1"/>
            <a:r>
              <a:rPr lang="en-US" dirty="0" err="1" smtClean="0">
                <a:solidFill>
                  <a:srgbClr val="FF0000"/>
                </a:solidFill>
              </a:rPr>
              <a:t>cout</a:t>
            </a:r>
            <a:r>
              <a:rPr lang="en-US" dirty="0" smtClean="0">
                <a:solidFill>
                  <a:srgbClr val="FF0000"/>
                </a:solidFill>
              </a:rPr>
              <a:t>&lt;&lt;</a:t>
            </a:r>
            <a:r>
              <a:rPr lang="en-US" dirty="0" err="1" smtClean="0">
                <a:solidFill>
                  <a:srgbClr val="FF0000"/>
                </a:solidFill>
              </a:rPr>
              <a:t>var</a:t>
            </a:r>
            <a:r>
              <a:rPr lang="en-US" dirty="0" smtClean="0">
                <a:solidFill>
                  <a:srgbClr val="FF0000"/>
                </a:solidFill>
              </a:rPr>
              <a:t>&lt;&lt;“any message”;</a:t>
            </a:r>
          </a:p>
          <a:p>
            <a:pPr lvl="1"/>
            <a:r>
              <a:rPr lang="en-US" dirty="0" err="1" smtClean="0">
                <a:solidFill>
                  <a:srgbClr val="FF0000"/>
                </a:solidFill>
              </a:rPr>
              <a:t>cout</a:t>
            </a:r>
            <a:r>
              <a:rPr lang="en-US" dirty="0" smtClean="0">
                <a:solidFill>
                  <a:srgbClr val="FF0000"/>
                </a:solidFill>
              </a:rPr>
              <a:t>&lt;&lt;“</a:t>
            </a:r>
            <a:r>
              <a:rPr lang="en-US" dirty="0" err="1" smtClean="0">
                <a:solidFill>
                  <a:srgbClr val="FF0000"/>
                </a:solidFill>
              </a:rPr>
              <a:t>msg</a:t>
            </a:r>
            <a:r>
              <a:rPr lang="en-US" dirty="0" smtClean="0">
                <a:solidFill>
                  <a:srgbClr val="FF0000"/>
                </a:solidFill>
              </a:rPr>
              <a:t> 1”&lt;&lt;var1&lt;&lt;“msg2”&lt;&lt;var2…….;</a:t>
            </a:r>
            <a:endParaRPr lang="en-US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9113012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 simple C++ program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#include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en-US" dirty="0" err="1">
                <a:solidFill>
                  <a:srgbClr val="FF0000"/>
                </a:solidFill>
              </a:rPr>
              <a:t>iostream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using namespace </a:t>
            </a:r>
            <a:r>
              <a:rPr lang="en-US" dirty="0" err="1">
                <a:solidFill>
                  <a:srgbClr val="9B009B"/>
                </a:solidFill>
              </a:rPr>
              <a:t>std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void</a:t>
            </a:r>
            <a:r>
              <a:rPr lang="en-US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main</a:t>
            </a:r>
            <a:r>
              <a:rPr lang="en-US" dirty="0"/>
              <a:t>()</a:t>
            </a:r>
          </a:p>
          <a:p>
            <a:pPr marL="82296" indent="0">
              <a:buNone/>
            </a:pPr>
            <a:r>
              <a:rPr lang="en-US" dirty="0" smtClean="0"/>
              <a:t>{</a:t>
            </a:r>
            <a:r>
              <a:rPr lang="en-US" dirty="0"/>
              <a:t>	</a:t>
            </a:r>
            <a:endParaRPr lang="en-US" dirty="0" smtClean="0"/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/>
              <a:t>&lt;&lt;</a:t>
            </a:r>
            <a:r>
              <a:rPr lang="en-US" dirty="0">
                <a:solidFill>
                  <a:srgbClr val="FF0000"/>
                </a:solidFill>
              </a:rPr>
              <a:t>"first program in </a:t>
            </a:r>
            <a:r>
              <a:rPr lang="en-US" dirty="0" err="1">
                <a:solidFill>
                  <a:srgbClr val="FF0000"/>
                </a:solidFill>
              </a:rPr>
              <a:t>cpp</a:t>
            </a:r>
            <a:r>
              <a:rPr lang="en-US" dirty="0">
                <a:solidFill>
                  <a:srgbClr val="FF0000"/>
                </a:solidFill>
              </a:rPr>
              <a:t>"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 smtClean="0"/>
              <a:t>}</a:t>
            </a:r>
            <a:endParaRPr lang="en-US" dirty="0"/>
          </a:p>
        </p:txBody>
      </p:sp>
      <p:cxnSp>
        <p:nvCxnSpPr>
          <p:cNvPr id="5" name="Straight Arrow Connector 4"/>
          <p:cNvCxnSpPr/>
          <p:nvPr/>
        </p:nvCxnSpPr>
        <p:spPr>
          <a:xfrm flipH="1">
            <a:off x="3499513" y="2918154"/>
            <a:ext cx="5810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4080513" y="2556695"/>
            <a:ext cx="3837305" cy="5847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chemeClr val="accent1">
                    <a:lumMod val="75000"/>
                  </a:schemeClr>
                </a:solidFill>
              </a:rPr>
              <a:t>indicate the compiler of the starting point of program execution</a:t>
            </a:r>
            <a:endParaRPr lang="en-US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cxnSp>
        <p:nvCxnSpPr>
          <p:cNvPr id="7" name="Straight Arrow Connector 6"/>
          <p:cNvCxnSpPr/>
          <p:nvPr/>
        </p:nvCxnSpPr>
        <p:spPr>
          <a:xfrm flipH="1">
            <a:off x="1922424" y="3506663"/>
            <a:ext cx="5810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>
            <a:off x="1922424" y="4691751"/>
            <a:ext cx="581001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TextBox 8"/>
          <p:cNvSpPr txBox="1"/>
          <p:nvPr/>
        </p:nvSpPr>
        <p:spPr>
          <a:xfrm>
            <a:off x="2435865" y="3310366"/>
            <a:ext cx="3837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chemeClr val="accent1">
                    <a:lumMod val="75000"/>
                  </a:schemeClr>
                </a:solidFill>
              </a:rPr>
              <a:t>indicate start of a block of code</a:t>
            </a:r>
            <a:endParaRPr lang="en-US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2422353" y="4481944"/>
            <a:ext cx="3837305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dirty="0" smtClean="0">
                <a:solidFill>
                  <a:schemeClr val="accent1">
                    <a:lumMod val="75000"/>
                  </a:schemeClr>
                </a:solidFill>
              </a:rPr>
              <a:t>indicate stop of a block of code</a:t>
            </a:r>
            <a:endParaRPr lang="en-US" sz="1600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836704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C++ code to add two numbers</a:t>
            </a:r>
            <a:endParaRPr lang="en-US" dirty="0"/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#include </a:t>
            </a:r>
            <a:r>
              <a:rPr lang="en-US" dirty="0">
                <a:solidFill>
                  <a:srgbClr val="FF0000"/>
                </a:solidFill>
              </a:rPr>
              <a:t>&lt;</a:t>
            </a:r>
            <a:r>
              <a:rPr lang="en-US" dirty="0" err="1">
                <a:solidFill>
                  <a:srgbClr val="FF0000"/>
                </a:solidFill>
              </a:rPr>
              <a:t>iostream</a:t>
            </a:r>
            <a:r>
              <a:rPr lang="en-US" dirty="0" smtClean="0">
                <a:solidFill>
                  <a:srgbClr val="FF0000"/>
                </a:solidFill>
              </a:rPr>
              <a:t>&gt;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using namespace </a:t>
            </a:r>
            <a:r>
              <a:rPr lang="en-US" dirty="0" err="1">
                <a:solidFill>
                  <a:srgbClr val="9B009B"/>
                </a:solidFill>
              </a:rPr>
              <a:t>std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>
                <a:solidFill>
                  <a:srgbClr val="3366FF"/>
                </a:solidFill>
              </a:rPr>
              <a:t>void</a:t>
            </a:r>
            <a:r>
              <a:rPr lang="en-US" dirty="0" smtClean="0"/>
              <a:t> </a:t>
            </a:r>
            <a:r>
              <a:rPr lang="en-US" dirty="0">
                <a:solidFill>
                  <a:srgbClr val="FF0000"/>
                </a:solidFill>
              </a:rPr>
              <a:t>main</a:t>
            </a:r>
            <a:r>
              <a:rPr lang="en-US" dirty="0"/>
              <a:t>()</a:t>
            </a:r>
          </a:p>
          <a:p>
            <a:pPr marL="82296" indent="0">
              <a:buNone/>
            </a:pPr>
            <a:r>
              <a:rPr lang="en-US" dirty="0" smtClean="0"/>
              <a:t>{</a:t>
            </a:r>
            <a:r>
              <a:rPr lang="en-US" dirty="0"/>
              <a:t>	</a:t>
            </a:r>
            <a:endParaRPr lang="en-US" dirty="0" smtClean="0"/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>
                <a:solidFill>
                  <a:srgbClr val="3366FF"/>
                </a:solidFill>
              </a:rPr>
              <a:t>int</a:t>
            </a:r>
            <a:r>
              <a:rPr lang="en-US" dirty="0" smtClean="0"/>
              <a:t> no1,no2,add;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 smtClean="0"/>
              <a:t>&lt;&lt;</a:t>
            </a:r>
            <a:r>
              <a:rPr lang="en-US" dirty="0">
                <a:solidFill>
                  <a:srgbClr val="FF0000"/>
                </a:solidFill>
              </a:rPr>
              <a:t>“Enter two integer numbers”</a:t>
            </a:r>
            <a:r>
              <a:rPr lang="en-US" dirty="0" smtClean="0"/>
              <a:t>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cin</a:t>
            </a:r>
            <a:r>
              <a:rPr lang="en-US" dirty="0" smtClean="0"/>
              <a:t>&gt;&gt;no1&gt;&gt;no2;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smtClean="0"/>
              <a:t>add=no1+no2;</a:t>
            </a:r>
          </a:p>
          <a:p>
            <a:pPr marL="82296" indent="0">
              <a:buNone/>
            </a:pPr>
            <a:r>
              <a:rPr lang="en-US" dirty="0"/>
              <a:t>	</a:t>
            </a:r>
            <a:r>
              <a:rPr lang="en-US" dirty="0" err="1" smtClean="0"/>
              <a:t>cout</a:t>
            </a:r>
            <a:r>
              <a:rPr lang="en-US" dirty="0"/>
              <a:t>&lt;</a:t>
            </a:r>
            <a:r>
              <a:rPr lang="en-US" dirty="0" smtClean="0"/>
              <a:t>&lt;</a:t>
            </a:r>
            <a:r>
              <a:rPr lang="en-US" dirty="0" smtClean="0">
                <a:solidFill>
                  <a:srgbClr val="FF0000"/>
                </a:solidFill>
              </a:rPr>
              <a:t>”Result of addition :”</a:t>
            </a:r>
            <a:r>
              <a:rPr lang="en-US" dirty="0" smtClean="0"/>
              <a:t>&lt;&lt;add;</a:t>
            </a:r>
          </a:p>
          <a:p>
            <a:pPr marL="82296" indent="0">
              <a:buNone/>
            </a:pPr>
            <a:r>
              <a:rPr lang="en-US" dirty="0" smtClean="0"/>
              <a:t>}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202057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Exercise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/>
              <a:t>C++ program to perform the following calculations:</a:t>
            </a:r>
          </a:p>
          <a:p>
            <a:pPr lvl="1"/>
            <a:r>
              <a:rPr lang="en-US" dirty="0" smtClean="0"/>
              <a:t>c=</a:t>
            </a:r>
            <a:r>
              <a:rPr lang="en-US" dirty="0" err="1" smtClean="0"/>
              <a:t>a+b</a:t>
            </a:r>
            <a:endParaRPr lang="en-US" dirty="0" smtClean="0"/>
          </a:p>
          <a:p>
            <a:pPr lvl="1"/>
            <a:r>
              <a:rPr lang="en-US" dirty="0" smtClean="0"/>
              <a:t>d=e*f</a:t>
            </a:r>
          </a:p>
          <a:p>
            <a:r>
              <a:rPr lang="en-US" dirty="0"/>
              <a:t>C++ program to perform the following calculations</a:t>
            </a:r>
            <a:r>
              <a:rPr lang="en-US" dirty="0" smtClean="0"/>
              <a:t>:</a:t>
            </a:r>
          </a:p>
          <a:p>
            <a:pPr lvl="1"/>
            <a:r>
              <a:rPr lang="en-US" dirty="0"/>
              <a:t>c=</a:t>
            </a:r>
            <a:r>
              <a:rPr lang="en-US" dirty="0" err="1"/>
              <a:t>a+b</a:t>
            </a:r>
            <a:endParaRPr lang="en-US" dirty="0"/>
          </a:p>
          <a:p>
            <a:pPr lvl="1"/>
            <a:r>
              <a:rPr lang="en-US" dirty="0"/>
              <a:t>d=c-e</a:t>
            </a:r>
          </a:p>
          <a:p>
            <a:pPr lvl="1"/>
            <a:r>
              <a:rPr lang="en-US" dirty="0"/>
              <a:t>f=a/b-c*</a:t>
            </a:r>
            <a:r>
              <a:rPr lang="en-US" dirty="0" smtClean="0"/>
              <a:t>d</a:t>
            </a:r>
            <a:endParaRPr lang="en-US" dirty="0" smtClean="0"/>
          </a:p>
          <a:p>
            <a:r>
              <a:rPr lang="en-US" dirty="0" smtClean="0"/>
              <a:t>C++ program to swap two numbers</a:t>
            </a:r>
            <a:endParaRPr lang="en-US" dirty="0"/>
          </a:p>
          <a:p>
            <a:pPr lvl="1"/>
            <a:endParaRPr lang="en-US" dirty="0" smtClean="0"/>
          </a:p>
        </p:txBody>
      </p:sp>
    </p:spTree>
    <p:extLst>
      <p:ext uri="{BB962C8B-B14F-4D97-AF65-F5344CB8AC3E}">
        <p14:creationId xmlns:p14="http://schemas.microsoft.com/office/powerpoint/2010/main" val="1345924784"/>
      </p:ext>
    </p:extLst>
  </p:cSld>
  <p:clrMapOvr>
    <a:masterClrMapping/>
  </p:clrMapOvr>
  <p:timing>
    <p:tnLst>
      <p:par>
        <p:cTn xmlns:p14="http://schemas.microsoft.com/office/powerpoint/2010/main"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lstice">
  <a:themeElements>
    <a:clrScheme name="Solstice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Solstice">
      <a:maj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Gill Sans MT"/>
        <a:ea typeface=""/>
        <a:cs typeface=""/>
        <a:font script="Grek" typeface="Corbel"/>
        <a:font script="Cyrl" typeface="Corbel"/>
        <a:font script="Jpan" typeface="ＭＳ ゴシック"/>
        <a:font script="Hang" typeface="HY엽서L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Solstice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53000"/>
              </a:schemeClr>
            </a:gs>
            <a:gs pos="50000">
              <a:schemeClr val="phClr">
                <a:tint val="42000"/>
                <a:satMod val="255000"/>
              </a:schemeClr>
            </a:gs>
            <a:gs pos="97000">
              <a:schemeClr val="phClr">
                <a:tint val="53000"/>
                <a:satMod val="260000"/>
              </a:schemeClr>
            </a:gs>
            <a:gs pos="100000">
              <a:schemeClr val="phClr">
                <a:tint val="56000"/>
                <a:satMod val="275000"/>
              </a:schemeClr>
            </a:gs>
          </a:gsLst>
          <a:path path="circle">
            <a:fillToRect l="50000" t="50000" r="50000" b="50000"/>
          </a:path>
        </a:gradFill>
        <a:gradFill rotWithShape="1">
          <a:gsLst>
            <a:gs pos="0">
              <a:schemeClr val="phClr">
                <a:tint val="92000"/>
                <a:satMod val="170000"/>
              </a:schemeClr>
            </a:gs>
            <a:gs pos="15000">
              <a:schemeClr val="phClr">
                <a:tint val="92000"/>
                <a:shade val="99000"/>
                <a:satMod val="170000"/>
              </a:schemeClr>
            </a:gs>
            <a:gs pos="62000">
              <a:schemeClr val="phClr">
                <a:tint val="96000"/>
                <a:shade val="80000"/>
                <a:satMod val="170000"/>
              </a:schemeClr>
            </a:gs>
            <a:gs pos="97000">
              <a:schemeClr val="phClr">
                <a:tint val="98000"/>
                <a:shade val="63000"/>
                <a:satMod val="170000"/>
              </a:schemeClr>
            </a:gs>
            <a:gs pos="100000">
              <a:schemeClr val="phClr">
                <a:shade val="62000"/>
                <a:satMod val="170000"/>
              </a:schemeClr>
            </a:gs>
          </a:gsLst>
          <a:path path="circle">
            <a:fillToRect l="50000" t="50000" r="50000" b="5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8700000"/>
            </a:lightRig>
          </a:scene3d>
          <a:sp3d contourW="12700">
            <a:bevelT w="0" h="0"/>
            <a:contourClr>
              <a:schemeClr val="phClr">
                <a:shade val="8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137"/>
              </a:srgbClr>
            </a:outerShdw>
          </a:effectLst>
          <a:scene3d>
            <a:camera prst="orthographicFront" fov="0">
              <a:rot lat="0" lon="0" rev="0"/>
            </a:camera>
            <a:lightRig rig="brightRoom" dir="tl">
              <a:rot lat="0" lon="0" rev="5400000"/>
            </a:lightRig>
          </a:scene3d>
          <a:sp3d contourW="12700">
            <a:bevelT w="25400" h="50800" prst="angle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355000"/>
              </a:schemeClr>
            </a:gs>
            <a:gs pos="40000">
              <a:schemeClr val="phClr">
                <a:tint val="85000"/>
                <a:satMod val="320000"/>
              </a:schemeClr>
            </a:gs>
            <a:gs pos="100000">
              <a:schemeClr val="phClr">
                <a:shade val="55000"/>
                <a:satMod val="300000"/>
              </a:schemeClr>
            </a:gs>
          </a:gsLst>
          <a:path path="circle">
            <a:fillToRect l="-24500" t="-20000" r="124500" b="12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"/>
                <a:satMod val="300000"/>
              </a:schemeClr>
              <a:schemeClr val="phClr">
                <a:tint val="90000"/>
                <a:satMod val="225000"/>
              </a:schemeClr>
            </a:duotone>
          </a:blip>
          <a:tile tx="0" ty="0" sx="90000" sy="90000" flip="xy" algn="tl"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Solstice.thmx</Template>
  <TotalTime>50</TotalTime>
  <Words>356</Words>
  <Application>Microsoft Macintosh PowerPoint</Application>
  <PresentationFormat>On-screen Show (4:3)</PresentationFormat>
  <Paragraphs>60</Paragraphs>
  <Slides>6</Slides>
  <Notes>3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7" baseType="lpstr">
      <vt:lpstr>Solstice</vt:lpstr>
      <vt:lpstr>Computational Thinking M4COMP</vt:lpstr>
      <vt:lpstr>Header file</vt:lpstr>
      <vt:lpstr>Input/Output</vt:lpstr>
      <vt:lpstr>A simple C++ program</vt:lpstr>
      <vt:lpstr>C++ code to add two numbers</vt:lpstr>
      <vt:lpstr>Exercise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Computational Thinking M4COMP</dc:title>
  <dc:creator>MY LAPTOP</dc:creator>
  <cp:lastModifiedBy>MY LAPTOP</cp:lastModifiedBy>
  <cp:revision>12</cp:revision>
  <dcterms:created xsi:type="dcterms:W3CDTF">2015-03-15T14:38:12Z</dcterms:created>
  <dcterms:modified xsi:type="dcterms:W3CDTF">2015-03-22T20:21:00Z</dcterms:modified>
</cp:coreProperties>
</file>