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92" r:id="rId2"/>
    <p:sldId id="305" r:id="rId3"/>
    <p:sldId id="294" r:id="rId4"/>
    <p:sldId id="295" r:id="rId5"/>
    <p:sldId id="296" r:id="rId6"/>
    <p:sldId id="297" r:id="rId7"/>
    <p:sldId id="306" r:id="rId8"/>
  </p:sldIdLst>
  <p:sldSz cx="9144000" cy="6858000" type="screen4x3"/>
  <p:notesSz cx="6858000" cy="9144000"/>
  <p:embeddedFontLst>
    <p:embeddedFont>
      <p:font typeface="Wingdings 3" panose="05040102010807070707" pitchFamily="18" charset="2"/>
      <p:regular r:id="rId9"/>
    </p:embeddedFont>
    <p:embeddedFont>
      <p:font typeface="Century Gothic" panose="020B0502020202020204" pitchFamily="34" charset="0"/>
      <p:regular r:id="rId10"/>
      <p:bold r:id="rId11"/>
      <p:italic r:id="rId12"/>
      <p:boldItalic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7" autoAdjust="0"/>
    <p:restoredTop sz="94660"/>
  </p:normalViewPr>
  <p:slideViewPr>
    <p:cSldViewPr snapToGrid="0">
      <p:cViewPr varScale="1">
        <p:scale>
          <a:sx n="82" d="100"/>
          <a:sy n="82" d="100"/>
        </p:scale>
        <p:origin x="981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5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23/11/2020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dirty="0" smtClean="0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Challenger Accident Case Study</a:t>
            </a:r>
          </a:p>
          <a:p>
            <a:endParaRPr lang="en-GB" dirty="0" smtClean="0"/>
          </a:p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hallengerDisaster_512kb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25575" y="1108075"/>
            <a:ext cx="6553200" cy="4914900"/>
          </a:xfrm>
        </p:spPr>
      </p:pic>
    </p:spTree>
    <p:extLst>
      <p:ext uri="{BB962C8B-B14F-4D97-AF65-F5344CB8AC3E}">
        <p14:creationId xmlns:p14="http://schemas.microsoft.com/office/powerpoint/2010/main" val="34498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January 28</a:t>
            </a:r>
            <a:r>
              <a:rPr lang="en-GB" baseline="30000" dirty="0" smtClean="0"/>
              <a:t>th</a:t>
            </a:r>
            <a:r>
              <a:rPr lang="en-GB" dirty="0" smtClean="0"/>
              <a:t> 1986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r>
              <a:rPr lang="en-GB" dirty="0" smtClean="0"/>
              <a:t>Space shuttle OV-099 </a:t>
            </a:r>
            <a:r>
              <a:rPr lang="en-GB" i="1" dirty="0" smtClean="0"/>
              <a:t>Challenger</a:t>
            </a:r>
            <a:endParaRPr lang="en-GB" dirty="0"/>
          </a:p>
          <a:p>
            <a:pPr lvl="1"/>
            <a:r>
              <a:rPr lang="en-GB" dirty="0" smtClean="0"/>
              <a:t>Second orbiter put into service (after </a:t>
            </a:r>
            <a:r>
              <a:rPr lang="en-GB" i="1" dirty="0" smtClean="0"/>
              <a:t>Columbia</a:t>
            </a:r>
            <a:r>
              <a:rPr lang="en-GB" dirty="0" smtClean="0"/>
              <a:t>)</a:t>
            </a:r>
            <a:endParaRPr lang="en-GB" dirty="0"/>
          </a:p>
          <a:p>
            <a:pPr lvl="1"/>
            <a:r>
              <a:rPr lang="en-GB" dirty="0" smtClean="0"/>
              <a:t>STS-51-L </a:t>
            </a:r>
          </a:p>
          <a:p>
            <a:pPr lvl="2"/>
            <a:r>
              <a:rPr lang="en-GB" dirty="0" smtClean="0"/>
              <a:t>Due to deploy several tracking/data relay satellites, 2 astronomy missions and to run the </a:t>
            </a:r>
            <a:r>
              <a:rPr lang="en-GB" i="1" dirty="0" smtClean="0"/>
              <a:t>Teacher In Space </a:t>
            </a:r>
            <a:r>
              <a:rPr lang="en-GB" dirty="0" smtClean="0"/>
              <a:t>project</a:t>
            </a:r>
          </a:p>
          <a:p>
            <a:pPr lvl="1"/>
            <a:r>
              <a:rPr lang="en-GB" i="1" dirty="0" smtClean="0"/>
              <a:t>Challenger</a:t>
            </a:r>
            <a:r>
              <a:rPr lang="en-GB" dirty="0" smtClean="0"/>
              <a:t>’s 10</a:t>
            </a:r>
            <a:r>
              <a:rPr lang="en-GB" baseline="30000" dirty="0" smtClean="0"/>
              <a:t>th</a:t>
            </a:r>
            <a:r>
              <a:rPr lang="en-GB" dirty="0" smtClean="0"/>
              <a:t> flight</a:t>
            </a:r>
          </a:p>
          <a:p>
            <a:pPr lvl="1"/>
            <a:r>
              <a:rPr lang="en-GB" dirty="0" smtClean="0"/>
              <a:t>35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/>
              <a:t>space shuttle </a:t>
            </a:r>
            <a:r>
              <a:rPr lang="en-GB" dirty="0" smtClean="0"/>
              <a:t>flight overall</a:t>
            </a:r>
          </a:p>
          <a:p>
            <a:pPr lvl="1"/>
            <a:endParaRPr lang="en-GB" sz="800" dirty="0" smtClean="0"/>
          </a:p>
          <a:p>
            <a:r>
              <a:rPr lang="en-GB" dirty="0" smtClean="0"/>
              <a:t>Disintegrated 73 seconds into flight due to blow-by of hot gasses around O-ring in right SRB</a:t>
            </a:r>
          </a:p>
          <a:p>
            <a:endParaRPr lang="en-GB" sz="800" dirty="0" smtClean="0"/>
          </a:p>
          <a:p>
            <a:r>
              <a:rPr lang="en-GB" dirty="0" smtClean="0"/>
              <a:t>Ambient temperatures around -1</a:t>
            </a:r>
            <a:r>
              <a:rPr lang="en-GB" dirty="0" smtClean="0">
                <a:cs typeface="Arial"/>
              </a:rPr>
              <a:t>°C</a:t>
            </a:r>
          </a:p>
          <a:p>
            <a:pPr lvl="1"/>
            <a:r>
              <a:rPr lang="en-GB" dirty="0" smtClean="0">
                <a:cs typeface="Arial"/>
              </a:rPr>
              <a:t>O-ring temperatures below -6°C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60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January 27</a:t>
            </a:r>
            <a:r>
              <a:rPr lang="en-GB" baseline="30000" dirty="0" smtClean="0"/>
              <a:t>th</a:t>
            </a:r>
            <a:r>
              <a:rPr lang="en-GB" dirty="0"/>
              <a:t> </a:t>
            </a:r>
            <a:r>
              <a:rPr lang="en-GB" dirty="0" smtClean="0"/>
              <a:t>1986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Morton Thiokol engineers were concerned that the O-rings would not seal in the low temperatures forecast for the next day</a:t>
            </a:r>
          </a:p>
          <a:p>
            <a:pPr lvl="1"/>
            <a:r>
              <a:rPr lang="en-GB" sz="2400" dirty="0" smtClean="0"/>
              <a:t>Predicted temperature -3</a:t>
            </a:r>
            <a:r>
              <a:rPr lang="en-GB" sz="2400" dirty="0" smtClean="0">
                <a:cs typeface="Arial"/>
              </a:rPr>
              <a:t>°C</a:t>
            </a:r>
          </a:p>
          <a:p>
            <a:pPr lvl="1"/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Recommended scrubbing the launch </a:t>
            </a:r>
          </a:p>
          <a:p>
            <a:pPr lvl="1"/>
            <a:r>
              <a:rPr lang="en-GB" sz="2400" dirty="0" smtClean="0">
                <a:cs typeface="Arial"/>
              </a:rPr>
              <a:t>Based on damage reports from previous cold launches</a:t>
            </a:r>
          </a:p>
          <a:p>
            <a:pPr lvl="1"/>
            <a:r>
              <a:rPr lang="en-GB" sz="2400" dirty="0" smtClean="0">
                <a:cs typeface="Arial"/>
              </a:rPr>
              <a:t>Faxed 13 charts of data to NASA</a:t>
            </a:r>
          </a:p>
          <a:p>
            <a:pPr lvl="1"/>
            <a:r>
              <a:rPr lang="en-GB" sz="2400" dirty="0" smtClean="0">
                <a:cs typeface="Arial"/>
              </a:rPr>
              <a:t>Only no-launch recommendation in 12 years</a:t>
            </a:r>
          </a:p>
          <a:p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NASA suggested that Morton Thiokol should reconsider their recommendation</a:t>
            </a:r>
          </a:p>
          <a:p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Morton Thiokol managers recommended launch, saying that the engineers’ evidence was inconclusive</a:t>
            </a:r>
            <a:endParaRPr lang="en-GB" dirty="0">
              <a:cs typeface="Arial"/>
            </a:endParaRP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371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did it happen?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 smtClean="0"/>
              <a:t>It is too simplistic to just say that the evil managers refused to listen to the concerns of the heroic engineers</a:t>
            </a:r>
          </a:p>
          <a:p>
            <a:endParaRPr lang="en-GB" sz="700" dirty="0"/>
          </a:p>
          <a:p>
            <a:r>
              <a:rPr lang="en-GB" sz="2400" dirty="0" smtClean="0"/>
              <a:t>The engineers had two tasks</a:t>
            </a:r>
          </a:p>
          <a:p>
            <a:pPr lvl="1"/>
            <a:r>
              <a:rPr lang="en-GB" sz="2400" dirty="0" smtClean="0"/>
              <a:t>Perform an analysis of the evidence about the threat of cold to the O-rings</a:t>
            </a:r>
          </a:p>
          <a:p>
            <a:pPr lvl="1"/>
            <a:r>
              <a:rPr lang="en-GB" sz="2400" dirty="0" smtClean="0"/>
              <a:t>Present that information to managers in a way that made the danger clear and unquestionable</a:t>
            </a:r>
          </a:p>
          <a:p>
            <a:endParaRPr lang="en-GB" sz="700" dirty="0"/>
          </a:p>
          <a:p>
            <a:r>
              <a:rPr lang="en-GB" sz="2400" dirty="0" smtClean="0"/>
              <a:t>They succeeded in the first task but failed in the second*</a:t>
            </a:r>
          </a:p>
          <a:p>
            <a:pPr lvl="1"/>
            <a:r>
              <a:rPr lang="en-GB" sz="2400" dirty="0" smtClean="0"/>
              <a:t>The engineers had suspected for several years that low temperatures were a problem</a:t>
            </a:r>
          </a:p>
          <a:p>
            <a:pPr lvl="1"/>
            <a:r>
              <a:rPr lang="en-GB" sz="2400" dirty="0" smtClean="0"/>
              <a:t>The launch temperature was significantly lower than any of their test temperatures</a:t>
            </a:r>
          </a:p>
          <a:p>
            <a:endParaRPr lang="en-GB" sz="1200" dirty="0"/>
          </a:p>
          <a:p>
            <a:pPr marL="109728" indent="0" algn="r">
              <a:buNone/>
            </a:pPr>
            <a:r>
              <a:rPr lang="en-GB" sz="1200" dirty="0" smtClean="0"/>
              <a:t>*But the managers were </a:t>
            </a:r>
            <a:r>
              <a:rPr lang="en-GB" sz="1200" dirty="0" smtClean="0"/>
              <a:t>still a bit </a:t>
            </a:r>
            <a:r>
              <a:rPr lang="en-GB" sz="1200" dirty="0" smtClean="0"/>
              <a:t>evil </a:t>
            </a:r>
            <a:r>
              <a:rPr lang="en-GB" sz="1200" dirty="0" smtClean="0">
                <a:sym typeface="Wingdings" panose="05000000000000000000" pitchFamily="2" charset="2"/>
              </a:rPr>
              <a:t>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17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rawing of the field joint as assembl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938" y="179448"/>
            <a:ext cx="7788550" cy="504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-27384"/>
            <a:ext cx="8229600" cy="576064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SRM Field Joint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45224"/>
            <a:ext cx="8229600" cy="141277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On launch the entire joint flexes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The primary O-ring is supposed to expand to prevent hot gasses escaping</a:t>
            </a:r>
          </a:p>
          <a:p>
            <a:pPr lvl="1"/>
            <a:r>
              <a:rPr lang="en-GB" sz="1800" dirty="0" smtClean="0">
                <a:solidFill>
                  <a:schemeClr val="bg1"/>
                </a:solidFill>
              </a:rPr>
              <a:t>The secondary O-ring is an emergency back-up 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818" y="2333581"/>
            <a:ext cx="1755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Primary O-ring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818" y="2702913"/>
            <a:ext cx="2153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Secondary O-ring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716016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1699345" y="2446239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4716016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2044398" y="2815571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427984" y="3861048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4355976" y="1412776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292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watch the episode of “Seconds From Disaster” on YouTube via the link on Moodle.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18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18278</TotalTime>
  <Words>317</Words>
  <Application>Microsoft Office PowerPoint</Application>
  <PresentationFormat>On-screen Show (4:3)</PresentationFormat>
  <Paragraphs>52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Wingdings</vt:lpstr>
      <vt:lpstr>Wingdings 3</vt:lpstr>
      <vt:lpstr>Arial</vt:lpstr>
      <vt:lpstr>Century Gothic</vt:lpstr>
      <vt:lpstr>Slice</vt:lpstr>
      <vt:lpstr>Data Analysis  and Visualisation</vt:lpstr>
      <vt:lpstr>PowerPoint Presentation</vt:lpstr>
      <vt:lpstr>January 28th 1986</vt:lpstr>
      <vt:lpstr>January 27th 1986</vt:lpstr>
      <vt:lpstr>Why did it happen?</vt:lpstr>
      <vt:lpstr>SRM Field Joint</vt:lpstr>
      <vt:lpstr>Next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191</cp:revision>
  <dcterms:created xsi:type="dcterms:W3CDTF">2017-06-08T10:43:23Z</dcterms:created>
  <dcterms:modified xsi:type="dcterms:W3CDTF">2020-11-23T11:49:56Z</dcterms:modified>
</cp:coreProperties>
</file>