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1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51206400" cy="32918400"/>
  <p:notesSz cx="9290050" cy="700405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830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A4E68B-7270-83BE-8788-E047998A9CCA}" v="15" dt="2026-05-08T09:37:11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82" autoAdjust="0"/>
    <p:restoredTop sz="95861" autoAdjust="0"/>
  </p:normalViewPr>
  <p:slideViewPr>
    <p:cSldViewPr>
      <p:cViewPr>
        <p:scale>
          <a:sx n="30" d="100"/>
          <a:sy n="30" d="100"/>
        </p:scale>
        <p:origin x="776" y="144"/>
      </p:cViewPr>
      <p:guideLst>
        <p:guide orient="horz" pos="10368"/>
        <p:guide pos="830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Relationship Id="rId9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F6269BA7-3427-A677-A174-B866ED5B4209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38250" y="3327400"/>
            <a:ext cx="6813550" cy="31511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85849" tIns="42924" rIns="85849" bIns="429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A5443C4C-18AA-AF86-0F49-1D4A3126BB8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613025" y="527050"/>
            <a:ext cx="4076700" cy="26225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1pPr>
    <a:lvl2pPr marL="42227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2pPr>
    <a:lvl3pPr marL="84455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3pPr>
    <a:lvl4pPr marL="126682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4pPr>
    <a:lvl5pPr marL="168910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33366BC8-C51D-7893-397D-AE3F72D406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E791B583-FD38-63EF-C658-8A3DEF639B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3840163" y="8047038"/>
            <a:ext cx="43526075" cy="877728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7680325" y="18653125"/>
            <a:ext cx="35845750" cy="84137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FD656992-2676-9646-8C13-2E90573B1AC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E6DB743-028F-F342-A7F4-C9A3245088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798393C-E75D-736F-B5B9-043C54C15AE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E1F0C5D-DBBE-444F-81F4-BC76E557BCF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1610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C13E9D-DEBB-2897-A85B-30B0E92DBA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BE72C06-5FE3-53ED-1F46-F2FCB15C081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19D3DA0-D42F-7213-9BB5-767710B6F5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69E15D-24AA-5B4F-954F-58FF741F84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7830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4950" y="21153438"/>
            <a:ext cx="43526075" cy="653732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4950" y="13952538"/>
            <a:ext cx="43526075" cy="72009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985D82E-8B4C-1B15-2ED8-C42551F77F6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A00C2A8-7941-49A2-4C71-88EA284345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06FE836-2FCE-5CCE-83E9-C780A00B55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DD8A46-8C81-8A43-B706-B28B623DFC2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8215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0638" y="9509125"/>
            <a:ext cx="22966362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79400" y="9509125"/>
            <a:ext cx="22966363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498EBC-849D-71AB-C073-3BC06E2D4AA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FBA0B4-A1CE-DFE7-582F-8796BFB09D4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7D374C-8A28-2020-333A-8594E75FF9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281B96-9A65-CA4E-A5BF-5A26F46C622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5935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7625"/>
            <a:ext cx="46085125" cy="5486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60638" y="7369175"/>
            <a:ext cx="22625050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0638" y="10439400"/>
            <a:ext cx="22625050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012775" y="7369175"/>
            <a:ext cx="22632988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012775" y="10439400"/>
            <a:ext cx="22632988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656B471-A33C-E9DF-2D9E-F962BE8060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FA24689B-0D3B-4AE0-87B4-7649609EB2E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185CA7C-C3DA-AEBF-F9BF-0BBC2F8DEC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757C87-9A4B-7849-ACBA-4BE9C78661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4579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9E8ADAF-4BBB-8C39-43B2-28357006C4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66024643-EA44-208F-E38A-D30C8CE2E98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B4C7C1A-719E-6E22-A54E-A641F5FB708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351AA6-B120-2644-89B4-773ED046FF9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3324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2A0D717-FE99-C72F-4BDA-C0C6C9980D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1AF7A84-BABC-77DC-86D4-2A2DD33A54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4CD4AE4F-19ED-6D30-D1DF-1F36D0FB06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743555-E68A-5A41-9382-0EEA800E135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7014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1275"/>
            <a:ext cx="16846550" cy="55768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19963" y="1311275"/>
            <a:ext cx="28625800" cy="280939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638" y="6888163"/>
            <a:ext cx="16846550" cy="225171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80B014-87E4-74FE-B47D-914A5D4181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9894A7-187B-6986-9C46-F50B6E49B0A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CE9C82-EE30-9198-9185-BD7ABC532E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35636F-4C12-694B-9ABC-179D5476D6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711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6175" y="23042563"/>
            <a:ext cx="30724475" cy="27209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36175" y="2941638"/>
            <a:ext cx="30724475" cy="1975008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36175" y="25763538"/>
            <a:ext cx="30724475" cy="3862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47890C-E186-0B53-D195-8647D59848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99135D-4E47-B48E-6D8E-A0029C5F883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188A10-18DE-8F6E-58FA-EBE1706EC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3C19C-1549-A04D-B837-8C26116D17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24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F5FC0BA-4096-FB0F-C061-198C434700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F2FA91A-F332-9F10-C236-1D5734EF8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4EE1D27-9BCE-F2BC-B8E6-2A53B5ACC2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CEFCC5-019C-494B-A2FB-424A8D175E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7735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125275" y="1828800"/>
            <a:ext cx="11520488" cy="2743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60638" y="1828800"/>
            <a:ext cx="34412237" cy="2743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6E015A-0DD2-89E9-54F7-6C02BE47F30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6AF7CD4-F563-0347-90BB-2B612AA1E6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0643E5F-5391-6CA0-A383-02187B90A9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473701-BD89-BF49-A6A0-2BAE5214F5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7867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F4701B3C-0F6D-A49A-7B7C-6DBCC4776F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560638" y="1828800"/>
            <a:ext cx="46085125" cy="658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E903474B-E282-47C5-A888-76CE08F1AD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560638" y="9509125"/>
            <a:ext cx="46085125" cy="1975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32" name="Rectangle 4">
            <a:extLst>
              <a:ext uri="{FF2B5EF4-FFF2-40B4-BE49-F238E27FC236}">
                <a16:creationId xmlns:a16="http://schemas.microsoft.com/office/drawing/2014/main" id="{412EA4A2-A255-8672-5EFB-61877230047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606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3" name="Rectangle 5">
            <a:extLst>
              <a:ext uri="{FF2B5EF4-FFF2-40B4-BE49-F238E27FC236}">
                <a16:creationId xmlns:a16="http://schemas.microsoft.com/office/drawing/2014/main" id="{1FDBEAAC-3BD6-B42E-B94B-1D0F5327123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495838" y="29976763"/>
            <a:ext cx="16214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ct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4" name="Rectangle 6">
            <a:extLst>
              <a:ext uri="{FF2B5EF4-FFF2-40B4-BE49-F238E27FC236}">
                <a16:creationId xmlns:a16="http://schemas.microsoft.com/office/drawing/2014/main" id="{5D78CB57-0A90-10A9-913E-183FFCC221A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66982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fld id="{980FC53C-7879-7B4E-B96A-5BAC08834F9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xStyles>
    <p:titleStyle>
      <a:lvl1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1803400" indent="-1803400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6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3905250" indent="-1501775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47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2pPr>
      <a:lvl3pPr marL="600868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26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3pPr>
      <a:lvl4pPr marL="8412163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4pPr>
      <a:lvl5pPr marL="1081563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5pPr>
      <a:lvl6pPr marL="112728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6pPr>
      <a:lvl7pPr marL="117300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7pPr>
      <a:lvl8pPr marL="121872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8pPr>
      <a:lvl9pPr marL="126444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448">
            <a:extLst>
              <a:ext uri="{FF2B5EF4-FFF2-40B4-BE49-F238E27FC236}">
                <a16:creationId xmlns:a16="http://schemas.microsoft.com/office/drawing/2014/main" id="{B1D83B8E-BBFF-3A27-3D67-D0D79ABCD1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5943600"/>
            <a:ext cx="14614525" cy="12395014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  <a:cs typeface="+mj-cs"/>
              </a:rPr>
              <a:t>Introduction</a:t>
            </a:r>
          </a:p>
          <a:p>
            <a:r>
              <a:rPr lang="en-GB" sz="3600" dirty="0">
                <a:latin typeface="Menlo" panose="020B0609030804020204" pitchFamily="49" charset="0"/>
              </a:rPr>
              <a:t>-</a:t>
            </a:r>
            <a:r>
              <a:rPr lang="en-GB" sz="3600" dirty="0">
                <a:effectLst/>
                <a:latin typeface="Menlo" panose="020B0609030804020204" pitchFamily="49" charset="0"/>
              </a:rPr>
              <a:t>Ankle sprains are among the most common injuries in sport, accounting for approximately 15-30% of sports related injuries (Goud et al.,2025).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>
                <a:effectLst/>
                <a:latin typeface="Helvetica Neue" panose="02000503000000020004" pitchFamily="2" charset="0"/>
              </a:rPr>
              <a:t>Recurrent ankle sprains can lead to chronic ankle instability, resulting in reduced levels of balance and joint stability (Kawabata et al.,2023).</a:t>
            </a:r>
          </a:p>
          <a:p>
            <a:r>
              <a:rPr lang="en-GB" sz="3600" dirty="0">
                <a:latin typeface="Menlo" panose="020B0609030804020204" pitchFamily="49" charset="0"/>
              </a:rPr>
              <a:t>-</a:t>
            </a:r>
            <a:r>
              <a:rPr lang="en-GB" sz="3600" dirty="0">
                <a:effectLst/>
                <a:latin typeface="Helvetica Neue" panose="02000503000000020004" pitchFamily="2" charset="0"/>
              </a:rPr>
              <a:t>Dynamic balance is essential for effective movement control and injury prevention (Chang et al.,2025).</a:t>
            </a:r>
          </a:p>
          <a:p>
            <a:r>
              <a:rPr lang="en-GB" sz="3600" dirty="0"/>
              <a:t>- Ankle taping is commonly used to: Provide mechanical support and enhance proprioceptive feedback (Biz et al.,2022).</a:t>
            </a:r>
          </a:p>
          <a:p>
            <a:r>
              <a:rPr lang="en-GB" sz="3600" dirty="0"/>
              <a:t>-This study examined the effect of ankle taping on balance performance on sixteen physically active participants were tested under taped and non-taped conditions.</a:t>
            </a:r>
          </a:p>
          <a:p>
            <a:r>
              <a:rPr lang="en-GB" sz="3600" dirty="0"/>
              <a:t>- Static and dynamic balance were assessed using the Single Leg Stance Test and Y-Balance Test, with performance quantified using stability scoring criteria and normalised reach distances.</a:t>
            </a:r>
            <a:endParaRPr lang="en-GB" altLang="en-US" sz="36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42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  <a:cs typeface="+mn-cs"/>
            </a:endParaRPr>
          </a:p>
        </p:txBody>
      </p:sp>
      <p:sp>
        <p:nvSpPr>
          <p:cNvPr id="2051" name="Text Box 2449">
            <a:extLst>
              <a:ext uri="{FF2B5EF4-FFF2-40B4-BE49-F238E27FC236}">
                <a16:creationId xmlns:a16="http://schemas.microsoft.com/office/drawing/2014/main" id="{43D6534C-00E4-040E-B0CF-84AEFE126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16931371"/>
            <a:ext cx="14614525" cy="2671124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Aims and Method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2000" b="1" i="0" dirty="0">
              <a:solidFill>
                <a:srgbClr val="FFFFFF"/>
              </a:solidFill>
              <a:effectLst/>
            </a:endParaRP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2000" b="1" dirty="0">
              <a:solidFill>
                <a:srgbClr val="FFFFFF"/>
              </a:solidFill>
            </a:endParaRP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2000" b="1" i="0" dirty="0">
              <a:solidFill>
                <a:srgbClr val="FFFFFF"/>
              </a:solidFill>
              <a:effectLst/>
            </a:endParaRP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2800" b="1" i="0" dirty="0">
              <a:solidFill>
                <a:srgbClr val="FFFFFF"/>
              </a:solidFill>
              <a:effectLst/>
            </a:endParaRP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i="0" dirty="0">
                <a:solidFill>
                  <a:srgbClr val="FFFFFF"/>
                </a:solidFill>
                <a:effectLst/>
              </a:rPr>
              <a:t>z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Aims-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investigate the effects of ankle taping on static balance, dynamic balance and ankle instability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compare performance between taped and non-taped conditions in recreationally active individuals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Participants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 = 16 recreationally active individuals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Age: 18–28 years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 lower limb injuries within the previous 6 months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Design-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Quantitative, repeated measures design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Participants acted as their own control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Conditions- 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Non-taped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Taped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Procedures- 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Standardised ankle taping applied using EAB and zinc oxide tape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Taping technique included: figure-of-8, U-stirrups, X crossover and heel lock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Participants completed three trials, with the best score recorded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Familiarisation trials conducted prior to testing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Outcome Measures- 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Single Leg Stance Test (SLT): assessed static balance and ankle instability using a movement-based scoring system (higher scores = greater instability)</a:t>
            </a:r>
          </a:p>
          <a:p>
            <a:pPr marL="0" marR="0" lvl="0" indent="0" algn="ctr" defTabSz="914400" rtl="0" eaLnBrk="1" fontAlgn="base" latinLnBrk="0" hangingPunct="1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Y-Balance Test (YBT): assessed dynamic balance across anterior, posteromedial and posterolateral directions</a:t>
            </a:r>
          </a:p>
          <a:p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2" name="Text Box 2450">
            <a:extLst>
              <a:ext uri="{FF2B5EF4-FFF2-40B4-BE49-F238E27FC236}">
                <a16:creationId xmlns:a16="http://schemas.microsoft.com/office/drawing/2014/main" id="{78C8433E-13C8-4EAC-1158-465F96FEF0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95936" y="5848043"/>
            <a:ext cx="14614525" cy="4608423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  <a:cs typeface="+mj-cs"/>
              </a:rPr>
              <a:t>Results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6000" dirty="0"/>
          </a:p>
          <a:p>
            <a:pPr>
              <a:buFont typeface="Arial" panose="020B0604020202020204" pitchFamily="34" charset="0"/>
              <a:buChar char="•"/>
            </a:pPr>
            <a:endParaRPr lang="en-GB" sz="6000" dirty="0"/>
          </a:p>
          <a:p>
            <a:pPr>
              <a:buFont typeface="Arial" panose="020B0604020202020204" pitchFamily="34" charset="0"/>
              <a:buChar char="•"/>
            </a:pPr>
            <a:endParaRPr lang="en-GB" sz="6000" dirty="0"/>
          </a:p>
          <a:p>
            <a:pPr>
              <a:buFont typeface="Arial" panose="020B0604020202020204" pitchFamily="34" charset="0"/>
              <a:buChar char="•"/>
            </a:pPr>
            <a:endParaRPr lang="en-GB" sz="6000" dirty="0"/>
          </a:p>
          <a:p>
            <a:endParaRPr lang="en-GB" sz="6000" dirty="0"/>
          </a:p>
          <a:p>
            <a:endParaRPr lang="en-GB" sz="6000" dirty="0"/>
          </a:p>
          <a:p>
            <a:endParaRPr lang="en-GB" sz="6000" dirty="0"/>
          </a:p>
          <a:p>
            <a:endParaRPr lang="en-GB" sz="6000" dirty="0"/>
          </a:p>
          <a:p>
            <a:endParaRPr lang="en-GB" sz="6000" dirty="0"/>
          </a:p>
          <a:p>
            <a:endParaRPr lang="en-GB" sz="5600" b="1" dirty="0">
              <a:cs typeface="+mj-cs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latin typeface="Menlo" panose="020B0609030804020204" pitchFamily="49" charset="0"/>
                <a:cs typeface="+mj-cs"/>
              </a:rPr>
              <a:t>Dynamic balance (YBT) significantly improved following tapping application, with scores increasing from 35.69 ± 4.55 to 38.67± 4.51 , with a t value of 5.67, a p value of P&lt;0.001 and a d value of 1.42.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latin typeface="Menlo" panose="020B0609030804020204" pitchFamily="49" charset="0"/>
                <a:cs typeface="+mj-cs"/>
              </a:rPr>
              <a:t>Static balance (SLT) significantly improved following taping application, with scores increasing from 54.31 ± 43.08s to 81.56 ± 57.05s, with a t value of 3.98, a p value of P&lt;0.05 and a d value of 1.00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latin typeface="Menlo" panose="020B0609030804020204" pitchFamily="49" charset="0"/>
                <a:cs typeface="+mj-cs"/>
              </a:rPr>
              <a:t>Ankle instability decreased significantly following taping application, with scores reducing from 25.38 ± 6.65 to 20.81 ± 9.06 , with a t value of 3.24, a p value of P&lt;0.01 and a d value of 0.84.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latin typeface="Menlo" panose="020B0609030804020204" pitchFamily="49" charset="0"/>
                <a:cs typeface="+mj-cs"/>
              </a:rPr>
              <a:t>• • The statistical analysis confirmed clear differences between the taped and non-taped conditions suggesting that tape has a positive influence on stability and balance performance. </a:t>
            </a:r>
          </a:p>
          <a:p>
            <a:br>
              <a:rPr lang="en-GB" sz="5600" dirty="0"/>
            </a:br>
            <a:endParaRPr lang="en-GB" sz="5600" dirty="0"/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56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3" name="Text Box 2451">
            <a:extLst>
              <a:ext uri="{FF2B5EF4-FFF2-40B4-BE49-F238E27FC236}">
                <a16:creationId xmlns:a16="http://schemas.microsoft.com/office/drawing/2014/main" id="{7811C5EA-2336-75B2-3E6A-EADC97BE03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65417" y="5912718"/>
            <a:ext cx="14616112" cy="31831104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Discussion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4400" dirty="0"/>
              <a:t>The findings indicate that ankle taping significantly improved both static and dynamic balance performance.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4400" dirty="0"/>
              <a:t>Improvements in Y-Balance Test performance suggest enhanced neuromuscular control and dynamic postural stability (Bennet et al.,2022).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4400" dirty="0"/>
              <a:t>Increased Single Leg Stance time indicates improved static postural control following taping application (</a:t>
            </a:r>
            <a:r>
              <a:rPr lang="en-GB" sz="4400" dirty="0" err="1"/>
              <a:t>Libirez</a:t>
            </a:r>
            <a:r>
              <a:rPr lang="en-GB" sz="4400" dirty="0"/>
              <a:t> et al.,2025).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4400" dirty="0"/>
              <a:t>Reduced ankle instability scores suggest improved joint stability and enhanced proprioceptive feedback (Park et al.,2023).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4400" dirty="0"/>
              <a:t>These findings align with previous research demonstrating that ankle taping can improve balance and functional performance (</a:t>
            </a:r>
            <a:r>
              <a:rPr lang="en-GB" sz="4400" dirty="0" err="1"/>
              <a:t>Libirez</a:t>
            </a:r>
            <a:r>
              <a:rPr lang="en-GB" sz="4400" dirty="0"/>
              <a:t> et al.,2025).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4400" dirty="0"/>
              <a:t>The improvements observed may be explained by both mechanical support and increased sensory input from cutaneous receptors (Bennet et al.,2022).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4400" dirty="0"/>
              <a:t>However, improvements may be partly influenced by familiarisation effects due to repeated testing within a short timeframe (Corps et al.,2024). 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sz="4400" dirty="0"/>
              <a:t>Additionally, the use of healthy, recreationally active participants may limit generalisability to injured populations.</a:t>
            </a:r>
            <a:endParaRPr lang="en-GB" altLang="en-US" sz="80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Reflection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4000" dirty="0">
                <a:latin typeface="Arial" panose="020B0604020202020204" pitchFamily="34" charset="0"/>
              </a:rPr>
              <a:t>The data suggest that this taping method is effective in improving balance performance and stability, and may be beneficial in sports and rehabilitation settings.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u="sng" dirty="0">
              <a:latin typeface="Arial" panose="020B0604020202020204" pitchFamily="34" charset="0"/>
            </a:endParaRPr>
          </a:p>
        </p:txBody>
      </p:sp>
      <p:sp>
        <p:nvSpPr>
          <p:cNvPr id="2054" name="Text Box 2452">
            <a:extLst>
              <a:ext uri="{FF2B5EF4-FFF2-40B4-BE49-F238E27FC236}">
                <a16:creationId xmlns:a16="http://schemas.microsoft.com/office/drawing/2014/main" id="{E64A7953-EC3B-AE56-7197-2D61296A2C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61272" y="23512843"/>
            <a:ext cx="14335306" cy="875401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 anchor="t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References</a:t>
            </a:r>
          </a:p>
          <a:p>
            <a:pPr algn="l"/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Bennett, H., Chalmers, S., Milanese, S. and Fuller, J. (2021). The association between Y-balance test scores, injury, and physical performance in elite adolescent Australian footballers. Journal of Science and Medicine in Sport, 25(4).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doi:https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://doi.org/10.1016/j.jsams.2021.10.014.</a:t>
            </a:r>
          </a:p>
          <a:p>
            <a:pPr algn="l"/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Biz, C., Nicoletti, P., Tomasin, M.,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Bragazzi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, N.L., Di Rubbo, G. and Ruggieri, P. (2022). Is Kinesio Taping Effective for Sport Performance and Ankle Function of Athletes with Chronic Ankle Instability (CAI)? A Systematic Review and Meta-Analysis. Medicina, [online] 58(5), p.620.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doi:https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://doi.org/10.3390/medicina58050620.</a:t>
            </a:r>
          </a:p>
          <a:p>
            <a:pPr algn="l"/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Buckley, J.G., Frost, S.-S., Hartley, S., Andre and Barrett, B.T. (2024). Moving from stable standing to single-limb stance or an up-on-the-toes position: The importance of vision to dynamic balance control. 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PLoS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 ONE, 19(7), pp.e0307365–e0307365.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doi:https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://doi.org/10.1371/journal.pone.0307365.</a:t>
            </a:r>
          </a:p>
          <a:p>
            <a:pPr algn="l"/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Chang, C.-L., Lin, H.-Y., Tseng, Y.-T., Pan, C.-Y., Chen, F.-C. and Tsai, C.-L. (2025). Immediate effects of kinesiology taping on proprioception and functional performance in collegiate athletes with chronic ankle instability: evidence from event-related potentials. BMC Sports Science, Medicine and Rehabilitation, [online] 18(1).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doi:https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://doi.org/10.1186/s13102-025-01468-w.</a:t>
            </a:r>
          </a:p>
          <a:p>
            <a:pPr algn="l"/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Goud, D.,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Killedar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, R.S., S, S.P. and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Bagewadi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, D. (2025). Efficacy of integrated protocol in the management of ankle sprain in sports injuries - A randomized controlled clinical trial. Journal of Ayurveda and Integrative Medicine, [online] 16(3), p.101132.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doi:https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://doi.org/10.1016/j.jaim.2025.101132.</a:t>
            </a:r>
          </a:p>
          <a:p>
            <a:pPr algn="l"/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Kawabata, S., Ozone, K., Minegishi, Y., Oka, Y., Terada, H., Takasu, C., Kojima, T., Kano, T., Kanemura, N. and Murata, K. (2024). Chronic Ankle Joint Instability Induces Ankle Sensorimotor Dysfunction: A Controlled Laboratory Study. The American Journal of Sports Medicine, [online] 52(3), pp.739–749.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doi:https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://doi.org/10.1177/03635465231217490.</a:t>
            </a:r>
          </a:p>
          <a:p>
            <a:pPr algn="l"/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Park, Y.-J. (2023). Effect of two different exercises on balance, pain and ankle motor function in male college students with chronic ankle instability. Journal of Men’s Health. </a:t>
            </a:r>
            <a:r>
              <a:rPr lang="en-GB" sz="1800" b="0" i="1" dirty="0" err="1">
                <a:solidFill>
                  <a:srgbClr val="000000"/>
                </a:solidFill>
                <a:effectLst/>
                <a:latin typeface="Times New Roman"/>
                <a:cs typeface="Arial"/>
              </a:rPr>
              <a:t>doi:https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/>
                <a:cs typeface="Arial"/>
              </a:rPr>
              <a:t>://doi.org/10.22514/jomh.2023.009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altLang="en-US" sz="4000" dirty="0">
              <a:latin typeface="Arial" panose="020B0604020202020204" pitchFamily="34" charset="0"/>
            </a:endParaRP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altLang="en-US" sz="7900" dirty="0">
              <a:latin typeface="Arial" panose="020B0604020202020204" pitchFamily="34" charset="0"/>
            </a:endParaRPr>
          </a:p>
        </p:txBody>
      </p:sp>
      <p:sp>
        <p:nvSpPr>
          <p:cNvPr id="2055" name="Text Box 2453">
            <a:extLst>
              <a:ext uri="{FF2B5EF4-FFF2-40B4-BE49-F238E27FC236}">
                <a16:creationId xmlns:a16="http://schemas.microsoft.com/office/drawing/2014/main" id="{E5FD9769-D028-2327-5B75-CA79084CE7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1876873"/>
            <a:ext cx="47014480" cy="397117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altLang="en-US" sz="7900" dirty="0">
                <a:latin typeface="Arial" panose="020B0604020202020204" pitchFamily="34" charset="0"/>
              </a:rPr>
              <a:t>The Effects of Ankle Taping on Joint Stability and Dynamic Balance</a:t>
            </a:r>
            <a:br>
              <a:rPr lang="en-US" altLang="en-US" sz="7900" dirty="0">
                <a:latin typeface="Arial" panose="020B0604020202020204" pitchFamily="34" charset="0"/>
              </a:rPr>
            </a:br>
            <a:r>
              <a:rPr lang="en-US" altLang="en-US" sz="7900" dirty="0">
                <a:latin typeface="Arial" panose="020B0604020202020204" pitchFamily="34" charset="0"/>
              </a:rPr>
              <a:t>BSc Sport &amp; Exercise Science UWTSD 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US" altLang="en-US" sz="7900" dirty="0">
                <a:latin typeface="Arial" panose="020B0604020202020204" pitchFamily="34" charset="0"/>
              </a:rPr>
              <a:t>Cai Evans – 2304980 </a:t>
            </a:r>
          </a:p>
        </p:txBody>
      </p:sp>
      <p:pic>
        <p:nvPicPr>
          <p:cNvPr id="11" name="Picture 10" descr="A diagram of a bar graph&#10;&#10;Description automatically generated with medium confidence">
            <a:extLst>
              <a:ext uri="{FF2B5EF4-FFF2-40B4-BE49-F238E27FC236}">
                <a16:creationId xmlns:a16="http://schemas.microsoft.com/office/drawing/2014/main" id="{B84C8D89-6DDE-A806-1A1F-3D60AAE08B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5633" y="6864344"/>
            <a:ext cx="7141327" cy="5274375"/>
          </a:xfrm>
          <a:prstGeom prst="rect">
            <a:avLst/>
          </a:prstGeom>
        </p:spPr>
      </p:pic>
      <p:pic>
        <p:nvPicPr>
          <p:cNvPr id="13" name="Picture 12" descr="A graph with red and blue bars&#10;&#10;Description automatically generated">
            <a:extLst>
              <a:ext uri="{FF2B5EF4-FFF2-40B4-BE49-F238E27FC236}">
                <a16:creationId xmlns:a16="http://schemas.microsoft.com/office/drawing/2014/main" id="{30A9FD2F-772E-72E6-E653-5B4C4CF356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54528" y="13155020"/>
            <a:ext cx="11161240" cy="3683000"/>
          </a:xfrm>
          <a:prstGeom prst="rect">
            <a:avLst/>
          </a:prstGeom>
        </p:spPr>
      </p:pic>
      <p:pic>
        <p:nvPicPr>
          <p:cNvPr id="15" name="Picture 14" descr="A graph showing a bar graph&#10;&#10;Description automatically generated with medium confidence">
            <a:extLst>
              <a:ext uri="{FF2B5EF4-FFF2-40B4-BE49-F238E27FC236}">
                <a16:creationId xmlns:a16="http://schemas.microsoft.com/office/drawing/2014/main" id="{002CBE97-C58F-98AB-5701-D19983BB6F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66959" y="6864344"/>
            <a:ext cx="7141327" cy="5274375"/>
          </a:xfrm>
          <a:prstGeom prst="rect">
            <a:avLst/>
          </a:prstGeom>
        </p:spPr>
      </p:pic>
    </p:spTree>
  </p:cSld>
  <p:clrMapOvr>
    <a:masterClrMapping/>
  </p:clrMapOvr>
  <p:transition/>
</p:sld>
</file>

<file path=ppt/theme/theme1.xml><?xml version="1.0" encoding="utf-8"?>
<a:theme xmlns:a="http://schemas.openxmlformats.org/drawingml/2006/main" name="Textured">
  <a:themeElements>
    <a:clrScheme name="Textured 8">
      <a:dk1>
        <a:srgbClr val="000000"/>
      </a:dk1>
      <a:lt1>
        <a:srgbClr val="DCE8F4"/>
      </a:lt1>
      <a:dk2>
        <a:srgbClr val="7B9CB5"/>
      </a:dk2>
      <a:lt2>
        <a:srgbClr val="969696"/>
      </a:lt2>
      <a:accent1>
        <a:srgbClr val="FFFFFF"/>
      </a:accent1>
      <a:accent2>
        <a:srgbClr val="00BAB6"/>
      </a:accent2>
      <a:accent3>
        <a:srgbClr val="EBF2F8"/>
      </a:accent3>
      <a:accent4>
        <a:srgbClr val="000000"/>
      </a:accent4>
      <a:accent5>
        <a:srgbClr val="FFFFFF"/>
      </a:accent5>
      <a:accent6>
        <a:srgbClr val="00A8A5"/>
      </a:accent6>
      <a:hlink>
        <a:srgbClr val="8A8AD8"/>
      </a:hlink>
      <a:folHlink>
        <a:srgbClr val="242492"/>
      </a:folHlink>
    </a:clrScheme>
    <a:fontScheme name="Textured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lnDef>
  </a:objectDefaults>
  <a:extraClrSchemeLst>
    <a:extraClrScheme>
      <a:clrScheme name="Textured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ed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7723</TotalTime>
  <Pages>1</Pages>
  <Words>1186</Words>
  <Application>Microsoft Office PowerPoint</Application>
  <PresentationFormat>Custom</PresentationFormat>
  <Paragraphs>91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Textured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/>
  <cp:keywords/>
  <dc:description/>
  <cp:lastModifiedBy>Cai Evans (2304980)</cp:lastModifiedBy>
  <cp:revision>168</cp:revision>
  <cp:lastPrinted>2002-10-23T01:36:31Z</cp:lastPrinted>
  <dcterms:created xsi:type="dcterms:W3CDTF">1997-03-12T11:49:38Z</dcterms:created>
  <dcterms:modified xsi:type="dcterms:W3CDTF">2026-05-08T09:37:29Z</dcterms:modified>
  <cp:category/>
</cp:coreProperties>
</file>