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8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72D4"/>
    <a:srgbClr val="001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1037F7-9309-4C94-A699-FF42BF539AF6}" v="2" dt="2025-11-08T18:50:47.1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216" autoAdjust="0"/>
    <p:restoredTop sz="94706" autoAdjust="0"/>
  </p:normalViewPr>
  <p:slideViewPr>
    <p:cSldViewPr showGuides="1">
      <p:cViewPr varScale="1">
        <p:scale>
          <a:sx n="90" d="100"/>
          <a:sy n="90" d="100"/>
        </p:scale>
        <p:origin x="90" y="1428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CD2D359-F79C-45E1-A73E-9C850141A9DB}" type="datetime1">
              <a:rPr lang="en-GB" smtClean="0"/>
              <a:t>08/11/2025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A4CBEF8-5CDE-472B-839B-B8BB0C8810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67D4547-CE67-4CF8-B508-60980E6239CD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B98AFB-CB0D-4DFE-87B9-B4B0D0DE73C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1280581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655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533400"/>
            <a:ext cx="5029200" cy="2514601"/>
          </a:xfrm>
        </p:spPr>
        <p:txBody>
          <a:bodyPr rtlCol="0">
            <a:norm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2" y="3403600"/>
            <a:ext cx="5029201" cy="1397000"/>
          </a:xfrm>
        </p:spPr>
        <p:txBody>
          <a:bodyPr rtlCol="0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BFBED8-8724-44A5-A891-95AA96834EAB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6475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6A8B99-0686-438D-93E5-1CEA8B1EC3CB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2915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4" y="533400"/>
            <a:ext cx="8686800" cy="2286000"/>
          </a:xfrm>
        </p:spPr>
        <p:txBody>
          <a:bodyPr rtlCol="0" anchor="b">
            <a:normAutofit/>
          </a:bodyPr>
          <a:lstStyle>
            <a:lvl1pPr algn="l">
              <a:defRPr sz="5400" b="1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3124200"/>
            <a:ext cx="8686800" cy="1371600"/>
          </a:xfrm>
        </p:spPr>
        <p:txBody>
          <a:bodyPr rtlCol="0" anchor="t">
            <a:normAutofit/>
          </a:bodyPr>
          <a:lstStyle>
            <a:lvl1pPr marL="0" indent="0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15391BC-1786-4D62-895E-D0E264F7EAD6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133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8800"/>
            <a:ext cx="4251960" cy="4191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4598" y="1828800"/>
            <a:ext cx="4251960" cy="4191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6F4D7C-C2E4-4DD2-A237-C30E3C81A960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1370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1828799"/>
            <a:ext cx="4251960" cy="685801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5213" y="2590800"/>
            <a:ext cx="4251960" cy="3429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00053" y="1828799"/>
            <a:ext cx="4251960" cy="685801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00053" y="2590800"/>
            <a:ext cx="4251960" cy="3429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1B4E4C-ADB2-4EAA-A719-F1EFD8E23D99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078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559CCE-AB62-41AC-A586-DEA465FAD95B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0715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C7012DB-C6A4-4E5D-B015-ECDB53890081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4153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rtlCol="0" anchor="b">
            <a:normAutofit/>
          </a:bodyPr>
          <a:lstStyle>
            <a:lvl1pPr algn="l">
              <a:defRPr sz="36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3" y="533400"/>
            <a:ext cx="5867400" cy="5486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395E480-B8E7-4CB4-9455-29542D80A7CA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0171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rtlCol="0" anchor="b">
            <a:noAutofit/>
          </a:bodyPr>
          <a:lstStyle>
            <a:lvl1pPr algn="l">
              <a:defRPr sz="36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2" y="533400"/>
            <a:ext cx="5780173" cy="5791200"/>
          </a:xfrm>
          <a:ln w="50800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1960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318B2D-A47F-48E8-9857-04261D34DA97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6809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61412" y="533400"/>
            <a:ext cx="2362201" cy="54864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5213" y="533400"/>
            <a:ext cx="7467599" cy="548640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C6ABC-428C-414D-9308-FCA11838F483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24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97130F30-41C1-4392-AD14-F7DCE056C86B}" type="datetime1">
              <a:rPr lang="en-GB" noProof="0" smtClean="0"/>
              <a:t>08/11/2025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AAEAE4A8-A6E5-453E-B946-FB774B73F48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97054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mdpi.com/2071-1050/13/4/2131#B25-sustainability-13-02131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traveler.com/gallery/worlds-best-cities-for-street-food" TargetMode="External"/><Relationship Id="rId2" Type="http://schemas.openxmlformats.org/officeDocument/2006/relationships/hyperlink" Target="https://themadrasdiaries.nl/guide-to-indian-street-food-must-tr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standard.co.uk/going-out/restaurants/london-street-food-best-traders-vendors-markets-cheap-eats-a4192266.html" TargetMode="External"/><Relationship Id="rId5" Type="http://schemas.openxmlformats.org/officeDocument/2006/relationships/hyperlink" Target="https://www.teamlewis.com/magazine/triple-bottom-line-marketing/" TargetMode="External"/><Relationship Id="rId4" Type="http://schemas.openxmlformats.org/officeDocument/2006/relationships/hyperlink" Target="https://getsling.com/blog/food-truck-idea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3972" y="1376772"/>
            <a:ext cx="3384377" cy="4104456"/>
          </a:xfrm>
        </p:spPr>
        <p:txBody>
          <a:bodyPr rtlCol="0">
            <a:normAutofit fontScale="90000"/>
          </a:bodyPr>
          <a:lstStyle/>
          <a:p>
            <a:pPr algn="ctr" rtl="0"/>
            <a:br>
              <a:rPr lang="en-GB" sz="1200" dirty="0"/>
            </a:br>
            <a:br>
              <a:rPr lang="en-GB" sz="1200" dirty="0"/>
            </a:br>
            <a:br>
              <a:rPr lang="en-GB" sz="2000" dirty="0"/>
            </a:br>
            <a:r>
              <a:rPr lang="en-GB" sz="2000" dirty="0"/>
              <a:t>Rumana Akthar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2419769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Enterprise and Entrepreneurship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LCLM4006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International Street Food Truck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 err="1"/>
              <a:t>Fouziya</a:t>
            </a:r>
            <a:r>
              <a:rPr lang="en-GB" sz="2000" dirty="0"/>
              <a:t> Farheen</a:t>
            </a:r>
            <a:br>
              <a:rPr lang="en-GB" sz="20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0B84E35-9846-AADC-A7E3-F66E4E4277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4572" y="-2815"/>
            <a:ext cx="4654252" cy="23271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77AF97-1F16-E880-D57F-583EE3B4E2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591"/>
          <a:stretch>
            <a:fillRect/>
          </a:stretch>
        </p:blipFill>
        <p:spPr>
          <a:xfrm>
            <a:off x="7534573" y="2324311"/>
            <a:ext cx="4654252" cy="453368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0B34DCE-AA7B-FED9-8651-3852A671DF0C}"/>
              </a:ext>
            </a:extLst>
          </p:cNvPr>
          <p:cNvSpPr/>
          <p:nvPr/>
        </p:nvSpPr>
        <p:spPr>
          <a:xfrm>
            <a:off x="7390556" y="0"/>
            <a:ext cx="144015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59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68B1D58-7F73-A98C-4B24-2F93E8701B73}"/>
              </a:ext>
            </a:extLst>
          </p:cNvPr>
          <p:cNvSpPr txBox="1"/>
          <p:nvPr/>
        </p:nvSpPr>
        <p:spPr>
          <a:xfrm>
            <a:off x="865521" y="1207825"/>
            <a:ext cx="6092456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International Street Food Truck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Tagline: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“Rolling the World’s Best Bites”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Mobile catering business offering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authentic international cuisines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with modern twists.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 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fresh, high-quality, ready-to-eat meals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(halal, vegan, vegetarian, gluten-free).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Trading at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Dudley Tram Station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local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festivals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corporate/private events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Expansion into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corporate catering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weddings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private parties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Goal: To promote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cultural diversity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community engagement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sustainable food choices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DBB510-8DCB-1998-BCF1-E2FB3F86BEB4}"/>
              </a:ext>
            </a:extLst>
          </p:cNvPr>
          <p:cNvSpPr txBox="1"/>
          <p:nvPr/>
        </p:nvSpPr>
        <p:spPr>
          <a:xfrm>
            <a:off x="879802" y="4487057"/>
            <a:ext cx="60924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Street foods are often integral components of local culture and offer diverse opportunities to tourists and locals alike, for unique cultural experiences.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Okumus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B., Sönmez, S., Moore, S., Auvil, D.P. and Parks, G.D., 2019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1222C9-8FFD-A9A9-E76F-47C9CCD3A8D2}"/>
              </a:ext>
            </a:extLst>
          </p:cNvPr>
          <p:cNvSpPr txBox="1"/>
          <p:nvPr/>
        </p:nvSpPr>
        <p:spPr>
          <a:xfrm>
            <a:off x="807794" y="5758369"/>
            <a:ext cx="62364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Street food also represents one of the most significant sources of employment for low-income families (Bhowmik, 2012; Freese et al., 1998).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F895E16-A729-B4BF-F965-266BACDA2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532" y="1401907"/>
            <a:ext cx="4762500" cy="31813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9718241-D098-C260-464C-CCC5650A1833}"/>
              </a:ext>
            </a:extLst>
          </p:cNvPr>
          <p:cNvSpPr/>
          <p:nvPr/>
        </p:nvSpPr>
        <p:spPr>
          <a:xfrm>
            <a:off x="7966620" y="1428564"/>
            <a:ext cx="3528392" cy="793829"/>
          </a:xfrm>
          <a:prstGeom prst="rect">
            <a:avLst/>
          </a:prstGeom>
          <a:gradFill flip="none" rotWithShape="1">
            <a:gsLst>
              <a:gs pos="0">
                <a:srgbClr val="0A72D4">
                  <a:shade val="30000"/>
                  <a:satMod val="115000"/>
                </a:srgbClr>
              </a:gs>
              <a:gs pos="50000">
                <a:srgbClr val="0A72D4">
                  <a:shade val="67500"/>
                  <a:satMod val="115000"/>
                </a:srgbClr>
              </a:gs>
              <a:gs pos="100000">
                <a:srgbClr val="0A72D4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FA47EF-0B03-94FD-DDFC-AC39EB64CE1D}"/>
              </a:ext>
            </a:extLst>
          </p:cNvPr>
          <p:cNvSpPr/>
          <p:nvPr/>
        </p:nvSpPr>
        <p:spPr>
          <a:xfrm>
            <a:off x="8542684" y="1322765"/>
            <a:ext cx="237626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International Street Food</a:t>
            </a:r>
            <a:endParaRPr lang="en-US" sz="28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3CD4187-8146-AB97-D459-47EA4FC2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895" y="91731"/>
            <a:ext cx="8686801" cy="1066800"/>
          </a:xfrm>
        </p:spPr>
        <p:txBody>
          <a:bodyPr/>
          <a:lstStyle/>
          <a:p>
            <a:r>
              <a:rPr lang="en-GB" dirty="0"/>
              <a:t>Overview of the Business Idea </a:t>
            </a:r>
          </a:p>
        </p:txBody>
      </p:sp>
    </p:spTree>
    <p:extLst>
      <p:ext uri="{BB962C8B-B14F-4D97-AF65-F5344CB8AC3E}">
        <p14:creationId xmlns:p14="http://schemas.microsoft.com/office/powerpoint/2010/main" val="209683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095E5-6608-BEB3-013A-25ABB8E87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Triple Bottom Line Approach (Sustainability)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21B2FF-06CB-4BAA-B659-B620EAEB9D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4440885"/>
              </p:ext>
            </p:extLst>
          </p:nvPr>
        </p:nvGraphicFramePr>
        <p:xfrm>
          <a:off x="1092834" y="2350770"/>
          <a:ext cx="7593867" cy="231648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531289">
                  <a:extLst>
                    <a:ext uri="{9D8B030D-6E8A-4147-A177-3AD203B41FA5}">
                      <a16:colId xmlns:a16="http://schemas.microsoft.com/office/drawing/2014/main" val="3027421031"/>
                    </a:ext>
                  </a:extLst>
                </a:gridCol>
                <a:gridCol w="2531289">
                  <a:extLst>
                    <a:ext uri="{9D8B030D-6E8A-4147-A177-3AD203B41FA5}">
                      <a16:colId xmlns:a16="http://schemas.microsoft.com/office/drawing/2014/main" val="274663280"/>
                    </a:ext>
                  </a:extLst>
                </a:gridCol>
                <a:gridCol w="2531289">
                  <a:extLst>
                    <a:ext uri="{9D8B030D-6E8A-4147-A177-3AD203B41FA5}">
                      <a16:colId xmlns:a16="http://schemas.microsoft.com/office/drawing/2014/main" val="352517493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People</a:t>
                      </a:r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Planet</a:t>
                      </a:r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Profit</a:t>
                      </a:r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607558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Support local suppliers &amp; hire locally.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Use biodegradable packaging &amp; minimize food waste.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Maintain low costs &amp; maximize efficiency.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21183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Offer diverse, inclusive food for all diets.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Source fresh, seasonal, local ingredients.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Reinvest profits into growth &amp; community.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315690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Engage with community events &amp; charities.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Reduce carbon footprint via eco-friendly operations.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Build long-term customer loyalty.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16836976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E56E54B0-B659-3FD9-2AC8-F2A709491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3408" y="1893570"/>
            <a:ext cx="12188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Theory: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Elkington (1997)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Triple Bottom Line (TBL)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focuses on three dimensions of sustainability: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9811B9-3870-AFA1-28F8-507D8C4EA06B}"/>
              </a:ext>
            </a:extLst>
          </p:cNvPr>
          <p:cNvSpPr txBox="1"/>
          <p:nvPr/>
        </p:nvSpPr>
        <p:spPr>
          <a:xfrm>
            <a:off x="1008702" y="5085184"/>
            <a:ext cx="938353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‘With sustainable management gaining importance as a key corporate issue, Spreckley [</a:t>
            </a:r>
            <a:r>
              <a:rPr lang="en-GB" sz="1600" b="1" i="0" u="none" strike="noStrike" dirty="0">
                <a:solidFill>
                  <a:srgbClr val="4F5671"/>
                </a:solidFill>
                <a:effectLst/>
                <a:latin typeface="Arial" panose="020B0604020202020204" pitchFamily="34" charset="0"/>
                <a:hlinkClick r:id="rId2"/>
              </a:rPr>
              <a:t>25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] presented a theoretical framework for triple bottom line, a theory that states that companies need responsible attitudes toward society and the environment as well as focus on economic profit in order to achieve sustainable management’.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 Shim, J., Moon, J., Lee, W.S. and Chung, N., 2021</a:t>
            </a:r>
          </a:p>
          <a:p>
            <a:endParaRPr lang="en-GB" sz="1600" dirty="0"/>
          </a:p>
        </p:txBody>
      </p:sp>
      <p:pic>
        <p:nvPicPr>
          <p:cNvPr id="1028" name="Picture 4" descr="Triple Bottom Line Marketing: The 2025 Guide | TEAM LEWIS">
            <a:extLst>
              <a:ext uri="{FF2B5EF4-FFF2-40B4-BE49-F238E27FC236}">
                <a16:creationId xmlns:a16="http://schemas.microsoft.com/office/drawing/2014/main" id="{FBBB9A8E-2623-FC18-F086-B4A23F02F4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8" b="8539"/>
          <a:stretch>
            <a:fillRect/>
          </a:stretch>
        </p:blipFill>
        <p:spPr bwMode="auto">
          <a:xfrm>
            <a:off x="8686700" y="2292999"/>
            <a:ext cx="3128556" cy="261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54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2D534-7AEB-80E1-9A54-610DF315E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&amp; Environmental Analysis (PESTLE + SWOT)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50B12D-8BCB-43A3-2E04-2941E414D7F5}"/>
              </a:ext>
            </a:extLst>
          </p:cNvPr>
          <p:cNvSpPr txBox="1"/>
          <p:nvPr/>
        </p:nvSpPr>
        <p:spPr>
          <a:xfrm>
            <a:off x="1773932" y="1600200"/>
            <a:ext cx="6092456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ANALYSIS 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Licensing &amp; hygiene regulations.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Inflation and cost-of-living pressures.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Demand for global, convenient, healthy food.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POS systems, delivery apps, social media marketing.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Food hygiene &amp; insurance compliance.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Weather, sustainability, and waste management.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 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Diverse menu, flexibility, low startup cost, strong customer engagement.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Limited capital, weather-dependent, seasonal demand.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Festivals, pop-ups, catering expansion, collaborations with locals.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Competition &amp; regulation changes, economic fluctuations.</a:t>
            </a:r>
          </a:p>
        </p:txBody>
      </p:sp>
    </p:spTree>
    <p:extLst>
      <p:ext uri="{BB962C8B-B14F-4D97-AF65-F5344CB8AC3E}">
        <p14:creationId xmlns:p14="http://schemas.microsoft.com/office/powerpoint/2010/main" val="58049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E424-92DD-F760-44D9-EE6F50932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and Legal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BC29C0-88DC-4B4F-2D35-D65AE9DA08AB}"/>
              </a:ext>
            </a:extLst>
          </p:cNvPr>
          <p:cNvSpPr txBox="1"/>
          <p:nvPr/>
        </p:nvSpPr>
        <p:spPr>
          <a:xfrm>
            <a:off x="1845940" y="1772816"/>
            <a:ext cx="813690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Marketing strategy is a construct that lies at the conceptual heart of the field of strategic marketing and is central to the practice of marketing.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Morgan, N.A., Whitler, K.A., Feng, H. and Chari, S., 2019. 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Target Market: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Primary: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Students, young professionals, commuters (18–35).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Secondary: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Families, tourists, and event attendees.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Brand Identity: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Fun, vibrant, globally inspired.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USP: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Authentic flavours, quick service, inclusive options.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Channels: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Online: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Instagram, TikTok, Facebook, influencer collaborations.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Offline: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Flyers in local offices, gyms, and universities.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Retention: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Loyalty programs &amp; digital promotions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Legal Structure: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505C14D-7C2B-8EC7-8F16-64970AFF96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3732" y="4896748"/>
            <a:ext cx="6777817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6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Legal Format: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Sole Trader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registered with HMRC.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Owner: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Responsible for all management, finance, and legal obligations.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Insurance: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Public &amp; product liability, employer’s liability (if staff hired).</a:t>
            </a:r>
          </a:p>
        </p:txBody>
      </p:sp>
    </p:spTree>
    <p:extLst>
      <p:ext uri="{BB962C8B-B14F-4D97-AF65-F5344CB8AC3E}">
        <p14:creationId xmlns:p14="http://schemas.microsoft.com/office/powerpoint/2010/main" val="289694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EDD70-7D09-8F2D-7842-617FC096A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533399"/>
            <a:ext cx="8686801" cy="1156673"/>
          </a:xfrm>
        </p:spPr>
        <p:txBody>
          <a:bodyPr/>
          <a:lstStyle/>
          <a:p>
            <a:r>
              <a:rPr lang="en-GB" dirty="0"/>
              <a:t>Funding &amp; Financial Overview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CE1AD32-2B7E-D7FD-DBD9-B74E9F6C27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083749"/>
              </p:ext>
            </p:extLst>
          </p:nvPr>
        </p:nvGraphicFramePr>
        <p:xfrm>
          <a:off x="1103324" y="1784002"/>
          <a:ext cx="8231448" cy="2899234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4115724">
                  <a:extLst>
                    <a:ext uri="{9D8B030D-6E8A-4147-A177-3AD203B41FA5}">
                      <a16:colId xmlns:a16="http://schemas.microsoft.com/office/drawing/2014/main" val="4061147000"/>
                    </a:ext>
                  </a:extLst>
                </a:gridCol>
                <a:gridCol w="4115724">
                  <a:extLst>
                    <a:ext uri="{9D8B030D-6E8A-4147-A177-3AD203B41FA5}">
                      <a16:colId xmlns:a16="http://schemas.microsoft.com/office/drawing/2014/main" val="3781777847"/>
                    </a:ext>
                  </a:extLst>
                </a:gridCol>
              </a:tblGrid>
              <a:tr h="2837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 Cost (£)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64586453"/>
                  </a:ext>
                </a:extLst>
              </a:tr>
              <a:tr h="4965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truck &amp; kitchen equipment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8,000 – 10,000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8296176"/>
                  </a:ext>
                </a:extLst>
              </a:tr>
              <a:tr h="4965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Licensing, insurance, legal fees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600 – 1,000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57622745"/>
                  </a:ext>
                </a:extLst>
              </a:tr>
              <a:tr h="2837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stock &amp; supplies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800 – 1,000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05542626"/>
                  </a:ext>
                </a:extLst>
              </a:tr>
              <a:tr h="2837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&amp; branding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 – 1,000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55445247"/>
                  </a:ext>
                </a:extLst>
              </a:tr>
              <a:tr h="4044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Operating costs (3–6 months)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4,000 – 6,000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97626465"/>
                  </a:ext>
                </a:extLst>
              </a:tr>
              <a:tr h="4044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capital/reserve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 – 2,000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7454575"/>
                  </a:ext>
                </a:extLst>
              </a:tr>
            </a:tbl>
          </a:graphicData>
        </a:graphic>
      </p:graphicFrame>
      <p:sp>
        <p:nvSpPr>
          <p:cNvPr id="8" name="Rectangle 3">
            <a:extLst>
              <a:ext uri="{FF2B5EF4-FFF2-40B4-BE49-F238E27FC236}">
                <a16:creationId xmlns:a16="http://schemas.microsoft.com/office/drawing/2014/main" id="{1790E338-6196-1E11-BE9A-5B82463CA3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5212" y="1280813"/>
            <a:ext cx="7031079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Total Funding Required: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£15,000 – £25,000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6EDC59-D0BA-D75D-2695-8451336A7CCE}"/>
              </a:ext>
            </a:extLst>
          </p:cNvPr>
          <p:cNvSpPr txBox="1"/>
          <p:nvPr/>
        </p:nvSpPr>
        <p:spPr>
          <a:xfrm>
            <a:off x="1058517" y="4683236"/>
            <a:ext cx="609245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Funding Sources: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Personal savings, small business/start-up loan.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Achieve profitability through consistent sales at key locations &amp; events, while operating sustainably under the Triple Bottom Line model.</a:t>
            </a:r>
          </a:p>
        </p:txBody>
      </p:sp>
    </p:spTree>
    <p:extLst>
      <p:ext uri="{BB962C8B-B14F-4D97-AF65-F5344CB8AC3E}">
        <p14:creationId xmlns:p14="http://schemas.microsoft.com/office/powerpoint/2010/main" val="22021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EBA9B-55BC-8391-CDDA-D8112D675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pic>
        <p:nvPicPr>
          <p:cNvPr id="4099" name="Picture 3" descr="London street food: The 30 best traders in the capital | London Evening  Standard | The Standard">
            <a:extLst>
              <a:ext uri="{FF2B5EF4-FFF2-40B4-BE49-F238E27FC236}">
                <a16:creationId xmlns:a16="http://schemas.microsoft.com/office/drawing/2014/main" id="{BD737F00-EBC0-B750-1973-D4B48529C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9" r="8924" b="-2"/>
          <a:stretch>
            <a:fillRect/>
          </a:stretch>
        </p:blipFill>
        <p:spPr bwMode="auto">
          <a:xfrm>
            <a:off x="5865813" y="533400"/>
            <a:ext cx="5867400" cy="54864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C213B01-F95D-A89F-1E6F-AC905725D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5213" y="2209800"/>
            <a:ext cx="4114800" cy="3810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fontAlgn="base">
              <a:lnSpc>
                <a:spcPct val="110000"/>
              </a:lnSpc>
              <a:spcBef>
                <a:spcPts val="600"/>
              </a:spcBef>
              <a:spcAft>
                <a:spcPct val="0"/>
              </a:spcAft>
              <a:buClr>
                <a:schemeClr val="tx1">
                  <a:lumMod val="65000"/>
                  <a:lumOff val="35000"/>
                </a:schemeClr>
              </a:buClr>
              <a:buSzPct val="80000"/>
              <a:tabLst/>
            </a:pPr>
            <a:r>
              <a:rPr kumimoji="0" lang="en-US" altLang="en-US" b="0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kumimoji="0" lang="en-US" altLang="en-US" b="1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Street Food Truck</a:t>
            </a:r>
            <a:r>
              <a:rPr kumimoji="0" lang="en-US" altLang="en-US" b="0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combines cultural authenticity, flexibility, and sustainability.</a:t>
            </a:r>
          </a:p>
          <a:p>
            <a:pPr marR="0" fontAlgn="base">
              <a:lnSpc>
                <a:spcPct val="110000"/>
              </a:lnSpc>
              <a:spcBef>
                <a:spcPts val="600"/>
              </a:spcBef>
              <a:spcAft>
                <a:spcPct val="0"/>
              </a:spcAft>
              <a:buClr>
                <a:schemeClr val="tx1">
                  <a:lumMod val="65000"/>
                  <a:lumOff val="35000"/>
                </a:schemeClr>
              </a:buClr>
              <a:buSzPct val="80000"/>
              <a:tabLst/>
            </a:pPr>
            <a:r>
              <a:rPr kumimoji="0" lang="en-US" altLang="en-US" b="0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offers a profitable and environmentally responsible business model with room to grow.</a:t>
            </a:r>
          </a:p>
          <a:p>
            <a:pPr marR="0" fontAlgn="base">
              <a:lnSpc>
                <a:spcPct val="110000"/>
              </a:lnSpc>
              <a:spcBef>
                <a:spcPts val="600"/>
              </a:spcBef>
              <a:spcAft>
                <a:spcPct val="0"/>
              </a:spcAft>
              <a:buClr>
                <a:schemeClr val="tx1">
                  <a:lumMod val="65000"/>
                  <a:lumOff val="35000"/>
                </a:schemeClr>
              </a:buClr>
              <a:buSzPct val="80000"/>
              <a:tabLst/>
            </a:pPr>
            <a:r>
              <a:rPr kumimoji="0" lang="en-US" altLang="en-US" b="0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long Term-With the right funding, marketing, and community focus — it can become a </a:t>
            </a:r>
            <a:r>
              <a:rPr kumimoji="0" lang="en-US" altLang="en-US" b="1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flagship brand</a:t>
            </a:r>
            <a:r>
              <a:rPr kumimoji="0" lang="en-US" altLang="en-US" b="0" i="0" u="none" strike="noStrike" kern="1200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diverse, sustainable, multicultural street food in the UK.</a:t>
            </a:r>
          </a:p>
        </p:txBody>
      </p:sp>
    </p:spTree>
    <p:extLst>
      <p:ext uri="{BB962C8B-B14F-4D97-AF65-F5344CB8AC3E}">
        <p14:creationId xmlns:p14="http://schemas.microsoft.com/office/powerpoint/2010/main" val="168644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F0B52-BE19-406E-50C6-BFB3C9C2F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-99392"/>
            <a:ext cx="8686801" cy="1066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D5E8E-2A5F-6DFB-ADD4-C1AF568D3558}"/>
              </a:ext>
            </a:extLst>
          </p:cNvPr>
          <p:cNvSpPr txBox="1"/>
          <p:nvPr/>
        </p:nvSpPr>
        <p:spPr>
          <a:xfrm>
            <a:off x="1065212" y="956621"/>
            <a:ext cx="60924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Shim, J., Moon, J., Lee, W.S. and Chung, N., 2021. The impact of CSR on corporate value of restaurant businesses using triple bottom line theory.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Sustainability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p.2131.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1F441-87FE-E4D6-2BD8-71744D0C419C}"/>
              </a:ext>
            </a:extLst>
          </p:cNvPr>
          <p:cNvSpPr txBox="1"/>
          <p:nvPr/>
        </p:nvSpPr>
        <p:spPr>
          <a:xfrm>
            <a:off x="981844" y="1797190"/>
            <a:ext cx="7621488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Okumus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Sönmez, S., Moore, S., Auvil, D.P. and Parks, G.D., 2019. Exploring safety of food truck products in a developed country.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Hospitality Management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81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pp.150-158.</a:t>
            </a:r>
          </a:p>
          <a:p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Alhaddi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2015. Triple bottom line and sustainability: A literature review.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and Management studies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pp.6-10.</a:t>
            </a:r>
            <a:r>
              <a:rPr lang="en-GB" dirty="0"/>
              <a:t>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Morgan, N.A., Whitler, K.A., Feng, H. and Chari, S., 2019. Research in marketing strategy.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47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(1), pp.4-29.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019EE0-05C4-2FF3-2E72-8452FEB430F8}"/>
              </a:ext>
            </a:extLst>
          </p:cNvPr>
          <p:cNvSpPr txBox="1"/>
          <p:nvPr/>
        </p:nvSpPr>
        <p:spPr>
          <a:xfrm>
            <a:off x="1065212" y="4149080"/>
            <a:ext cx="7621488" cy="247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spcAft>
                <a:spcPts val="1200"/>
              </a:spcAft>
            </a:pP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Bhowmik, S., 2012. Street vendors in the global urban economy. Taylor &amp; Francis.</a:t>
            </a:r>
          </a:p>
          <a:p>
            <a:pPr algn="l">
              <a:lnSpc>
                <a:spcPts val="1800"/>
              </a:lnSpc>
              <a:spcAft>
                <a:spcPts val="12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1: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https://themadrasdiaries.nl/guide-to-indian-street-food-must-try/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lnSpc>
                <a:spcPts val="1800"/>
              </a:lnSpc>
              <a:spcAft>
                <a:spcPts val="12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2: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https://www.cntraveler.com/gallery/worlds-best-cities-for-street-food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lnSpc>
                <a:spcPts val="1800"/>
              </a:lnSpc>
              <a:spcAft>
                <a:spcPts val="12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3: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https://getsling.com/blog/food-truck-ideas/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800"/>
              </a:lnSpc>
              <a:spcAft>
                <a:spcPts val="12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4: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https://www.teamlewis.com/magazine/triple-bottom-line-marketing/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lnSpc>
                <a:spcPts val="1800"/>
              </a:lnSpc>
              <a:spcAft>
                <a:spcPts val="12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https://www.standard.co.uk/going-out/restaurants/london-street-food-best-traders-vendors-markets-cheap-eats-a4192266.html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786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usiness Contrast 16x9">
  <a:themeElements>
    <a:clrScheme name="BusinessContrast">
      <a:dk1>
        <a:srgbClr val="000000"/>
      </a:dk1>
      <a:lt1>
        <a:sysClr val="window" lastClr="FFFFFF"/>
      </a:lt1>
      <a:dk2>
        <a:srgbClr val="000000"/>
      </a:dk2>
      <a:lt2>
        <a:srgbClr val="E5E8E8"/>
      </a:lt2>
      <a:accent1>
        <a:srgbClr val="00AEEF"/>
      </a:accent1>
      <a:accent2>
        <a:srgbClr val="EA428A"/>
      </a:accent2>
      <a:accent3>
        <a:srgbClr val="EED500"/>
      </a:accent3>
      <a:accent4>
        <a:srgbClr val="F5A70D"/>
      </a:accent4>
      <a:accent5>
        <a:srgbClr val="8BCB30"/>
      </a:accent5>
      <a:accent6>
        <a:srgbClr val="9962C1"/>
      </a:accent6>
      <a:hlink>
        <a:srgbClr val="00AEEF"/>
      </a:hlink>
      <a:folHlink>
        <a:srgbClr val="9962C1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870041_TF02895266" id="{C8F3CAA7-5B03-444F-8CCD-44BA2E289B0C}" vid="{81C5E96B-0D11-4EF6-8A38-FD929E44C329}"/>
    </a:ext>
  </a:extLst>
</a:theme>
</file>

<file path=ppt/theme/theme2.xml><?xml version="1.0" encoding="utf-8"?>
<a:theme xmlns:a="http://schemas.openxmlformats.org/drawingml/2006/main" name="Office Theme">
  <a:themeElements>
    <a:clrScheme name="BusinessContrast">
      <a:dk1>
        <a:srgbClr val="000000"/>
      </a:dk1>
      <a:lt1>
        <a:sysClr val="window" lastClr="FFFFFF"/>
      </a:lt1>
      <a:dk2>
        <a:srgbClr val="000000"/>
      </a:dk2>
      <a:lt2>
        <a:srgbClr val="E5E8E8"/>
      </a:lt2>
      <a:accent1>
        <a:srgbClr val="00AEEF"/>
      </a:accent1>
      <a:accent2>
        <a:srgbClr val="EA428A"/>
      </a:accent2>
      <a:accent3>
        <a:srgbClr val="EED500"/>
      </a:accent3>
      <a:accent4>
        <a:srgbClr val="F5A70D"/>
      </a:accent4>
      <a:accent5>
        <a:srgbClr val="8BCB30"/>
      </a:accent5>
      <a:accent6>
        <a:srgbClr val="9962C1"/>
      </a:accent6>
      <a:hlink>
        <a:srgbClr val="00AEEF"/>
      </a:hlink>
      <a:folHlink>
        <a:srgbClr val="9962C1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usinessContrast">
      <a:dk1>
        <a:srgbClr val="000000"/>
      </a:dk1>
      <a:lt1>
        <a:sysClr val="window" lastClr="FFFFFF"/>
      </a:lt1>
      <a:dk2>
        <a:srgbClr val="000000"/>
      </a:dk2>
      <a:lt2>
        <a:srgbClr val="E5E8E8"/>
      </a:lt2>
      <a:accent1>
        <a:srgbClr val="00AEEF"/>
      </a:accent1>
      <a:accent2>
        <a:srgbClr val="EA428A"/>
      </a:accent2>
      <a:accent3>
        <a:srgbClr val="EED500"/>
      </a:accent3>
      <a:accent4>
        <a:srgbClr val="F5A70D"/>
      </a:accent4>
      <a:accent5>
        <a:srgbClr val="8BCB30"/>
      </a:accent5>
      <a:accent6>
        <a:srgbClr val="9962C1"/>
      </a:accent6>
      <a:hlink>
        <a:srgbClr val="00AEEF"/>
      </a:hlink>
      <a:folHlink>
        <a:srgbClr val="9962C1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292d8cd8b680858715ddcf791f25c3eb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2b1f14d14e39885124dc035c0720f8ca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220E13-D325-4A9E-AA7A-0D1409275EB9}">
  <ds:schemaRefs>
    <ds:schemaRef ds:uri="http://www.w3.org/XML/1998/namespace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ccfc14db-0f45-423b-b2f5-752f8f8a0ada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02F2BE50-DDB3-465B-A26E-975A276D436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5EBC06-42D7-497D-84C9-EA51F05AD2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contrast presentation (widescreen)</Template>
  <TotalTime>361</TotalTime>
  <Words>1081</Words>
  <Application>Microsoft Office PowerPoint</Application>
  <PresentationFormat>Custom</PresentationFormat>
  <Paragraphs>96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Franklin Gothic Medium</vt:lpstr>
      <vt:lpstr>Business Contrast 16x9</vt:lpstr>
      <vt:lpstr>   Rumana Akthar  2419769  Enterprise and Entrepreneurship  LCLM4006  International Street Food Truck  Fouziya Farheen          </vt:lpstr>
      <vt:lpstr>Overview of the Business Idea </vt:lpstr>
      <vt:lpstr>Triple Bottom Line Approach (Sustainability)</vt:lpstr>
      <vt:lpstr>Market &amp; Environmental Analysis (PESTLE + SWOT)</vt:lpstr>
      <vt:lpstr>Marketing Strategy and Legal Structure</vt:lpstr>
      <vt:lpstr>Funding &amp; Financial Overview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Ali, Niyaz</dc:creator>
  <cp:lastModifiedBy>Rumana Akthar</cp:lastModifiedBy>
  <cp:revision>3</cp:revision>
  <dcterms:created xsi:type="dcterms:W3CDTF">2025-11-08T12:48:47Z</dcterms:created>
  <dcterms:modified xsi:type="dcterms:W3CDTF">2025-11-08T18:50:47Z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0x0101007810DDF4EC27A54C9626255B384F637A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