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3688" r:id="rId3"/>
    <p:sldMasterId id="2147483701" r:id="rId4"/>
  </p:sldMasterIdLst>
  <p:notesMasterIdLst>
    <p:notesMasterId r:id="rId46"/>
  </p:notesMasterIdLst>
  <p:sldIdLst>
    <p:sldId id="258" r:id="rId5"/>
    <p:sldId id="259" r:id="rId6"/>
    <p:sldId id="260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96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7" r:id="rId41"/>
    <p:sldId id="298" r:id="rId42"/>
    <p:sldId id="300" r:id="rId43"/>
    <p:sldId id="301" r:id="rId44"/>
    <p:sldId id="262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2791" autoAdjust="0"/>
  </p:normalViewPr>
  <p:slideViewPr>
    <p:cSldViewPr snapToGrid="0">
      <p:cViewPr varScale="1">
        <p:scale>
          <a:sx n="95" d="100"/>
          <a:sy n="95" d="100"/>
        </p:scale>
        <p:origin x="204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8B7F7A-5289-4C53-8B26-F58A47B2BBB2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52CD96-1FAB-4F75-ADB4-C2A1F7537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230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29C754-427A-405B-8032-69FD1C0B8623}" type="slidenum">
              <a:rPr kumimoji="0" lang="en-GB" sz="18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63372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52CD96-1FAB-4F75-ADB4-C2A1F753707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419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52CD96-1FAB-4F75-ADB4-C2A1F753707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212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52CD96-1FAB-4F75-ADB4-C2A1F753707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228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52CD96-1FAB-4F75-ADB4-C2A1F753707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5657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E5DF66-F001-4B1A-A717-B91E023E760A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8703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B76661-55B7-4EB5-AC4F-65EDE13D1564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5659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B07BB0-7413-48E5-87BF-E8ABB387EF0B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02381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766148-6D5D-4E10-AFFC-0B7408B0749B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11534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D4AEC14-7148-4F22-A1F1-2797F33E348C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5888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C644377-0A5B-4E2B-B32C-D5D3A4543C03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355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8E1D7F-F5AE-4D90-9E08-F8FF10F0D3B9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798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8849765-B1D4-4D7A-8A08-0ED1008AF451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4004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B2F1138-D4B1-4D5D-9C9C-317412BE3212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7244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6B0938-1241-4368-9173-A9E3E5994D9C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23541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7DC54F-913D-4BB1-BDA6-DDA5C6B96201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06611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1E3F53-75C0-42B6-B04C-4A707B49805A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25038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E0D329-3DDE-4896-A32D-A4F72F3F170B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41814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404E456-6BA7-4C12-B1AC-8084B66A8337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121665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798AE2F-F63B-4848-A49C-C735D234C009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21266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C854925-A111-460F-AC90-67070B73DFD2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43645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C7F67C-AE22-42A5-A60B-8C9A16AF6B38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264725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F536C8-2077-4079-9761-A9694CD007F6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0752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9DC420-D5C2-4645-B7A2-B2E91E686FBD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494883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8600CF9-F735-4A2E-B97E-0F9F941A2486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917871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658598B-FC68-442A-A45B-F5ECA70E31A3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0478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01892F-2685-4A53-A1AA-79E5BB3F2DA4}" type="slidenum">
              <a:rPr kumimoji="0" lang="en-GB" altLang="en-US" sz="1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Arial" panose="020B0604020202020204" pitchFamily="34" charset="0"/>
              </a:rPr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GB" altLang="en-US" sz="1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480672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52CD96-1FAB-4F75-ADB4-C2A1F753707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5422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342900" indent="0" algn="ctr">
              <a:buNone/>
              <a:defRPr/>
            </a:lvl2pPr>
            <a:lvl3pPr marL="685800" indent="0" algn="ctr">
              <a:buNone/>
              <a:defRPr/>
            </a:lvl3pPr>
            <a:lvl4pPr marL="1028700" indent="0" algn="ctr">
              <a:buNone/>
              <a:defRPr/>
            </a:lvl4pPr>
            <a:lvl5pPr marL="1371600" indent="0" algn="ctr">
              <a:buNone/>
              <a:defRPr/>
            </a:lvl5pPr>
            <a:lvl6pPr marL="1714500" indent="0" algn="ctr">
              <a:buNone/>
              <a:defRPr/>
            </a:lvl6pPr>
            <a:lvl7pPr marL="2057400" indent="0" algn="ctr">
              <a:buNone/>
              <a:defRPr/>
            </a:lvl7pPr>
            <a:lvl8pPr marL="2400300" indent="0" algn="ctr">
              <a:buNone/>
              <a:defRPr/>
            </a:lvl8pPr>
            <a:lvl9pPr marL="27432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33A3D2-5564-4671-B1E5-2DB9D389721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576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951FF8-A6F9-4112-B00C-5D47169C208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274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950AA-7A2F-40B5-9614-DD7179BD25D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576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7D680F-D484-4B92-9BFE-D5A351FB36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612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DD7B1-EB49-4A7E-B12F-D554C073C1D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634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86C996-4F34-46E8-B595-92B59589803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663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6683C8-FDA5-41A4-A45F-27597C1F13F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473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EB1E5B-DCBA-4AC4-9145-CABEEA79089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624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D546BE-FA78-4F8B-9FCA-56D5A09CA7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6677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FFA8EF-94AA-4EDC-8261-5DB87616A48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0439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AC3721-DD31-4229-83FB-1A0A99F8448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8070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13E12-30C9-4DCC-A664-EA64884AE22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10620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90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CCC3F2-B8E2-408D-A791-A5AF4FC24FB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43030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933A3D2-5564-4671-B1E5-2DB9D389721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5308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5951FF8-A6F9-4112-B00C-5D47169C2088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1170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950AA-7A2F-40B5-9614-DD7179BD25D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050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7D680F-D484-4B92-9BFE-D5A351FB369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5681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DD7B1-EB49-4A7E-B12F-D554C073C1D0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8155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686C996-4F34-46E8-B595-92B59589803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76600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6683C8-FDA5-41A4-A45F-27597C1F13F9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3403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5EB1E5B-DCBA-4AC4-9145-CABEEA79089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3062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D546BE-FA78-4F8B-9FCA-56D5A09CA7C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1803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7FFA8EF-94AA-4EDC-8261-5DB87616A48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1552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BAC3721-DD31-4229-83FB-1A0A99F8448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3954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13E12-30C9-4DCC-A664-EA64884AE22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0458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CCC3F2-B8E2-408D-A791-A5AF4FC24FB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42471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667D45D-BAFE-48E9-A68E-9AE7FDE7E99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9917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93DB858-DBA4-4D42-A78F-05CC1B64253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9061585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FB95E4-1A07-4BF0-A94E-DAC67B861CB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79944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CF3CEC-CC6B-46DC-94D0-BA552C33CA9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55826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E6F6E1-31F5-476D-AF73-6F433F21131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592697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3EB5C5-20C5-4905-B6D5-482986DC5BA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322666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B935F4-1853-4F21-96A4-7112613A53E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931692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31EBA7-A641-4C0F-AE51-745E32FCB3B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3672442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19D0CC0-B049-4C8B-88A7-73D6E6D93BC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330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7DBD05F-1BDF-4DD3-81FB-B46B28FE70A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9194108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7AB0C-B5D3-4268-97CC-4BF9C5C1B60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98044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55CD08-E251-462A-B47F-28E306920BD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28362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935639-DD81-4FD4-9DEB-DBA2E78F0B5C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88686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D3220D-E867-458D-B455-5C3682620C14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47544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D0BB3B-8378-4CBA-9B56-35196600165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7934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E0652A-6F6C-4E24-B1F3-4D8C3780C51F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6785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D719E6D-9B21-4DF1-BBEF-AFD565B32C2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80270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64A8358-4A22-4BDE-A8DC-22D53FAA9BFE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10273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411C266-68FC-4328-BB1A-2E9025D6B0C4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10506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66B7C68-6E57-4958-BB95-791E4EF384E6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06675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EC34616-3325-4DCD-A540-E9EA26E57B73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961903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078736-7FAC-4F1F-8A5C-6BE537FF906B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85785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8422B-727A-4811-9F8D-DF4370D0A66A}" type="slidenum">
              <a:rPr lang="en-US" altLang="en-US">
                <a:solidFill>
                  <a:srgbClr val="000000"/>
                </a:solidFill>
              </a:rPr>
              <a:pPr/>
              <a:t>‹#›</a:t>
            </a:fld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229990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27F2C0-614C-4162-918A-A50924861219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5807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image" Target="../media/image2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5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5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50">
                <a:latin typeface="Arial" panose="020B0604020202020204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707E0AF5-9A41-4F87-A75A-A15678ECE813}" type="slidenum">
              <a:rPr lang="en-US" altLang="en-US">
                <a:solidFill>
                  <a:srgbClr val="000000"/>
                </a:solidFill>
                <a:ea typeface="MS PGothic" panose="020B0600070205080204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5923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3429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6pPr>
      <a:lvl7pPr marL="6858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7pPr>
      <a:lvl8pPr marL="10287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8pPr>
      <a:lvl9pPr marL="1371600"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Char char="–"/>
        <a:defRPr sz="2100">
          <a:solidFill>
            <a:schemeClr val="tx1"/>
          </a:solidFill>
          <a:latin typeface="+mn-lt"/>
          <a:ea typeface="MS PGothic" pitchFamily="34" charset="-128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Char char="•"/>
        <a:defRPr sz="1800">
          <a:solidFill>
            <a:schemeClr val="tx1"/>
          </a:solidFill>
          <a:latin typeface="+mn-lt"/>
          <a:ea typeface="MS PGothic" pitchFamily="34" charset="-128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Char char="–"/>
        <a:defRPr sz="1500">
          <a:solidFill>
            <a:schemeClr val="tx1"/>
          </a:solidFill>
          <a:latin typeface="+mn-lt"/>
          <a:ea typeface="MS PGothic" pitchFamily="34" charset="-128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  <a:ea typeface="MS PGothic" pitchFamily="34" charset="-128"/>
        </a:defRPr>
      </a:lvl5pPr>
      <a:lvl6pPr marL="18859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6pPr>
      <a:lvl7pPr marL="22288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7pPr>
      <a:lvl8pPr marL="25717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8pPr>
      <a:lvl9pPr marL="2914650" indent="-171450" algn="l" rtl="0" eaLnBrk="0" fontAlgn="base" hangingPunct="0">
        <a:spcBef>
          <a:spcPct val="20000"/>
        </a:spcBef>
        <a:spcAft>
          <a:spcPct val="0"/>
        </a:spcAft>
        <a:buChar char="»"/>
        <a:defRPr sz="15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anose="020B0604020202020204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707E0AF5-9A41-4F87-A75A-A15678ECE813}" type="slidenum">
              <a:rPr lang="en-US" altLang="en-US">
                <a:solidFill>
                  <a:srgbClr val="000000"/>
                </a:solidFill>
                <a:ea typeface="MS PGothic" panose="020B0600070205080204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2229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anose="020B0604020202020204" pitchFamily="34" charset="0"/>
              </a:defRPr>
            </a:lvl1pPr>
          </a:lstStyle>
          <a:p>
            <a:fld id="{9195F606-AF0D-4393-BD10-DE50FEAC1505}" type="slidenum">
              <a:rPr lang="en-US" altLang="en-US"/>
              <a:pPr/>
              <a:t>‹#›</a:t>
            </a:fld>
            <a:endParaRPr lang="en-US" altLang="en-US"/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5324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panose="020B0604020202020204" pitchFamily="34" charset="0"/>
              </a:defRPr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fld id="{1F7EE320-76BA-48CD-81CE-D0A23642670F}" type="slidenum">
              <a:rPr lang="en-US" altLang="en-US" smtClean="0">
                <a:solidFill>
                  <a:srgbClr val="000000"/>
                </a:solidFill>
                <a:ea typeface="MS PGothic" panose="020B0600070205080204" pitchFamily="34" charset="-128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US" altLang="en-US" smtClean="0">
              <a:solidFill>
                <a:srgbClr val="000000"/>
              </a:solidFill>
              <a:ea typeface="MS PGothic" panose="020B0600070205080204" pitchFamily="34" charset="-128"/>
            </a:endParaRPr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6004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3.xml"/><Relationship Id="rId4" Type="http://schemas.openxmlformats.org/officeDocument/2006/relationships/image" Target="../media/image1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>
          <a:xfrm>
            <a:off x="1345626" y="2704235"/>
            <a:ext cx="6569653" cy="1535366"/>
          </a:xfrm>
        </p:spPr>
        <p:txBody>
          <a:bodyPr/>
          <a:lstStyle/>
          <a:p>
            <a:pPr eaLnBrk="1" hangingPunct="1"/>
            <a:r>
              <a:rPr lang="en-GB" altLang="en-US" sz="3200"/>
              <a:t>Lecture </a:t>
            </a:r>
            <a:r>
              <a:rPr lang="en-GB" altLang="en-US" sz="3200" smtClean="0"/>
              <a:t>3: </a:t>
            </a:r>
            <a:r>
              <a:rPr lang="en-GB" altLang="en-US" sz="3200" dirty="0" smtClean="0"/>
              <a:t>Perception</a:t>
            </a: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dirty="0"/>
              <a:t/>
            </a:r>
            <a:br>
              <a:rPr lang="en-GB" altLang="en-US" sz="3200" dirty="0"/>
            </a:br>
            <a:r>
              <a:rPr lang="en-GB" altLang="en-US" sz="3200" b="1" dirty="0"/>
              <a:t>Dr Kate Williams</a:t>
            </a:r>
            <a:r>
              <a:rPr lang="en-GB" altLang="en-US" sz="3200" b="1" dirty="0" smtClean="0"/>
              <a:t> </a:t>
            </a:r>
          </a:p>
        </p:txBody>
      </p:sp>
      <p:sp>
        <p:nvSpPr>
          <p:cNvPr id="2051" name="Subtitle 2"/>
          <p:cNvSpPr>
            <a:spLocks noGrp="1"/>
          </p:cNvSpPr>
          <p:nvPr>
            <p:ph type="subTitle" idx="1"/>
          </p:nvPr>
        </p:nvSpPr>
        <p:spPr>
          <a:xfrm>
            <a:off x="798021" y="1062147"/>
            <a:ext cx="8196349" cy="1642088"/>
          </a:xfrm>
        </p:spPr>
        <p:txBody>
          <a:bodyPr/>
          <a:lstStyle/>
          <a:p>
            <a:pPr eaLnBrk="1" hangingPunct="1"/>
            <a:r>
              <a:rPr lang="en-GB" altLang="en-US" sz="3600" b="1" dirty="0" smtClean="0"/>
              <a:t>Cognitive </a:t>
            </a:r>
            <a:r>
              <a:rPr lang="en-GB" altLang="en-US" sz="3600" b="1" dirty="0"/>
              <a:t>Psychology</a:t>
            </a:r>
          </a:p>
          <a:p>
            <a:pPr eaLnBrk="1" hangingPunct="1"/>
            <a:r>
              <a:rPr lang="en-GB" altLang="en-US" b="1" dirty="0"/>
              <a:t>M5X00908 Brain, Behaviour, and Cognition (BBC)</a:t>
            </a:r>
          </a:p>
        </p:txBody>
      </p:sp>
    </p:spTree>
    <p:extLst>
      <p:ext uri="{BB962C8B-B14F-4D97-AF65-F5344CB8AC3E}">
        <p14:creationId xmlns:p14="http://schemas.microsoft.com/office/powerpoint/2010/main" val="40522942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Essential Reading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891" y="1981200"/>
            <a:ext cx="8079971" cy="4114800"/>
          </a:xfrm>
        </p:spPr>
        <p:txBody>
          <a:bodyPr/>
          <a:lstStyle/>
          <a:p>
            <a:r>
              <a:rPr lang="en-GB" dirty="0"/>
              <a:t>Eysenck, </a:t>
            </a:r>
            <a:r>
              <a:rPr lang="en-GB" dirty="0" smtClean="0"/>
              <a:t>M. W., </a:t>
            </a:r>
            <a:r>
              <a:rPr lang="en-GB" dirty="0"/>
              <a:t>&amp; Keane, M. </a:t>
            </a:r>
            <a:r>
              <a:rPr lang="en-GB" dirty="0" smtClean="0"/>
              <a:t>T.  </a:t>
            </a:r>
            <a:r>
              <a:rPr lang="en-GB" i="1" dirty="0"/>
              <a:t>Cognitive psychology: </a:t>
            </a:r>
            <a:r>
              <a:rPr lang="en-GB" b="1" dirty="0" smtClean="0"/>
              <a:t>Chapters 2, 3, 4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010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582" y="77586"/>
            <a:ext cx="7772400" cy="687186"/>
          </a:xfrm>
        </p:spPr>
        <p:txBody>
          <a:bodyPr/>
          <a:lstStyle/>
          <a:p>
            <a:r>
              <a:rPr lang="en-GB" sz="3600" dirty="0" smtClean="0"/>
              <a:t>What is Perception?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317" y="764772"/>
            <a:ext cx="8902930" cy="5885409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r>
              <a:rPr lang="en-GB" sz="2400" dirty="0" smtClean="0"/>
              <a:t>“The acquisition &amp; processing of sensory information in order to see objects in the world...” </a:t>
            </a:r>
            <a:r>
              <a:rPr lang="en-GB" sz="2400" dirty="0" err="1" smtClean="0"/>
              <a:t>Sekuler</a:t>
            </a:r>
            <a:r>
              <a:rPr lang="en-GB" sz="2400" dirty="0" smtClean="0"/>
              <a:t> &amp; Blake (2002), p. 621.</a:t>
            </a:r>
          </a:p>
          <a:p>
            <a:pPr marL="0" indent="0">
              <a:buNone/>
            </a:pPr>
            <a:endParaRPr lang="en-GB" sz="2400" dirty="0" smtClean="0"/>
          </a:p>
          <a:p>
            <a:pPr eaLnBrk="1" hangingPunct="1"/>
            <a:r>
              <a:rPr lang="en-US" altLang="en-US" sz="2800" dirty="0"/>
              <a:t>Information received through senses</a:t>
            </a:r>
          </a:p>
          <a:p>
            <a:pPr eaLnBrk="1" hangingPunct="1"/>
            <a:r>
              <a:rPr lang="en-US" altLang="en-US" sz="2800" dirty="0"/>
              <a:t>“raw” material for perception</a:t>
            </a:r>
          </a:p>
          <a:p>
            <a:pPr eaLnBrk="1" hangingPunct="1"/>
            <a:r>
              <a:rPr lang="en-US" altLang="en-US" sz="2800" dirty="0"/>
              <a:t>data driven / bottom-up </a:t>
            </a:r>
            <a:r>
              <a:rPr lang="en-US" altLang="en-US" sz="2800" dirty="0" smtClean="0"/>
              <a:t>processing</a:t>
            </a:r>
            <a:endParaRPr lang="en-US" altLang="en-US" sz="2800" dirty="0"/>
          </a:p>
          <a:p>
            <a:pPr eaLnBrk="1" hangingPunct="1">
              <a:lnSpc>
                <a:spcPct val="150000"/>
              </a:lnSpc>
            </a:pPr>
            <a:r>
              <a:rPr lang="en-US" altLang="en-US" sz="2800" dirty="0" smtClean="0"/>
              <a:t>Attend </a:t>
            </a:r>
            <a:r>
              <a:rPr lang="en-US" altLang="en-US" sz="2800" dirty="0"/>
              <a:t>to selective </a:t>
            </a:r>
            <a:r>
              <a:rPr lang="en-US" altLang="en-US" sz="2800" dirty="0" smtClean="0"/>
              <a:t>aspects</a:t>
            </a:r>
            <a:endParaRPr lang="en-US" altLang="en-US" sz="2800" dirty="0"/>
          </a:p>
          <a:p>
            <a:pPr eaLnBrk="1" hangingPunct="1"/>
            <a:r>
              <a:rPr lang="en-US" altLang="en-US" sz="2800" dirty="0"/>
              <a:t>Perception: </a:t>
            </a:r>
          </a:p>
          <a:p>
            <a:pPr lvl="1" eaLnBrk="1" hangingPunct="1"/>
            <a:r>
              <a:rPr lang="en-US" altLang="en-US" sz="2400" dirty="0"/>
              <a:t>Connects this selected data to higher cognitive processes (thinking)</a:t>
            </a:r>
          </a:p>
          <a:p>
            <a:pPr lvl="1" eaLnBrk="1" hangingPunct="1"/>
            <a:r>
              <a:rPr lang="en-US" altLang="en-US" sz="2400" dirty="0"/>
              <a:t>Ultimately, what we ‘perceive’ as reality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3040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9150"/>
            <a:ext cx="8358447" cy="786938"/>
          </a:xfrm>
        </p:spPr>
        <p:txBody>
          <a:bodyPr/>
          <a:lstStyle/>
          <a:p>
            <a:r>
              <a:rPr lang="en-GB" sz="3600" dirty="0" smtClean="0"/>
              <a:t>Visual Perception: From Eye to Cortex</a:t>
            </a:r>
            <a:endParaRPr lang="en-GB" sz="3600" dirty="0"/>
          </a:p>
        </p:txBody>
      </p:sp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" t="1878" r="782" b="4533"/>
          <a:stretch/>
        </p:blipFill>
        <p:spPr>
          <a:xfrm>
            <a:off x="130300" y="1205345"/>
            <a:ext cx="8812345" cy="3192088"/>
          </a:xfrm>
          <a:noFill/>
        </p:spPr>
      </p:pic>
    </p:spTree>
    <p:extLst>
      <p:ext uri="{BB962C8B-B14F-4D97-AF65-F5344CB8AC3E}">
        <p14:creationId xmlns:p14="http://schemas.microsoft.com/office/powerpoint/2010/main" val="216476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3" descr="ch06fig13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15" t="14352" r="23998" b="13514"/>
          <a:stretch/>
        </p:blipFill>
        <p:spPr bwMode="auto">
          <a:xfrm>
            <a:off x="3452864" y="813916"/>
            <a:ext cx="3054699" cy="578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96815" y="117231"/>
            <a:ext cx="8166798" cy="696685"/>
          </a:xfrm>
        </p:spPr>
        <p:txBody>
          <a:bodyPr/>
          <a:lstStyle/>
          <a:p>
            <a:r>
              <a:rPr lang="en-GB" sz="3600" dirty="0" smtClean="0"/>
              <a:t>Visual Perception: From Eye to Cortex</a:t>
            </a:r>
            <a:endParaRPr lang="en-GB" sz="3600" dirty="0"/>
          </a:p>
        </p:txBody>
      </p:sp>
      <p:sp>
        <p:nvSpPr>
          <p:cNvPr id="8" name="TextBox 7"/>
          <p:cNvSpPr txBox="1"/>
          <p:nvPr/>
        </p:nvSpPr>
        <p:spPr>
          <a:xfrm>
            <a:off x="1386044" y="2312796"/>
            <a:ext cx="1458475" cy="1477328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/>
              <a:t>Left </a:t>
            </a:r>
            <a:r>
              <a:rPr lang="en-GB" dirty="0" smtClean="0"/>
              <a:t>optic tract carries information from both </a:t>
            </a:r>
            <a:r>
              <a:rPr lang="en-GB" b="1" dirty="0" smtClean="0"/>
              <a:t>right</a:t>
            </a:r>
            <a:r>
              <a:rPr lang="en-GB" dirty="0" smtClean="0"/>
              <a:t> fields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115908" y="2312796"/>
            <a:ext cx="1415143" cy="1477328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/>
              <a:t>Right</a:t>
            </a:r>
            <a:r>
              <a:rPr lang="en-GB" dirty="0" smtClean="0"/>
              <a:t> optic tract carries information from both </a:t>
            </a:r>
            <a:r>
              <a:rPr lang="en-GB" b="1" dirty="0" smtClean="0"/>
              <a:t>left </a:t>
            </a:r>
            <a:r>
              <a:rPr lang="en-GB" dirty="0" smtClean="0"/>
              <a:t>fields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>
            <a:off x="2844519" y="3790124"/>
            <a:ext cx="1325547" cy="46032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accent2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3" name="Straight Arrow Connector 12"/>
          <p:cNvCxnSpPr/>
          <p:nvPr/>
        </p:nvCxnSpPr>
        <p:spPr bwMode="auto">
          <a:xfrm flipH="1">
            <a:off x="5617029" y="3790124"/>
            <a:ext cx="1505785" cy="470377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accent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4" name="TextBox 13"/>
          <p:cNvSpPr txBox="1"/>
          <p:nvPr/>
        </p:nvSpPr>
        <p:spPr>
          <a:xfrm>
            <a:off x="1386044" y="4779853"/>
            <a:ext cx="1458475" cy="646331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/>
              <a:t>Left </a:t>
            </a:r>
            <a:r>
              <a:rPr lang="en-GB" dirty="0" smtClean="0"/>
              <a:t>visual cortex</a:t>
            </a:r>
            <a:endParaRPr lang="en-GB" dirty="0"/>
          </a:p>
        </p:txBody>
      </p:sp>
      <p:cxnSp>
        <p:nvCxnSpPr>
          <p:cNvPr id="15" name="Straight Arrow Connector 14"/>
          <p:cNvCxnSpPr/>
          <p:nvPr/>
        </p:nvCxnSpPr>
        <p:spPr bwMode="auto">
          <a:xfrm>
            <a:off x="2844519" y="5437180"/>
            <a:ext cx="1325547" cy="460329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accent2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6" name="TextBox 15"/>
          <p:cNvSpPr txBox="1"/>
          <p:nvPr/>
        </p:nvSpPr>
        <p:spPr>
          <a:xfrm>
            <a:off x="7122814" y="4779852"/>
            <a:ext cx="1458475" cy="646331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smtClean="0"/>
              <a:t>Right </a:t>
            </a:r>
            <a:r>
              <a:rPr lang="en-GB" dirty="0" smtClean="0"/>
              <a:t>visual cortex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 bwMode="auto">
          <a:xfrm flipH="1">
            <a:off x="5617029" y="5426183"/>
            <a:ext cx="1505785" cy="470377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chemeClr val="accent2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336421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332" y="77038"/>
            <a:ext cx="7772400" cy="787120"/>
          </a:xfrm>
        </p:spPr>
        <p:txBody>
          <a:bodyPr/>
          <a:lstStyle/>
          <a:p>
            <a:r>
              <a:rPr lang="en-GB" sz="4000" dirty="0" smtClean="0"/>
              <a:t>Visual Perception: Brain systems</a:t>
            </a:r>
            <a:endParaRPr lang="en-GB" sz="4000" dirty="0"/>
          </a:p>
        </p:txBody>
      </p:sp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52" t="18967" b="2361"/>
          <a:stretch/>
        </p:blipFill>
        <p:spPr bwMode="auto">
          <a:xfrm>
            <a:off x="106400" y="715420"/>
            <a:ext cx="4576132" cy="4479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772964" y="894302"/>
            <a:ext cx="4280598" cy="526297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Functional Specialisation: </a:t>
            </a:r>
            <a:r>
              <a:rPr lang="en-GB" sz="2400" dirty="0" err="1" smtClean="0"/>
              <a:t>Zeki</a:t>
            </a:r>
            <a:r>
              <a:rPr lang="en-GB" sz="2400" dirty="0" smtClean="0"/>
              <a:t> (1993, 2001)</a:t>
            </a:r>
          </a:p>
          <a:p>
            <a:endParaRPr lang="en-GB" sz="2400" dirty="0"/>
          </a:p>
          <a:p>
            <a:r>
              <a:rPr lang="en-GB" sz="2400" dirty="0" smtClean="0"/>
              <a:t>V1 &amp; V2 = Initial processing</a:t>
            </a:r>
          </a:p>
          <a:p>
            <a:r>
              <a:rPr lang="en-GB" sz="2400" dirty="0" smtClean="0"/>
              <a:t>V3 &amp; V3A = Form processing</a:t>
            </a:r>
          </a:p>
          <a:p>
            <a:r>
              <a:rPr lang="en-GB" sz="2400" dirty="0" smtClean="0"/>
              <a:t>V4 = Colour processing</a:t>
            </a:r>
          </a:p>
          <a:p>
            <a:r>
              <a:rPr lang="en-GB" sz="2400" dirty="0" smtClean="0"/>
              <a:t>V5/MT = Motion processing</a:t>
            </a:r>
          </a:p>
          <a:p>
            <a:endParaRPr lang="en-GB" sz="2400" dirty="0"/>
          </a:p>
          <a:p>
            <a:r>
              <a:rPr lang="en-GB" sz="2400" u="sng" dirty="0" smtClean="0"/>
              <a:t>The Binding Problem(s):</a:t>
            </a:r>
          </a:p>
          <a:p>
            <a:r>
              <a:rPr lang="en-GB" sz="2400" dirty="0" smtClean="0"/>
              <a:t>See Feldman (2013)</a:t>
            </a:r>
          </a:p>
          <a:p>
            <a:endParaRPr lang="en-GB" sz="2400" dirty="0"/>
          </a:p>
          <a:p>
            <a:endParaRPr lang="en-GB" sz="2400" dirty="0" smtClean="0"/>
          </a:p>
          <a:p>
            <a:r>
              <a:rPr lang="en-GB" sz="2400" dirty="0" smtClean="0"/>
              <a:t>Evidence from brain damaged patients?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66243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035905" y="80335"/>
            <a:ext cx="7772400" cy="972178"/>
          </a:xfrm>
        </p:spPr>
        <p:txBody>
          <a:bodyPr/>
          <a:lstStyle/>
          <a:p>
            <a:pPr eaLnBrk="1" hangingPunct="1"/>
            <a:r>
              <a:rPr lang="en-GB" altLang="en-US" sz="4000" dirty="0" smtClean="0"/>
              <a:t>Problems of visual perception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2562" y="931933"/>
            <a:ext cx="8179359" cy="4114800"/>
          </a:xfrm>
        </p:spPr>
        <p:txBody>
          <a:bodyPr/>
          <a:lstStyle/>
          <a:p>
            <a:pPr eaLnBrk="1" hangingPunct="1"/>
            <a:r>
              <a:rPr lang="en-GB" altLang="en-GB" sz="2800" dirty="0" smtClean="0"/>
              <a:t>Information we receive by our sense organs is relatively impoverished:</a:t>
            </a:r>
          </a:p>
          <a:p>
            <a:pPr lvl="1" eaLnBrk="1" hangingPunct="1"/>
            <a:r>
              <a:rPr lang="en-GB" altLang="en-GB" sz="2400" dirty="0" smtClean="0"/>
              <a:t>Stimulation of the retina is incomplete and uneven</a:t>
            </a:r>
          </a:p>
          <a:p>
            <a:pPr lvl="1" eaLnBrk="1" hangingPunct="1"/>
            <a:r>
              <a:rPr lang="en-GB" altLang="en-GB" sz="2400" dirty="0" smtClean="0"/>
              <a:t>The visual scene is two-dimensional</a:t>
            </a:r>
            <a:endParaRPr lang="en-GB" altLang="en-GB" sz="1800" dirty="0" smtClean="0"/>
          </a:p>
          <a:p>
            <a:pPr lvl="2" eaLnBrk="1" hangingPunct="1"/>
            <a:r>
              <a:rPr lang="en-GB" altLang="en-GB" sz="2000" dirty="0" smtClean="0"/>
              <a:t>Doesn’t incorporate depth</a:t>
            </a:r>
          </a:p>
          <a:p>
            <a:pPr lvl="2" eaLnBrk="1" hangingPunct="1"/>
            <a:r>
              <a:rPr lang="en-GB" altLang="en-GB" sz="2000" dirty="0" smtClean="0"/>
              <a:t>Depth is required for distance judgements</a:t>
            </a:r>
          </a:p>
          <a:p>
            <a:pPr lvl="1" eaLnBrk="1" hangingPunct="1"/>
            <a:r>
              <a:rPr lang="en-GB" altLang="en-GB" sz="2400" dirty="0" smtClean="0"/>
              <a:t>The onward visual signal to the brain is not uniform in relation to the visual scene:</a:t>
            </a:r>
          </a:p>
          <a:p>
            <a:pPr lvl="2" eaLnBrk="1" hangingPunct="1"/>
            <a:r>
              <a:rPr lang="en-GB" altLang="en-GB" sz="2000" dirty="0" smtClean="0"/>
              <a:t>The large gap (blind spot)</a:t>
            </a:r>
          </a:p>
          <a:p>
            <a:pPr lvl="2" eaLnBrk="1" hangingPunct="1"/>
            <a:r>
              <a:rPr lang="en-GB" altLang="en-GB" sz="2000" dirty="0" smtClean="0"/>
              <a:t>An uneven distribution of information about colour (cones) and luminance (rods).</a:t>
            </a:r>
          </a:p>
          <a:p>
            <a:pPr eaLnBrk="1" hangingPunct="1">
              <a:lnSpc>
                <a:spcPct val="150000"/>
              </a:lnSpc>
            </a:pPr>
            <a:endParaRPr lang="en-GB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77635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622998"/>
          </a:xfrm>
        </p:spPr>
        <p:txBody>
          <a:bodyPr/>
          <a:lstStyle/>
          <a:p>
            <a:pPr eaLnBrk="1" hangingPunct="1"/>
            <a:r>
              <a:rPr lang="en-GB" altLang="en-US" sz="3200" dirty="0" smtClean="0"/>
              <a:t>Overcoming these problems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73722" y="622998"/>
            <a:ext cx="8109021" cy="4525962"/>
          </a:xfrm>
        </p:spPr>
        <p:txBody>
          <a:bodyPr/>
          <a:lstStyle/>
          <a:p>
            <a:pPr eaLnBrk="1" hangingPunct="1"/>
            <a:r>
              <a:rPr lang="en-GB" altLang="en-GB" sz="2400" dirty="0" smtClean="0"/>
              <a:t>Top-down theories (concept driven) – the mind </a:t>
            </a:r>
            <a:r>
              <a:rPr lang="en-GB" altLang="en-GB" sz="2400" b="1" dirty="0" smtClean="0"/>
              <a:t>interprets</a:t>
            </a:r>
            <a:r>
              <a:rPr lang="en-GB" altLang="en-GB" sz="2400" dirty="0" smtClean="0"/>
              <a:t> the signals it receives in a rich, elaborative way (Gregory, 1970)</a:t>
            </a:r>
          </a:p>
          <a:p>
            <a:pPr marL="0" indent="0" eaLnBrk="1" hangingPunct="1">
              <a:buNone/>
            </a:pPr>
            <a:endParaRPr lang="en-GB" altLang="en-GB" sz="2400" dirty="0" smtClean="0"/>
          </a:p>
          <a:p>
            <a:pPr eaLnBrk="1" hangingPunct="1"/>
            <a:r>
              <a:rPr lang="en-GB" altLang="en-GB" sz="2400" dirty="0" smtClean="0"/>
              <a:t>Ecological theories – the visual system has evolved to derive what it needs </a:t>
            </a:r>
            <a:r>
              <a:rPr lang="en-GB" altLang="en-GB" sz="2400" b="1" dirty="0" smtClean="0"/>
              <a:t>from the environment</a:t>
            </a:r>
            <a:r>
              <a:rPr lang="en-GB" altLang="en-GB" sz="2400" dirty="0" smtClean="0"/>
              <a:t> (bottom-up/ data driven) (Gibson, 1966)</a:t>
            </a:r>
          </a:p>
          <a:p>
            <a:pPr marL="0" indent="0" eaLnBrk="1" hangingPunct="1">
              <a:buNone/>
            </a:pPr>
            <a:endParaRPr lang="en-GB" altLang="en-GB" sz="2400" dirty="0" smtClean="0"/>
          </a:p>
          <a:p>
            <a:pPr eaLnBrk="1" hangingPunct="1"/>
            <a:r>
              <a:rPr lang="en-GB" altLang="en-GB" sz="2400" dirty="0" smtClean="0"/>
              <a:t>Computational theories – deriving complex structure from basic input requires both these processes (Marr)</a:t>
            </a:r>
          </a:p>
        </p:txBody>
      </p:sp>
    </p:spTree>
    <p:extLst>
      <p:ext uri="{BB962C8B-B14F-4D97-AF65-F5344CB8AC3E}">
        <p14:creationId xmlns:p14="http://schemas.microsoft.com/office/powerpoint/2010/main" val="1125225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88913"/>
            <a:ext cx="7772400" cy="625003"/>
          </a:xfrm>
        </p:spPr>
        <p:txBody>
          <a:bodyPr/>
          <a:lstStyle/>
          <a:p>
            <a:pPr eaLnBrk="1" hangingPunct="1"/>
            <a:r>
              <a:rPr lang="en-GB" altLang="en-US" sz="3200" b="1" dirty="0" smtClean="0"/>
              <a:t>Indirect /top-down perception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895524"/>
            <a:ext cx="8309062" cy="4114800"/>
          </a:xfrm>
        </p:spPr>
        <p:txBody>
          <a:bodyPr/>
          <a:lstStyle/>
          <a:p>
            <a:pPr eaLnBrk="1" hangingPunct="1"/>
            <a:r>
              <a:rPr lang="en-GB" altLang="en-US" sz="2400" dirty="0" smtClean="0"/>
              <a:t>Sensory input is chaotic, unstable, and distorted</a:t>
            </a:r>
          </a:p>
          <a:p>
            <a:pPr eaLnBrk="1" hangingPunct="1"/>
            <a:r>
              <a:rPr lang="en-GB" altLang="en-US" sz="2400" dirty="0" smtClean="0"/>
              <a:t>Perceiver generates predictions (hypotheses) about the sensory information</a:t>
            </a:r>
          </a:p>
          <a:p>
            <a:pPr eaLnBrk="1" hangingPunct="1"/>
            <a:r>
              <a:rPr lang="en-GB" altLang="en-US" sz="2400" dirty="0" smtClean="0"/>
              <a:t>Perception is therefore constructed</a:t>
            </a:r>
          </a:p>
          <a:p>
            <a:pPr lvl="1" eaLnBrk="1" hangingPunct="1"/>
            <a:r>
              <a:rPr lang="en-US" altLang="en-US" sz="2000" b="1" dirty="0" smtClean="0"/>
              <a:t>High level concepts</a:t>
            </a:r>
            <a:r>
              <a:rPr lang="en-US" altLang="en-US" sz="2000" dirty="0" smtClean="0"/>
              <a:t> (knowledge of the world) or representations shape </a:t>
            </a:r>
            <a:r>
              <a:rPr lang="en-US" altLang="en-US" sz="2000" b="1" dirty="0" smtClean="0"/>
              <a:t>low level percepts</a:t>
            </a:r>
            <a:r>
              <a:rPr lang="en-US" altLang="en-US" sz="2000" dirty="0" smtClean="0"/>
              <a:t>.</a:t>
            </a:r>
            <a:endParaRPr lang="en-GB" altLang="en-US" sz="2000" dirty="0" smtClean="0"/>
          </a:p>
          <a:p>
            <a:pPr eaLnBrk="1" hangingPunct="1"/>
            <a:r>
              <a:rPr lang="en-GB" altLang="en-US" sz="2400" dirty="0" smtClean="0"/>
              <a:t>Visual illusions as support – ‘errors’ show that our  hypotheses can be inaccurate (Gregory, 1963). </a:t>
            </a:r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/>
              <a:t>For example?</a:t>
            </a:r>
          </a:p>
        </p:txBody>
      </p:sp>
    </p:spTree>
    <p:extLst>
      <p:ext uri="{BB962C8B-B14F-4D97-AF65-F5344CB8AC3E}">
        <p14:creationId xmlns:p14="http://schemas.microsoft.com/office/powerpoint/2010/main" val="134496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95325" y="29230"/>
            <a:ext cx="7772400" cy="612949"/>
          </a:xfrm>
        </p:spPr>
        <p:txBody>
          <a:bodyPr/>
          <a:lstStyle/>
          <a:p>
            <a:r>
              <a:rPr lang="en-GB" altLang="en-US" sz="3200" dirty="0" smtClean="0"/>
              <a:t>What can you see?</a:t>
            </a:r>
          </a:p>
        </p:txBody>
      </p:sp>
      <p:pic>
        <p:nvPicPr>
          <p:cNvPr id="9219" name="Picture 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23975" y="746090"/>
            <a:ext cx="6515100" cy="4525963"/>
          </a:xfrm>
          <a:noFill/>
        </p:spPr>
      </p:pic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5940425" y="6092825"/>
            <a:ext cx="1898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Dallenbach 1951</a:t>
            </a:r>
          </a:p>
        </p:txBody>
      </p:sp>
    </p:spTree>
    <p:extLst>
      <p:ext uri="{BB962C8B-B14F-4D97-AF65-F5344CB8AC3E}">
        <p14:creationId xmlns:p14="http://schemas.microsoft.com/office/powerpoint/2010/main" val="396126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774700"/>
          </a:xfrm>
        </p:spPr>
        <p:txBody>
          <a:bodyPr/>
          <a:lstStyle/>
          <a:p>
            <a:r>
              <a:rPr lang="en-GB" altLang="en-US" sz="3200" dirty="0" smtClean="0"/>
              <a:t>What can you see?</a:t>
            </a:r>
          </a:p>
        </p:txBody>
      </p:sp>
      <p:pic>
        <p:nvPicPr>
          <p:cNvPr id="10243" name="Picture 3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01750" y="709612"/>
            <a:ext cx="6515100" cy="4525963"/>
          </a:xfrm>
          <a:noFill/>
        </p:spPr>
      </p:pic>
      <p:sp>
        <p:nvSpPr>
          <p:cNvPr id="10244" name="Freeform 4"/>
          <p:cNvSpPr>
            <a:spLocks/>
          </p:cNvSpPr>
          <p:nvPr/>
        </p:nvSpPr>
        <p:spPr bwMode="auto">
          <a:xfrm>
            <a:off x="2696369" y="1036637"/>
            <a:ext cx="2579687" cy="3937000"/>
          </a:xfrm>
          <a:custGeom>
            <a:avLst/>
            <a:gdLst>
              <a:gd name="T0" fmla="*/ 2147483647 w 1625"/>
              <a:gd name="T1" fmla="*/ 2147483647 h 2480"/>
              <a:gd name="T2" fmla="*/ 2147483647 w 1625"/>
              <a:gd name="T3" fmla="*/ 2147483647 h 2480"/>
              <a:gd name="T4" fmla="*/ 2147483647 w 1625"/>
              <a:gd name="T5" fmla="*/ 2147483647 h 2480"/>
              <a:gd name="T6" fmla="*/ 2147483647 w 1625"/>
              <a:gd name="T7" fmla="*/ 2147483647 h 2480"/>
              <a:gd name="T8" fmla="*/ 2147483647 w 1625"/>
              <a:gd name="T9" fmla="*/ 2147483647 h 2480"/>
              <a:gd name="T10" fmla="*/ 2147483647 w 1625"/>
              <a:gd name="T11" fmla="*/ 2147483647 h 2480"/>
              <a:gd name="T12" fmla="*/ 2147483647 w 1625"/>
              <a:gd name="T13" fmla="*/ 2147483647 h 2480"/>
              <a:gd name="T14" fmla="*/ 2147483647 w 1625"/>
              <a:gd name="T15" fmla="*/ 2147483647 h 2480"/>
              <a:gd name="T16" fmla="*/ 2147483647 w 1625"/>
              <a:gd name="T17" fmla="*/ 2147483647 h 2480"/>
              <a:gd name="T18" fmla="*/ 2147483647 w 1625"/>
              <a:gd name="T19" fmla="*/ 2147483647 h 2480"/>
              <a:gd name="T20" fmla="*/ 2147483647 w 1625"/>
              <a:gd name="T21" fmla="*/ 2147483647 h 2480"/>
              <a:gd name="T22" fmla="*/ 2147483647 w 1625"/>
              <a:gd name="T23" fmla="*/ 2147483647 h 2480"/>
              <a:gd name="T24" fmla="*/ 2147483647 w 1625"/>
              <a:gd name="T25" fmla="*/ 2147483647 h 2480"/>
              <a:gd name="T26" fmla="*/ 2147483647 w 1625"/>
              <a:gd name="T27" fmla="*/ 2147483647 h 2480"/>
              <a:gd name="T28" fmla="*/ 2147483647 w 1625"/>
              <a:gd name="T29" fmla="*/ 2147483647 h 2480"/>
              <a:gd name="T30" fmla="*/ 2147483647 w 1625"/>
              <a:gd name="T31" fmla="*/ 2147483647 h 2480"/>
              <a:gd name="T32" fmla="*/ 2147483647 w 1625"/>
              <a:gd name="T33" fmla="*/ 2147483647 h 2480"/>
              <a:gd name="T34" fmla="*/ 2147483647 w 1625"/>
              <a:gd name="T35" fmla="*/ 2147483647 h 2480"/>
              <a:gd name="T36" fmla="*/ 2147483647 w 1625"/>
              <a:gd name="T37" fmla="*/ 2147483647 h 2480"/>
              <a:gd name="T38" fmla="*/ 2147483647 w 1625"/>
              <a:gd name="T39" fmla="*/ 2147483647 h 2480"/>
              <a:gd name="T40" fmla="*/ 2147483647 w 1625"/>
              <a:gd name="T41" fmla="*/ 2147483647 h 2480"/>
              <a:gd name="T42" fmla="*/ 2147483647 w 1625"/>
              <a:gd name="T43" fmla="*/ 2147483647 h 2480"/>
              <a:gd name="T44" fmla="*/ 2147483647 w 1625"/>
              <a:gd name="T45" fmla="*/ 2147483647 h 2480"/>
              <a:gd name="T46" fmla="*/ 2147483647 w 1625"/>
              <a:gd name="T47" fmla="*/ 2147483647 h 2480"/>
              <a:gd name="T48" fmla="*/ 2147483647 w 1625"/>
              <a:gd name="T49" fmla="*/ 2147483647 h 2480"/>
              <a:gd name="T50" fmla="*/ 2147483647 w 1625"/>
              <a:gd name="T51" fmla="*/ 2147483647 h 2480"/>
              <a:gd name="T52" fmla="*/ 2147483647 w 1625"/>
              <a:gd name="T53" fmla="*/ 2147483647 h 2480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w 1625"/>
              <a:gd name="T82" fmla="*/ 0 h 2480"/>
              <a:gd name="T83" fmla="*/ 1625 w 1625"/>
              <a:gd name="T84" fmla="*/ 2480 h 2480"/>
            </a:gdLst>
            <a:ahLst/>
            <a:cxnLst>
              <a:cxn ang="T54">
                <a:pos x="T0" y="T1"/>
              </a:cxn>
              <a:cxn ang="T55">
                <a:pos x="T2" y="T3"/>
              </a:cxn>
              <a:cxn ang="T56">
                <a:pos x="T4" y="T5"/>
              </a:cxn>
              <a:cxn ang="T57">
                <a:pos x="T6" y="T7"/>
              </a:cxn>
              <a:cxn ang="T58">
                <a:pos x="T8" y="T9"/>
              </a:cxn>
              <a:cxn ang="T59">
                <a:pos x="T10" y="T11"/>
              </a:cxn>
              <a:cxn ang="T60">
                <a:pos x="T12" y="T13"/>
              </a:cxn>
              <a:cxn ang="T61">
                <a:pos x="T14" y="T15"/>
              </a:cxn>
              <a:cxn ang="T62">
                <a:pos x="T16" y="T17"/>
              </a:cxn>
              <a:cxn ang="T63">
                <a:pos x="T18" y="T19"/>
              </a:cxn>
              <a:cxn ang="T64">
                <a:pos x="T20" y="T21"/>
              </a:cxn>
              <a:cxn ang="T65">
                <a:pos x="T22" y="T23"/>
              </a:cxn>
              <a:cxn ang="T66">
                <a:pos x="T24" y="T25"/>
              </a:cxn>
              <a:cxn ang="T67">
                <a:pos x="T26" y="T27"/>
              </a:cxn>
              <a:cxn ang="T68">
                <a:pos x="T28" y="T29"/>
              </a:cxn>
              <a:cxn ang="T69">
                <a:pos x="T30" y="T31"/>
              </a:cxn>
              <a:cxn ang="T70">
                <a:pos x="T32" y="T33"/>
              </a:cxn>
              <a:cxn ang="T71">
                <a:pos x="T34" y="T35"/>
              </a:cxn>
              <a:cxn ang="T72">
                <a:pos x="T36" y="T37"/>
              </a:cxn>
              <a:cxn ang="T73">
                <a:pos x="T38" y="T39"/>
              </a:cxn>
              <a:cxn ang="T74">
                <a:pos x="T40" y="T41"/>
              </a:cxn>
              <a:cxn ang="T75">
                <a:pos x="T42" y="T43"/>
              </a:cxn>
              <a:cxn ang="T76">
                <a:pos x="T44" y="T45"/>
              </a:cxn>
              <a:cxn ang="T77">
                <a:pos x="T46" y="T47"/>
              </a:cxn>
              <a:cxn ang="T78">
                <a:pos x="T48" y="T49"/>
              </a:cxn>
              <a:cxn ang="T79">
                <a:pos x="T50" y="T51"/>
              </a:cxn>
              <a:cxn ang="T80">
                <a:pos x="T52" y="T53"/>
              </a:cxn>
            </a:cxnLst>
            <a:rect l="T81" t="T82" r="T83" b="T84"/>
            <a:pathLst>
              <a:path w="1625" h="2480">
                <a:moveTo>
                  <a:pt x="83" y="552"/>
                </a:moveTo>
                <a:cubicBezTo>
                  <a:pt x="166" y="393"/>
                  <a:pt x="348" y="106"/>
                  <a:pt x="537" y="53"/>
                </a:cubicBezTo>
                <a:cubicBezTo>
                  <a:pt x="726" y="0"/>
                  <a:pt x="1104" y="190"/>
                  <a:pt x="1217" y="235"/>
                </a:cubicBezTo>
                <a:cubicBezTo>
                  <a:pt x="1330" y="280"/>
                  <a:pt x="1187" y="280"/>
                  <a:pt x="1217" y="325"/>
                </a:cubicBezTo>
                <a:cubicBezTo>
                  <a:pt x="1247" y="370"/>
                  <a:pt x="1375" y="454"/>
                  <a:pt x="1398" y="507"/>
                </a:cubicBezTo>
                <a:cubicBezTo>
                  <a:pt x="1421" y="560"/>
                  <a:pt x="1338" y="575"/>
                  <a:pt x="1353" y="643"/>
                </a:cubicBezTo>
                <a:cubicBezTo>
                  <a:pt x="1368" y="711"/>
                  <a:pt x="1444" y="726"/>
                  <a:pt x="1489" y="915"/>
                </a:cubicBezTo>
                <a:cubicBezTo>
                  <a:pt x="1534" y="1104"/>
                  <a:pt x="1625" y="1603"/>
                  <a:pt x="1625" y="1777"/>
                </a:cubicBezTo>
                <a:cubicBezTo>
                  <a:pt x="1625" y="1951"/>
                  <a:pt x="1534" y="1898"/>
                  <a:pt x="1489" y="1958"/>
                </a:cubicBezTo>
                <a:cubicBezTo>
                  <a:pt x="1444" y="2018"/>
                  <a:pt x="1398" y="2140"/>
                  <a:pt x="1353" y="2140"/>
                </a:cubicBezTo>
                <a:cubicBezTo>
                  <a:pt x="1308" y="2140"/>
                  <a:pt x="1293" y="1988"/>
                  <a:pt x="1217" y="1958"/>
                </a:cubicBezTo>
                <a:cubicBezTo>
                  <a:pt x="1141" y="1928"/>
                  <a:pt x="997" y="1943"/>
                  <a:pt x="899" y="1958"/>
                </a:cubicBezTo>
                <a:cubicBezTo>
                  <a:pt x="801" y="1973"/>
                  <a:pt x="680" y="1996"/>
                  <a:pt x="627" y="2049"/>
                </a:cubicBezTo>
                <a:cubicBezTo>
                  <a:pt x="574" y="2102"/>
                  <a:pt x="559" y="2208"/>
                  <a:pt x="582" y="2276"/>
                </a:cubicBezTo>
                <a:cubicBezTo>
                  <a:pt x="605" y="2344"/>
                  <a:pt x="665" y="2434"/>
                  <a:pt x="763" y="2457"/>
                </a:cubicBezTo>
                <a:cubicBezTo>
                  <a:pt x="861" y="2480"/>
                  <a:pt x="1074" y="2442"/>
                  <a:pt x="1172" y="2412"/>
                </a:cubicBezTo>
                <a:cubicBezTo>
                  <a:pt x="1270" y="2382"/>
                  <a:pt x="1323" y="2321"/>
                  <a:pt x="1353" y="2276"/>
                </a:cubicBezTo>
                <a:cubicBezTo>
                  <a:pt x="1383" y="2231"/>
                  <a:pt x="1376" y="2193"/>
                  <a:pt x="1353" y="2140"/>
                </a:cubicBezTo>
                <a:cubicBezTo>
                  <a:pt x="1330" y="2087"/>
                  <a:pt x="1308" y="1988"/>
                  <a:pt x="1217" y="1958"/>
                </a:cubicBezTo>
                <a:cubicBezTo>
                  <a:pt x="1126" y="1928"/>
                  <a:pt x="915" y="1935"/>
                  <a:pt x="809" y="1958"/>
                </a:cubicBezTo>
                <a:cubicBezTo>
                  <a:pt x="703" y="1981"/>
                  <a:pt x="620" y="2041"/>
                  <a:pt x="582" y="2094"/>
                </a:cubicBezTo>
                <a:cubicBezTo>
                  <a:pt x="544" y="2147"/>
                  <a:pt x="605" y="2276"/>
                  <a:pt x="582" y="2276"/>
                </a:cubicBezTo>
                <a:cubicBezTo>
                  <a:pt x="559" y="2276"/>
                  <a:pt x="506" y="2177"/>
                  <a:pt x="446" y="2094"/>
                </a:cubicBezTo>
                <a:cubicBezTo>
                  <a:pt x="386" y="2011"/>
                  <a:pt x="264" y="1905"/>
                  <a:pt x="219" y="1777"/>
                </a:cubicBezTo>
                <a:cubicBezTo>
                  <a:pt x="174" y="1649"/>
                  <a:pt x="204" y="1451"/>
                  <a:pt x="174" y="1323"/>
                </a:cubicBezTo>
                <a:cubicBezTo>
                  <a:pt x="144" y="1195"/>
                  <a:pt x="53" y="1127"/>
                  <a:pt x="38" y="1006"/>
                </a:cubicBezTo>
                <a:cubicBezTo>
                  <a:pt x="23" y="885"/>
                  <a:pt x="0" y="711"/>
                  <a:pt x="83" y="552"/>
                </a:cubicBezTo>
                <a:close/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245" name="Freeform 5"/>
          <p:cNvSpPr>
            <a:spLocks/>
          </p:cNvSpPr>
          <p:nvPr/>
        </p:nvSpPr>
        <p:spPr bwMode="auto">
          <a:xfrm>
            <a:off x="1938338" y="1520031"/>
            <a:ext cx="898525" cy="1343025"/>
          </a:xfrm>
          <a:custGeom>
            <a:avLst/>
            <a:gdLst>
              <a:gd name="T0" fmla="*/ 2147483647 w 566"/>
              <a:gd name="T1" fmla="*/ 2147483647 h 846"/>
              <a:gd name="T2" fmla="*/ 2147483647 w 566"/>
              <a:gd name="T3" fmla="*/ 2147483647 h 846"/>
              <a:gd name="T4" fmla="*/ 2147483647 w 566"/>
              <a:gd name="T5" fmla="*/ 2147483647 h 846"/>
              <a:gd name="T6" fmla="*/ 2147483647 w 566"/>
              <a:gd name="T7" fmla="*/ 2147483647 h 846"/>
              <a:gd name="T8" fmla="*/ 2147483647 w 566"/>
              <a:gd name="T9" fmla="*/ 2147483647 h 846"/>
              <a:gd name="T10" fmla="*/ 2147483647 w 566"/>
              <a:gd name="T11" fmla="*/ 2147483647 h 846"/>
              <a:gd name="T12" fmla="*/ 2147483647 w 566"/>
              <a:gd name="T13" fmla="*/ 2147483647 h 84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566"/>
              <a:gd name="T22" fmla="*/ 0 h 846"/>
              <a:gd name="T23" fmla="*/ 566 w 566"/>
              <a:gd name="T24" fmla="*/ 846 h 84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566" h="846">
                <a:moveTo>
                  <a:pt x="544" y="392"/>
                </a:moveTo>
                <a:cubicBezTo>
                  <a:pt x="555" y="392"/>
                  <a:pt x="566" y="392"/>
                  <a:pt x="498" y="347"/>
                </a:cubicBezTo>
                <a:cubicBezTo>
                  <a:pt x="430" y="302"/>
                  <a:pt x="210" y="165"/>
                  <a:pt x="135" y="120"/>
                </a:cubicBezTo>
                <a:cubicBezTo>
                  <a:pt x="60" y="75"/>
                  <a:pt x="60" y="0"/>
                  <a:pt x="45" y="75"/>
                </a:cubicBezTo>
                <a:cubicBezTo>
                  <a:pt x="30" y="150"/>
                  <a:pt x="0" y="453"/>
                  <a:pt x="45" y="574"/>
                </a:cubicBezTo>
                <a:cubicBezTo>
                  <a:pt x="90" y="695"/>
                  <a:pt x="234" y="756"/>
                  <a:pt x="317" y="801"/>
                </a:cubicBezTo>
                <a:cubicBezTo>
                  <a:pt x="400" y="846"/>
                  <a:pt x="506" y="839"/>
                  <a:pt x="544" y="846"/>
                </a:cubicBez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246" name="Freeform 6"/>
          <p:cNvSpPr>
            <a:spLocks/>
          </p:cNvSpPr>
          <p:nvPr/>
        </p:nvSpPr>
        <p:spPr bwMode="auto">
          <a:xfrm>
            <a:off x="4747183" y="1145154"/>
            <a:ext cx="1285875" cy="1163638"/>
          </a:xfrm>
          <a:custGeom>
            <a:avLst/>
            <a:gdLst>
              <a:gd name="T0" fmla="*/ 0 w 810"/>
              <a:gd name="T1" fmla="*/ 2147483647 h 733"/>
              <a:gd name="T2" fmla="*/ 2147483647 w 810"/>
              <a:gd name="T3" fmla="*/ 2147483647 h 733"/>
              <a:gd name="T4" fmla="*/ 2147483647 w 810"/>
              <a:gd name="T5" fmla="*/ 2147483647 h 733"/>
              <a:gd name="T6" fmla="*/ 2147483647 w 810"/>
              <a:gd name="T7" fmla="*/ 2147483647 h 733"/>
              <a:gd name="T8" fmla="*/ 2147483647 w 810"/>
              <a:gd name="T9" fmla="*/ 2147483647 h 733"/>
              <a:gd name="T10" fmla="*/ 2147483647 w 810"/>
              <a:gd name="T11" fmla="*/ 2147483647 h 733"/>
              <a:gd name="T12" fmla="*/ 2147483647 w 810"/>
              <a:gd name="T13" fmla="*/ 2147483647 h 733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810"/>
              <a:gd name="T22" fmla="*/ 0 h 733"/>
              <a:gd name="T23" fmla="*/ 810 w 810"/>
              <a:gd name="T24" fmla="*/ 733 h 733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810" h="733">
                <a:moveTo>
                  <a:pt x="0" y="280"/>
                </a:moveTo>
                <a:cubicBezTo>
                  <a:pt x="87" y="189"/>
                  <a:pt x="175" y="98"/>
                  <a:pt x="273" y="53"/>
                </a:cubicBezTo>
                <a:cubicBezTo>
                  <a:pt x="371" y="8"/>
                  <a:pt x="515" y="8"/>
                  <a:pt x="590" y="8"/>
                </a:cubicBezTo>
                <a:cubicBezTo>
                  <a:pt x="665" y="8"/>
                  <a:pt x="696" y="0"/>
                  <a:pt x="726" y="53"/>
                </a:cubicBezTo>
                <a:cubicBezTo>
                  <a:pt x="756" y="106"/>
                  <a:pt x="810" y="234"/>
                  <a:pt x="772" y="325"/>
                </a:cubicBezTo>
                <a:cubicBezTo>
                  <a:pt x="734" y="416"/>
                  <a:pt x="613" y="529"/>
                  <a:pt x="499" y="597"/>
                </a:cubicBezTo>
                <a:cubicBezTo>
                  <a:pt x="385" y="665"/>
                  <a:pt x="238" y="699"/>
                  <a:pt x="91" y="733"/>
                </a:cubicBezTo>
              </a:path>
            </a:pathLst>
          </a:custGeom>
          <a:noFill/>
          <a:ln w="381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247" name="Freeform 7"/>
          <p:cNvSpPr>
            <a:spLocks/>
          </p:cNvSpPr>
          <p:nvPr/>
        </p:nvSpPr>
        <p:spPr bwMode="auto">
          <a:xfrm>
            <a:off x="2770864" y="2395537"/>
            <a:ext cx="444500" cy="406400"/>
          </a:xfrm>
          <a:custGeom>
            <a:avLst/>
            <a:gdLst>
              <a:gd name="T0" fmla="*/ 2147483647 w 280"/>
              <a:gd name="T1" fmla="*/ 2147483647 h 256"/>
              <a:gd name="T2" fmla="*/ 2147483647 w 280"/>
              <a:gd name="T3" fmla="*/ 2147483647 h 256"/>
              <a:gd name="T4" fmla="*/ 2147483647 w 280"/>
              <a:gd name="T5" fmla="*/ 2147483647 h 256"/>
              <a:gd name="T6" fmla="*/ 2147483647 w 280"/>
              <a:gd name="T7" fmla="*/ 2147483647 h 256"/>
              <a:gd name="T8" fmla="*/ 2147483647 w 280"/>
              <a:gd name="T9" fmla="*/ 2147483647 h 256"/>
              <a:gd name="T10" fmla="*/ 2147483647 w 280"/>
              <a:gd name="T11" fmla="*/ 2147483647 h 25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80"/>
              <a:gd name="T19" fmla="*/ 0 h 256"/>
              <a:gd name="T20" fmla="*/ 280 w 280"/>
              <a:gd name="T21" fmla="*/ 256 h 25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80" h="256">
                <a:moveTo>
                  <a:pt x="75" y="7"/>
                </a:moveTo>
                <a:cubicBezTo>
                  <a:pt x="113" y="0"/>
                  <a:pt x="234" y="15"/>
                  <a:pt x="257" y="52"/>
                </a:cubicBezTo>
                <a:cubicBezTo>
                  <a:pt x="280" y="89"/>
                  <a:pt x="249" y="210"/>
                  <a:pt x="211" y="233"/>
                </a:cubicBezTo>
                <a:cubicBezTo>
                  <a:pt x="173" y="256"/>
                  <a:pt x="60" y="211"/>
                  <a:pt x="30" y="188"/>
                </a:cubicBezTo>
                <a:cubicBezTo>
                  <a:pt x="0" y="165"/>
                  <a:pt x="23" y="127"/>
                  <a:pt x="30" y="97"/>
                </a:cubicBezTo>
                <a:cubicBezTo>
                  <a:pt x="37" y="67"/>
                  <a:pt x="37" y="14"/>
                  <a:pt x="75" y="7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248" name="Freeform 8"/>
          <p:cNvSpPr>
            <a:spLocks/>
          </p:cNvSpPr>
          <p:nvPr/>
        </p:nvSpPr>
        <p:spPr bwMode="auto">
          <a:xfrm>
            <a:off x="4524933" y="2411054"/>
            <a:ext cx="444500" cy="455613"/>
          </a:xfrm>
          <a:custGeom>
            <a:avLst/>
            <a:gdLst>
              <a:gd name="T0" fmla="*/ 2147483647 w 280"/>
              <a:gd name="T1" fmla="*/ 2147483647 h 287"/>
              <a:gd name="T2" fmla="*/ 2147483647 w 280"/>
              <a:gd name="T3" fmla="*/ 2147483647 h 287"/>
              <a:gd name="T4" fmla="*/ 2147483647 w 280"/>
              <a:gd name="T5" fmla="*/ 2147483647 h 287"/>
              <a:gd name="T6" fmla="*/ 2147483647 w 280"/>
              <a:gd name="T7" fmla="*/ 2147483647 h 287"/>
              <a:gd name="T8" fmla="*/ 2147483647 w 280"/>
              <a:gd name="T9" fmla="*/ 2147483647 h 287"/>
              <a:gd name="T10" fmla="*/ 2147483647 w 280"/>
              <a:gd name="T11" fmla="*/ 2147483647 h 287"/>
              <a:gd name="T12" fmla="*/ 2147483647 w 280"/>
              <a:gd name="T13" fmla="*/ 2147483647 h 287"/>
              <a:gd name="T14" fmla="*/ 2147483647 w 280"/>
              <a:gd name="T15" fmla="*/ 2147483647 h 287"/>
              <a:gd name="T16" fmla="*/ 2147483647 w 280"/>
              <a:gd name="T17" fmla="*/ 2147483647 h 28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80"/>
              <a:gd name="T28" fmla="*/ 0 h 287"/>
              <a:gd name="T29" fmla="*/ 280 w 280"/>
              <a:gd name="T30" fmla="*/ 287 h 287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80" h="287">
                <a:moveTo>
                  <a:pt x="189" y="15"/>
                </a:moveTo>
                <a:cubicBezTo>
                  <a:pt x="166" y="8"/>
                  <a:pt x="129" y="0"/>
                  <a:pt x="99" y="15"/>
                </a:cubicBezTo>
                <a:cubicBezTo>
                  <a:pt x="69" y="30"/>
                  <a:pt x="16" y="67"/>
                  <a:pt x="8" y="105"/>
                </a:cubicBezTo>
                <a:cubicBezTo>
                  <a:pt x="0" y="143"/>
                  <a:pt x="23" y="211"/>
                  <a:pt x="53" y="241"/>
                </a:cubicBezTo>
                <a:cubicBezTo>
                  <a:pt x="83" y="271"/>
                  <a:pt x="159" y="287"/>
                  <a:pt x="189" y="287"/>
                </a:cubicBezTo>
                <a:cubicBezTo>
                  <a:pt x="219" y="287"/>
                  <a:pt x="220" y="264"/>
                  <a:pt x="235" y="241"/>
                </a:cubicBezTo>
                <a:cubicBezTo>
                  <a:pt x="250" y="218"/>
                  <a:pt x="280" y="181"/>
                  <a:pt x="280" y="151"/>
                </a:cubicBezTo>
                <a:cubicBezTo>
                  <a:pt x="280" y="121"/>
                  <a:pt x="258" y="83"/>
                  <a:pt x="235" y="60"/>
                </a:cubicBezTo>
                <a:cubicBezTo>
                  <a:pt x="212" y="37"/>
                  <a:pt x="212" y="22"/>
                  <a:pt x="189" y="15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5816600" y="3522662"/>
            <a:ext cx="10731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6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Moo</a:t>
            </a:r>
          </a:p>
        </p:txBody>
      </p:sp>
      <p:sp>
        <p:nvSpPr>
          <p:cNvPr id="10250" name="AutoShape 10"/>
          <p:cNvSpPr>
            <a:spLocks noChangeArrowheads="1"/>
          </p:cNvSpPr>
          <p:nvPr/>
        </p:nvSpPr>
        <p:spPr bwMode="auto">
          <a:xfrm>
            <a:off x="5487988" y="3447256"/>
            <a:ext cx="1871663" cy="792163"/>
          </a:xfrm>
          <a:prstGeom prst="wedgeEllipseCallout">
            <a:avLst>
              <a:gd name="adj1" fmla="val -43750"/>
              <a:gd name="adj2" fmla="val 70000"/>
            </a:avLst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4969433" y="5621450"/>
            <a:ext cx="248177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Dallenbach</a:t>
            </a:r>
            <a:r>
              <a:rPr kumimoji="0" lang="en-GB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(1951)</a:t>
            </a:r>
          </a:p>
        </p:txBody>
      </p:sp>
    </p:spTree>
    <p:extLst>
      <p:ext uri="{BB962C8B-B14F-4D97-AF65-F5344CB8AC3E}">
        <p14:creationId xmlns:p14="http://schemas.microsoft.com/office/powerpoint/2010/main" val="239161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838200" y="228600"/>
            <a:ext cx="7543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Necker Cube</a:t>
            </a:r>
            <a:endParaRPr kumimoji="0" lang="en-US" altLang="en-US" sz="4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pic>
        <p:nvPicPr>
          <p:cNvPr id="11267" name="Picture 3" descr="neck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549275"/>
            <a:ext cx="4800600" cy="461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3851275" y="3141663"/>
            <a:ext cx="433388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345082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990600" y="228600"/>
            <a:ext cx="7543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</a:rPr>
              <a:t>Gregory: Illusions</a:t>
            </a:r>
            <a:endParaRPr kumimoji="0" lang="en-US" altLang="en-US" sz="4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 pitchFamily="34" charset="0"/>
              <a:ea typeface="MS PGothic" panose="020B0600070205080204" pitchFamily="34" charset="-128"/>
            </a:endParaRP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886279" y="496068"/>
            <a:ext cx="8257721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MS PGothic" panose="020B0600070205080204" pitchFamily="34" charset="-128"/>
              </a:rPr>
              <a:t> </a:t>
            </a: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</a:rPr>
              <a:t>The Necker cube shows us that we can derive two mutually exclusive percepts from a single visual input. i.e. one sensation but two possible objects.</a:t>
            </a:r>
          </a:p>
          <a:p>
            <a:pPr marL="0" marR="0" lvl="0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</a:rPr>
              <a:t>Gregory argues that Bottom-Up theories cannot explain this.</a:t>
            </a:r>
          </a:p>
          <a:p>
            <a:pPr marL="0" marR="0" lvl="0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</a:rPr>
              <a:t>Bottom-Up theories would seem to suggest that we should always perceive the same thing from the same input.</a:t>
            </a:r>
          </a:p>
        </p:txBody>
      </p:sp>
    </p:spTree>
    <p:extLst>
      <p:ext uri="{BB962C8B-B14F-4D97-AF65-F5344CB8AC3E}">
        <p14:creationId xmlns:p14="http://schemas.microsoft.com/office/powerpoint/2010/main" val="11530637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120580"/>
            <a:ext cx="8229600" cy="713433"/>
          </a:xfrm>
        </p:spPr>
        <p:txBody>
          <a:bodyPr/>
          <a:lstStyle/>
          <a:p>
            <a:pPr eaLnBrk="1" hangingPunct="1"/>
            <a:r>
              <a:rPr lang="en-GB" altLang="en-US" sz="3200" dirty="0" smtClean="0"/>
              <a:t>Ecological approach Gibson (1950)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55799" y="834013"/>
            <a:ext cx="8102426" cy="4525963"/>
          </a:xfrm>
        </p:spPr>
        <p:txBody>
          <a:bodyPr/>
          <a:lstStyle/>
          <a:p>
            <a:pPr eaLnBrk="1" hangingPunct="1"/>
            <a:r>
              <a:rPr lang="en-US" altLang="en-US" sz="2400" dirty="0" smtClean="0"/>
              <a:t>Gregory’s view of bottom-up processing is incorrect</a:t>
            </a:r>
          </a:p>
          <a:p>
            <a:pPr eaLnBrk="1" hangingPunct="1"/>
            <a:r>
              <a:rPr lang="en-US" altLang="en-US" sz="2400" dirty="0" smtClean="0"/>
              <a:t>Our visual system has </a:t>
            </a:r>
            <a:r>
              <a:rPr lang="en-US" altLang="en-US" sz="2400" b="1" dirty="0" smtClean="0"/>
              <a:t>evolved</a:t>
            </a:r>
            <a:r>
              <a:rPr lang="en-US" altLang="en-US" sz="2400" dirty="0" smtClean="0"/>
              <a:t> to detect what is</a:t>
            </a:r>
            <a:r>
              <a:rPr lang="en-US" altLang="en-US" sz="2400" b="1" dirty="0" smtClean="0"/>
              <a:t> </a:t>
            </a:r>
            <a:r>
              <a:rPr lang="en-US" altLang="en-US" sz="2400" dirty="0" smtClean="0"/>
              <a:t>important to us to survive/operate well</a:t>
            </a:r>
          </a:p>
          <a:p>
            <a:pPr eaLnBrk="1" hangingPunct="1"/>
            <a:r>
              <a:rPr lang="en-US" altLang="en-US" sz="2400" dirty="0" smtClean="0"/>
              <a:t>There is no need for inferences as all we need is present </a:t>
            </a:r>
            <a:r>
              <a:rPr lang="en-US" altLang="en-US" sz="2400" b="1" dirty="0" smtClean="0"/>
              <a:t>in the visual array</a:t>
            </a:r>
          </a:p>
          <a:p>
            <a:pPr eaLnBrk="1" hangingPunct="1"/>
            <a:r>
              <a:rPr lang="en-US" altLang="en-US" sz="2400" dirty="0" smtClean="0"/>
              <a:t>Ecological theory </a:t>
            </a:r>
          </a:p>
          <a:p>
            <a:pPr lvl="1" eaLnBrk="1" hangingPunct="1"/>
            <a:r>
              <a:rPr lang="en-US" altLang="en-US" sz="2000" dirty="0" smtClean="0"/>
              <a:t>Perception has evolved in ways that support survival of the species</a:t>
            </a:r>
          </a:p>
          <a:p>
            <a:pPr lvl="1" eaLnBrk="1" hangingPunct="1"/>
            <a:r>
              <a:rPr lang="en-US" altLang="en-US" sz="2000" dirty="0" smtClean="0"/>
              <a:t>Involves interpreting information as you move</a:t>
            </a:r>
          </a:p>
          <a:p>
            <a:pPr lvl="1" eaLnBrk="1" hangingPunct="1"/>
            <a:r>
              <a:rPr lang="en-US" altLang="en-US" sz="2000" dirty="0" smtClean="0"/>
              <a:t>You cannot therefore separate perception from movement and context</a:t>
            </a:r>
          </a:p>
          <a:p>
            <a:pPr eaLnBrk="1" hangingPunct="1"/>
            <a:endParaRPr lang="en-US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4174917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0"/>
            <a:ext cx="7772400" cy="828657"/>
          </a:xfrm>
        </p:spPr>
        <p:txBody>
          <a:bodyPr/>
          <a:lstStyle/>
          <a:p>
            <a:pPr eaLnBrk="1" hangingPunct="1"/>
            <a:r>
              <a:rPr lang="en-GB" altLang="en-US" sz="3200" dirty="0" smtClean="0"/>
              <a:t>Ecological approach Gibson (1950)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828657"/>
            <a:ext cx="8077950" cy="4114800"/>
          </a:xfrm>
        </p:spPr>
        <p:txBody>
          <a:bodyPr/>
          <a:lstStyle/>
          <a:p>
            <a:pPr eaLnBrk="1" hangingPunct="1"/>
            <a:r>
              <a:rPr lang="en-US" altLang="en-US" sz="2800" dirty="0" smtClean="0"/>
              <a:t>Gibson explained perception in terms of how it relates to properties of the world around us:</a:t>
            </a:r>
          </a:p>
          <a:p>
            <a:pPr lvl="1" eaLnBrk="1" hangingPunct="1"/>
            <a:r>
              <a:rPr lang="en-US" altLang="en-US" sz="2400" dirty="0" smtClean="0"/>
              <a:t>The perception of </a:t>
            </a:r>
            <a:r>
              <a:rPr lang="en-US" altLang="en-US" sz="2400" b="1" dirty="0" smtClean="0"/>
              <a:t>movement and change</a:t>
            </a:r>
            <a:r>
              <a:rPr lang="en-US" altLang="en-US" sz="2400" dirty="0" smtClean="0"/>
              <a:t> within our visual field provide crucial information about the world and our place within it (all from an egocentric perspective)</a:t>
            </a:r>
          </a:p>
          <a:p>
            <a:pPr lvl="2" eaLnBrk="1" hangingPunct="1"/>
            <a:r>
              <a:rPr lang="en-US" altLang="en-US" dirty="0" smtClean="0"/>
              <a:t>Distance</a:t>
            </a:r>
          </a:p>
          <a:p>
            <a:pPr lvl="2" eaLnBrk="1" hangingPunct="1"/>
            <a:r>
              <a:rPr lang="en-US" altLang="en-US" dirty="0" smtClean="0"/>
              <a:t>Speed</a:t>
            </a:r>
          </a:p>
          <a:p>
            <a:pPr lvl="2" eaLnBrk="1" hangingPunct="1"/>
            <a:r>
              <a:rPr lang="en-US" altLang="en-US" dirty="0" smtClean="0"/>
              <a:t>Location</a:t>
            </a:r>
          </a:p>
          <a:p>
            <a:pPr lvl="1" eaLnBrk="1" hangingPunct="1"/>
            <a:r>
              <a:rPr lang="en-US" altLang="en-US" sz="2400" b="1" dirty="0" smtClean="0"/>
              <a:t>Surfaces</a:t>
            </a:r>
            <a:r>
              <a:rPr lang="en-US" altLang="en-US" sz="2400" dirty="0" smtClean="0"/>
              <a:t> are important in deriving this information</a:t>
            </a:r>
          </a:p>
          <a:p>
            <a:pPr eaLnBrk="1" hangingPunct="1"/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65368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28625" y="110532"/>
            <a:ext cx="8229600" cy="653143"/>
          </a:xfrm>
        </p:spPr>
        <p:txBody>
          <a:bodyPr/>
          <a:lstStyle/>
          <a:p>
            <a:pPr eaLnBrk="1" hangingPunct="1"/>
            <a:r>
              <a:rPr lang="en-GB" altLang="en-US" sz="3200" dirty="0" smtClean="0"/>
              <a:t>Movement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763675"/>
            <a:ext cx="8429625" cy="4525962"/>
          </a:xfrm>
        </p:spPr>
        <p:txBody>
          <a:bodyPr/>
          <a:lstStyle/>
          <a:p>
            <a:pPr>
              <a:spcBef>
                <a:spcPct val="50000"/>
              </a:spcBef>
              <a:buClr>
                <a:schemeClr val="bg1"/>
              </a:buClr>
              <a:buSzPct val="120000"/>
              <a:tabLst>
                <a:tab pos="5997575" algn="l"/>
              </a:tabLst>
            </a:pPr>
            <a:r>
              <a:rPr lang="en-US" altLang="en-US" sz="2800" dirty="0" smtClean="0"/>
              <a:t>Patterns of light reaching the retina consist of information about texture and gradients of objects </a:t>
            </a:r>
          </a:p>
          <a:p>
            <a:pPr>
              <a:spcBef>
                <a:spcPct val="50000"/>
              </a:spcBef>
              <a:buClr>
                <a:schemeClr val="bg1"/>
              </a:buClr>
              <a:buSzPct val="120000"/>
              <a:tabLst>
                <a:tab pos="5997575" algn="l"/>
              </a:tabLst>
            </a:pPr>
            <a:r>
              <a:rPr lang="en-US" altLang="en-US" sz="2800" dirty="0" smtClean="0"/>
              <a:t>‘Optic flow’ is one of our main sources of visual information. (Gibson)</a:t>
            </a:r>
          </a:p>
          <a:p>
            <a:pPr lvl="1">
              <a:spcBef>
                <a:spcPct val="50000"/>
              </a:spcBef>
              <a:buClr>
                <a:schemeClr val="bg1"/>
              </a:buClr>
              <a:buSzPct val="120000"/>
              <a:tabLst>
                <a:tab pos="5997575" algn="l"/>
              </a:tabLst>
            </a:pPr>
            <a:r>
              <a:rPr lang="en-US" altLang="en-US" sz="2400" dirty="0" smtClean="0"/>
              <a:t>When we move, our visual environment </a:t>
            </a:r>
            <a:r>
              <a:rPr lang="en-US" altLang="en-US" sz="2400" b="1" dirty="0" smtClean="0"/>
              <a:t>seems</a:t>
            </a:r>
            <a:r>
              <a:rPr lang="en-US" altLang="en-US" sz="2400" dirty="0" smtClean="0"/>
              <a:t> to flow past at different rates (apparent movement)</a:t>
            </a:r>
          </a:p>
          <a:p>
            <a:pPr lvl="2">
              <a:spcBef>
                <a:spcPct val="50000"/>
              </a:spcBef>
              <a:buClr>
                <a:schemeClr val="bg1"/>
              </a:buClr>
              <a:buSzPct val="120000"/>
              <a:tabLst>
                <a:tab pos="5997575" algn="l"/>
              </a:tabLst>
            </a:pPr>
            <a:r>
              <a:rPr lang="en-US" altLang="en-US" sz="2000" dirty="0" smtClean="0"/>
              <a:t>The closer a thing is to us the faster it seems to move past us.</a:t>
            </a:r>
          </a:p>
          <a:p>
            <a:pPr lvl="1">
              <a:spcBef>
                <a:spcPct val="50000"/>
              </a:spcBef>
              <a:buClr>
                <a:schemeClr val="bg1"/>
              </a:buClr>
              <a:buSzPct val="120000"/>
              <a:tabLst>
                <a:tab pos="5997575" algn="l"/>
              </a:tabLst>
            </a:pPr>
            <a:r>
              <a:rPr lang="en-US" altLang="en-US" sz="2400" dirty="0" smtClean="0"/>
              <a:t>Shifts in flow indicate direction changes</a:t>
            </a:r>
          </a:p>
          <a:p>
            <a:pPr lvl="2">
              <a:spcBef>
                <a:spcPct val="50000"/>
              </a:spcBef>
              <a:buClr>
                <a:schemeClr val="bg1"/>
              </a:buClr>
              <a:buSzPct val="120000"/>
              <a:tabLst>
                <a:tab pos="5997575" algn="l"/>
              </a:tabLst>
            </a:pPr>
            <a:r>
              <a:rPr lang="en-US" altLang="en-US" sz="2000" dirty="0" smtClean="0"/>
              <a:t>Inflow and outflow</a:t>
            </a:r>
            <a:endParaRPr lang="en-US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2548963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5"/>
          <p:cNvSpPr>
            <a:spLocks noGrp="1" noChangeArrowheads="1"/>
          </p:cNvSpPr>
          <p:nvPr>
            <p:ph type="title"/>
          </p:nvPr>
        </p:nvSpPr>
        <p:spPr>
          <a:xfrm>
            <a:off x="746090" y="77037"/>
            <a:ext cx="7772400" cy="837363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Optic flow</a:t>
            </a:r>
          </a:p>
        </p:txBody>
      </p:sp>
      <p:pic>
        <p:nvPicPr>
          <p:cNvPr id="16387" name="Picture 14" descr="optic-flow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95320" y="914400"/>
            <a:ext cx="6473940" cy="4240404"/>
          </a:xfrm>
          <a:noFill/>
        </p:spPr>
      </p:pic>
    </p:spTree>
    <p:extLst>
      <p:ext uri="{BB962C8B-B14F-4D97-AF65-F5344CB8AC3E}">
        <p14:creationId xmlns:p14="http://schemas.microsoft.com/office/powerpoint/2010/main" val="255381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15888"/>
            <a:ext cx="7772400" cy="738222"/>
          </a:xfrm>
        </p:spPr>
        <p:txBody>
          <a:bodyPr/>
          <a:lstStyle/>
          <a:p>
            <a:pPr eaLnBrk="1" hangingPunct="1"/>
            <a:r>
              <a:rPr lang="en-GB" altLang="en-US" sz="3200" dirty="0" smtClean="0"/>
              <a:t>Ecological approach Gibson (1950)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052513"/>
            <a:ext cx="8258820" cy="4114800"/>
          </a:xfrm>
        </p:spPr>
        <p:txBody>
          <a:bodyPr/>
          <a:lstStyle/>
          <a:p>
            <a:pPr eaLnBrk="1" hangingPunct="1"/>
            <a:r>
              <a:rPr lang="en-US" altLang="en-US" sz="2400" dirty="0" smtClean="0"/>
              <a:t>Optic flow demonstrates how rich environmental information is </a:t>
            </a:r>
          </a:p>
          <a:p>
            <a:pPr eaLnBrk="1" hangingPunct="1"/>
            <a:r>
              <a:rPr lang="en-US" altLang="en-US" sz="2400" dirty="0" smtClean="0"/>
              <a:t>Experiments involving illusions tend to ignore the complexity of the natural world – ‘air theory’</a:t>
            </a:r>
          </a:p>
          <a:p>
            <a:pPr eaLnBrk="1" hangingPunct="1"/>
            <a:r>
              <a:rPr lang="en-US" altLang="en-US" sz="2400" dirty="0" smtClean="0"/>
              <a:t>With such a rich array of environmental data we do not need to make hypotheses about what we are ‘perceiving’</a:t>
            </a:r>
          </a:p>
          <a:p>
            <a:pPr eaLnBrk="1" hangingPunct="1"/>
            <a:r>
              <a:rPr lang="en-US" altLang="en-US" sz="2400" dirty="0" smtClean="0"/>
              <a:t>Instead our brains have evolved mechanisms to pick up on this rich data and compute it’s meaning without us needing to guess what we are seeing</a:t>
            </a:r>
            <a:endParaRPr lang="en-US" altLang="en-US" sz="2000" dirty="0" smtClean="0"/>
          </a:p>
          <a:p>
            <a:pPr eaLnBrk="1" hangingPunct="1"/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641948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395288" y="115888"/>
            <a:ext cx="8229600" cy="627690"/>
          </a:xfrm>
        </p:spPr>
        <p:txBody>
          <a:bodyPr/>
          <a:lstStyle/>
          <a:p>
            <a:r>
              <a:rPr lang="en-GB" altLang="en-US" sz="3200" dirty="0" smtClean="0"/>
              <a:t>Comparing both approaches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482321" y="1027253"/>
            <a:ext cx="8383727" cy="4525962"/>
          </a:xfrm>
        </p:spPr>
        <p:txBody>
          <a:bodyPr/>
          <a:lstStyle/>
          <a:p>
            <a:r>
              <a:rPr lang="en-GB" altLang="en-US" sz="2400" dirty="0" smtClean="0"/>
              <a:t>Gregory – concept driven approach </a:t>
            </a:r>
          </a:p>
          <a:p>
            <a:pPr lvl="1"/>
            <a:r>
              <a:rPr lang="en-GB" altLang="en-US" sz="2000" dirty="0" smtClean="0"/>
              <a:t>We use conceptual theories to make sense of what we are seeing – does not necessarily mean we do so consciously (top-down)</a:t>
            </a:r>
          </a:p>
          <a:p>
            <a:r>
              <a:rPr lang="en-GB" altLang="en-US" sz="2400" dirty="0" smtClean="0"/>
              <a:t>Gibson – data driven approach </a:t>
            </a:r>
          </a:p>
          <a:p>
            <a:pPr lvl="1"/>
            <a:r>
              <a:rPr lang="en-GB" altLang="en-US" sz="2000" dirty="0" smtClean="0"/>
              <a:t>We use data from the environment to make meaning – how we do this is by relying on mental processes which have evolved to do this job (bottom-up)</a:t>
            </a:r>
          </a:p>
          <a:p>
            <a:r>
              <a:rPr lang="en-GB" altLang="en-US" sz="2400" dirty="0" smtClean="0"/>
              <a:t>Essentially both approaches rely on internal processing of some kind </a:t>
            </a:r>
          </a:p>
        </p:txBody>
      </p:sp>
    </p:spTree>
    <p:extLst>
      <p:ext uri="{BB962C8B-B14F-4D97-AF65-F5344CB8AC3E}">
        <p14:creationId xmlns:p14="http://schemas.microsoft.com/office/powerpoint/2010/main" val="267804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820" y="97134"/>
            <a:ext cx="7772400" cy="1143000"/>
          </a:xfrm>
        </p:spPr>
        <p:txBody>
          <a:bodyPr/>
          <a:lstStyle/>
          <a:p>
            <a:r>
              <a:rPr lang="en-GB" sz="3600" dirty="0" smtClean="0"/>
              <a:t>How are objects represented?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820" y="1350666"/>
            <a:ext cx="8239648" cy="4114800"/>
          </a:xfrm>
        </p:spPr>
        <p:txBody>
          <a:bodyPr/>
          <a:lstStyle/>
          <a:p>
            <a:r>
              <a:rPr lang="en-GB" sz="2800" dirty="0" smtClean="0"/>
              <a:t>Marr (1982) – Computational model</a:t>
            </a:r>
          </a:p>
          <a:p>
            <a:r>
              <a:rPr lang="en-GB" sz="2800" dirty="0" err="1" smtClean="0"/>
              <a:t>Biederman</a:t>
            </a:r>
            <a:r>
              <a:rPr lang="en-GB" sz="2800" dirty="0" smtClean="0"/>
              <a:t> (1987) – Recognition-by-components </a:t>
            </a:r>
          </a:p>
          <a:p>
            <a:endParaRPr lang="en-GB" sz="2800" dirty="0"/>
          </a:p>
          <a:p>
            <a:r>
              <a:rPr lang="en-GB" sz="2800" dirty="0" smtClean="0"/>
              <a:t>Viewpoint-invariant vs. Viewpoint-dependent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67774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509605" y="221063"/>
            <a:ext cx="8229600" cy="663191"/>
          </a:xfrm>
        </p:spPr>
        <p:txBody>
          <a:bodyPr/>
          <a:lstStyle/>
          <a:p>
            <a:r>
              <a:rPr lang="en-GB" altLang="en-US" sz="3200" dirty="0" smtClean="0"/>
              <a:t>Marr: Computational Approach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622999" y="1052513"/>
            <a:ext cx="8370276" cy="5000625"/>
          </a:xfrm>
        </p:spPr>
        <p:txBody>
          <a:bodyPr/>
          <a:lstStyle/>
          <a:p>
            <a:r>
              <a:rPr lang="en-GB" altLang="en-US" sz="2800" dirty="0" smtClean="0"/>
              <a:t>Four key aspects to Marr’s theory:</a:t>
            </a:r>
          </a:p>
          <a:p>
            <a:pPr lvl="1"/>
            <a:r>
              <a:rPr lang="en-GB" altLang="en-US" sz="2400" dirty="0" smtClean="0"/>
              <a:t>Multidisciplinary - Links neurophysiology with psychology and computational AI</a:t>
            </a:r>
          </a:p>
          <a:p>
            <a:pPr lvl="1"/>
            <a:r>
              <a:rPr lang="en-GB" altLang="en-US" sz="2400" dirty="0" smtClean="0"/>
              <a:t>Is based on an information processing view</a:t>
            </a:r>
          </a:p>
          <a:p>
            <a:pPr lvl="1"/>
            <a:r>
              <a:rPr lang="en-GB" altLang="en-US" sz="2400" dirty="0" smtClean="0"/>
              <a:t>Describes perception in terms of a series of computations on sensory data</a:t>
            </a:r>
          </a:p>
          <a:p>
            <a:pPr lvl="1"/>
            <a:r>
              <a:rPr lang="en-GB" altLang="en-US" sz="2400" dirty="0" smtClean="0"/>
              <a:t>Suggests high level visual experience is the product of these computations</a:t>
            </a:r>
          </a:p>
        </p:txBody>
      </p:sp>
    </p:spTree>
    <p:extLst>
      <p:ext uri="{BB962C8B-B14F-4D97-AF65-F5344CB8AC3E}">
        <p14:creationId xmlns:p14="http://schemas.microsoft.com/office/powerpoint/2010/main" val="420660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979994" y="148214"/>
            <a:ext cx="76962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</a:rPr>
              <a:t>Marr: Computational Approach</a:t>
            </a:r>
            <a:endParaRPr kumimoji="0" lang="en-US" altLang="en-US" sz="44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MS PGothic" panose="020B0600070205080204" pitchFamily="34" charset="-128"/>
            </a:endParaRP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867282" y="930275"/>
            <a:ext cx="7921625" cy="5570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bg1"/>
              </a:buClr>
              <a:buSzPct val="120000"/>
              <a:tabLst>
                <a:tab pos="5997575" algn="l"/>
              </a:tabLst>
              <a:defRPr/>
            </a:pPr>
            <a:r>
              <a:rPr kumimoji="0" lang="en-GB" altLang="en-GB" sz="28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</a:rPr>
              <a:t>Marr considered perception to operate at different levels of description: </a:t>
            </a:r>
          </a:p>
          <a:p>
            <a:pPr marL="0" marR="0" lvl="1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bg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GB" altLang="en-GB" sz="20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</a:rPr>
              <a:t>Computational level – function/purpose</a:t>
            </a:r>
          </a:p>
          <a:p>
            <a:pPr marL="0" marR="0" lvl="1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bg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GB" altLang="en-GB" sz="20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</a:rPr>
              <a:t>Algorithmic level- detailed processes</a:t>
            </a:r>
          </a:p>
          <a:p>
            <a:pPr marL="0" marR="0" lvl="1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bg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GB" altLang="en-GB" sz="20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</a:rPr>
              <a:t>Hardware level- what makes up the object (e.g. Brain)</a:t>
            </a:r>
          </a:p>
          <a:p>
            <a:pPr marL="0" marR="0" lvl="0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bg1"/>
              </a:buClr>
              <a:buSzPct val="120000"/>
              <a:tabLst>
                <a:tab pos="5997575" algn="l"/>
              </a:tabLst>
              <a:defRPr/>
            </a:pPr>
            <a:r>
              <a:rPr kumimoji="0" lang="en-GB" altLang="en-GB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</a:rPr>
              <a:t>He wanted to relate the function (purpose) of perception to the process of perceiving </a:t>
            </a:r>
          </a:p>
          <a:p>
            <a:pPr marL="0" marR="0" lvl="0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bg1"/>
              </a:buClr>
              <a:buSzPct val="120000"/>
              <a:tabLst>
                <a:tab pos="5997575" algn="l"/>
              </a:tabLst>
              <a:defRPr/>
            </a:pPr>
            <a:r>
              <a:rPr kumimoji="0" lang="en-GB" altLang="en-GB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MS PGothic" panose="020B0600070205080204" pitchFamily="34" charset="-128"/>
              </a:rPr>
              <a:t>To do this he considered both top down and bottom up approaches, evolutionary (innate) approach,  as well as neurophysiological evidence </a:t>
            </a:r>
          </a:p>
          <a:p>
            <a:pPr marL="0" marR="0" lvl="0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endParaRPr kumimoji="0" lang="en-GB" altLang="en-GB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MS PGothic" panose="020B0600070205080204" pitchFamily="34" charset="-128"/>
            </a:endParaRPr>
          </a:p>
          <a:p>
            <a:pPr marL="0" marR="0" lvl="1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endParaRPr kumimoji="0" lang="en-GB" altLang="en-GB" sz="200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698094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571500" y="164663"/>
            <a:ext cx="85725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Marr’s Stages of Visual Processing</a:t>
            </a:r>
            <a:endParaRPr kumimoji="0" lang="en-US" altLang="en-US" sz="44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857249" y="981075"/>
            <a:ext cx="8085783" cy="3859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The process of perception involves producing a series of increasingly detailed representations of the environment (layers)</a:t>
            </a:r>
          </a:p>
          <a:p>
            <a:pPr marL="0" marR="0" lvl="0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Four distinct stages of processing:</a:t>
            </a:r>
          </a:p>
          <a:p>
            <a:pPr marL="0" marR="0" lvl="1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Raw Primal Sketch</a:t>
            </a:r>
          </a:p>
          <a:p>
            <a:pPr marL="0" marR="0" lvl="1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Complete Primal Sketch</a:t>
            </a:r>
          </a:p>
          <a:p>
            <a:pPr marL="0" marR="0" lvl="1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2½D Sketch</a:t>
            </a:r>
          </a:p>
          <a:p>
            <a:pPr marL="0" marR="0" lvl="1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Full 3D Representation</a:t>
            </a:r>
          </a:p>
        </p:txBody>
      </p:sp>
    </p:spTree>
    <p:extLst>
      <p:ext uri="{BB962C8B-B14F-4D97-AF65-F5344CB8AC3E}">
        <p14:creationId xmlns:p14="http://schemas.microsoft.com/office/powerpoint/2010/main" val="12219424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684213" y="115888"/>
            <a:ext cx="7772400" cy="848754"/>
          </a:xfrm>
        </p:spPr>
        <p:txBody>
          <a:bodyPr/>
          <a:lstStyle/>
          <a:p>
            <a:r>
              <a:rPr lang="en-US" altLang="en-US" sz="3200" dirty="0" smtClean="0"/>
              <a:t>Raw Primal Sketch</a:t>
            </a:r>
            <a:endParaRPr lang="en-GB" altLang="en-US" sz="3200" dirty="0" smtClean="0"/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684213" y="1052513"/>
            <a:ext cx="8258820" cy="41148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altLang="en-US" sz="2400" dirty="0" smtClean="0"/>
              <a:t>The first stage involves extracting information about edges of objects and basic shades of light and dark </a:t>
            </a:r>
          </a:p>
          <a:p>
            <a:pPr>
              <a:lnSpc>
                <a:spcPct val="150000"/>
              </a:lnSpc>
            </a:pPr>
            <a:r>
              <a:rPr lang="en-GB" altLang="en-US" sz="2400" dirty="0" smtClean="0"/>
              <a:t>Evidence from neurophysiology – single cell recording of nerve cells show that different orientations of line and shades of light ‘fire’ different cells in the visual cortex of animals and humans (Hubel and </a:t>
            </a:r>
            <a:r>
              <a:rPr lang="en-GB" altLang="en-US" sz="2400" dirty="0" err="1" smtClean="0"/>
              <a:t>Weisel</a:t>
            </a:r>
            <a:r>
              <a:rPr lang="en-GB" altLang="en-US" sz="2400" dirty="0" smtClean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511000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755650" y="228600"/>
            <a:ext cx="7543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Marr: Raw Primal Sketch</a:t>
            </a:r>
            <a:endParaRPr kumimoji="0" lang="en-US" altLang="en-US" sz="4400" b="0" i="0" u="none" strike="noStrike" kern="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1258888" y="0"/>
            <a:ext cx="7885112" cy="1897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rgbClr val="FF9933"/>
              </a:buClr>
              <a:buSzPct val="120000"/>
              <a:buFontTx/>
              <a:buNone/>
              <a:tabLst>
                <a:tab pos="5997575" algn="l"/>
              </a:tabLst>
              <a:defRPr/>
            </a:pPr>
            <a:r>
              <a:rPr kumimoji="0" lang="en-GB" altLang="en-US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How is this information organised to resemble the object?</a:t>
            </a:r>
          </a:p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rgbClr val="FF9933"/>
              </a:buClr>
              <a:buSzPct val="120000"/>
              <a:buFontTx/>
              <a:buNone/>
              <a:tabLst>
                <a:tab pos="5997575" algn="l"/>
              </a:tabLst>
              <a:defRPr/>
            </a:pPr>
            <a:endParaRPr kumimoji="0" lang="en-US" altLang="en-US" sz="30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</a:endParaRPr>
          </a:p>
        </p:txBody>
      </p:sp>
      <p:pic>
        <p:nvPicPr>
          <p:cNvPr id="23556" name="Picture 4" descr="zerocross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295400"/>
            <a:ext cx="6477000" cy="3167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575194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984250" y="0"/>
            <a:ext cx="7543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Marr: Complete Primal Sketch</a:t>
            </a:r>
            <a:endParaRPr kumimoji="0" lang="en-US" altLang="en-US" sz="44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856134" y="701675"/>
            <a:ext cx="8001000" cy="477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Clr>
                <a:schemeClr val="tx1"/>
              </a:buClr>
              <a:buSzPct val="120000"/>
              <a:buFontTx/>
              <a:buChar char="•"/>
            </a:pPr>
            <a:r>
              <a:rPr kumimoji="0" lang="en-US" alt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Grouping</a:t>
            </a:r>
            <a:r>
              <a:rPr kumimoji="0" lang="en-US" altLang="en-US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of surfaces and common areas.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Pct val="120000"/>
              <a:buFontTx/>
              <a:buChar char="•"/>
            </a:pPr>
            <a:r>
              <a:rPr kumimoji="0" lang="en-US" altLang="en-US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From </a:t>
            </a:r>
            <a:r>
              <a:rPr kumimoji="0" lang="en-US" altLang="en-US" sz="32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Gestalt</a:t>
            </a:r>
            <a:r>
              <a:rPr kumimoji="0" lang="en-US" altLang="en-US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Psychology (1920s)</a:t>
            </a:r>
            <a:endParaRPr kumimoji="0" lang="en-US" altLang="en-US" sz="3200" b="0" i="0" u="none" strike="noStrike" kern="0" cap="none" spc="0" normalizeH="0" baseline="3000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</a:endParaRPr>
          </a:p>
          <a:p>
            <a:pPr>
              <a:spcBef>
                <a:spcPct val="50000"/>
              </a:spcBef>
              <a:buClr>
                <a:schemeClr val="tx1"/>
              </a:buClr>
              <a:buSzPct val="120000"/>
              <a:buFontTx/>
              <a:buChar char="•"/>
            </a:pPr>
            <a:r>
              <a:rPr kumimoji="0" lang="en-US" altLang="en-US" sz="3200" b="0" i="0" u="none" strike="noStrike" kern="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</a:t>
            </a:r>
            <a:r>
              <a:rPr kumimoji="0" lang="en-US" altLang="en-US" sz="32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Described different ways in which we can group objects (rules in the mind):</a:t>
            </a:r>
          </a:p>
          <a:p>
            <a:pPr marL="0" lvl="1">
              <a:spcBef>
                <a:spcPct val="50000"/>
              </a:spcBef>
              <a:buClr>
                <a:schemeClr val="tx1"/>
              </a:buClr>
              <a:buSzPct val="120000"/>
              <a:buFontTx/>
              <a:buChar char="•"/>
            </a:pPr>
            <a:r>
              <a:rPr kumimoji="0" lang="en-US" altLang="en-US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Proximity</a:t>
            </a:r>
          </a:p>
          <a:p>
            <a:pPr marL="0" lvl="1">
              <a:spcBef>
                <a:spcPct val="50000"/>
              </a:spcBef>
              <a:buClr>
                <a:schemeClr val="tx1"/>
              </a:buClr>
              <a:buSzPct val="120000"/>
              <a:buFontTx/>
              <a:buChar char="•"/>
            </a:pPr>
            <a:r>
              <a:rPr kumimoji="0" lang="en-US" altLang="en-US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Similarity</a:t>
            </a:r>
          </a:p>
          <a:p>
            <a:pPr marL="0" lvl="1">
              <a:spcBef>
                <a:spcPct val="50000"/>
              </a:spcBef>
              <a:buClr>
                <a:schemeClr val="tx1"/>
              </a:buClr>
              <a:buSzPct val="120000"/>
              <a:buFontTx/>
              <a:buChar char="•"/>
            </a:pPr>
            <a:r>
              <a:rPr kumimoji="0" lang="en-US" altLang="en-US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Continuation</a:t>
            </a:r>
          </a:p>
          <a:p>
            <a:pPr marL="0" lvl="1">
              <a:spcBef>
                <a:spcPct val="50000"/>
              </a:spcBef>
              <a:buClr>
                <a:schemeClr val="tx1"/>
              </a:buClr>
              <a:buSzPct val="120000"/>
              <a:buFontTx/>
              <a:buChar char="•"/>
            </a:pPr>
            <a:r>
              <a:rPr kumimoji="0" lang="en-US" altLang="en-US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Closure </a:t>
            </a:r>
          </a:p>
        </p:txBody>
      </p:sp>
    </p:spTree>
    <p:extLst>
      <p:ext uri="{BB962C8B-B14F-4D97-AF65-F5344CB8AC3E}">
        <p14:creationId xmlns:p14="http://schemas.microsoft.com/office/powerpoint/2010/main" val="32944145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755650" y="228600"/>
            <a:ext cx="7543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Proximity</a:t>
            </a:r>
            <a:endParaRPr kumimoji="0" lang="en-US" altLang="en-US" sz="440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527050" y="4095750"/>
            <a:ext cx="8001000" cy="109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rgbClr val="FF9933"/>
              </a:buClr>
              <a:buSzPct val="120000"/>
              <a:buFontTx/>
              <a:buNone/>
              <a:tabLst>
                <a:tab pos="5997575" algn="l"/>
              </a:tabLst>
              <a:defRPr/>
            </a:pPr>
            <a:r>
              <a:rPr kumimoji="0" lang="en-US" altLang="en-US" sz="3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Things that are close together </a:t>
            </a:r>
            <a:r>
              <a:rPr kumimoji="0" lang="en-US" altLang="en-US" sz="3000" b="0" i="1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seem</a:t>
            </a:r>
            <a:r>
              <a:rPr kumimoji="0" lang="en-US" altLang="en-US" sz="3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part of the same group.</a:t>
            </a:r>
          </a:p>
        </p:txBody>
      </p:sp>
      <p:pic>
        <p:nvPicPr>
          <p:cNvPr id="25604" name="Picture 4" descr="proxdot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752600"/>
            <a:ext cx="2133600" cy="207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5" name="Picture 5" descr="proxdot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775" y="1752600"/>
            <a:ext cx="1995488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88117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755650" y="228600"/>
            <a:ext cx="7543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Similarity</a:t>
            </a:r>
            <a:endParaRPr kumimoji="0" lang="en-US" altLang="en-US" sz="440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pic>
        <p:nvPicPr>
          <p:cNvPr id="26627" name="Picture 3" descr="dotsi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1371600"/>
            <a:ext cx="2994025" cy="2805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641420" y="4330840"/>
            <a:ext cx="8001000" cy="109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rgbClr val="FF9933"/>
              </a:buClr>
              <a:buSzPct val="120000"/>
              <a:buFontTx/>
              <a:buNone/>
              <a:tabLst>
                <a:tab pos="5997575" algn="l"/>
              </a:tabLst>
              <a:defRPr/>
            </a:pPr>
            <a:r>
              <a:rPr kumimoji="0" lang="en-US" altLang="en-US" sz="3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Things that are similar </a:t>
            </a:r>
            <a:r>
              <a:rPr kumimoji="0" lang="en-US" altLang="en-US" sz="3000" b="0" i="1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seem</a:t>
            </a:r>
            <a:r>
              <a:rPr kumimoji="0" lang="en-US" altLang="en-US" sz="30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part of the same group.</a:t>
            </a:r>
          </a:p>
        </p:txBody>
      </p:sp>
    </p:spTree>
    <p:extLst>
      <p:ext uri="{BB962C8B-B14F-4D97-AF65-F5344CB8AC3E}">
        <p14:creationId xmlns:p14="http://schemas.microsoft.com/office/powerpoint/2010/main" val="34196204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990600" y="228600"/>
            <a:ext cx="7543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b="1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Continuation</a:t>
            </a:r>
            <a:endParaRPr kumimoji="0" lang="en-US" altLang="en-US" sz="440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pic>
        <p:nvPicPr>
          <p:cNvPr id="27651" name="Picture 3" descr="crossl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752600"/>
            <a:ext cx="4521200" cy="176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755650" y="4076700"/>
            <a:ext cx="8001000" cy="109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rgbClr val="FF9933"/>
              </a:buClr>
              <a:buSzPct val="120000"/>
              <a:buFontTx/>
              <a:buNone/>
              <a:tabLst>
                <a:tab pos="5997575" algn="l"/>
              </a:tabLst>
              <a:defRPr/>
            </a:pPr>
            <a:r>
              <a:rPr kumimoji="0" lang="en-US" altLang="en-US" sz="3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We see this as two crossing lines, rather than two ‘V’ shapes.</a:t>
            </a:r>
          </a:p>
        </p:txBody>
      </p:sp>
    </p:spTree>
    <p:extLst>
      <p:ext uri="{BB962C8B-B14F-4D97-AF65-F5344CB8AC3E}">
        <p14:creationId xmlns:p14="http://schemas.microsoft.com/office/powerpoint/2010/main" val="31345598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75752" y="301451"/>
            <a:ext cx="7772400" cy="737716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Closure </a:t>
            </a:r>
          </a:p>
        </p:txBody>
      </p:sp>
      <p:sp>
        <p:nvSpPr>
          <p:cNvPr id="28675" name="AutoShape 3"/>
          <p:cNvSpPr>
            <a:spLocks noChangeArrowheads="1"/>
          </p:cNvSpPr>
          <p:nvPr/>
        </p:nvSpPr>
        <p:spPr bwMode="auto">
          <a:xfrm>
            <a:off x="3085577" y="1217892"/>
            <a:ext cx="2952750" cy="3024187"/>
          </a:xfrm>
          <a:prstGeom prst="triangle">
            <a:avLst>
              <a:gd name="adj" fmla="val 50000"/>
            </a:avLst>
          </a:prstGeom>
          <a:noFill/>
          <a:ln w="25400">
            <a:solidFill>
              <a:schemeClr val="tx1"/>
            </a:solidFill>
            <a:prstDash val="lgDashDot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 smtClean="0">
              <a:ln>
                <a:noFill/>
              </a:ln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28676" name="Text Box 5"/>
          <p:cNvSpPr txBox="1">
            <a:spLocks noChangeArrowheads="1"/>
          </p:cNvSpPr>
          <p:nvPr/>
        </p:nvSpPr>
        <p:spPr bwMode="auto">
          <a:xfrm>
            <a:off x="341644" y="4509809"/>
            <a:ext cx="80010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5997575" algn="l"/>
              </a:tabLst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Images </a:t>
            </a:r>
            <a:r>
              <a:rPr kumimoji="0" lang="en-US" altLang="en-US" sz="2800" b="0" i="1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seem</a:t>
            </a: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to form closed rather than open patterns.</a:t>
            </a:r>
          </a:p>
        </p:txBody>
      </p:sp>
    </p:spTree>
    <p:extLst>
      <p:ext uri="{BB962C8B-B14F-4D97-AF65-F5344CB8AC3E}">
        <p14:creationId xmlns:p14="http://schemas.microsoft.com/office/powerpoint/2010/main" val="107238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990600" y="228600"/>
            <a:ext cx="7543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Marr: 2½D Sketch</a:t>
            </a:r>
            <a:endParaRPr kumimoji="0" lang="en-US" altLang="en-US" sz="44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28675" name="Text Box 3"/>
          <p:cNvSpPr txBox="1">
            <a:spLocks noChangeArrowheads="1"/>
          </p:cNvSpPr>
          <p:nvPr/>
        </p:nvSpPr>
        <p:spPr bwMode="auto">
          <a:xfrm>
            <a:off x="755650" y="1196975"/>
            <a:ext cx="8001000" cy="346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All of the previous grouping principles have been used to </a:t>
            </a:r>
            <a:r>
              <a:rPr kumimoji="0" lang="en-US" altLang="en-US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organise</a:t>
            </a: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the raw primal sketch</a:t>
            </a:r>
          </a:p>
          <a:p>
            <a:pPr marL="0" marR="0" lvl="0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Next we need some spatial information - the 2½D Sketch </a:t>
            </a:r>
          </a:p>
          <a:p>
            <a:pPr marL="0" marR="0" lvl="0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</a:t>
            </a:r>
            <a:r>
              <a:rPr kumimoji="0" lang="en-US" altLang="en-US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2½D </a:t>
            </a: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to </a:t>
            </a:r>
            <a:r>
              <a:rPr kumimoji="0" lang="en-US" altLang="en-US" sz="2400" b="0" i="0" u="none" strike="noStrike" kern="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emphasise</a:t>
            </a: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that this stage does NOT produce a full 3D representation.</a:t>
            </a:r>
          </a:p>
          <a:p>
            <a:pPr marL="0" marR="0" lvl="0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It produces an </a:t>
            </a:r>
            <a:r>
              <a:rPr kumimoji="0" lang="en-US" altLang="en-US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estimate of the spatial locations</a:t>
            </a: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of objects (or parts) in relation to the viewer.</a:t>
            </a:r>
          </a:p>
        </p:txBody>
      </p:sp>
    </p:spTree>
    <p:extLst>
      <p:ext uri="{BB962C8B-B14F-4D97-AF65-F5344CB8AC3E}">
        <p14:creationId xmlns:p14="http://schemas.microsoft.com/office/powerpoint/2010/main" val="12305293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90600" y="108020"/>
            <a:ext cx="7543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2½D Sketch: Depth Cues</a:t>
            </a:r>
            <a:endParaRPr kumimoji="0" lang="en-US" altLang="en-US" sz="44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990600" y="809695"/>
            <a:ext cx="8001000" cy="4585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Binocular disparity:</a:t>
            </a:r>
          </a:p>
          <a:p>
            <a:pPr marL="0" marR="0" lvl="1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Each eye receives a slightly different image of the world</a:t>
            </a:r>
          </a:p>
          <a:p>
            <a:pPr marL="0" marR="0" lvl="1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Disparity used to compute relative distance</a:t>
            </a:r>
          </a:p>
          <a:p>
            <a:pPr marL="0" marR="0" lvl="0" indent="0" defTabSz="914400" eaLnBrk="1" fontAlgn="auto" latinLnBrk="0" hangingPunct="1"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As well as monocular cues:</a:t>
            </a:r>
          </a:p>
          <a:p>
            <a:pPr marL="685800" lvl="2" indent="0">
              <a:spcBef>
                <a:spcPct val="50000"/>
              </a:spcBef>
              <a:buClr>
                <a:schemeClr val="tx1"/>
              </a:buClr>
              <a:buSzPct val="120000"/>
              <a:buFontTx/>
              <a:buChar char="•"/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Texture gradients</a:t>
            </a:r>
          </a:p>
          <a:p>
            <a:pPr marL="685800" lvl="2" indent="0">
              <a:spcBef>
                <a:spcPct val="50000"/>
              </a:spcBef>
              <a:buClr>
                <a:schemeClr val="tx1"/>
              </a:buClr>
              <a:buSzPct val="120000"/>
              <a:buFontTx/>
              <a:buChar char="•"/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 Occlusion</a:t>
            </a:r>
          </a:p>
          <a:p>
            <a:pPr marL="685800" lvl="2" indent="0">
              <a:spcBef>
                <a:spcPct val="50000"/>
              </a:spcBef>
              <a:buClr>
                <a:schemeClr val="tx1"/>
              </a:buClr>
              <a:buSzPct val="120000"/>
              <a:buFontTx/>
              <a:buChar char="•"/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Convergence</a:t>
            </a:r>
          </a:p>
          <a:p>
            <a:pPr marL="685800" lvl="2" indent="0">
              <a:spcBef>
                <a:spcPct val="50000"/>
              </a:spcBef>
              <a:buClr>
                <a:schemeClr val="tx1"/>
              </a:buClr>
              <a:buSzPct val="120000"/>
              <a:buFontTx/>
              <a:buChar char="•"/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Relative Size</a:t>
            </a:r>
          </a:p>
        </p:txBody>
      </p:sp>
    </p:spTree>
    <p:extLst>
      <p:ext uri="{BB962C8B-B14F-4D97-AF65-F5344CB8AC3E}">
        <p14:creationId xmlns:p14="http://schemas.microsoft.com/office/powerpoint/2010/main" val="24214023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0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890116" y="77875"/>
            <a:ext cx="75438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Depth: Textural Gradient</a:t>
            </a:r>
            <a:endParaRPr kumimoji="0" lang="en-US" altLang="en-US" sz="44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31747" name="Text Box 4"/>
          <p:cNvSpPr txBox="1">
            <a:spLocks noChangeArrowheads="1"/>
          </p:cNvSpPr>
          <p:nvPr/>
        </p:nvSpPr>
        <p:spPr bwMode="auto">
          <a:xfrm>
            <a:off x="3213624" y="5450253"/>
            <a:ext cx="424815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rgbClr val="FF9933"/>
              </a:buClr>
              <a:buSzPct val="120000"/>
              <a:buFontTx/>
              <a:buNone/>
              <a:tabLst>
                <a:tab pos="5997575" algn="l"/>
              </a:tabLst>
              <a:defRPr/>
            </a:pPr>
            <a:r>
              <a:rPr kumimoji="0" lang="en-US" altLang="en-US" sz="2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Surfaces appear to have a finer texture as they recede into the distance.</a:t>
            </a:r>
          </a:p>
        </p:txBody>
      </p:sp>
      <p:pic>
        <p:nvPicPr>
          <p:cNvPr id="31748" name="Picture 5" descr="poaannuaard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3664" y="860791"/>
            <a:ext cx="6119812" cy="458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64205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685800" y="228600"/>
            <a:ext cx="80772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Depth: Convergence / Perspective</a:t>
            </a:r>
            <a:endParaRPr kumimoji="0" lang="en-US" altLang="en-US" sz="36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6011863" y="1484313"/>
            <a:ext cx="2736850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rgbClr val="FF9933"/>
              </a:buClr>
              <a:buSzPct val="120000"/>
              <a:buFontTx/>
              <a:buNone/>
              <a:tabLst>
                <a:tab pos="5997575" algn="l"/>
              </a:tabLst>
              <a:defRPr/>
            </a:pPr>
            <a:r>
              <a:rPr kumimoji="0" lang="en-US" altLang="en-US" sz="3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Parallel lines appear to draw closer together as they go further into the distance.</a:t>
            </a:r>
          </a:p>
        </p:txBody>
      </p:sp>
      <p:pic>
        <p:nvPicPr>
          <p:cNvPr id="32772" name="Picture 4" descr="chinatow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052513"/>
            <a:ext cx="5638800" cy="425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9404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990600" y="228600"/>
            <a:ext cx="75438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Depth: Occlusion/ superimposition </a:t>
            </a:r>
            <a:endParaRPr kumimoji="0" lang="en-US" altLang="en-US" sz="44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755650" y="3933825"/>
            <a:ext cx="8001000" cy="109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rgbClr val="FF9933"/>
              </a:buClr>
              <a:buSzPct val="120000"/>
              <a:buFontTx/>
              <a:buNone/>
              <a:tabLst>
                <a:tab pos="5997575" algn="l"/>
              </a:tabLst>
              <a:defRPr/>
            </a:pPr>
            <a:r>
              <a:rPr kumimoji="0" lang="en-US" altLang="en-US" sz="30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Proximal objects appear to cover over distal objects.</a:t>
            </a:r>
          </a:p>
        </p:txBody>
      </p:sp>
      <p:sp>
        <p:nvSpPr>
          <p:cNvPr id="33796" name="Oval 4"/>
          <p:cNvSpPr>
            <a:spLocks noChangeArrowheads="1"/>
          </p:cNvSpPr>
          <p:nvPr/>
        </p:nvSpPr>
        <p:spPr bwMode="auto">
          <a:xfrm>
            <a:off x="2590800" y="1752600"/>
            <a:ext cx="1905000" cy="1905000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33797" name="Oval 5"/>
          <p:cNvSpPr>
            <a:spLocks noChangeArrowheads="1"/>
          </p:cNvSpPr>
          <p:nvPr/>
        </p:nvSpPr>
        <p:spPr bwMode="auto">
          <a:xfrm>
            <a:off x="3810000" y="1752600"/>
            <a:ext cx="1905000" cy="1905000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33798" name="Oval 6"/>
          <p:cNvSpPr>
            <a:spLocks noChangeArrowheads="1"/>
          </p:cNvSpPr>
          <p:nvPr/>
        </p:nvSpPr>
        <p:spPr bwMode="auto">
          <a:xfrm>
            <a:off x="4953000" y="1752600"/>
            <a:ext cx="1905000" cy="1905000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225557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2"/>
          <p:cNvSpPr txBox="1">
            <a:spLocks noChangeArrowheads="1"/>
          </p:cNvSpPr>
          <p:nvPr/>
        </p:nvSpPr>
        <p:spPr bwMode="auto">
          <a:xfrm>
            <a:off x="762000" y="228600"/>
            <a:ext cx="7772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0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Marr: 3D Model Representation</a:t>
            </a:r>
            <a:endParaRPr kumimoji="0" lang="en-US" altLang="en-US" sz="44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762000" y="930275"/>
            <a:ext cx="8001000" cy="402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5997575" algn="l"/>
              </a:tabLs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The final stage of Marr’s theory.</a:t>
            </a:r>
          </a:p>
          <a:p>
            <a:pPr marL="0" marR="0" lvl="0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A full 3D description of our spatial environment involving the identification of the volumetric structure of objects and materials in our visual scene. </a:t>
            </a:r>
          </a:p>
          <a:p>
            <a:pPr marL="0" marR="0" lvl="0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endParaRPr kumimoji="0" lang="en-US" altLang="en-US" sz="28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" panose="02020603050405020304" pitchFamily="18" charset="0"/>
              <a:ea typeface="MS PGothic" panose="020B0600070205080204" pitchFamily="34" charset="-128"/>
            </a:endParaRPr>
          </a:p>
          <a:p>
            <a:pPr marL="0" marR="0" lvl="0" indent="0" defTabSz="914400" eaLnBrk="1" fontAlgn="auto" latinLnBrk="0" hangingPunct="1">
              <a:lnSpc>
                <a:spcPct val="110000"/>
              </a:lnSpc>
              <a:spcBef>
                <a:spcPct val="50000"/>
              </a:spcBef>
              <a:spcAft>
                <a:spcPts val="0"/>
              </a:spcAft>
              <a:buClr>
                <a:schemeClr val="tx1"/>
              </a:buClr>
              <a:buSzPct val="120000"/>
              <a:buFontTx/>
              <a:buChar char="•"/>
              <a:tabLst>
                <a:tab pos="5997575" algn="l"/>
              </a:tabLst>
              <a:defRPr/>
            </a:pPr>
            <a:r>
              <a:rPr kumimoji="0" lang="en-US" altLang="en-US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" panose="02020603050405020304" pitchFamily="18" charset="0"/>
                <a:ea typeface="MS PGothic" panose="020B0600070205080204" pitchFamily="34" charset="-128"/>
              </a:rPr>
              <a:t>This allows us to work out the 3D environment from a non-egocentric point-of-view – a top-down process</a:t>
            </a:r>
          </a:p>
        </p:txBody>
      </p:sp>
      <p:sp>
        <p:nvSpPr>
          <p:cNvPr id="6" name="Can 5"/>
          <p:cNvSpPr/>
          <p:nvPr/>
        </p:nvSpPr>
        <p:spPr>
          <a:xfrm>
            <a:off x="4298156" y="3160451"/>
            <a:ext cx="928687" cy="857250"/>
          </a:xfrm>
          <a:prstGeom prst="ca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7412988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993112" y="228600"/>
            <a:ext cx="77724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i="0" u="none" strike="noStrike" kern="0" cap="none" spc="0" normalizeH="0" baseline="0" noProof="0" dirty="0" err="1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Biederman</a:t>
            </a:r>
            <a:r>
              <a:rPr kumimoji="0" lang="en-US" altLang="en-US" sz="36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: Recognition-by-components</a:t>
            </a:r>
            <a:endParaRPr kumimoji="0" lang="en-US" altLang="en-US" sz="40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3" name="Text Box 2"/>
          <p:cNvSpPr txBox="1">
            <a:spLocks noChangeArrowheads="1"/>
          </p:cNvSpPr>
          <p:nvPr/>
        </p:nvSpPr>
        <p:spPr bwMode="auto">
          <a:xfrm>
            <a:off x="793821" y="975414"/>
            <a:ext cx="8269792" cy="5293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6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</a:rPr>
              <a:t>Developed and extended Marr’s approach.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2600" kern="0" dirty="0" smtClean="0">
                <a:latin typeface="Times New Roman" panose="02020603050405020304" pitchFamily="18" charset="0"/>
              </a:rPr>
              <a:t>Assumes objects consist of basic geometric components known as ‘</a:t>
            </a:r>
            <a:r>
              <a:rPr lang="en-US" altLang="en-US" sz="2600" kern="0" dirty="0" err="1" smtClean="0">
                <a:latin typeface="Times New Roman" panose="02020603050405020304" pitchFamily="18" charset="0"/>
              </a:rPr>
              <a:t>geons</a:t>
            </a:r>
            <a:r>
              <a:rPr lang="en-US" altLang="en-US" sz="2600" kern="0" dirty="0" smtClean="0">
                <a:latin typeface="Times New Roman" panose="02020603050405020304" pitchFamily="18" charset="0"/>
              </a:rPr>
              <a:t>’ (geometric ions) – e.g., blocks, cylinders.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2600" kern="0" dirty="0" smtClean="0">
                <a:latin typeface="Times New Roman" panose="02020603050405020304" pitchFamily="18" charset="0"/>
              </a:rPr>
              <a:t>36 different types of </a:t>
            </a:r>
            <a:r>
              <a:rPr lang="en-US" altLang="en-US" sz="2600" kern="0" dirty="0" err="1" smtClean="0">
                <a:latin typeface="Times New Roman" panose="02020603050405020304" pitchFamily="18" charset="0"/>
              </a:rPr>
              <a:t>geons</a:t>
            </a:r>
            <a:r>
              <a:rPr lang="en-US" altLang="en-US" sz="2600" kern="0" dirty="0" smtClean="0">
                <a:latin typeface="Times New Roman" panose="02020603050405020304" pitchFamily="18" charset="0"/>
              </a:rPr>
              <a:t> make up all objects –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en-US" sz="2600" kern="0" dirty="0" smtClean="0">
                <a:latin typeface="Times New Roman" panose="02020603050405020304" pitchFamily="18" charset="0"/>
              </a:rPr>
              <a:t>e.g., an arc connected to the side of a cylinder represents a cup, where as those same 2 </a:t>
            </a:r>
            <a:r>
              <a:rPr lang="en-US" altLang="en-US" sz="2600" kern="0" dirty="0" err="1" smtClean="0">
                <a:latin typeface="Times New Roman" panose="02020603050405020304" pitchFamily="18" charset="0"/>
              </a:rPr>
              <a:t>geons</a:t>
            </a:r>
            <a:r>
              <a:rPr lang="en-US" altLang="en-US" sz="2600" kern="0" dirty="0" smtClean="0">
                <a:latin typeface="Times New Roman" panose="02020603050405020304" pitchFamily="18" charset="0"/>
              </a:rPr>
              <a:t> but with the arc connected to the top of the cylinder represents a bucket.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altLang="en-US" sz="2600" kern="0" dirty="0">
              <a:latin typeface="Times New Roman" panose="02020603050405020304" pitchFamily="18" charset="0"/>
            </a:endParaRP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altLang="en-US" sz="2600" kern="0" dirty="0" smtClean="0">
              <a:latin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6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3818374" y="4863403"/>
            <a:ext cx="1046703" cy="959160"/>
            <a:chOff x="6350558" y="4160018"/>
            <a:chExt cx="733531" cy="713433"/>
          </a:xfrm>
        </p:grpSpPr>
        <p:sp>
          <p:nvSpPr>
            <p:cNvPr id="4" name="Flowchart: Magnetic Disk 3"/>
            <p:cNvSpPr/>
            <p:nvPr/>
          </p:nvSpPr>
          <p:spPr bwMode="auto">
            <a:xfrm>
              <a:off x="6350558" y="4160018"/>
              <a:ext cx="472273" cy="713433"/>
            </a:xfrm>
            <a:prstGeom prst="flowChartMagneticDisk">
              <a:avLst/>
            </a:prstGeom>
            <a:solidFill>
              <a:schemeClr val="bg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"/>
              </a:endParaRPr>
            </a:p>
          </p:txBody>
        </p:sp>
        <p:sp>
          <p:nvSpPr>
            <p:cNvPr id="5" name="Block Arc 4"/>
            <p:cNvSpPr/>
            <p:nvPr/>
          </p:nvSpPr>
          <p:spPr bwMode="auto">
            <a:xfrm rot="5400000">
              <a:off x="6636937" y="4255477"/>
              <a:ext cx="371789" cy="522514"/>
            </a:xfrm>
            <a:prstGeom prst="blockArc">
              <a:avLst/>
            </a:prstGeom>
            <a:solidFill>
              <a:schemeClr val="bg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"/>
              </a:endParaRP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166184" y="4607849"/>
            <a:ext cx="725157" cy="1214714"/>
            <a:chOff x="6350557" y="3882535"/>
            <a:chExt cx="472274" cy="990916"/>
          </a:xfrm>
        </p:grpSpPr>
        <p:sp>
          <p:nvSpPr>
            <p:cNvPr id="8" name="Flowchart: Magnetic Disk 7"/>
            <p:cNvSpPr/>
            <p:nvPr/>
          </p:nvSpPr>
          <p:spPr bwMode="auto">
            <a:xfrm>
              <a:off x="6350558" y="4160018"/>
              <a:ext cx="472273" cy="713433"/>
            </a:xfrm>
            <a:prstGeom prst="flowChartMagneticDisk">
              <a:avLst/>
            </a:prstGeom>
            <a:solidFill>
              <a:schemeClr val="bg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"/>
              </a:endParaRPr>
            </a:p>
          </p:txBody>
        </p:sp>
        <p:sp>
          <p:nvSpPr>
            <p:cNvPr id="9" name="Block Arc 8"/>
            <p:cNvSpPr/>
            <p:nvPr/>
          </p:nvSpPr>
          <p:spPr bwMode="auto">
            <a:xfrm>
              <a:off x="6350557" y="3882535"/>
              <a:ext cx="472273" cy="825797"/>
            </a:xfrm>
            <a:prstGeom prst="blockArc">
              <a:avLst>
                <a:gd name="adj1" fmla="val 10800000"/>
                <a:gd name="adj2" fmla="val 11"/>
                <a:gd name="adj3" fmla="val 16489"/>
              </a:avLst>
            </a:prstGeom>
            <a:solidFill>
              <a:schemeClr val="bg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0442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1033305" y="97971"/>
            <a:ext cx="77724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i="0" u="none" strike="noStrike" kern="0" cap="none" spc="0" normalizeH="0" baseline="0" noProof="0" dirty="0" err="1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Biederman</a:t>
            </a:r>
            <a:r>
              <a:rPr kumimoji="0" lang="en-US" altLang="en-US" sz="36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: Recognition-by-components</a:t>
            </a:r>
            <a:endParaRPr kumimoji="0" lang="en-US" altLang="en-US" sz="40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3" name="Text Box 2"/>
          <p:cNvSpPr txBox="1">
            <a:spLocks noChangeArrowheads="1"/>
          </p:cNvSpPr>
          <p:nvPr/>
        </p:nvSpPr>
        <p:spPr bwMode="auto">
          <a:xfrm>
            <a:off x="934497" y="864882"/>
            <a:ext cx="8058778" cy="4616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2800" kern="0" dirty="0" smtClean="0">
                <a:latin typeface="Times New Roman" panose="02020603050405020304" pitchFamily="18" charset="0"/>
              </a:rPr>
              <a:t>Once components of </a:t>
            </a:r>
            <a:r>
              <a:rPr lang="en-US" altLang="en-US" sz="2800" kern="0" dirty="0" err="1" smtClean="0">
                <a:latin typeface="Times New Roman" panose="02020603050405020304" pitchFamily="18" charset="0"/>
              </a:rPr>
              <a:t>geons</a:t>
            </a:r>
            <a:r>
              <a:rPr lang="en-US" altLang="en-US" sz="2800" kern="0" dirty="0" smtClean="0">
                <a:latin typeface="Times New Roman" panose="02020603050405020304" pitchFamily="18" charset="0"/>
              </a:rPr>
              <a:t> and their relationships are established, the image can be matched against stored object representations.</a:t>
            </a:r>
            <a:endParaRPr lang="en-US" altLang="en-US" sz="2800" kern="0" dirty="0">
              <a:latin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2800" kern="0" dirty="0" smtClean="0">
                <a:latin typeface="Times New Roman" panose="02020603050405020304" pitchFamily="18" charset="0"/>
              </a:rPr>
              <a:t>We then recognize an object based on whichever stored representation fits best with the information from the visual version of the object.  </a:t>
            </a:r>
          </a:p>
          <a:p>
            <a:pPr>
              <a:spcBef>
                <a:spcPct val="50000"/>
              </a:spcBef>
              <a:defRPr/>
            </a:pPr>
            <a:r>
              <a:rPr lang="en-US" altLang="en-US" sz="2800" kern="0" dirty="0" smtClean="0">
                <a:latin typeface="Times New Roman" panose="02020603050405020304" pitchFamily="18" charset="0"/>
              </a:rPr>
              <a:t>In </a:t>
            </a:r>
            <a:r>
              <a:rPr lang="en-US" altLang="en-US" sz="2800" kern="0" dirty="0">
                <a:latin typeface="Times New Roman" panose="02020603050405020304" pitchFamily="18" charset="0"/>
              </a:rPr>
              <a:t>the RBC model edge extraction is the first step in object recognition.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8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2572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1033305" y="97971"/>
            <a:ext cx="77724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20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Viewpoint invariance vs.</a:t>
            </a:r>
            <a:r>
              <a:rPr kumimoji="0" lang="en-US" altLang="en-US" sz="3200" i="0" u="none" strike="noStrike" kern="0" cap="none" spc="0" normalizeH="0" noProof="0" dirty="0" smtClean="0">
                <a:ln>
                  <a:noFill/>
                </a:ln>
                <a:effectLst/>
                <a:uLnTx/>
                <a:uFillTx/>
                <a:ea typeface="MS PGothic" panose="020B0600070205080204" pitchFamily="34" charset="-128"/>
              </a:rPr>
              <a:t> viewpoint dependent</a:t>
            </a:r>
            <a:endParaRPr kumimoji="0" lang="en-US" altLang="en-US" sz="360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sp>
        <p:nvSpPr>
          <p:cNvPr id="3" name="Text Box 2"/>
          <p:cNvSpPr txBox="1">
            <a:spLocks noChangeArrowheads="1"/>
          </p:cNvSpPr>
          <p:nvPr/>
        </p:nvSpPr>
        <p:spPr bwMode="auto">
          <a:xfrm>
            <a:off x="952918" y="763133"/>
            <a:ext cx="7772400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2800" kern="0" dirty="0" smtClean="0">
                <a:latin typeface="Times New Roman" panose="02020603050405020304" pitchFamily="18" charset="0"/>
              </a:rPr>
              <a:t>Some edges are considered invariant – meaning an object can be recognized as well from many different viewing angles.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2800" kern="0" dirty="0" smtClean="0">
                <a:latin typeface="Times New Roman" panose="02020603050405020304" pitchFamily="18" charset="0"/>
              </a:rPr>
              <a:t>     </a:t>
            </a:r>
            <a:r>
              <a:rPr kumimoji="0" lang="en-US" altLang="en-US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</a:rPr>
              <a:t>In</a:t>
            </a:r>
            <a:r>
              <a:rPr kumimoji="0" lang="en-US" altLang="en-US" i="0" u="none" strike="noStrike" kern="0" cap="none" spc="0" normalizeH="0" noProof="0" dirty="0" smtClean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</a:rPr>
              <a:t> the RBC model this relies on non-accidental properties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i="0" u="none" strike="noStrike" kern="0" cap="none" spc="0" normalizeH="0" noProof="0" dirty="0" smtClean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ea typeface="MS PGothic" panose="020B0600070205080204" pitchFamily="34" charset="-128"/>
              </a:rPr>
              <a:t>But: Imagine a bicycle wheel....what does it look like?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altLang="en-US" kern="0" baseline="0" dirty="0">
              <a:latin typeface="Times New Roman" panose="02020603050405020304" pitchFamily="18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MS PGothic" panose="020B0600070205080204" pitchFamily="34" charset="-128"/>
            </a:endParaRPr>
          </a:p>
        </p:txBody>
      </p:sp>
      <p:grpSp>
        <p:nvGrpSpPr>
          <p:cNvPr id="22" name="Group 21"/>
          <p:cNvGrpSpPr/>
          <p:nvPr/>
        </p:nvGrpSpPr>
        <p:grpSpPr>
          <a:xfrm>
            <a:off x="3200393" y="3626687"/>
            <a:ext cx="1093976" cy="1077096"/>
            <a:chOff x="3069768" y="3807559"/>
            <a:chExt cx="753626" cy="716677"/>
          </a:xfrm>
        </p:grpSpPr>
        <p:grpSp>
          <p:nvGrpSpPr>
            <p:cNvPr id="21" name="Group 20"/>
            <p:cNvGrpSpPr/>
            <p:nvPr/>
          </p:nvGrpSpPr>
          <p:grpSpPr>
            <a:xfrm>
              <a:off x="3069768" y="3807559"/>
              <a:ext cx="753626" cy="716677"/>
              <a:chOff x="4772967" y="5084466"/>
              <a:chExt cx="753626" cy="716677"/>
            </a:xfrm>
          </p:grpSpPr>
          <p:sp>
            <p:nvSpPr>
              <p:cNvPr id="4" name="Oval 3"/>
              <p:cNvSpPr/>
              <p:nvPr/>
            </p:nvSpPr>
            <p:spPr bwMode="auto">
              <a:xfrm>
                <a:off x="4772967" y="5084466"/>
                <a:ext cx="753626" cy="703385"/>
              </a:xfrm>
              <a:prstGeom prst="ellipse">
                <a:avLst/>
              </a:prstGeom>
              <a:solidFill>
                <a:schemeClr val="bg1"/>
              </a:solidFill>
              <a:ln w="2857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marL="0" marR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en-GB" sz="24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Times"/>
                </a:endParaRPr>
              </a:p>
            </p:txBody>
          </p:sp>
          <p:cxnSp>
            <p:nvCxnSpPr>
              <p:cNvPr id="7" name="Straight Connector 6"/>
              <p:cNvCxnSpPr/>
              <p:nvPr/>
            </p:nvCxnSpPr>
            <p:spPr bwMode="auto">
              <a:xfrm flipV="1">
                <a:off x="5154803" y="5084466"/>
                <a:ext cx="0" cy="341644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" name="Straight Connector 7"/>
              <p:cNvCxnSpPr/>
              <p:nvPr/>
            </p:nvCxnSpPr>
            <p:spPr bwMode="auto">
              <a:xfrm rot="16200000" flipV="1">
                <a:off x="4943791" y="5285432"/>
                <a:ext cx="0" cy="341644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9" name="Straight Connector 8"/>
              <p:cNvCxnSpPr/>
              <p:nvPr/>
            </p:nvCxnSpPr>
            <p:spPr bwMode="auto">
              <a:xfrm flipV="1">
                <a:off x="5158153" y="5489746"/>
                <a:ext cx="0" cy="31139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0" name="Straight Connector 9"/>
              <p:cNvCxnSpPr/>
              <p:nvPr/>
            </p:nvCxnSpPr>
            <p:spPr bwMode="auto">
              <a:xfrm rot="5400000" flipV="1">
                <a:off x="5352420" y="5283958"/>
                <a:ext cx="0" cy="341644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1" name="Straight Connector 10"/>
              <p:cNvCxnSpPr>
                <a:stCxn id="5" idx="7"/>
              </p:cNvCxnSpPr>
              <p:nvPr/>
            </p:nvCxnSpPr>
            <p:spPr bwMode="auto">
              <a:xfrm flipV="1">
                <a:off x="5188450" y="5221046"/>
                <a:ext cx="235100" cy="21141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2" name="Straight Connector 11"/>
              <p:cNvCxnSpPr>
                <a:endCxn id="4" idx="1"/>
              </p:cNvCxnSpPr>
              <p:nvPr/>
            </p:nvCxnSpPr>
            <p:spPr bwMode="auto">
              <a:xfrm flipH="1" flipV="1">
                <a:off x="4883333" y="5187474"/>
                <a:ext cx="229602" cy="237862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3" name="Straight Connector 12"/>
              <p:cNvCxnSpPr>
                <a:stCxn id="4" idx="5"/>
              </p:cNvCxnSpPr>
              <p:nvPr/>
            </p:nvCxnSpPr>
            <p:spPr bwMode="auto">
              <a:xfrm flipH="1" flipV="1">
                <a:off x="5181598" y="5479699"/>
                <a:ext cx="234629" cy="205144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4" name="Straight Connector 13"/>
              <p:cNvCxnSpPr>
                <a:stCxn id="4" idx="3"/>
              </p:cNvCxnSpPr>
              <p:nvPr/>
            </p:nvCxnSpPr>
            <p:spPr bwMode="auto">
              <a:xfrm flipV="1">
                <a:off x="4883333" y="5471880"/>
                <a:ext cx="229602" cy="212963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5" name="Oval 4"/>
            <p:cNvSpPr/>
            <p:nvPr/>
          </p:nvSpPr>
          <p:spPr bwMode="auto">
            <a:xfrm>
              <a:off x="3408060" y="4145011"/>
              <a:ext cx="90435" cy="72000"/>
            </a:xfrm>
            <a:prstGeom prst="ellipse">
              <a:avLst/>
            </a:prstGeom>
            <a:solidFill>
              <a:schemeClr val="bg1"/>
            </a:solidFill>
            <a:ln w="1905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2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"/>
              </a:endParaRPr>
            </a:p>
          </p:txBody>
        </p:sp>
      </p:grpSp>
      <p:sp>
        <p:nvSpPr>
          <p:cNvPr id="25" name="Curved Right Arrow 24"/>
          <p:cNvSpPr/>
          <p:nvPr/>
        </p:nvSpPr>
        <p:spPr bwMode="auto">
          <a:xfrm>
            <a:off x="4625230" y="3621671"/>
            <a:ext cx="864158" cy="1011566"/>
          </a:xfrm>
          <a:prstGeom prst="curvedRightArrow">
            <a:avLst/>
          </a:prstGeom>
          <a:solidFill>
            <a:schemeClr val="accent2">
              <a:lumMod val="40000"/>
              <a:lumOff val="60000"/>
            </a:schemeClr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"/>
            </a:endParaRPr>
          </a:p>
        </p:txBody>
      </p:sp>
      <p:cxnSp>
        <p:nvCxnSpPr>
          <p:cNvPr id="27" name="Straight Connector 26"/>
          <p:cNvCxnSpPr/>
          <p:nvPr/>
        </p:nvCxnSpPr>
        <p:spPr bwMode="auto">
          <a:xfrm>
            <a:off x="6014772" y="3695128"/>
            <a:ext cx="0" cy="83478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3941351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0"/>
            <a:ext cx="8229600" cy="725557"/>
          </a:xfrm>
        </p:spPr>
        <p:txBody>
          <a:bodyPr/>
          <a:lstStyle/>
          <a:p>
            <a:pPr eaLnBrk="1" hangingPunct="1"/>
            <a:r>
              <a:rPr lang="en-GB" altLang="en-US" sz="4000" dirty="0" smtClean="0"/>
              <a:t>Summary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9209" y="725557"/>
            <a:ext cx="8935278" cy="5963477"/>
          </a:xfrm>
          <a:solidFill>
            <a:schemeClr val="bg1"/>
          </a:solidFill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 smtClean="0"/>
              <a:t>Sensation is incomplete information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 smtClean="0"/>
              <a:t>How do we make sense of incomplete information?</a:t>
            </a:r>
          </a:p>
          <a:p>
            <a:pPr lvl="1" eaLnBrk="1" hangingPunct="1"/>
            <a:r>
              <a:rPr lang="en-GB" altLang="en-US" sz="2000" dirty="0" smtClean="0"/>
              <a:t>Hypothesise the nature of the stimulus based on prior knowledge: top down concepts (Gregory)</a:t>
            </a:r>
          </a:p>
          <a:p>
            <a:pPr marL="457200" lvl="1" indent="0" eaLnBrk="1" hangingPunct="1">
              <a:buNone/>
            </a:pPr>
            <a:endParaRPr lang="en-GB" altLang="en-US" sz="1050" dirty="0" smtClean="0"/>
          </a:p>
          <a:p>
            <a:pPr lvl="1" eaLnBrk="1" hangingPunct="1">
              <a:lnSpc>
                <a:spcPct val="150000"/>
              </a:lnSpc>
            </a:pPr>
            <a:r>
              <a:rPr lang="en-GB" altLang="en-US" sz="2000" dirty="0" smtClean="0"/>
              <a:t>Evolved to make use of basic elements from the environment (Gibson)</a:t>
            </a:r>
          </a:p>
          <a:p>
            <a:pPr marL="457200" lvl="1" indent="0" eaLnBrk="1" hangingPunct="1">
              <a:lnSpc>
                <a:spcPct val="150000"/>
              </a:lnSpc>
              <a:buNone/>
            </a:pPr>
            <a:endParaRPr lang="en-GB" altLang="en-US" sz="1050" dirty="0" smtClean="0"/>
          </a:p>
          <a:p>
            <a:pPr lvl="1" eaLnBrk="1" hangingPunct="1"/>
            <a:r>
              <a:rPr lang="en-GB" altLang="en-US" sz="2000" dirty="0" smtClean="0"/>
              <a:t>Use information and knowledge to compute and understand a more complex visual scene </a:t>
            </a:r>
          </a:p>
          <a:p>
            <a:pPr marL="457200" lvl="1" indent="0" eaLnBrk="1" hangingPunct="1">
              <a:buNone/>
            </a:pPr>
            <a:endParaRPr lang="en-GB" altLang="en-US" sz="1050" dirty="0" smtClean="0"/>
          </a:p>
          <a:p>
            <a:pPr lvl="1" eaLnBrk="1" hangingPunct="1"/>
            <a:r>
              <a:rPr lang="en-GB" altLang="en-US" sz="2000" dirty="0" smtClean="0"/>
              <a:t>Marr’s theory represents the first detailed computational theory of perception</a:t>
            </a:r>
          </a:p>
          <a:p>
            <a:pPr marL="457200" lvl="1" indent="0" eaLnBrk="1" hangingPunct="1">
              <a:buNone/>
            </a:pPr>
            <a:endParaRPr lang="en-GB" altLang="en-US" sz="1050" dirty="0" smtClean="0"/>
          </a:p>
          <a:p>
            <a:pPr lvl="1" eaLnBrk="1" hangingPunct="1"/>
            <a:r>
              <a:rPr lang="en-GB" altLang="en-US" sz="2000" dirty="0" smtClean="0"/>
              <a:t>Further reading: </a:t>
            </a:r>
            <a:r>
              <a:rPr lang="en-GB" altLang="en-US" sz="2000" dirty="0" err="1" smtClean="0"/>
              <a:t>Biederman</a:t>
            </a:r>
            <a:r>
              <a:rPr lang="en-GB" altLang="en-US" sz="2000" dirty="0" smtClean="0"/>
              <a:t> proposes a different version/extension of Marr’s approach</a:t>
            </a:r>
          </a:p>
        </p:txBody>
      </p:sp>
    </p:spTree>
    <p:extLst>
      <p:ext uri="{BB962C8B-B14F-4D97-AF65-F5344CB8AC3E}">
        <p14:creationId xmlns:p14="http://schemas.microsoft.com/office/powerpoint/2010/main" val="1032871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662" y="1982037"/>
            <a:ext cx="8736675" cy="891792"/>
          </a:xfrm>
        </p:spPr>
        <p:txBody>
          <a:bodyPr/>
          <a:lstStyle/>
          <a:p>
            <a:pPr marL="571500" lvl="1" indent="-571500" algn="l">
              <a:buFont typeface="Arial" panose="020B0604020202020204" pitchFamily="34" charset="0"/>
              <a:buChar char="•"/>
            </a:pPr>
            <a:r>
              <a:rPr lang="en-GB" sz="4000" dirty="0" smtClean="0"/>
              <a:t>Short-term Memory</a:t>
            </a:r>
            <a:endParaRPr lang="en-GB" sz="4000" dirty="0"/>
          </a:p>
        </p:txBody>
      </p:sp>
      <p:sp>
        <p:nvSpPr>
          <p:cNvPr id="3" name="Rectangle 2"/>
          <p:cNvSpPr/>
          <p:nvPr/>
        </p:nvSpPr>
        <p:spPr>
          <a:xfrm>
            <a:off x="2780613" y="412377"/>
            <a:ext cx="338426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400" dirty="0"/>
              <a:t>Next week…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216405" y="2873829"/>
            <a:ext cx="873667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u="sng" dirty="0" smtClean="0"/>
              <a:t>Reading</a:t>
            </a:r>
            <a:r>
              <a:rPr lang="en-GB" sz="3200" b="1" u="sng" dirty="0"/>
              <a:t>:</a:t>
            </a:r>
            <a:r>
              <a:rPr lang="en-GB" sz="3200" dirty="0"/>
              <a:t> Eysenck, M. W., &amp; Keane, M. T. </a:t>
            </a:r>
            <a:r>
              <a:rPr lang="en-GB" sz="3200" i="1" dirty="0"/>
              <a:t>Cognitive psychology: </a:t>
            </a:r>
            <a:r>
              <a:rPr lang="en-GB" sz="3200" b="1" dirty="0"/>
              <a:t>Chapter 6</a:t>
            </a:r>
            <a:r>
              <a:rPr lang="en-GB" sz="3200" dirty="0"/>
              <a:t/>
            </a:r>
            <a:br>
              <a:rPr lang="en-GB" sz="3200" dirty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475553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1750</Words>
  <Application>Microsoft Office PowerPoint</Application>
  <PresentationFormat>On-screen Show (4:3)</PresentationFormat>
  <Paragraphs>229</Paragraphs>
  <Slides>41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MS PGothic</vt:lpstr>
      <vt:lpstr>MS PGothic</vt:lpstr>
      <vt:lpstr>Arial</vt:lpstr>
      <vt:lpstr>Calibri</vt:lpstr>
      <vt:lpstr>Times</vt:lpstr>
      <vt:lpstr>Times New Roman</vt:lpstr>
      <vt:lpstr>Blank Presentation</vt:lpstr>
      <vt:lpstr>1_Blank Presentation</vt:lpstr>
      <vt:lpstr>2_Blank Presentation</vt:lpstr>
      <vt:lpstr>3_Blank Presentation</vt:lpstr>
      <vt:lpstr>Lecture 3: Perception  Dr Kate Williams </vt:lpstr>
      <vt:lpstr>Essential Reading</vt:lpstr>
      <vt:lpstr>What is Perception?</vt:lpstr>
      <vt:lpstr>Visual Perception: From Eye to Cortex</vt:lpstr>
      <vt:lpstr>Visual Perception: From Eye to Cortex</vt:lpstr>
      <vt:lpstr>Visual Perception: Brain systems</vt:lpstr>
      <vt:lpstr>Problems of visual perception </vt:lpstr>
      <vt:lpstr>Overcoming these problems</vt:lpstr>
      <vt:lpstr>Indirect /top-down perception</vt:lpstr>
      <vt:lpstr>What can you see?</vt:lpstr>
      <vt:lpstr>What can you see?</vt:lpstr>
      <vt:lpstr>PowerPoint Presentation</vt:lpstr>
      <vt:lpstr>PowerPoint Presentation</vt:lpstr>
      <vt:lpstr>Ecological approach Gibson (1950)</vt:lpstr>
      <vt:lpstr>Ecological approach Gibson (1950)</vt:lpstr>
      <vt:lpstr>Movement</vt:lpstr>
      <vt:lpstr>Optic flow</vt:lpstr>
      <vt:lpstr>Ecological approach Gibson (1950)</vt:lpstr>
      <vt:lpstr>Comparing both approaches</vt:lpstr>
      <vt:lpstr>How are objects represented?</vt:lpstr>
      <vt:lpstr>Marr: Computational Approach</vt:lpstr>
      <vt:lpstr>PowerPoint Presentation</vt:lpstr>
      <vt:lpstr>PowerPoint Presentation</vt:lpstr>
      <vt:lpstr>Raw Primal Sketch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Closure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Short-term Memory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4: Perception  Dr Kate Williams</dc:title>
  <dc:creator>Home</dc:creator>
  <cp:lastModifiedBy>Kate Williams</cp:lastModifiedBy>
  <cp:revision>40</cp:revision>
  <dcterms:created xsi:type="dcterms:W3CDTF">2016-02-19T11:47:42Z</dcterms:created>
  <dcterms:modified xsi:type="dcterms:W3CDTF">2018-01-29T18:16:39Z</dcterms:modified>
</cp:coreProperties>
</file>