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9"/>
  </p:notesMasterIdLst>
  <p:handoutMasterIdLst>
    <p:handoutMasterId r:id="rId20"/>
  </p:handoutMasterIdLst>
  <p:sldIdLst>
    <p:sldId id="256" r:id="rId4"/>
    <p:sldId id="257" r:id="rId5"/>
    <p:sldId id="298" r:id="rId6"/>
    <p:sldId id="299" r:id="rId7"/>
    <p:sldId id="300" r:id="rId8"/>
    <p:sldId id="301" r:id="rId9"/>
    <p:sldId id="305" r:id="rId10"/>
    <p:sldId id="306" r:id="rId11"/>
    <p:sldId id="307" r:id="rId12"/>
    <p:sldId id="308" r:id="rId13"/>
    <p:sldId id="309" r:id="rId14"/>
    <p:sldId id="310" r:id="rId15"/>
    <p:sldId id="312" r:id="rId16"/>
    <p:sldId id="313" r:id="rId17"/>
    <p:sldId id="295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38" autoAdjust="0"/>
  </p:normalViewPr>
  <p:slideViewPr>
    <p:cSldViewPr>
      <p:cViewPr varScale="1">
        <p:scale>
          <a:sx n="101" d="100"/>
          <a:sy n="101" d="100"/>
        </p:scale>
        <p:origin x="2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https://www.drupal.org/docs/user_guide/en/understanding-data.html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56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rupal.org/project/project_modul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rupal.org/project/project_them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Drupal Basic Concepts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Basic Concepts</a:t>
            </a:r>
          </a:p>
          <a:p>
            <a:r>
              <a:rPr lang="en-GB" dirty="0" smtClean="0"/>
              <a:t>Basic Content</a:t>
            </a:r>
          </a:p>
          <a:p>
            <a:r>
              <a:rPr lang="en-GB" dirty="0" smtClean="0"/>
              <a:t>Customising Content Types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Drupal Basic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Modules</a:t>
            </a:r>
          </a:p>
          <a:p>
            <a:r>
              <a:rPr lang="en-GB" dirty="0" smtClean="0"/>
              <a:t>Entities</a:t>
            </a:r>
          </a:p>
          <a:p>
            <a:r>
              <a:rPr lang="en-GB" dirty="0" smtClean="0"/>
              <a:t>Nodes</a:t>
            </a:r>
          </a:p>
          <a:p>
            <a:r>
              <a:rPr lang="en-GB" dirty="0" smtClean="0"/>
              <a:t>Fields</a:t>
            </a:r>
          </a:p>
          <a:p>
            <a:r>
              <a:rPr lang="en-GB" dirty="0"/>
              <a:t>Taxonomy</a:t>
            </a:r>
          </a:p>
          <a:p>
            <a:r>
              <a:rPr lang="en-GB" dirty="0" smtClean="0"/>
              <a:t>Views</a:t>
            </a:r>
            <a:endParaRPr lang="en-GB" dirty="0" smtClean="0"/>
          </a:p>
          <a:p>
            <a:r>
              <a:rPr lang="en-GB" dirty="0" smtClean="0"/>
              <a:t>Blocks</a:t>
            </a:r>
          </a:p>
          <a:p>
            <a:r>
              <a:rPr lang="en-GB" dirty="0" smtClean="0"/>
              <a:t>Themes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31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Drupal is highly modular in its design.</a:t>
            </a:r>
          </a:p>
          <a:p>
            <a:r>
              <a:rPr lang="en-GB" dirty="0" smtClean="0"/>
              <a:t>Put simply, you piece together modular blocks (like Lego) to build your website.</a:t>
            </a:r>
          </a:p>
          <a:p>
            <a:r>
              <a:rPr lang="en-GB" dirty="0" smtClean="0"/>
              <a:t>Modules are classed as:</a:t>
            </a:r>
          </a:p>
          <a:p>
            <a:pPr lvl="1"/>
            <a:r>
              <a:rPr lang="en-GB" b="1" dirty="0" smtClean="0"/>
              <a:t>Core (required) modules</a:t>
            </a:r>
            <a:r>
              <a:rPr lang="en-GB" dirty="0" smtClean="0"/>
              <a:t>: you must install these modules for Drupal to work.</a:t>
            </a:r>
          </a:p>
          <a:p>
            <a:pPr lvl="1"/>
            <a:r>
              <a:rPr lang="en-GB" b="1" dirty="0" smtClean="0"/>
              <a:t>Core (optional) </a:t>
            </a:r>
            <a:r>
              <a:rPr lang="en-GB" b="1" dirty="0"/>
              <a:t>modules</a:t>
            </a:r>
            <a:r>
              <a:rPr lang="en-GB" dirty="0" smtClean="0"/>
              <a:t>: </a:t>
            </a:r>
            <a:r>
              <a:rPr lang="en-GB" dirty="0"/>
              <a:t>part of the Drupal core code set, but you do not need to install these.</a:t>
            </a:r>
          </a:p>
          <a:p>
            <a:pPr lvl="1"/>
            <a:r>
              <a:rPr lang="en-GB" b="1" dirty="0" smtClean="0"/>
              <a:t>Community-contributed modules</a:t>
            </a:r>
            <a:r>
              <a:rPr lang="en-GB" dirty="0" smtClean="0"/>
              <a:t>: modules written by developers around the world that have been shared for </a:t>
            </a:r>
            <a:r>
              <a:rPr lang="en-GB" dirty="0" smtClean="0"/>
              <a:t>public use</a:t>
            </a:r>
            <a:r>
              <a:rPr lang="en-GB" dirty="0" smtClean="0"/>
              <a:t>.</a:t>
            </a:r>
          </a:p>
          <a:p>
            <a:r>
              <a:rPr lang="en-GB" dirty="0" smtClean="0"/>
              <a:t>Modules can be downloaded from </a:t>
            </a:r>
            <a:r>
              <a:rPr lang="en-GB" dirty="0" smtClean="0">
                <a:hlinkClick r:id="rId2"/>
              </a:rPr>
              <a:t>Drupal.org Module Downloads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51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are Modules Stored?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Core modules should be stored in the </a:t>
            </a:r>
            <a:r>
              <a:rPr lang="en-GB" b="1" i="1" dirty="0" smtClean="0"/>
              <a:t>core</a:t>
            </a:r>
            <a:r>
              <a:rPr lang="en-GB" dirty="0" smtClean="0"/>
              <a:t> folder.</a:t>
            </a:r>
          </a:p>
          <a:p>
            <a:r>
              <a:rPr lang="en-GB" dirty="0" smtClean="0"/>
              <a:t>Community-contributed modules are stored in the </a:t>
            </a:r>
            <a:r>
              <a:rPr lang="en-GB" b="1" i="1" dirty="0" smtClean="0"/>
              <a:t>modules</a:t>
            </a:r>
            <a:r>
              <a:rPr lang="en-GB" dirty="0" smtClean="0"/>
              <a:t> folder.</a:t>
            </a:r>
          </a:p>
          <a:p>
            <a:pPr lvl="1"/>
            <a:r>
              <a:rPr lang="en-GB" dirty="0" smtClean="0"/>
              <a:t>The common practice is to also organise community-contributed modules into two sub-folders:</a:t>
            </a:r>
          </a:p>
          <a:p>
            <a:pPr lvl="2"/>
            <a:r>
              <a:rPr lang="en-GB" dirty="0" err="1"/>
              <a:t>c</a:t>
            </a:r>
            <a:r>
              <a:rPr lang="en-GB" dirty="0" err="1" smtClean="0"/>
              <a:t>ontrib</a:t>
            </a:r>
            <a:r>
              <a:rPr lang="en-GB" dirty="0" smtClean="0"/>
              <a:t>: modules written by other developers.</a:t>
            </a:r>
          </a:p>
          <a:p>
            <a:pPr lvl="2"/>
            <a:r>
              <a:rPr lang="en-GB" dirty="0" smtClean="0"/>
              <a:t>custom: custom modules you have written yourself.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7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Choices and Versions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There are loads of community modules available, some will be great, some good and others hmmm!</a:t>
            </a:r>
          </a:p>
          <a:p>
            <a:r>
              <a:rPr lang="en-GB" dirty="0" smtClean="0"/>
              <a:t>Evaluate </a:t>
            </a:r>
            <a:r>
              <a:rPr lang="en-GB" dirty="0"/>
              <a:t>a </a:t>
            </a:r>
            <a:r>
              <a:rPr lang="en-GB" dirty="0" smtClean="0"/>
              <a:t>module before downloading.</a:t>
            </a:r>
          </a:p>
          <a:p>
            <a:pPr lvl="1"/>
            <a:r>
              <a:rPr lang="en-GB" dirty="0" smtClean="0"/>
              <a:t>How many downloads the module have?</a:t>
            </a:r>
          </a:p>
          <a:p>
            <a:pPr lvl="1"/>
            <a:r>
              <a:rPr lang="en-GB" dirty="0" smtClean="0"/>
              <a:t>How many installs does the module have?</a:t>
            </a:r>
          </a:p>
          <a:p>
            <a:pPr lvl="1"/>
            <a:r>
              <a:rPr lang="en-GB" dirty="0" smtClean="0"/>
              <a:t>Who maintains the module?</a:t>
            </a:r>
          </a:p>
          <a:p>
            <a:pPr lvl="1"/>
            <a:r>
              <a:rPr lang="en-GB" dirty="0" smtClean="0"/>
              <a:t>Any open bugs or issues?</a:t>
            </a:r>
            <a:endParaRPr lang="en-GB" dirty="0"/>
          </a:p>
          <a:p>
            <a:r>
              <a:rPr lang="en-GB" dirty="0"/>
              <a:t>Some modules may have a </a:t>
            </a:r>
            <a:r>
              <a:rPr lang="en-GB" b="1" dirty="0"/>
              <a:t>–dev</a:t>
            </a:r>
            <a:r>
              <a:rPr lang="en-GB" dirty="0"/>
              <a:t> </a:t>
            </a:r>
            <a:r>
              <a:rPr lang="en-GB" dirty="0" smtClean="0"/>
              <a:t>version.</a:t>
            </a:r>
          </a:p>
          <a:p>
            <a:pPr lvl="1"/>
            <a:r>
              <a:rPr lang="en-GB" dirty="0" smtClean="0"/>
              <a:t>While </a:t>
            </a:r>
            <a:r>
              <a:rPr lang="en-GB" dirty="0"/>
              <a:t>this is the most up-to-date code of the module, it may be </a:t>
            </a:r>
            <a:r>
              <a:rPr lang="en-GB" dirty="0" smtClean="0"/>
              <a:t>unstable as it is a </a:t>
            </a:r>
            <a:r>
              <a:rPr lang="en-GB" i="1" dirty="0" smtClean="0"/>
              <a:t>work in progress</a:t>
            </a:r>
            <a:r>
              <a:rPr lang="en-GB" dirty="0" smtClean="0"/>
              <a:t>. </a:t>
            </a:r>
          </a:p>
          <a:p>
            <a:pPr lvl="2"/>
            <a:r>
              <a:rPr lang="en-GB" dirty="0"/>
              <a:t>E.g. when a </a:t>
            </a:r>
            <a:r>
              <a:rPr lang="en-GB" b="1" i="1" dirty="0"/>
              <a:t>new</a:t>
            </a:r>
            <a:r>
              <a:rPr lang="en-GB" dirty="0"/>
              <a:t> Drupal version is released, modules may need to be </a:t>
            </a:r>
            <a:r>
              <a:rPr lang="en-GB" dirty="0" smtClean="0"/>
              <a:t>upgraded.</a:t>
            </a:r>
            <a:endParaRPr lang="en-GB" dirty="0"/>
          </a:p>
          <a:p>
            <a:pPr lvl="1"/>
            <a:r>
              <a:rPr lang="en-GB" dirty="0" smtClean="0"/>
              <a:t>Go for the recommended version whenever possible.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75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Content</a:t>
            </a:r>
            <a:r>
              <a:rPr lang="en-GB" dirty="0" smtClean="0"/>
              <a:t>: information (text, images, etc.) that is to be displayed to your site visitors.</a:t>
            </a:r>
          </a:p>
          <a:p>
            <a:r>
              <a:rPr lang="en-GB" b="1" dirty="0" smtClean="0"/>
              <a:t>Configuration</a:t>
            </a:r>
            <a:r>
              <a:rPr lang="en-GB" dirty="0" smtClean="0"/>
              <a:t>: Information that is not content, used to define how your site behaves or is displayed.</a:t>
            </a:r>
          </a:p>
          <a:p>
            <a:r>
              <a:rPr lang="en-GB" b="1" dirty="0" smtClean="0"/>
              <a:t>State</a:t>
            </a:r>
            <a:r>
              <a:rPr lang="en-GB" dirty="0" smtClean="0"/>
              <a:t>: Information of a temporary nature about the current state of your site.</a:t>
            </a:r>
          </a:p>
          <a:p>
            <a:r>
              <a:rPr lang="en-GB" b="1" dirty="0" smtClean="0"/>
              <a:t>Session</a:t>
            </a:r>
            <a:r>
              <a:rPr lang="en-GB" dirty="0" smtClean="0"/>
              <a:t>: Information about the user’s current interactions with your site e.g. are they logged in, their cookies, etc. Also temporary in nature.</a:t>
            </a:r>
          </a:p>
        </p:txBody>
      </p:sp>
    </p:spTree>
    <p:extLst>
      <p:ext uri="{BB962C8B-B14F-4D97-AF65-F5344CB8AC3E}">
        <p14:creationId xmlns:p14="http://schemas.microsoft.com/office/powerpoint/2010/main" val="256221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Everything </a:t>
            </a:r>
            <a:r>
              <a:rPr lang="en-GB" dirty="0"/>
              <a:t>you create in Drupal is referred to as an entity.</a:t>
            </a:r>
          </a:p>
          <a:p>
            <a:r>
              <a:rPr lang="en-GB" dirty="0" smtClean="0"/>
              <a:t>They represent </a:t>
            </a:r>
            <a:r>
              <a:rPr lang="en-GB" b="1" dirty="0" smtClean="0"/>
              <a:t>content </a:t>
            </a:r>
            <a:r>
              <a:rPr lang="en-GB" b="1" dirty="0"/>
              <a:t>data</a:t>
            </a:r>
            <a:r>
              <a:rPr lang="en-GB" dirty="0"/>
              <a:t>, which can be made up of text, HTML mark-up, images, file attachments and other data that is intended for display to site visitors.</a:t>
            </a:r>
          </a:p>
          <a:p>
            <a:r>
              <a:rPr lang="en-GB" dirty="0"/>
              <a:t>Entities are grouped into different types (next slide).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0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Entity Types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60639456"/>
              </p:ext>
            </p:extLst>
          </p:nvPr>
        </p:nvGraphicFramePr>
        <p:xfrm>
          <a:off x="612775" y="1600200"/>
          <a:ext cx="8153400" cy="47040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/>
                <a:gridCol w="1630680"/>
                <a:gridCol w="1630680"/>
                <a:gridCol w="326136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Entity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Entity Sub-type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Type</a:t>
                      </a:r>
                      <a:r>
                        <a:rPr lang="en-GB" sz="1600" baseline="0" dirty="0" smtClean="0"/>
                        <a:t> of </a:t>
                      </a:r>
                      <a:r>
                        <a:rPr lang="en-GB" sz="1600" dirty="0" smtClean="0"/>
                        <a:t>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Main Uses</a:t>
                      </a:r>
                      <a:endParaRPr lang="en-GB" sz="1600" dirty="0"/>
                    </a:p>
                    <a:p>
                      <a:r>
                        <a:rPr lang="en-GB" sz="1600" dirty="0" smtClean="0"/>
                        <a:t>Examples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Content</a:t>
                      </a:r>
                      <a:r>
                        <a:rPr lang="en-GB" sz="1600" baseline="0" dirty="0" smtClean="0"/>
                        <a:t>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Content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Node</a:t>
                      </a:r>
                      <a:r>
                        <a:rPr lang="en-GB" sz="1600" baseline="0" dirty="0" smtClean="0"/>
                        <a:t>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Content intended</a:t>
                      </a:r>
                      <a:r>
                        <a:rPr lang="en-GB" sz="1600" baseline="0" dirty="0" smtClean="0"/>
                        <a:t> to be the main page area on a page.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Comment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Comment</a:t>
                      </a:r>
                      <a:r>
                        <a:rPr lang="en-GB" sz="1600" baseline="0" dirty="0" smtClean="0"/>
                        <a:t>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Comment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Allows</a:t>
                      </a:r>
                      <a:r>
                        <a:rPr lang="en-GB" sz="1600" baseline="0" dirty="0" smtClean="0"/>
                        <a:t> visitors to add comments e.g. blog posts, reviews.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User Profile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User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Displays user account information</a:t>
                      </a:r>
                      <a:r>
                        <a:rPr lang="en-GB" sz="1600" baseline="0" dirty="0" smtClean="0"/>
                        <a:t>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Custom Block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Block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Custom</a:t>
                      </a:r>
                      <a:r>
                        <a:rPr lang="en-GB" sz="1600" baseline="0" dirty="0" smtClean="0"/>
                        <a:t> Block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Smaller</a:t>
                      </a:r>
                      <a:r>
                        <a:rPr lang="en-GB" sz="1600" baseline="0" dirty="0" smtClean="0"/>
                        <a:t> blocks of text and images you want to display e.g. often in the header, footer, sidebar.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Taxonomy Term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Vocabulary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Taxonomy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To categorise other types</a:t>
                      </a:r>
                      <a:r>
                        <a:rPr lang="en-GB" sz="1600" baseline="0" dirty="0" smtClean="0"/>
                        <a:t> of content added to the site. E.g. define genres for a music site.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File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File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An</a:t>
                      </a:r>
                      <a:r>
                        <a:rPr lang="en-GB" sz="1600" baseline="0" dirty="0" smtClean="0"/>
                        <a:t> image or other file attachment usually added to other content.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Contact Form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Form</a:t>
                      </a:r>
                      <a:r>
                        <a:rPr lang="en-GB" sz="1600" baseline="0" dirty="0" smtClean="0"/>
                        <a:t> Type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Contact Module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To</a:t>
                      </a:r>
                      <a:r>
                        <a:rPr lang="en-GB" sz="1600" baseline="0" dirty="0" smtClean="0"/>
                        <a:t> add a contact form to the site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61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Individual </a:t>
            </a:r>
            <a:r>
              <a:rPr lang="en-GB" dirty="0"/>
              <a:t>property fields that contain information about the entity content. e.g.:</a:t>
            </a:r>
          </a:p>
          <a:p>
            <a:pPr lvl="1"/>
            <a:r>
              <a:rPr lang="en-GB" dirty="0"/>
              <a:t>All entities will have a Title field.</a:t>
            </a:r>
          </a:p>
          <a:p>
            <a:pPr lvl="1"/>
            <a:r>
              <a:rPr lang="en-GB" dirty="0"/>
              <a:t>An article entity will </a:t>
            </a:r>
            <a:r>
              <a:rPr lang="en-GB" dirty="0" smtClean="0"/>
              <a:t>also have </a:t>
            </a:r>
            <a:r>
              <a:rPr lang="en-GB" dirty="0"/>
              <a:t>a Body field.</a:t>
            </a:r>
          </a:p>
          <a:p>
            <a:r>
              <a:rPr lang="en-GB" dirty="0"/>
              <a:t>Drupal also lets you extend the default fields of an entity type i.e. add custom fields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Fields also have types. E.g.:</a:t>
            </a:r>
          </a:p>
          <a:p>
            <a:pPr lvl="1"/>
            <a:r>
              <a:rPr lang="en-GB" dirty="0" smtClean="0"/>
              <a:t>Boolean		Comments		Date</a:t>
            </a:r>
          </a:p>
          <a:p>
            <a:pPr lvl="1"/>
            <a:r>
              <a:rPr lang="en-GB" dirty="0" smtClean="0"/>
              <a:t>Number		Reference		Text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71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Recall that one of the main features of Drupal is that it is highly modular.</a:t>
            </a:r>
          </a:p>
          <a:p>
            <a:r>
              <a:rPr lang="en-GB" dirty="0" smtClean="0"/>
              <a:t>The modular design also extends to content.</a:t>
            </a:r>
          </a:p>
          <a:p>
            <a:r>
              <a:rPr lang="en-GB" dirty="0" smtClean="0"/>
              <a:t>Blocks allow you to define content that can be added and repeated in different regions of your website page layout.</a:t>
            </a:r>
          </a:p>
          <a:p>
            <a:r>
              <a:rPr lang="en-GB" dirty="0" smtClean="0"/>
              <a:t>For example, you can have blocks for the header, footer, sidebar and other regions you define.</a:t>
            </a:r>
          </a:p>
          <a:p>
            <a:r>
              <a:rPr lang="en-GB" dirty="0" smtClean="0"/>
              <a:t>You can also define rules and conditions to specify when the block appears.</a:t>
            </a:r>
          </a:p>
        </p:txBody>
      </p:sp>
    </p:spTree>
    <p:extLst>
      <p:ext uri="{BB962C8B-B14F-4D97-AF65-F5344CB8AC3E}">
        <p14:creationId xmlns:p14="http://schemas.microsoft.com/office/powerpoint/2010/main" val="346309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Allows you to display your content in different ways.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List of content titles</a:t>
            </a:r>
          </a:p>
          <a:p>
            <a:pPr lvl="1"/>
            <a:r>
              <a:rPr lang="en-GB" dirty="0" smtClean="0"/>
              <a:t>As a slideshow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98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Define the overall look of your site – layout, colours, graphics and styles.</a:t>
            </a:r>
          </a:p>
          <a:p>
            <a:r>
              <a:rPr lang="en-GB" dirty="0" smtClean="0"/>
              <a:t>It is probably the first thing you want to change when you set up a new site.</a:t>
            </a:r>
          </a:p>
          <a:p>
            <a:r>
              <a:rPr lang="en-GB" dirty="0" smtClean="0"/>
              <a:t>You can have a different theme for the main site and one for the Admin side.</a:t>
            </a:r>
          </a:p>
          <a:p>
            <a:r>
              <a:rPr lang="en-GB" dirty="0" smtClean="0"/>
              <a:t>Luckily, there are plenty of free themes that you can use: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www.drupal.org/project/project_theme</a:t>
            </a:r>
            <a:endParaRPr lang="en-GB" dirty="0" smtClean="0"/>
          </a:p>
          <a:p>
            <a:pPr lvl="1"/>
            <a:r>
              <a:rPr lang="en-GB" dirty="0" smtClean="0"/>
              <a:t>You can also use Google to search for Drupal Themes</a:t>
            </a:r>
          </a:p>
          <a:p>
            <a:r>
              <a:rPr lang="en-GB" dirty="0" smtClean="0"/>
              <a:t>Themes will provide a break down of the regions that make up the layout.</a:t>
            </a:r>
          </a:p>
          <a:p>
            <a:pPr lvl="1"/>
            <a:r>
              <a:rPr lang="en-GB" dirty="0" smtClean="0"/>
              <a:t>You can then add blocks to these regions.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97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 Page Regions Example</a:t>
            </a:r>
            <a:endParaRPr lang="en-GB" dirty="0"/>
          </a:p>
        </p:txBody>
      </p:sp>
      <p:pic>
        <p:nvPicPr>
          <p:cNvPr id="1026" name="Picture 2" descr="https://www.packtpub.com/graphics/9781782168751/graphics/8751OS-3-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799"/>
            <a:ext cx="5832648" cy="426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43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11549</TotalTime>
  <Words>857</Words>
  <Application>Microsoft Office PowerPoint</Application>
  <PresentationFormat>On-screen Show (4:3)</PresentationFormat>
  <Paragraphs>118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Cambria</vt:lpstr>
      <vt:lpstr>Wingdings</vt:lpstr>
      <vt:lpstr>Wingdings 2</vt:lpstr>
      <vt:lpstr>Median</vt:lpstr>
      <vt:lpstr>Drupal Basic Concepts</vt:lpstr>
      <vt:lpstr>Today’s Lecture</vt:lpstr>
      <vt:lpstr>Drupal Basic Concepts</vt:lpstr>
      <vt:lpstr>Modules</vt:lpstr>
      <vt:lpstr>Where are Modules Stored?</vt:lpstr>
      <vt:lpstr>Module Choices and Versions</vt:lpstr>
      <vt:lpstr>Types of Data</vt:lpstr>
      <vt:lpstr>Entities</vt:lpstr>
      <vt:lpstr>Common Entity Types</vt:lpstr>
      <vt:lpstr>Fields</vt:lpstr>
      <vt:lpstr>Blocks</vt:lpstr>
      <vt:lpstr>Views</vt:lpstr>
      <vt:lpstr>Themes</vt:lpstr>
      <vt:lpstr>Theme Page Regions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1718</cp:revision>
  <cp:lastPrinted>2014-09-29T16:21:25Z</cp:lastPrinted>
  <dcterms:created xsi:type="dcterms:W3CDTF">2013-09-18T07:00:31Z</dcterms:created>
  <dcterms:modified xsi:type="dcterms:W3CDTF">2017-02-02T07:41:21Z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