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62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78" autoAdjust="0"/>
    <p:restoredTop sz="94660"/>
  </p:normalViewPr>
  <p:slideViewPr>
    <p:cSldViewPr>
      <p:cViewPr varScale="1">
        <p:scale>
          <a:sx n="54" d="100"/>
          <a:sy n="54" d="100"/>
        </p:scale>
        <p:origin x="-5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D98F10-C44F-48AA-8293-45E3F8ECE67C}" type="datetimeFigureOut">
              <a:rPr lang="en-US" smtClean="0"/>
              <a:t>7/16/2022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A20B51-BEDF-483F-9AF6-769484DBEF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27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20B51-BEDF-483F-9AF6-769484DBEF7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91391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20B51-BEDF-483F-9AF6-769484DBEF7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4463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20B51-BEDF-483F-9AF6-769484DBEF7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617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Id:1911047 </a:t>
            </a:r>
          </a:p>
          <a:p>
            <a:r>
              <a:rPr lang="en-US" dirty="0" smtClean="0"/>
              <a:t>Course: BMHP5003_BIRM</a:t>
            </a:r>
          </a:p>
          <a:p>
            <a:r>
              <a:rPr lang="en-US" dirty="0"/>
              <a:t>Module: Introduction to Physiology</a:t>
            </a:r>
            <a:endParaRPr lang="en-US" dirty="0" smtClean="0"/>
          </a:p>
          <a:p>
            <a:r>
              <a:rPr lang="en-US" dirty="0"/>
              <a:t>Lecturers</a:t>
            </a:r>
            <a:r>
              <a:rPr lang="en-US" dirty="0" smtClean="0"/>
              <a:t>: Mumtaz Goolam</a:t>
            </a:r>
            <a:r>
              <a:rPr lang="en-US" dirty="0"/>
              <a:t> and Muhammad </a:t>
            </a:r>
            <a:r>
              <a:rPr lang="en-US" dirty="0" err="1"/>
              <a:t>Humza</a:t>
            </a:r>
            <a:r>
              <a:rPr lang="en-US" dirty="0"/>
              <a:t> </a:t>
            </a:r>
            <a:r>
              <a:rPr lang="en-US" dirty="0" err="1"/>
              <a:t>Saeed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Maria </a:t>
            </a:r>
            <a:r>
              <a:rPr lang="en-US" dirty="0" err="1"/>
              <a:t>Z</a:t>
            </a:r>
            <a:r>
              <a:rPr lang="en-US" dirty="0" err="1" smtClean="0"/>
              <a:t>ahoor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03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81000"/>
            <a:ext cx="2362200" cy="609600"/>
          </a:xfrm>
        </p:spPr>
        <p:txBody>
          <a:bodyPr/>
          <a:lstStyle/>
          <a:p>
            <a:r>
              <a:rPr lang="en-US" sz="1600" dirty="0" smtClean="0"/>
              <a:t>Digestive system</a:t>
            </a:r>
            <a:endParaRPr lang="en-US" sz="1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152400" y="986057"/>
            <a:ext cx="3886200" cy="5871943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Clr>
                <a:schemeClr val="tx1"/>
              </a:buClr>
              <a:buFont typeface="Wingdings" pitchFamily="2" charset="2"/>
              <a:buChar char="v"/>
            </a:pPr>
            <a:r>
              <a:rPr lang="en-US" sz="1300" dirty="0" smtClean="0"/>
              <a:t>Break large food particles to small</a:t>
            </a:r>
          </a:p>
          <a:p>
            <a:pPr marL="285750" indent="-285750">
              <a:buClr>
                <a:schemeClr val="tx1"/>
              </a:buClr>
              <a:buFont typeface="Wingdings" pitchFamily="2" charset="2"/>
              <a:buChar char="v"/>
            </a:pPr>
            <a:r>
              <a:rPr lang="en-US" sz="1300" dirty="0" smtClean="0"/>
              <a:t>Provide Energy to the cell</a:t>
            </a:r>
          </a:p>
          <a:p>
            <a:pPr marL="285750" indent="-285750">
              <a:buClr>
                <a:schemeClr val="tx1"/>
              </a:buClr>
              <a:buFont typeface="Wingdings" pitchFamily="2" charset="2"/>
              <a:buChar char="v"/>
            </a:pPr>
            <a:r>
              <a:rPr lang="en-US" sz="1300" dirty="0" smtClean="0"/>
              <a:t>Change food to nutrients</a:t>
            </a:r>
          </a:p>
          <a:p>
            <a:pPr marL="285750" indent="-285750">
              <a:buClr>
                <a:schemeClr val="tx1"/>
              </a:buClr>
              <a:buFont typeface="Wingdings" pitchFamily="2" charset="2"/>
              <a:buChar char="v"/>
            </a:pPr>
            <a:r>
              <a:rPr lang="en-US" sz="1300" dirty="0" smtClean="0"/>
              <a:t>Growth of cell</a:t>
            </a:r>
          </a:p>
          <a:p>
            <a:pPr marL="285750" indent="-285750">
              <a:buClr>
                <a:schemeClr val="tx1"/>
              </a:buClr>
              <a:buFont typeface="Wingdings" pitchFamily="2" charset="2"/>
              <a:buChar char="v"/>
            </a:pPr>
            <a:r>
              <a:rPr lang="en-US" sz="1300" dirty="0" smtClean="0"/>
              <a:t>Digestion and absorption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300" dirty="0" smtClean="0"/>
              <a:t>Two </a:t>
            </a:r>
            <a:r>
              <a:rPr lang="en-US" sz="1300" dirty="0"/>
              <a:t>main components: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500" b="1" dirty="0"/>
              <a:t>Digestive tract</a:t>
            </a:r>
          </a:p>
          <a:p>
            <a:pPr marL="1200150" lvl="2" indent="-285750">
              <a:buFont typeface="Wingdings" pitchFamily="2" charset="2"/>
              <a:buChar char="v"/>
            </a:pPr>
            <a:r>
              <a:rPr lang="en-US" sz="1300" dirty="0"/>
              <a:t>Food entrance to excrete waste </a:t>
            </a:r>
          </a:p>
          <a:p>
            <a:pPr marL="1200150" lvl="2" indent="-285750">
              <a:buFont typeface="Wingdings" pitchFamily="2" charset="2"/>
              <a:buChar char="v"/>
            </a:pPr>
            <a:r>
              <a:rPr lang="en-US" sz="1300" dirty="0"/>
              <a:t>From mouth to anus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500" b="1" dirty="0"/>
              <a:t>Accessory organs</a:t>
            </a:r>
          </a:p>
          <a:p>
            <a:pPr marL="1200150" lvl="2" indent="-285750">
              <a:buFont typeface="Wingdings" pitchFamily="2" charset="2"/>
              <a:buChar char="v"/>
            </a:pPr>
            <a:r>
              <a:rPr lang="en-US" sz="1300" dirty="0"/>
              <a:t>required for digestion</a:t>
            </a:r>
          </a:p>
          <a:p>
            <a:pPr marL="1200150" lvl="2" indent="-285750">
              <a:buFont typeface="Wingdings" pitchFamily="2" charset="2"/>
              <a:buChar char="v"/>
            </a:pPr>
            <a:r>
              <a:rPr lang="en-US" sz="1300" dirty="0"/>
              <a:t>Not direct y part</a:t>
            </a:r>
          </a:p>
          <a:p>
            <a:pPr marL="1200150" lvl="2" indent="-285750">
              <a:buFont typeface="Wingdings" pitchFamily="2" charset="2"/>
              <a:buChar char="v"/>
            </a:pPr>
            <a:r>
              <a:rPr lang="en-US" sz="1300" dirty="0"/>
              <a:t>Make digestion </a:t>
            </a:r>
            <a:r>
              <a:rPr lang="en-US" sz="1300" dirty="0" smtClean="0"/>
              <a:t>easy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200" b="1" dirty="0"/>
              <a:t>The Walls of the Digestive Tract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300" b="1" dirty="0"/>
              <a:t>Consist of different layers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300" b="1" dirty="0"/>
              <a:t>  regulation  and digestion of food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300" b="1" dirty="0"/>
              <a:t>Mixed the food with digestive juices</a:t>
            </a:r>
            <a:r>
              <a:rPr lang="en-US" sz="1300" b="1" dirty="0" smtClean="0"/>
              <a:t>.</a:t>
            </a:r>
            <a:endParaRPr lang="en-US" sz="1300" b="1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sz="1200" b="1" dirty="0"/>
              <a:t>The Digestive Tract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300" b="1" dirty="0"/>
              <a:t>Muscular tube 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300" b="1" dirty="0"/>
              <a:t>Includes mouth, esophagus, stomach,  large and small intestine.</a:t>
            </a:r>
            <a:endParaRPr lang="en-US" sz="1300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sz="1200" b="1" dirty="0"/>
              <a:t>The Mouth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dirty="0"/>
              <a:t>Also called oral cavity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dirty="0"/>
              <a:t>Start point  of food </a:t>
            </a:r>
            <a:endParaRPr lang="en-US" dirty="0" smtClean="0"/>
          </a:p>
          <a:p>
            <a:pPr marL="285750" indent="-285750">
              <a:buFont typeface="Wingdings" pitchFamily="2" charset="2"/>
              <a:buChar char="v"/>
            </a:pPr>
            <a:endParaRPr lang="en-US" dirty="0" smtClean="0"/>
          </a:p>
          <a:p>
            <a:pPr marL="285750" indent="-285750">
              <a:buFont typeface="Wingdings" pitchFamily="2" charset="2"/>
              <a:buChar char="v"/>
            </a:pPr>
            <a:endParaRPr lang="en-US" dirty="0"/>
          </a:p>
          <a:p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5979" y="609600"/>
            <a:ext cx="3615241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3657600"/>
            <a:ext cx="3230563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5344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152400" y="533401"/>
            <a:ext cx="4267200" cy="6324599"/>
          </a:xfrm>
        </p:spPr>
        <p:txBody>
          <a:bodyPr>
            <a:noAutofit/>
          </a:bodyPr>
          <a:lstStyle/>
          <a:p>
            <a:pPr marL="1200150" lvl="2" indent="-285750">
              <a:buFont typeface="Wingdings" pitchFamily="2" charset="2"/>
              <a:buChar char="v"/>
            </a:pPr>
            <a:endParaRPr lang="en-US" sz="1100" dirty="0" smtClean="0"/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 smtClean="0"/>
              <a:t>Teeth and tongue</a:t>
            </a:r>
            <a:endParaRPr lang="en-US" sz="1100" dirty="0"/>
          </a:p>
          <a:p>
            <a:pPr marL="1200150" lvl="2" indent="-285750">
              <a:buFont typeface="Wingdings" pitchFamily="2" charset="2"/>
              <a:buChar char="v"/>
            </a:pPr>
            <a:r>
              <a:rPr lang="en-US" sz="1100" dirty="0" smtClean="0"/>
              <a:t>receive </a:t>
            </a:r>
            <a:r>
              <a:rPr lang="en-US" sz="1100" dirty="0"/>
              <a:t>food</a:t>
            </a:r>
          </a:p>
          <a:p>
            <a:pPr marL="1200150" lvl="2" indent="-285750">
              <a:buFont typeface="Wingdings" pitchFamily="2" charset="2"/>
              <a:buChar char="v"/>
            </a:pPr>
            <a:r>
              <a:rPr lang="en-US" sz="1100" dirty="0"/>
              <a:t>Ready food for digestion</a:t>
            </a:r>
          </a:p>
          <a:p>
            <a:pPr marL="1200150" lvl="2" indent="-285750">
              <a:buFont typeface="Wingdings" pitchFamily="2" charset="2"/>
              <a:buChar char="v"/>
            </a:pPr>
            <a:r>
              <a:rPr lang="en-US" sz="1100" dirty="0"/>
              <a:t>Starts the digestion of starch </a:t>
            </a:r>
          </a:p>
          <a:p>
            <a:r>
              <a:rPr lang="en-US" sz="1100" b="1" dirty="0" smtClean="0"/>
              <a:t>Saliva glands</a:t>
            </a:r>
          </a:p>
          <a:p>
            <a:pPr marL="285750" lvl="1" indent="-285750" algn="justLow">
              <a:spcAft>
                <a:spcPts val="1000"/>
              </a:spcAft>
              <a:buClrTx/>
              <a:buSzPct val="85000"/>
              <a:buFont typeface="Wingdings" pitchFamily="2" charset="2"/>
              <a:buChar char="v"/>
            </a:pPr>
            <a:r>
              <a:rPr lang="en-US" sz="1100" dirty="0"/>
              <a:t>Composed of three glands (Parotid, Submandibular, Sublingual  </a:t>
            </a:r>
            <a:r>
              <a:rPr lang="en-US" sz="1100" dirty="0" smtClean="0"/>
              <a:t>)</a:t>
            </a:r>
          </a:p>
          <a:p>
            <a:pPr marL="285750" lvl="1" indent="-285750" algn="justLow">
              <a:spcAft>
                <a:spcPts val="1000"/>
              </a:spcAft>
              <a:buClrTx/>
              <a:buSzPct val="85000"/>
              <a:buFont typeface="Wingdings" pitchFamily="2" charset="2"/>
              <a:buChar char="v"/>
            </a:pPr>
            <a:r>
              <a:rPr lang="en-US" sz="1100" dirty="0"/>
              <a:t>cleaning tongue and teeth</a:t>
            </a:r>
          </a:p>
          <a:p>
            <a:pPr marL="285750" lvl="1" indent="-285750" algn="justLow">
              <a:spcAft>
                <a:spcPts val="1000"/>
              </a:spcAft>
              <a:buClrTx/>
              <a:buSzPct val="85000"/>
              <a:buFont typeface="Wingdings" pitchFamily="2" charset="2"/>
              <a:buChar char="v"/>
            </a:pPr>
            <a:r>
              <a:rPr lang="en-US" sz="1100" dirty="0"/>
              <a:t>Reduce bacterial </a:t>
            </a:r>
            <a:r>
              <a:rPr lang="en-US" sz="1100" dirty="0" smtClean="0"/>
              <a:t>infection</a:t>
            </a:r>
            <a:endParaRPr lang="en-US" sz="1100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sz="1100" b="1" dirty="0" smtClean="0"/>
              <a:t>Pharynx </a:t>
            </a:r>
            <a:r>
              <a:rPr lang="en-US" sz="1100" b="1" dirty="0"/>
              <a:t>and Esophagus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/>
              <a:t>Also know as throat 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/>
              <a:t>Carry food from mouth to the stomach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100" b="1" dirty="0"/>
              <a:t>The Stomach</a:t>
            </a:r>
            <a:endParaRPr lang="en-US" sz="1100" dirty="0"/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/>
              <a:t>Contain HCL and pepsin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/>
              <a:t>grinding and mixing food with digestive juices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/>
              <a:t>Works as food storage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100" b="1" dirty="0"/>
              <a:t>Small intestine 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/>
              <a:t>Longest digestive part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/>
              <a:t>Absorb the digested food.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/>
              <a:t>Absorb nutrients need for the body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100" dirty="0" smtClean="0"/>
              <a:t>Large </a:t>
            </a:r>
            <a:r>
              <a:rPr lang="en-US" sz="1100" dirty="0"/>
              <a:t>intestine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/>
              <a:t>Reabsorb the undigested food</a:t>
            </a:r>
          </a:p>
          <a:p>
            <a:pPr marL="742950" lvl="1" indent="-285750">
              <a:buFont typeface="Wingdings" pitchFamily="2" charset="2"/>
              <a:buChar char="v"/>
            </a:pPr>
            <a:r>
              <a:rPr lang="en-US" sz="1100" dirty="0"/>
              <a:t>Remove the waste material from the body</a:t>
            </a:r>
            <a:r>
              <a:rPr lang="en-US" dirty="0" smtClean="0"/>
              <a:t>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533401"/>
            <a:ext cx="3505200" cy="2872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3810000"/>
            <a:ext cx="4415234" cy="2468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646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52400"/>
            <a:ext cx="2362200" cy="1295400"/>
          </a:xfrm>
        </p:spPr>
        <p:txBody>
          <a:bodyPr/>
          <a:lstStyle/>
          <a:p>
            <a:r>
              <a:rPr lang="en-US" dirty="0" smtClean="0"/>
              <a:t>Diseases </a:t>
            </a:r>
            <a:r>
              <a:rPr lang="en-US" smtClean="0"/>
              <a:t>and </a:t>
            </a:r>
            <a:r>
              <a:rPr lang="en-US" smtClean="0"/>
              <a:t>care </a:t>
            </a:r>
            <a:r>
              <a:rPr lang="en-US" dirty="0" smtClean="0"/>
              <a:t>plan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52400" y="1524000"/>
            <a:ext cx="2743200" cy="5029200"/>
          </a:xfrm>
        </p:spPr>
        <p:txBody>
          <a:bodyPr>
            <a:normAutofit/>
          </a:bodyPr>
          <a:lstStyle/>
          <a:p>
            <a:pPr marL="285750" indent="-285750">
              <a:buClr>
                <a:srgbClr val="0070C0"/>
              </a:buClr>
              <a:buFont typeface="Wingdings" pitchFamily="2" charset="2"/>
              <a:buChar char="v"/>
            </a:pPr>
            <a:r>
              <a:rPr lang="en-US" sz="1200" dirty="0"/>
              <a:t>IBS (Irritable bowel syndrome) </a:t>
            </a:r>
          </a:p>
          <a:p>
            <a:pPr marL="834390" lvl="1" indent="-285750">
              <a:buClr>
                <a:srgbClr val="0070C0"/>
              </a:buClr>
              <a:buFont typeface="Wingdings" pitchFamily="2" charset="2"/>
              <a:buChar char="v"/>
            </a:pPr>
            <a:r>
              <a:rPr lang="en-US" dirty="0" smtClean="0"/>
              <a:t>effect </a:t>
            </a:r>
            <a:r>
              <a:rPr lang="en-US" dirty="0"/>
              <a:t>the large </a:t>
            </a:r>
            <a:r>
              <a:rPr lang="en-US" dirty="0" smtClean="0"/>
              <a:t>intestine</a:t>
            </a:r>
          </a:p>
          <a:p>
            <a:pPr marL="834390" lvl="1" indent="-285750">
              <a:buClr>
                <a:srgbClr val="0070C0"/>
              </a:buClr>
              <a:buFont typeface="Wingdings" pitchFamily="2" charset="2"/>
              <a:buChar char="v"/>
            </a:pPr>
            <a:r>
              <a:rPr lang="en-US" dirty="0" smtClean="0"/>
              <a:t>Constipation </a:t>
            </a:r>
          </a:p>
          <a:p>
            <a:pPr marL="834390" lvl="1" indent="-285750">
              <a:buClr>
                <a:srgbClr val="0070C0"/>
              </a:buClr>
              <a:buFont typeface="Wingdings" pitchFamily="2" charset="2"/>
              <a:buChar char="v"/>
            </a:pPr>
            <a:r>
              <a:rPr lang="en-US" dirty="0" smtClean="0"/>
              <a:t>Stomach pain</a:t>
            </a:r>
          </a:p>
          <a:p>
            <a:pPr marL="834390" lvl="1" indent="-285750">
              <a:buClr>
                <a:srgbClr val="0070C0"/>
              </a:buClr>
              <a:buFont typeface="Wingdings" pitchFamily="2" charset="2"/>
              <a:buChar char="v"/>
            </a:pPr>
            <a:r>
              <a:rPr lang="en-US" dirty="0" smtClean="0"/>
              <a:t>Diarrhea</a:t>
            </a:r>
            <a:endParaRPr lang="en-US" dirty="0"/>
          </a:p>
          <a:p>
            <a:pPr marL="285750" indent="-285750">
              <a:buClr>
                <a:srgbClr val="0070C0"/>
              </a:buClr>
              <a:buFont typeface="Wingdings" pitchFamily="2" charset="2"/>
              <a:buChar char="v"/>
            </a:pPr>
            <a:r>
              <a:rPr lang="en-US" sz="1200" dirty="0" smtClean="0"/>
              <a:t>Care </a:t>
            </a:r>
            <a:r>
              <a:rPr lang="en-US" sz="1200" dirty="0" smtClean="0"/>
              <a:t>plane</a:t>
            </a:r>
          </a:p>
          <a:p>
            <a:pPr marL="834390" lvl="1" indent="-285750">
              <a:buClr>
                <a:srgbClr val="0070C0"/>
              </a:buClr>
              <a:buFont typeface="Wingdings" pitchFamily="2" charset="2"/>
              <a:buChar char="v"/>
            </a:pPr>
            <a:r>
              <a:rPr lang="en-US" dirty="0" smtClean="0"/>
              <a:t>Avoid problem food</a:t>
            </a:r>
          </a:p>
          <a:p>
            <a:pPr marL="834390" lvl="1" indent="-285750">
              <a:buClr>
                <a:srgbClr val="0070C0"/>
              </a:buClr>
              <a:buFont typeface="Wingdings" pitchFamily="2" charset="2"/>
              <a:buChar char="v"/>
            </a:pPr>
            <a:r>
              <a:rPr lang="en-US" dirty="0" smtClean="0"/>
              <a:t>Take healthy diet (fiber</a:t>
            </a:r>
          </a:p>
          <a:p>
            <a:pPr marL="834390" lvl="1" indent="-285750">
              <a:buClr>
                <a:srgbClr val="0070C0"/>
              </a:buClr>
              <a:buFont typeface="Wingdings" pitchFamily="2" charset="2"/>
              <a:buChar char="v"/>
            </a:pPr>
            <a:r>
              <a:rPr lang="en-US" dirty="0" smtClean="0"/>
              <a:t>Reduce stress</a:t>
            </a:r>
          </a:p>
          <a:p>
            <a:pPr marL="834390" lvl="1" indent="-285750">
              <a:buClr>
                <a:srgbClr val="0070C0"/>
              </a:buClr>
              <a:buFont typeface="Wingdings" pitchFamily="2" charset="2"/>
              <a:buChar char="v"/>
            </a:pPr>
            <a:r>
              <a:rPr lang="en-US" dirty="0" smtClean="0"/>
              <a:t>Exercise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762000"/>
            <a:ext cx="5562600" cy="317182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934" y="4114800"/>
            <a:ext cx="5715000" cy="2157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56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</a:t>
            </a:r>
            <a:r>
              <a:rPr lang="en-US" dirty="0" smtClean="0"/>
              <a:t>eferences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49952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 smtClean="0"/>
              <a:t>Carola</a:t>
            </a:r>
            <a:r>
              <a:rPr lang="en-US" dirty="0"/>
              <a:t>, R</a:t>
            </a:r>
            <a:r>
              <a:rPr lang="en-US" dirty="0" smtClean="0"/>
              <a:t>. Noback R.C</a:t>
            </a:r>
            <a:r>
              <a:rPr lang="en-US" dirty="0"/>
              <a:t>., Harley</a:t>
            </a:r>
            <a:r>
              <a:rPr lang="en-US" dirty="0" smtClean="0"/>
              <a:t>, J.P (1992), Human anatomy and physiology, Mc Graw hill inc, New York, 2</a:t>
            </a:r>
            <a:r>
              <a:rPr lang="en-US" baseline="30000" dirty="0" smtClean="0"/>
              <a:t>nd</a:t>
            </a:r>
            <a:r>
              <a:rPr lang="en-US" dirty="0" smtClean="0"/>
              <a:t> </a:t>
            </a:r>
            <a:r>
              <a:rPr lang="en-US" dirty="0" err="1" smtClean="0"/>
              <a:t>ed</a:t>
            </a:r>
            <a:endParaRPr lang="en-US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en-US" dirty="0"/>
              <a:t>Mayo Clinic Q and A: Irritable bowel syndrome and lifestyle </a:t>
            </a:r>
            <a:r>
              <a:rPr lang="en-US" dirty="0" smtClean="0"/>
              <a:t>modifications May </a:t>
            </a:r>
            <a:r>
              <a:rPr lang="en-US" dirty="0"/>
              <a:t>18, 2022, 01:03 p.m. CDT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 smtClean="0"/>
              <a:t>Medically </a:t>
            </a:r>
            <a:r>
              <a:rPr lang="en-US" dirty="0"/>
              <a:t>Reviewed by Carol DerSarkissian, MD on June 23, </a:t>
            </a:r>
            <a:r>
              <a:rPr lang="en-US" dirty="0" smtClean="0"/>
              <a:t>2021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/>
              <a:t>Memmler, Ruth Lundeen et al: The human body in Health and disease,ed. 8, New York, </a:t>
            </a:r>
            <a:r>
              <a:rPr lang="en-US" dirty="0" smtClean="0"/>
              <a:t>1996,Lippincott</a:t>
            </a:r>
            <a:endParaRPr lang="en-US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dirty="0" smtClean="0"/>
              <a:t> </a:t>
            </a:r>
            <a:r>
              <a:rPr lang="en-US" dirty="0"/>
              <a:t>Pocock G (2006). Human Physiology (Third ed.). Oxford University Press. p. 382</a:t>
            </a:r>
            <a:r>
              <a:rPr lang="en-US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/>
              <a:t>Saladin K (2011). </a:t>
            </a:r>
            <a:r>
              <a:rPr lang="en-US" i="1" dirty="0"/>
              <a:t>Human Anatomy</a:t>
            </a:r>
            <a:r>
              <a:rPr lang="en-US" dirty="0"/>
              <a:t>. McGraw Hill. p. </a:t>
            </a:r>
            <a:r>
              <a:rPr lang="en-US" dirty="0" smtClean="0"/>
              <a:t>659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/>
              <a:t>Sandler RS. Epidemiology of irritable bowel syndrome in </a:t>
            </a:r>
            <a:r>
              <a:rPr lang="en-US" dirty="0" smtClean="0"/>
              <a:t>the United </a:t>
            </a:r>
            <a:r>
              <a:rPr lang="en-US" dirty="0"/>
              <a:t>States. Gastroenterology 1990;99:409–15</a:t>
            </a:r>
            <a:endParaRPr lang="en-US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en-US" dirty="0"/>
              <a:t> The </a:t>
            </a:r>
            <a:r>
              <a:rPr lang="en-US" dirty="0" smtClean="0"/>
              <a:t>Stomach</a:t>
            </a:r>
            <a:r>
              <a:rPr lang="en-US" dirty="0"/>
              <a:t> at The Anatomy Lesson by Wesley Norman (Georgetown University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865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316</TotalTime>
  <Words>301</Words>
  <Application>Microsoft Office PowerPoint</Application>
  <PresentationFormat>On-screen Show (4:3)</PresentationFormat>
  <Paragraphs>76</Paragraphs>
  <Slides>5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Civic</vt:lpstr>
      <vt:lpstr>Maria Zahoor</vt:lpstr>
      <vt:lpstr>Digestive system</vt:lpstr>
      <vt:lpstr>PowerPoint Presentation</vt:lpstr>
      <vt:lpstr>Diseases and care plan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Maria zahoor</dc:title>
  <dc:creator>toshiba</dc:creator>
  <cp:lastModifiedBy>toshiba</cp:lastModifiedBy>
  <cp:revision>35</cp:revision>
  <dcterms:created xsi:type="dcterms:W3CDTF">2006-08-16T00:00:00Z</dcterms:created>
  <dcterms:modified xsi:type="dcterms:W3CDTF">2022-07-15T19:49:39Z</dcterms:modified>
</cp:coreProperties>
</file>