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3"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8189" autoAdjust="0"/>
  </p:normalViewPr>
  <p:slideViewPr>
    <p:cSldViewPr>
      <p:cViewPr varScale="1">
        <p:scale>
          <a:sx n="73" d="100"/>
          <a:sy n="73" d="100"/>
        </p:scale>
        <p:origin x="1738"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A4AAC2E-DB1B-422B-8F96-F4F2A083E4EE}" type="datetimeFigureOut">
              <a:rPr lang="en-US" smtClean="0"/>
              <a:t>11/20/2021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DB8F93B-D3B8-4397-B1EE-8361D6FA0369}" type="slidenum">
              <a:rPr lang="en-US" smtClean="0"/>
              <a:t>‹#›</a:t>
            </a:fld>
            <a:endParaRPr lang="en-US"/>
          </a:p>
        </p:txBody>
      </p:sp>
    </p:spTree>
    <p:extLst>
      <p:ext uri="{BB962C8B-B14F-4D97-AF65-F5344CB8AC3E}">
        <p14:creationId xmlns:p14="http://schemas.microsoft.com/office/powerpoint/2010/main" val="18327420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Message, sender, and receiver are all necessary components of every communication. Even while it may seem to be a simple matter, communication is in fact a very complicated topic. A wide variety of factors may influence the message's delivery from sender to receiver. Our emotions, the cultural context, the means of communication, and even our location all have a role. The difficulty of precise, effective, and clear communication is what makes strong communication skills so sought after by businesses throughout the globe. Using diagrams, pictures, and other visual representations, models are often used to simplify complex ideas, thoughts and concepts. Models may go a long way toward making any subject understandable and comprehensible. A model is a great way to learn about a process and make conclusions. A model simplifies the process of learning.</a:t>
            </a:r>
          </a:p>
        </p:txBody>
      </p:sp>
      <p:sp>
        <p:nvSpPr>
          <p:cNvPr id="4" name="Slide Number Placeholder 3"/>
          <p:cNvSpPr>
            <a:spLocks noGrp="1"/>
          </p:cNvSpPr>
          <p:nvPr>
            <p:ph type="sldNum" sz="quarter" idx="10"/>
          </p:nvPr>
        </p:nvSpPr>
        <p:spPr/>
        <p:txBody>
          <a:bodyPr/>
          <a:lstStyle/>
          <a:p>
            <a:fld id="{1DB8F93B-D3B8-4397-B1EE-8361D6FA0369}" type="slidenum">
              <a:rPr lang="en-US" smtClean="0"/>
              <a:t>2</a:t>
            </a:fld>
            <a:endParaRPr lang="en-US"/>
          </a:p>
        </p:txBody>
      </p:sp>
    </p:spTree>
    <p:extLst>
      <p:ext uri="{BB962C8B-B14F-4D97-AF65-F5344CB8AC3E}">
        <p14:creationId xmlns:p14="http://schemas.microsoft.com/office/powerpoint/2010/main" val="10788624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 stands for "Source."</a:t>
            </a:r>
          </a:p>
          <a:p>
            <a:endParaRPr lang="en-US" dirty="0"/>
          </a:p>
          <a:p>
            <a:r>
              <a:rPr lang="en-US" dirty="0"/>
              <a:t>The one from whom an idea comes is referred to as the sender but may also be referred to as the source. After carefully putting his ideas into words, he is the one who transmits the knowledge to the recipient.</a:t>
            </a:r>
          </a:p>
          <a:p>
            <a:endParaRPr lang="en-US" dirty="0"/>
          </a:p>
          <a:p>
            <a:r>
              <a:rPr lang="en-US" dirty="0"/>
              <a:t>What is the mechanism through which the sender or source transmits his data to the recipient?</a:t>
            </a:r>
          </a:p>
          <a:p>
            <a:endParaRPr lang="en-US" dirty="0"/>
          </a:p>
          <a:p>
            <a:r>
              <a:rPr lang="en-US" dirty="0"/>
              <a:t>As a result of these factors, we can effectively communicate with others.</a:t>
            </a:r>
          </a:p>
          <a:p>
            <a:endParaRPr lang="en-US" dirty="0"/>
          </a:p>
          <a:p>
            <a:r>
              <a:rPr lang="en-US" dirty="0"/>
              <a:t>Ability to Communicate</a:t>
            </a:r>
          </a:p>
          <a:p>
            <a:endParaRPr lang="en-US" dirty="0"/>
          </a:p>
          <a:p>
            <a:r>
              <a:rPr lang="en-US" dirty="0"/>
              <a:t>To have an influence on the people around you, you need to be able to communicate clearly and effectively. The speaker must be able to control their delivery by knowing when to pause, when to repeat words, how to say certain sentences, and so on. It is impolite for the speaker to ramble on and on. In addition, he should verify with the receivers and pay attention to their concerns. When speaking, it's important to be aware of one's own regional accent. A discussion ruined by a slurred speech pattern.</a:t>
            </a:r>
          </a:p>
          <a:p>
            <a:endParaRPr lang="en-US" dirty="0"/>
          </a:p>
          <a:p>
            <a:r>
              <a:rPr lang="en-US" dirty="0"/>
              <a:t>Attitude</a:t>
            </a:r>
          </a:p>
          <a:p>
            <a:endParaRPr lang="en-US" dirty="0"/>
          </a:p>
          <a:p>
            <a:r>
              <a:rPr lang="en-US" dirty="0"/>
              <a:t>The entire world is at one's feet if one has the correct attitude, according to a well-known saying. If he has the correct mindset, the individual will not be able to quit. Even if someone has great public speaking skills, he or she will never be a winner if they don't have the correct mindset. If they want their message to stick with the recipients, they need the correct mindset. There is no substitute for an MBA from a reputable institution, but a person without the correct mentality will be lost in the throng.</a:t>
            </a:r>
          </a:p>
          <a:p>
            <a:endParaRPr lang="en-US" dirty="0"/>
          </a:p>
          <a:p>
            <a:r>
              <a:rPr lang="en-US" dirty="0"/>
              <a:t>Knowledge</a:t>
            </a:r>
          </a:p>
          <a:p>
            <a:endParaRPr lang="en-US" dirty="0"/>
          </a:p>
          <a:p>
            <a:r>
              <a:rPr lang="en-US" dirty="0"/>
              <a:t>There is no correlation between the speaker's educational background or the number of degrees he has. The speaker's intent is to pass on knowledge to the other party when the information he or she is attempting to express is crystal clear. One must be well-versed in the subject matter on which he is expounding in order to be considered an authority. Always be prepared to answer any inquiries that may arise at any moment. You need to know exactly what you're talking about at all times. If you're going to give a speech, read as much as you can on the topic and make sure you understand all there is to know.</a:t>
            </a:r>
          </a:p>
          <a:p>
            <a:endParaRPr lang="en-US" dirty="0"/>
          </a:p>
          <a:p>
            <a:r>
              <a:rPr lang="en-US" dirty="0"/>
              <a:t>Society as a Whole</a:t>
            </a:r>
          </a:p>
          <a:p>
            <a:endParaRPr lang="en-US" dirty="0"/>
          </a:p>
          <a:p>
            <a:r>
              <a:rPr lang="en-US" dirty="0"/>
              <a:t>In a region where Muslims predominate, a politician may propose to build a temple. What would the listeners' response be? They're not going to be interested, as you can see. Was there an issue with the leader's ability to communicate, or did he just lack the appropriate attitude? Listeners were displeased because the speaker failed to take into account the unique social dynamics of the setting in which he was talking. In his haste, he ignored the other party's emotions, cultural norms, and religious convictions. His speech might have been amazing if it had been delivered in a Hindu-dominated culture.</a:t>
            </a:r>
          </a:p>
          <a:p>
            <a:endParaRPr lang="en-US" dirty="0"/>
          </a:p>
          <a:p>
            <a:r>
              <a:rPr lang="en-US" dirty="0"/>
              <a:t>Culture</a:t>
            </a:r>
          </a:p>
          <a:p>
            <a:endParaRPr lang="en-US" dirty="0"/>
          </a:p>
          <a:p>
            <a:r>
              <a:rPr lang="en-US" dirty="0"/>
              <a:t>The cultural context in which a speaker communicates or delivers his speech is referred to as the audience's culture.</a:t>
            </a:r>
          </a:p>
          <a:p>
            <a:endParaRPr lang="en-US" dirty="0"/>
          </a:p>
          <a:p>
            <a:r>
              <a:rPr lang="en-US" dirty="0"/>
              <a:t>In this case, the message is M.</a:t>
            </a:r>
          </a:p>
          <a:p>
            <a:endParaRPr lang="en-US" dirty="0"/>
          </a:p>
          <a:p>
            <a:r>
              <a:rPr lang="en-US" dirty="0"/>
              <a:t>A message is formed when a person's ideas are expressed verbally. Encoding is another name for this procedure.</a:t>
            </a:r>
          </a:p>
          <a:p>
            <a:endParaRPr lang="en-US" dirty="0"/>
          </a:p>
          <a:p>
            <a:r>
              <a:rPr lang="en-US" dirty="0"/>
              <a:t>The following items are included in any message:</a:t>
            </a:r>
          </a:p>
          <a:p>
            <a:endParaRPr lang="en-US" dirty="0"/>
          </a:p>
          <a:p>
            <a:r>
              <a:rPr lang="en-US" dirty="0"/>
              <a:t>Content</a:t>
            </a:r>
          </a:p>
          <a:p>
            <a:endParaRPr lang="en-US" dirty="0"/>
          </a:p>
          <a:p>
            <a:r>
              <a:rPr lang="en-US" dirty="0"/>
              <a:t>No one can see what's going on in your head if you don't reveal your gray matter to them. It is necessary to express an idea verbally and to create supporting materials. The content of the conversation is really the script or the issue of the discussion. You might say it's what holds all communication together.</a:t>
            </a:r>
          </a:p>
          <a:p>
            <a:endParaRPr lang="en-US" dirty="0"/>
          </a:p>
          <a:p>
            <a:r>
              <a:rPr lang="en-US" dirty="0"/>
              <a:t>Ted says to Jenny, "I'm weary, so let's make plans to see a movie tomorrow."</a:t>
            </a:r>
          </a:p>
          <a:p>
            <a:endParaRPr lang="en-US" dirty="0"/>
          </a:p>
          <a:p>
            <a:r>
              <a:rPr lang="en-US" dirty="0"/>
              <a:t>The message's true substance is whatever Ted has spoken to Jenny. It's essential that the speaker pick his or her words carefully and pay close attention to the topic of the speech. To have an instant and lasting effect on the audience, the message must be clear, concise, accurate, and relevant to the listeners' thoughts.</a:t>
            </a:r>
          </a:p>
          <a:p>
            <a:endParaRPr lang="en-US" dirty="0"/>
          </a:p>
          <a:p>
            <a:r>
              <a:rPr lang="en-US" dirty="0"/>
              <a:t>Element</a:t>
            </a:r>
          </a:p>
          <a:p>
            <a:endParaRPr lang="en-US" dirty="0"/>
          </a:p>
          <a:p>
            <a:r>
              <a:rPr lang="en-US" dirty="0"/>
              <a:t>Speech, it has been shown, cannot improve communication on its own. If you keep talking all the time, your audience will quickly get bored. Hand gestures, postures, facial emotions, and body movements are all necessary to captivate the audience and enhance the impact of the speaker's message. Gestural aspects such as handshaking and body motions are all part of the overall message.</a:t>
            </a:r>
          </a:p>
          <a:p>
            <a:endParaRPr lang="en-US" dirty="0"/>
          </a:p>
          <a:p>
            <a:r>
              <a:rPr lang="en-US" dirty="0"/>
              <a:t>Treatment</a:t>
            </a:r>
          </a:p>
          <a:p>
            <a:endParaRPr lang="en-US" dirty="0"/>
          </a:p>
          <a:p>
            <a:r>
              <a:rPr lang="en-US" dirty="0"/>
              <a:t>The way a speaker treats his or her message and transmits it to the audience is called treatment. The message's significance and handling must be understood. If a manager wishes to dismiss any of his staff, he must be firm and cannot convey his message in a casual manner. This is known as the message's treatment. To be effective, a speaker must know the best ways to deliver his or her message.</a:t>
            </a:r>
          </a:p>
          <a:p>
            <a:endParaRPr lang="en-US" dirty="0"/>
          </a:p>
          <a:p>
            <a:r>
              <a:rPr lang="en-US" dirty="0"/>
              <a:t>Structure</a:t>
            </a:r>
          </a:p>
          <a:p>
            <a:endParaRPr lang="en-US" dirty="0"/>
          </a:p>
          <a:p>
            <a:r>
              <a:rPr lang="en-US" dirty="0"/>
              <a:t>A message can't be conveyed with a single sentence. If you want to get your point across, you need a well-organized document.</a:t>
            </a:r>
          </a:p>
          <a:p>
            <a:endParaRPr lang="en-US" dirty="0"/>
          </a:p>
          <a:p>
            <a:r>
              <a:rPr lang="en-US" dirty="0"/>
              <a:t>Code</a:t>
            </a:r>
          </a:p>
          <a:p>
            <a:endParaRPr lang="en-US" dirty="0"/>
          </a:p>
          <a:p>
            <a:r>
              <a:rPr lang="en-US" dirty="0"/>
              <a:t>You can't get into your house if you enter the incorrect code. You will not be able to access your email account if you enter the incorrect password. The code used in communication must also be accurate. If your body language, facial emotions, and gesticulations aren't right, your message will be twisted, and the receiver will never be able to decipher the proper information you intended to convey.</a:t>
            </a:r>
          </a:p>
          <a:p>
            <a:endParaRPr lang="en-US" dirty="0"/>
          </a:p>
          <a:p>
            <a:r>
              <a:rPr lang="en-US" dirty="0"/>
              <a:t>The C channel</a:t>
            </a:r>
          </a:p>
          <a:p>
            <a:endParaRPr lang="en-US" dirty="0"/>
          </a:p>
          <a:p>
            <a:r>
              <a:rPr lang="en-US" dirty="0"/>
              <a:t>It is the medium via which information is sent from the sender to the receiver that is known as a "channel."</a:t>
            </a:r>
          </a:p>
          <a:p>
            <a:endParaRPr lang="en-US" dirty="0"/>
          </a:p>
          <a:p>
            <a:r>
              <a:rPr lang="en-US" dirty="0"/>
              <a:t>As a human, how do you know what the other person is saying? - As a result of what one hears.</a:t>
            </a:r>
          </a:p>
          <a:p>
            <a:endParaRPr lang="en-US" dirty="0"/>
          </a:p>
          <a:p>
            <a:r>
              <a:rPr lang="en-US" dirty="0"/>
              <a:t>How can one tell whether the spaghetti he has ordered is white sauce or not? Tasting is the best way to learn.</a:t>
            </a:r>
          </a:p>
          <a:p>
            <a:endParaRPr lang="en-US" dirty="0"/>
          </a:p>
          <a:p>
            <a:r>
              <a:rPr lang="en-US" dirty="0"/>
              <a:t>If a detour or no parking zone is ahead, how can one tell? - By Observation.</a:t>
            </a:r>
          </a:p>
          <a:p>
            <a:endParaRPr lang="en-US" dirty="0"/>
          </a:p>
          <a:p>
            <a:r>
              <a:rPr lang="en-US" dirty="0"/>
              <a:t>In order to tell whether food is fresh or stale, how would a person know? What is the best way to determine a perfume's scent? As a result of the sense of smell.</a:t>
            </a:r>
          </a:p>
          <a:p>
            <a:endParaRPr lang="en-US" dirty="0"/>
          </a:p>
          <a:p>
            <a:r>
              <a:rPr lang="en-US" dirty="0"/>
              <a:t>How can you know whether the milk is hot enough? - By putting your hands on someone.</a:t>
            </a:r>
          </a:p>
          <a:p>
            <a:endParaRPr lang="en-US" dirty="0"/>
          </a:p>
          <a:p>
            <a:r>
              <a:rPr lang="en-US" dirty="0"/>
              <a:t>Humans use all five of their senses to communicate with one another.</a:t>
            </a:r>
          </a:p>
          <a:p>
            <a:r>
              <a:rPr lang="en-US" dirty="0"/>
              <a:t>Receiver</a:t>
            </a:r>
          </a:p>
          <a:p>
            <a:endParaRPr lang="en-US" dirty="0"/>
          </a:p>
          <a:p>
            <a:r>
              <a:rPr lang="en-US" dirty="0"/>
              <a:t>When the recipient receives the message, he or she attempts to discern what the sender is trying to communicate and then replies appropriately. Decoding is another term for this process.</a:t>
            </a:r>
          </a:p>
          <a:p>
            <a:endParaRPr lang="en-US" dirty="0"/>
          </a:p>
          <a:p>
            <a:r>
              <a:rPr lang="en-US" dirty="0"/>
              <a:t>If you want to communicate effectively, you need to be on the same platform as your speaker. In order to grasp what the speaker is saying, he must have excellent communication skills. He must approach the lesson with a positive frame of mind if he is to fully grasp its meaning. He should be able to keep up with the listener's level of understanding, and he should be knowledgeable on the topic. This person should have similar social and cultural backgrounds as the speaker.</a:t>
            </a:r>
          </a:p>
          <a:p>
            <a:endParaRPr lang="en-US" dirty="0"/>
          </a:p>
          <a:p>
            <a:r>
              <a:rPr lang="en-US" dirty="0"/>
              <a:t>The </a:t>
            </a:r>
            <a:r>
              <a:rPr lang="en-US" dirty="0" err="1"/>
              <a:t>Berlo's</a:t>
            </a:r>
            <a:r>
              <a:rPr lang="en-US" dirty="0"/>
              <a:t> model of communication has a number of flaws that need to be addressed. The </a:t>
            </a:r>
            <a:r>
              <a:rPr lang="en-US" dirty="0" err="1"/>
              <a:t>Berlo</a:t>
            </a:r>
            <a:r>
              <a:rPr lang="en-US" dirty="0"/>
              <a:t> model of communication states that the speaker and the listener must be on the same page in order for a conversation to go smoothly, which is not always possible in the actual world.</a:t>
            </a:r>
          </a:p>
        </p:txBody>
      </p:sp>
      <p:sp>
        <p:nvSpPr>
          <p:cNvPr id="4" name="Slide Number Placeholder 3"/>
          <p:cNvSpPr>
            <a:spLocks noGrp="1"/>
          </p:cNvSpPr>
          <p:nvPr>
            <p:ph type="sldNum" sz="quarter" idx="10"/>
          </p:nvPr>
        </p:nvSpPr>
        <p:spPr/>
        <p:txBody>
          <a:bodyPr/>
          <a:lstStyle/>
          <a:p>
            <a:fld id="{1DB8F93B-D3B8-4397-B1EE-8361D6FA0369}" type="slidenum">
              <a:rPr lang="en-US" smtClean="0"/>
              <a:t>3</a:t>
            </a:fld>
            <a:endParaRPr lang="en-US"/>
          </a:p>
        </p:txBody>
      </p:sp>
    </p:spTree>
    <p:extLst>
      <p:ext uri="{BB962C8B-B14F-4D97-AF65-F5344CB8AC3E}">
        <p14:creationId xmlns:p14="http://schemas.microsoft.com/office/powerpoint/2010/main" val="3036769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Shannon and weaver model basically asserts that a message starts with the individual who receives the notion or information. The sender is often referred to as the Information Source or the Source of Information. The information is subsequently sent from the brain to the mouth and emerges as a signal, which is then combined with multiple sounds and other disruptions to reach the receiver. The receiver then relays the message to its intended recipient or to the minds of other persons.</a:t>
            </a:r>
          </a:p>
        </p:txBody>
      </p:sp>
      <p:sp>
        <p:nvSpPr>
          <p:cNvPr id="4" name="Slide Number Placeholder 3"/>
          <p:cNvSpPr>
            <a:spLocks noGrp="1"/>
          </p:cNvSpPr>
          <p:nvPr>
            <p:ph type="sldNum" sz="quarter" idx="10"/>
          </p:nvPr>
        </p:nvSpPr>
        <p:spPr/>
        <p:txBody>
          <a:bodyPr/>
          <a:lstStyle/>
          <a:p>
            <a:fld id="{1DB8F93B-D3B8-4397-B1EE-8361D6FA0369}" type="slidenum">
              <a:rPr lang="en-US" smtClean="0"/>
              <a:t>4</a:t>
            </a:fld>
            <a:endParaRPr lang="en-US"/>
          </a:p>
        </p:txBody>
      </p:sp>
    </p:spTree>
    <p:extLst>
      <p:ext uri="{BB962C8B-B14F-4D97-AF65-F5344CB8AC3E}">
        <p14:creationId xmlns:p14="http://schemas.microsoft.com/office/powerpoint/2010/main" val="837551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1954, Wilber Schramm introduced the communication model.</a:t>
            </a:r>
          </a:p>
          <a:p>
            <a:endParaRPr lang="en-US" dirty="0"/>
          </a:p>
          <a:p>
            <a:r>
              <a:rPr lang="en-US" dirty="0"/>
              <a:t>Information is useless until and until it is precisely expressed in words and communicated to others. Encoding is critical because it commences the communication process by transforming the notion to content. When information reaches the intended receiver, the recipient's primary obligation is to comprehend what the speaker is attempting to express. Unless and until the second party is able to comprehend or decode the information being sent by the sender, the communication is effectively useless.</a:t>
            </a:r>
          </a:p>
          <a:p>
            <a:endParaRPr lang="en-US" dirty="0"/>
          </a:p>
          <a:p>
            <a:r>
              <a:rPr lang="en-US" dirty="0"/>
              <a:t>Thus, encoding and decoding are two critical components of good communication, since information cannot move between two persons without them. Schramm's concept is likewise based on the aforementioned idea. According to Schramm's concept, efficient communication requires both coding and decoding.</a:t>
            </a:r>
          </a:p>
          <a:p>
            <a:endParaRPr lang="en-US" dirty="0"/>
          </a:p>
          <a:p>
            <a:r>
              <a:rPr lang="en-US" dirty="0"/>
              <a:t>Additionally, he highlights the importance of communication being incomplete until the sender gets input from the listener. Consider a person expressing his opinions with a friend and receiving no response. Is the exchange of information complete? NO. According to Schramm, communication is a two-way street between the first and second parties.</a:t>
            </a:r>
          </a:p>
        </p:txBody>
      </p:sp>
      <p:sp>
        <p:nvSpPr>
          <p:cNvPr id="4" name="Slide Number Placeholder 3"/>
          <p:cNvSpPr>
            <a:spLocks noGrp="1"/>
          </p:cNvSpPr>
          <p:nvPr>
            <p:ph type="sldNum" sz="quarter" idx="10"/>
          </p:nvPr>
        </p:nvSpPr>
        <p:spPr/>
        <p:txBody>
          <a:bodyPr/>
          <a:lstStyle/>
          <a:p>
            <a:fld id="{1DB8F93B-D3B8-4397-B1EE-8361D6FA0369}" type="slidenum">
              <a:rPr lang="en-US" smtClean="0"/>
              <a:t>5</a:t>
            </a:fld>
            <a:endParaRPr lang="en-US"/>
          </a:p>
        </p:txBody>
      </p:sp>
    </p:spTree>
    <p:extLst>
      <p:ext uri="{BB962C8B-B14F-4D97-AF65-F5344CB8AC3E}">
        <p14:creationId xmlns:p14="http://schemas.microsoft.com/office/powerpoint/2010/main" val="118877034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0A65404E-B48D-449E-97B7-524E840F414F}" type="datetimeFigureOut">
              <a:rPr lang="en-US" smtClean="0"/>
              <a:t>11/20/2021</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3F5AF96-62DE-4269-9C54-E523C1892195}"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A65404E-B48D-449E-97B7-524E840F414F}" type="datetimeFigureOut">
              <a:rPr lang="en-US" smtClean="0"/>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AF96-62DE-4269-9C54-E523C1892195}" type="slidenum">
              <a:rPr lang="en-US" smtClean="0"/>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0A65404E-B48D-449E-97B7-524E840F414F}" type="datetimeFigureOut">
              <a:rPr lang="en-US" smtClean="0"/>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AF96-62DE-4269-9C54-E523C1892195}" type="slidenum">
              <a:rPr lang="en-US" smtClean="0"/>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0A65404E-B48D-449E-97B7-524E840F414F}" type="datetimeFigureOut">
              <a:rPr lang="en-US" smtClean="0"/>
              <a:t>11/20/2021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F5AF96-62DE-4269-9C54-E523C1892195}" type="slidenum">
              <a:rPr lang="en-US" smtClean="0"/>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0A65404E-B48D-449E-97B7-524E840F414F}" type="datetimeFigureOut">
              <a:rPr lang="en-US" smtClean="0"/>
              <a:t>11/20/2021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F5AF96-62DE-4269-9C54-E523C1892195}"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0A65404E-B48D-449E-97B7-524E840F414F}" type="datetimeFigureOut">
              <a:rPr lang="en-US" smtClean="0"/>
              <a:t>11/20/2021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F5AF96-62DE-4269-9C54-E523C1892195}" type="slidenum">
              <a:rPr lang="en-US" smtClean="0"/>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5404E-B48D-449E-97B7-524E840F414F}" type="datetimeFigureOut">
              <a:rPr lang="en-US" smtClean="0"/>
              <a:t>11/20/2021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F5AF96-62DE-4269-9C54-E523C1892195}"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0A65404E-B48D-449E-97B7-524E840F414F}" type="datetimeFigureOut">
              <a:rPr lang="en-US" smtClean="0"/>
              <a:t>11/20/2021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F5AF96-62DE-4269-9C54-E523C1892195}"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0A65404E-B48D-449E-97B7-524E840F414F}" type="datetimeFigureOut">
              <a:rPr lang="en-US" smtClean="0"/>
              <a:t>11/20/2021</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F3F5AF96-62DE-4269-9C54-E523C1892195}" type="slidenum">
              <a:rPr lang="en-US" smtClean="0"/>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A65404E-B48D-449E-97B7-524E840F414F}" type="datetimeFigureOut">
              <a:rPr lang="en-US" smtClean="0"/>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AF96-62DE-4269-9C54-E523C1892195}"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A65404E-B48D-449E-97B7-524E840F414F}" type="datetimeFigureOut">
              <a:rPr lang="en-US" smtClean="0"/>
              <a:t>11/20/2021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F5AF96-62DE-4269-9C54-E523C1892195}"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0A65404E-B48D-449E-97B7-524E840F414F}" type="datetimeFigureOut">
              <a:rPr lang="en-US" smtClean="0"/>
              <a:t>11/20/2021</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F3F5AF96-62DE-4269-9C54-E523C1892195}"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latin typeface="Arial Narrow" panose="020B0606020202030204" pitchFamily="34" charset="0"/>
              </a:rPr>
              <a:t>Communication Models</a:t>
            </a:r>
          </a:p>
        </p:txBody>
      </p:sp>
      <p:sp>
        <p:nvSpPr>
          <p:cNvPr id="3" name="Subtitle 2"/>
          <p:cNvSpPr>
            <a:spLocks noGrp="1"/>
          </p:cNvSpPr>
          <p:nvPr>
            <p:ph type="subTitle" idx="1"/>
          </p:nvPr>
        </p:nvSpPr>
        <p:spPr/>
        <p:txBody>
          <a:bodyPr>
            <a:normAutofit fontScale="92500" lnSpcReduction="20000"/>
          </a:bodyPr>
          <a:lstStyle/>
          <a:p>
            <a:pPr algn="ctr"/>
            <a:r>
              <a:rPr lang="en-US" dirty="0">
                <a:latin typeface="Arial Narrow" panose="020B0606020202030204" pitchFamily="34" charset="0"/>
              </a:rPr>
              <a:t>      </a:t>
            </a:r>
            <a:r>
              <a:rPr lang="ro-RO" dirty="0">
                <a:latin typeface="Arial Narrow" panose="020B0606020202030204" pitchFamily="34" charset="0"/>
              </a:rPr>
              <a:t>ANCA IULIANA GOGOASE </a:t>
            </a:r>
            <a:endParaRPr lang="en-US" dirty="0">
              <a:latin typeface="Arial Narrow" panose="020B0606020202030204" pitchFamily="34" charset="0"/>
            </a:endParaRPr>
          </a:p>
          <a:p>
            <a:pPr algn="ctr"/>
            <a:r>
              <a:rPr lang="ro-RO" dirty="0">
                <a:latin typeface="Arial Narrow" panose="020B0606020202030204" pitchFamily="34" charset="0"/>
              </a:rPr>
              <a:t>STUDENT NO</a:t>
            </a:r>
            <a:r>
              <a:rPr lang="en-US" dirty="0">
                <a:latin typeface="Arial Narrow" panose="020B0606020202030204" pitchFamily="34" charset="0"/>
              </a:rPr>
              <a:t>:</a:t>
            </a:r>
            <a:r>
              <a:rPr lang="ro-RO" dirty="0">
                <a:latin typeface="Arial Narrow" panose="020B0606020202030204" pitchFamily="34" charset="0"/>
              </a:rPr>
              <a:t>2026352</a:t>
            </a:r>
          </a:p>
          <a:p>
            <a:pPr algn="ctr"/>
            <a:r>
              <a:rPr lang="ro-RO" dirty="0">
                <a:latin typeface="Arial Narrow" panose="020B0606020202030204" pitchFamily="34" charset="0"/>
              </a:rPr>
              <a:t>                              </a:t>
            </a:r>
            <a:r>
              <a:rPr lang="en-US" dirty="0">
                <a:latin typeface="Arial Narrow" panose="020B0606020202030204" pitchFamily="34" charset="0"/>
              </a:rPr>
              <a:t>  </a:t>
            </a:r>
            <a:r>
              <a:rPr lang="ro-RO" dirty="0">
                <a:latin typeface="Arial Narrow" panose="020B0606020202030204" pitchFamily="34" charset="0"/>
              </a:rPr>
              <a:t>Effective Team Working and Communication</a:t>
            </a:r>
          </a:p>
          <a:p>
            <a:pPr algn="ctr"/>
            <a:endParaRPr lang="en-US" dirty="0">
              <a:latin typeface="Arial Narrow" panose="020B0606020202030204" pitchFamily="34" charset="0"/>
            </a:endParaRPr>
          </a:p>
        </p:txBody>
      </p:sp>
    </p:spTree>
    <p:extLst>
      <p:ext uri="{BB962C8B-B14F-4D97-AF65-F5344CB8AC3E}">
        <p14:creationId xmlns:p14="http://schemas.microsoft.com/office/powerpoint/2010/main" val="2528343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8210145" cy="5476064"/>
          </a:xfrm>
        </p:spPr>
        <p:txBody>
          <a:bodyPr>
            <a:normAutofit/>
          </a:bodyPr>
          <a:lstStyle/>
          <a:p>
            <a:pPr>
              <a:buFont typeface="Wingdings" panose="05000000000000000000" pitchFamily="2" charset="2"/>
              <a:buChar char="v"/>
            </a:pPr>
            <a:r>
              <a:rPr lang="en-US" sz="2800" dirty="0">
                <a:latin typeface="Arial Narrow" panose="020B0606020202030204" pitchFamily="34" charset="0"/>
              </a:rPr>
              <a:t>What is communication?</a:t>
            </a:r>
          </a:p>
          <a:p>
            <a:pPr marL="0" indent="0">
              <a:buNone/>
            </a:pPr>
            <a:r>
              <a:rPr lang="en-US" sz="2800" dirty="0">
                <a:latin typeface="Arial Narrow" panose="020B0606020202030204" pitchFamily="34" charset="0"/>
              </a:rPr>
              <a:t>To put it another way, communication is the process of exchanging and receiving information, in other words, speaking, writing, and reading. Those who are good communicators listen attentively, talk or write clearly, and are tolerant of other viewpoints.</a:t>
            </a:r>
          </a:p>
          <a:p>
            <a:pPr>
              <a:buFont typeface="Wingdings" panose="05000000000000000000" pitchFamily="2" charset="2"/>
              <a:buChar char="v"/>
            </a:pPr>
            <a:r>
              <a:rPr lang="en-US" sz="2800" dirty="0">
                <a:latin typeface="Arial Narrow" panose="020B0606020202030204" pitchFamily="34" charset="0"/>
              </a:rPr>
              <a:t>Models of Communication</a:t>
            </a:r>
          </a:p>
          <a:p>
            <a:pPr lvl="1">
              <a:buFont typeface="Wingdings" panose="05000000000000000000" pitchFamily="2" charset="2"/>
              <a:buChar char="ü"/>
            </a:pPr>
            <a:r>
              <a:rPr lang="en-US" sz="2400" dirty="0">
                <a:latin typeface="Arial Narrow" panose="020B0606020202030204" pitchFamily="34" charset="0"/>
              </a:rPr>
              <a:t>Shannon and Weaver (1948) </a:t>
            </a:r>
          </a:p>
          <a:p>
            <a:pPr lvl="1">
              <a:buFont typeface="Wingdings" panose="05000000000000000000" pitchFamily="2" charset="2"/>
              <a:buChar char="ü"/>
            </a:pPr>
            <a:r>
              <a:rPr lang="en-US" sz="2400" dirty="0">
                <a:latin typeface="Arial Narrow" panose="020B0606020202030204" pitchFamily="34" charset="0"/>
              </a:rPr>
              <a:t>Schramm (1954) </a:t>
            </a:r>
          </a:p>
          <a:p>
            <a:pPr lvl="1">
              <a:buFont typeface="Wingdings" panose="05000000000000000000" pitchFamily="2" charset="2"/>
              <a:buChar char="ü"/>
            </a:pPr>
            <a:r>
              <a:rPr lang="en-US" sz="2400" dirty="0" err="1">
                <a:latin typeface="Arial Narrow" panose="020B0606020202030204" pitchFamily="34" charset="0"/>
              </a:rPr>
              <a:t>Berlo</a:t>
            </a:r>
            <a:r>
              <a:rPr lang="en-US" sz="2400" dirty="0">
                <a:latin typeface="Arial Narrow" panose="020B0606020202030204" pitchFamily="34" charset="0"/>
              </a:rPr>
              <a:t> (1960)</a:t>
            </a:r>
          </a:p>
        </p:txBody>
      </p:sp>
      <p:sp>
        <p:nvSpPr>
          <p:cNvPr id="2" name="Title 1"/>
          <p:cNvSpPr>
            <a:spLocks noGrp="1"/>
          </p:cNvSpPr>
          <p:nvPr>
            <p:ph type="title"/>
          </p:nvPr>
        </p:nvSpPr>
        <p:spPr/>
        <p:txBody>
          <a:bodyPr/>
          <a:lstStyle/>
          <a:p>
            <a:r>
              <a:rPr lang="en-US" dirty="0"/>
              <a:t>Introduction</a:t>
            </a:r>
          </a:p>
        </p:txBody>
      </p:sp>
    </p:spTree>
    <p:extLst>
      <p:ext uri="{BB962C8B-B14F-4D97-AF65-F5344CB8AC3E}">
        <p14:creationId xmlns:p14="http://schemas.microsoft.com/office/powerpoint/2010/main" val="3971181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196753"/>
            <a:ext cx="9142030" cy="2664296"/>
          </a:xfrm>
        </p:spPr>
        <p:txBody>
          <a:bodyPr>
            <a:normAutofit fontScale="92500" lnSpcReduction="10000"/>
          </a:bodyPr>
          <a:lstStyle/>
          <a:p>
            <a:r>
              <a:rPr lang="en-US" dirty="0">
                <a:latin typeface="Arial Narrow" panose="020B0606020202030204" pitchFamily="34" charset="0"/>
              </a:rPr>
              <a:t>Instead than focusing just on what the speaker is saying and assuming that they are solely responsible for all communication, </a:t>
            </a:r>
            <a:r>
              <a:rPr lang="en-US" dirty="0" err="1">
                <a:latin typeface="Arial Narrow" panose="020B0606020202030204" pitchFamily="34" charset="0"/>
              </a:rPr>
              <a:t>Berlo</a:t>
            </a:r>
            <a:r>
              <a:rPr lang="en-US" dirty="0">
                <a:latin typeface="Arial Narrow" panose="020B0606020202030204" pitchFamily="34" charset="0"/>
              </a:rPr>
              <a:t> takes into consideration what the message is trying to convey and how it affects people's emotions. Communication model </a:t>
            </a:r>
            <a:r>
              <a:rPr lang="en-US" dirty="0" err="1">
                <a:latin typeface="Arial Narrow" panose="020B0606020202030204" pitchFamily="34" charset="0"/>
              </a:rPr>
              <a:t>Berlo</a:t>
            </a:r>
            <a:r>
              <a:rPr lang="en-US" dirty="0">
                <a:latin typeface="Arial Narrow" panose="020B0606020202030204" pitchFamily="34" charset="0"/>
              </a:rPr>
              <a:t> uses is based on SMCR (</a:t>
            </a:r>
            <a:r>
              <a:rPr lang="en-US" dirty="0" err="1">
                <a:latin typeface="Arial Narrow" panose="020B0606020202030204" pitchFamily="34" charset="0"/>
              </a:rPr>
              <a:t>Narula</a:t>
            </a:r>
            <a:r>
              <a:rPr lang="en-US" dirty="0">
                <a:latin typeface="Arial Narrow" panose="020B0606020202030204" pitchFamily="34" charset="0"/>
              </a:rPr>
              <a:t>,  2006).</a:t>
            </a:r>
          </a:p>
          <a:p>
            <a:r>
              <a:rPr lang="en-US" dirty="0">
                <a:latin typeface="Arial Narrow" panose="020B0606020202030204" pitchFamily="34" charset="0"/>
              </a:rPr>
              <a:t>In the SMCR model: S - Stands for </a:t>
            </a:r>
            <a:r>
              <a:rPr lang="en-US" b="1" dirty="0">
                <a:latin typeface="Arial Narrow" panose="020B0606020202030204" pitchFamily="34" charset="0"/>
              </a:rPr>
              <a:t>Source</a:t>
            </a:r>
            <a:r>
              <a:rPr lang="en-US" dirty="0">
                <a:latin typeface="Arial Narrow" panose="020B0606020202030204" pitchFamily="34" charset="0"/>
              </a:rPr>
              <a:t>, M – </a:t>
            </a:r>
            <a:r>
              <a:rPr lang="en-US" b="1" dirty="0">
                <a:latin typeface="Arial Narrow" panose="020B0606020202030204" pitchFamily="34" charset="0"/>
              </a:rPr>
              <a:t>Message</a:t>
            </a:r>
            <a:r>
              <a:rPr lang="en-US" dirty="0">
                <a:latin typeface="Arial Narrow" panose="020B0606020202030204" pitchFamily="34" charset="0"/>
              </a:rPr>
              <a:t>, C - </a:t>
            </a:r>
            <a:r>
              <a:rPr lang="en-US" b="1" dirty="0">
                <a:latin typeface="Arial Narrow" panose="020B0606020202030204" pitchFamily="34" charset="0"/>
              </a:rPr>
              <a:t>Channel</a:t>
            </a:r>
            <a:r>
              <a:rPr lang="en-US" dirty="0">
                <a:latin typeface="Arial Narrow" panose="020B0606020202030204" pitchFamily="34" charset="0"/>
              </a:rPr>
              <a:t> , R - </a:t>
            </a:r>
            <a:r>
              <a:rPr lang="en-US" b="1" dirty="0">
                <a:latin typeface="Arial Narrow" panose="020B0606020202030204" pitchFamily="34" charset="0"/>
              </a:rPr>
              <a:t>Receiver</a:t>
            </a:r>
            <a:r>
              <a:rPr lang="en-US" dirty="0">
                <a:latin typeface="Arial Narrow" panose="020B0606020202030204" pitchFamily="34" charset="0"/>
              </a:rPr>
              <a:t> </a:t>
            </a:r>
          </a:p>
        </p:txBody>
      </p:sp>
      <p:sp>
        <p:nvSpPr>
          <p:cNvPr id="2" name="Title 1"/>
          <p:cNvSpPr>
            <a:spLocks noGrp="1"/>
          </p:cNvSpPr>
          <p:nvPr>
            <p:ph type="title"/>
          </p:nvPr>
        </p:nvSpPr>
        <p:spPr/>
        <p:txBody>
          <a:bodyPr/>
          <a:lstStyle/>
          <a:p>
            <a:pPr algn="ctr"/>
            <a:r>
              <a:rPr lang="en-US" dirty="0" err="1">
                <a:latin typeface="Arial Narrow" panose="020B0606020202030204" pitchFamily="34" charset="0"/>
              </a:rPr>
              <a:t>Berlo</a:t>
            </a:r>
            <a:r>
              <a:rPr lang="en-US" dirty="0">
                <a:latin typeface="Arial Narrow" panose="020B0606020202030204" pitchFamily="34" charset="0"/>
              </a:rPr>
              <a:t> Model</a:t>
            </a:r>
          </a:p>
        </p:txBody>
      </p:sp>
      <p:pic>
        <p:nvPicPr>
          <p:cNvPr id="3074" name="Picture 2" descr="David Berlo&amp;#39;s Model of Communicat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67744" y="3645024"/>
            <a:ext cx="6840760" cy="3212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03126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600199"/>
            <a:ext cx="9036496" cy="2401919"/>
          </a:xfrm>
        </p:spPr>
        <p:txBody>
          <a:bodyPr>
            <a:normAutofit/>
          </a:bodyPr>
          <a:lstStyle/>
          <a:p>
            <a:r>
              <a:rPr lang="en-US" sz="2800" dirty="0">
                <a:latin typeface="Arial Narrow" panose="020B0606020202030204" pitchFamily="34" charset="0"/>
              </a:rPr>
              <a:t>The Shannon and Weaver Model of Communication is a mathematical theory of communication in which the sender, encoder, channel, noise, decoder, and receiver are all split down into six fundamental ideas (Al-</a:t>
            </a:r>
            <a:r>
              <a:rPr lang="en-US" sz="2800" dirty="0" err="1">
                <a:latin typeface="Arial Narrow" panose="020B0606020202030204" pitchFamily="34" charset="0"/>
              </a:rPr>
              <a:t>Fedaghi</a:t>
            </a:r>
            <a:r>
              <a:rPr lang="en-US" sz="2800" dirty="0">
                <a:latin typeface="Arial Narrow" panose="020B0606020202030204" pitchFamily="34" charset="0"/>
              </a:rPr>
              <a:t>, 2012).</a:t>
            </a:r>
          </a:p>
        </p:txBody>
      </p:sp>
      <p:sp>
        <p:nvSpPr>
          <p:cNvPr id="2" name="Title 1"/>
          <p:cNvSpPr>
            <a:spLocks noGrp="1"/>
          </p:cNvSpPr>
          <p:nvPr>
            <p:ph type="title"/>
          </p:nvPr>
        </p:nvSpPr>
        <p:spPr/>
        <p:txBody>
          <a:bodyPr/>
          <a:lstStyle/>
          <a:p>
            <a:r>
              <a:rPr lang="en-US" dirty="0">
                <a:latin typeface="Arial Narrow" panose="020B0606020202030204" pitchFamily="34" charset="0"/>
              </a:rPr>
              <a:t>Shannon and Weaver Model</a:t>
            </a:r>
          </a:p>
        </p:txBody>
      </p:sp>
      <p:pic>
        <p:nvPicPr>
          <p:cNvPr id="1026" name="Picture 2" descr="A diagram of the shannon-weaver model of communication. It shows a one-way loop of the five components of the theory (going from sender to encoder to channel to decoder to receiver and then back to sender). At the 'channel' step is an arrow showing noise can be inserted here. Between receiver and sender is a sign that reads 'feedback'."/>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83768" y="3789040"/>
            <a:ext cx="6624736" cy="30689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62014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600200"/>
            <a:ext cx="9144000" cy="2044824"/>
          </a:xfrm>
        </p:spPr>
        <p:txBody>
          <a:bodyPr>
            <a:normAutofit/>
          </a:bodyPr>
          <a:lstStyle/>
          <a:p>
            <a:r>
              <a:rPr lang="en-US" sz="2800" dirty="0">
                <a:latin typeface="Arial Narrow" panose="020B0606020202030204" pitchFamily="34" charset="0"/>
              </a:rPr>
              <a:t>Communication, according to the Schramm model, is a process that occurs between a sender (transmitter) and a receiver: there will also be a message and a medium for the message to be delivered (</a:t>
            </a:r>
            <a:r>
              <a:rPr lang="en-US" sz="2800" dirty="0" err="1">
                <a:latin typeface="Arial Narrow" panose="020B0606020202030204" pitchFamily="34" charset="0"/>
              </a:rPr>
              <a:t>Elleström</a:t>
            </a:r>
            <a:r>
              <a:rPr lang="en-US" sz="2800" dirty="0">
                <a:latin typeface="Arial Narrow" panose="020B0606020202030204" pitchFamily="34" charset="0"/>
              </a:rPr>
              <a:t>, L., 2018)</a:t>
            </a:r>
          </a:p>
          <a:p>
            <a:endParaRPr lang="en-US" sz="2800" dirty="0">
              <a:latin typeface="Arial Narrow" panose="020B0606020202030204" pitchFamily="34" charset="0"/>
            </a:endParaRPr>
          </a:p>
        </p:txBody>
      </p:sp>
      <p:sp>
        <p:nvSpPr>
          <p:cNvPr id="2" name="Title 1"/>
          <p:cNvSpPr>
            <a:spLocks noGrp="1"/>
          </p:cNvSpPr>
          <p:nvPr>
            <p:ph type="title"/>
          </p:nvPr>
        </p:nvSpPr>
        <p:spPr/>
        <p:txBody>
          <a:bodyPr>
            <a:normAutofit/>
          </a:bodyPr>
          <a:lstStyle/>
          <a:p>
            <a:pPr algn="ctr"/>
            <a:r>
              <a:rPr lang="en-US" dirty="0">
                <a:latin typeface="Arial Narrow" panose="020B0606020202030204" pitchFamily="34" charset="0"/>
              </a:rPr>
              <a:t>Schramm Model</a:t>
            </a:r>
          </a:p>
        </p:txBody>
      </p:sp>
      <p:pic>
        <p:nvPicPr>
          <p:cNvPr id="2050" name="Picture 2" descr="Wilbur Schramm&amp;#39;s model of communication [reproduced diagram] (Lee, 2020)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3573016"/>
            <a:ext cx="7488832" cy="32950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6090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buFont typeface="Wingdings" panose="05000000000000000000" pitchFamily="2" charset="2"/>
              <a:buChar char="v"/>
            </a:pPr>
            <a:r>
              <a:rPr lang="en-US" sz="2800" dirty="0">
                <a:latin typeface="Arial Narrow" panose="020B0606020202030204" pitchFamily="34" charset="0"/>
              </a:rPr>
              <a:t>Al-</a:t>
            </a:r>
            <a:r>
              <a:rPr lang="en-US" sz="2800" dirty="0" err="1">
                <a:latin typeface="Arial Narrow" panose="020B0606020202030204" pitchFamily="34" charset="0"/>
              </a:rPr>
              <a:t>Fedaghi</a:t>
            </a:r>
            <a:r>
              <a:rPr lang="en-US" sz="2800" dirty="0">
                <a:latin typeface="Arial Narrow" panose="020B0606020202030204" pitchFamily="34" charset="0"/>
              </a:rPr>
              <a:t>, S., 2012. A conceptual foundation for the Shannon-Weaver model of communication. </a:t>
            </a:r>
            <a:r>
              <a:rPr lang="en-US" sz="2800" i="1" dirty="0">
                <a:latin typeface="Arial Narrow" panose="020B0606020202030204" pitchFamily="34" charset="0"/>
              </a:rPr>
              <a:t>International Journal of Soft Computing</a:t>
            </a:r>
            <a:r>
              <a:rPr lang="en-US" sz="2800" dirty="0">
                <a:latin typeface="Arial Narrow" panose="020B0606020202030204" pitchFamily="34" charset="0"/>
              </a:rPr>
              <a:t>, </a:t>
            </a:r>
            <a:r>
              <a:rPr lang="en-US" sz="2800" i="1" dirty="0">
                <a:latin typeface="Arial Narrow" panose="020B0606020202030204" pitchFamily="34" charset="0"/>
              </a:rPr>
              <a:t>7</a:t>
            </a:r>
            <a:r>
              <a:rPr lang="en-US" sz="2800" dirty="0">
                <a:latin typeface="Arial Narrow" panose="020B0606020202030204" pitchFamily="34" charset="0"/>
              </a:rPr>
              <a:t>(1), pp.12-19.</a:t>
            </a:r>
          </a:p>
          <a:p>
            <a:pPr>
              <a:buFont typeface="Wingdings" panose="05000000000000000000" pitchFamily="2" charset="2"/>
              <a:buChar char="v"/>
            </a:pPr>
            <a:r>
              <a:rPr lang="en-US" sz="2800" dirty="0" err="1">
                <a:latin typeface="Arial Narrow" panose="020B0606020202030204" pitchFamily="34" charset="0"/>
              </a:rPr>
              <a:t>Elleström</a:t>
            </a:r>
            <a:r>
              <a:rPr lang="en-US" sz="2800" dirty="0">
                <a:latin typeface="Arial Narrow" panose="020B0606020202030204" pitchFamily="34" charset="0"/>
              </a:rPr>
              <a:t>, L., 2018. A medium-centered model of communication. </a:t>
            </a:r>
            <a:r>
              <a:rPr lang="en-US" sz="2800" i="1" dirty="0" err="1">
                <a:latin typeface="Arial Narrow" panose="020B0606020202030204" pitchFamily="34" charset="0"/>
              </a:rPr>
              <a:t>Semiotica</a:t>
            </a:r>
            <a:r>
              <a:rPr lang="en-US" sz="2800" dirty="0">
                <a:latin typeface="Arial Narrow" panose="020B0606020202030204" pitchFamily="34" charset="0"/>
              </a:rPr>
              <a:t>, </a:t>
            </a:r>
            <a:r>
              <a:rPr lang="en-US" sz="2800" i="1" dirty="0">
                <a:latin typeface="Arial Narrow" panose="020B0606020202030204" pitchFamily="34" charset="0"/>
              </a:rPr>
              <a:t>2018</a:t>
            </a:r>
            <a:r>
              <a:rPr lang="en-US" sz="2800" dirty="0">
                <a:latin typeface="Arial Narrow" panose="020B0606020202030204" pitchFamily="34" charset="0"/>
              </a:rPr>
              <a:t>(224), pp.269-293.</a:t>
            </a:r>
          </a:p>
          <a:p>
            <a:pPr>
              <a:buFont typeface="Wingdings" panose="05000000000000000000" pitchFamily="2" charset="2"/>
              <a:buChar char="v"/>
            </a:pPr>
            <a:r>
              <a:rPr lang="en-US" sz="2800" dirty="0" err="1">
                <a:latin typeface="Arial Narrow" panose="020B0606020202030204" pitchFamily="34" charset="0"/>
              </a:rPr>
              <a:t>Narula</a:t>
            </a:r>
            <a:r>
              <a:rPr lang="en-US" sz="2800" dirty="0">
                <a:latin typeface="Arial Narrow" panose="020B0606020202030204" pitchFamily="34" charset="0"/>
              </a:rPr>
              <a:t>, U., 2006. </a:t>
            </a:r>
            <a:r>
              <a:rPr lang="en-US" sz="2800" i="1" dirty="0">
                <a:latin typeface="Arial Narrow" panose="020B0606020202030204" pitchFamily="34" charset="0"/>
              </a:rPr>
              <a:t>Communication models</a:t>
            </a:r>
            <a:r>
              <a:rPr lang="en-US" sz="2800" dirty="0">
                <a:latin typeface="Arial Narrow" panose="020B0606020202030204" pitchFamily="34" charset="0"/>
              </a:rPr>
              <a:t>. Atlantic Publishers &amp; Dist.</a:t>
            </a:r>
          </a:p>
          <a:p>
            <a:pPr>
              <a:buFont typeface="Wingdings" panose="05000000000000000000" pitchFamily="2" charset="2"/>
              <a:buChar char="v"/>
            </a:pPr>
            <a:endParaRPr lang="en-US" sz="2800" dirty="0">
              <a:latin typeface="Arial Narrow" panose="020B0606020202030204" pitchFamily="34" charset="0"/>
            </a:endParaRPr>
          </a:p>
        </p:txBody>
      </p:sp>
      <p:sp>
        <p:nvSpPr>
          <p:cNvPr id="3" name="Title 2"/>
          <p:cNvSpPr>
            <a:spLocks noGrp="1"/>
          </p:cNvSpPr>
          <p:nvPr>
            <p:ph type="title"/>
          </p:nvPr>
        </p:nvSpPr>
        <p:spPr/>
        <p:txBody>
          <a:bodyPr/>
          <a:lstStyle/>
          <a:p>
            <a:pPr algn="ctr"/>
            <a:r>
              <a:rPr lang="en-US" b="0" dirty="0">
                <a:effectLst/>
                <a:latin typeface="Arial Narrow" panose="020B0606020202030204" pitchFamily="34" charset="0"/>
              </a:rPr>
              <a:t>Reference List</a:t>
            </a:r>
          </a:p>
        </p:txBody>
      </p:sp>
    </p:spTree>
    <p:extLst>
      <p:ext uri="{BB962C8B-B14F-4D97-AF65-F5344CB8AC3E}">
        <p14:creationId xmlns:p14="http://schemas.microsoft.com/office/powerpoint/2010/main" val="2297784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822561577"/>
              </p:ext>
            </p:extLst>
          </p:nvPr>
        </p:nvGraphicFramePr>
        <p:xfrm>
          <a:off x="0" y="332656"/>
          <a:ext cx="9143999" cy="6525342"/>
        </p:xfrm>
        <a:graphic>
          <a:graphicData uri="http://schemas.openxmlformats.org/drawingml/2006/table">
            <a:tbl>
              <a:tblPr firstRow="1" bandRow="1">
                <a:tableStyleId>{5C22544A-7EE6-4342-B048-85BDC9FD1C3A}</a:tableStyleId>
              </a:tblPr>
              <a:tblGrid>
                <a:gridCol w="3298049">
                  <a:extLst>
                    <a:ext uri="{9D8B030D-6E8A-4147-A177-3AD203B41FA5}">
                      <a16:colId xmlns:a16="http://schemas.microsoft.com/office/drawing/2014/main" val="1381715570"/>
                    </a:ext>
                  </a:extLst>
                </a:gridCol>
                <a:gridCol w="5845950">
                  <a:extLst>
                    <a:ext uri="{9D8B030D-6E8A-4147-A177-3AD203B41FA5}">
                      <a16:colId xmlns:a16="http://schemas.microsoft.com/office/drawing/2014/main" val="3579679796"/>
                    </a:ext>
                  </a:extLst>
                </a:gridCol>
              </a:tblGrid>
              <a:tr h="1050471">
                <a:tc>
                  <a:txBody>
                    <a:bodyPr/>
                    <a:lstStyle/>
                    <a:p>
                      <a:pPr algn="ctr"/>
                      <a:r>
                        <a:rPr lang="en-GB" sz="1800" dirty="0"/>
                        <a:t>Teamwork Evaluation </a:t>
                      </a:r>
                    </a:p>
                  </a:txBody>
                  <a:tcPr marL="68580" marR="68580" marT="34290" marB="34290"/>
                </a:tc>
                <a:tc>
                  <a:txBody>
                    <a:bodyPr/>
                    <a:lstStyle/>
                    <a:p>
                      <a:pPr algn="ctr"/>
                      <a:r>
                        <a:rPr lang="en-GB" sz="1800" dirty="0"/>
                        <a:t>Team responses. </a:t>
                      </a:r>
                    </a:p>
                  </a:txBody>
                  <a:tcPr marL="68580" marR="68580" marT="34290" marB="34290"/>
                </a:tc>
                <a:extLst>
                  <a:ext uri="{0D108BD9-81ED-4DB2-BD59-A6C34878D82A}">
                    <a16:rowId xmlns:a16="http://schemas.microsoft.com/office/drawing/2014/main" val="3160018179"/>
                  </a:ext>
                </a:extLst>
              </a:tr>
              <a:tr h="1050471">
                <a:tc>
                  <a:txBody>
                    <a:bodyPr/>
                    <a:lstStyle/>
                    <a:p>
                      <a:r>
                        <a:rPr lang="en-GB" sz="1400" dirty="0"/>
                        <a:t>Who was in your team? </a:t>
                      </a:r>
                    </a:p>
                  </a:txBody>
                  <a:tcPr marL="68580" marR="68580" marT="34290" marB="34290"/>
                </a:tc>
                <a:tc>
                  <a:txBody>
                    <a:bodyPr/>
                    <a:lstStyle/>
                    <a:p>
                      <a:r>
                        <a:rPr lang="ro-RO" sz="1400" dirty="0"/>
                        <a:t>BENJAMIN THOMAS FIRTH</a:t>
                      </a:r>
                    </a:p>
                    <a:p>
                      <a:r>
                        <a:rPr lang="en-GB" sz="1400" dirty="0"/>
                        <a:t>CRAIG C. OGBULIE</a:t>
                      </a:r>
                    </a:p>
                  </a:txBody>
                  <a:tcPr marL="68580" marR="68580" marT="34290" marB="34290"/>
                </a:tc>
                <a:extLst>
                  <a:ext uri="{0D108BD9-81ED-4DB2-BD59-A6C34878D82A}">
                    <a16:rowId xmlns:a16="http://schemas.microsoft.com/office/drawing/2014/main" val="2318373457"/>
                  </a:ext>
                </a:extLst>
              </a:tr>
              <a:tr h="112464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were the key strengths of your team? </a:t>
                      </a:r>
                    </a:p>
                    <a:p>
                      <a:endParaRPr lang="en-GB" sz="1400" dirty="0"/>
                    </a:p>
                  </a:txBody>
                  <a:tcPr marL="68580" marR="68580" marT="34290" marB="34290"/>
                </a:tc>
                <a:tc>
                  <a:txBody>
                    <a:bodyPr/>
                    <a:lstStyle/>
                    <a:p>
                      <a:r>
                        <a:rPr lang="ro-RO" sz="1400" dirty="0"/>
                        <a:t>COMMUNICATION</a:t>
                      </a:r>
                    </a:p>
                    <a:p>
                      <a:r>
                        <a:rPr lang="ro-RO" sz="1400" dirty="0"/>
                        <a:t>RESPONSIBILI</a:t>
                      </a:r>
                      <a:r>
                        <a:rPr lang="en-US" sz="1400" dirty="0"/>
                        <a:t>TY</a:t>
                      </a:r>
                    </a:p>
                    <a:p>
                      <a:r>
                        <a:rPr lang="en-US" sz="1400" dirty="0"/>
                        <a:t>ACTIVE LISTENING</a:t>
                      </a:r>
                      <a:endParaRPr lang="en-GB" sz="1400" dirty="0"/>
                    </a:p>
                  </a:txBody>
                  <a:tcPr marL="68580" marR="68580" marT="34290" marB="34290"/>
                </a:tc>
                <a:extLst>
                  <a:ext uri="{0D108BD9-81ED-4DB2-BD59-A6C34878D82A}">
                    <a16:rowId xmlns:a16="http://schemas.microsoft.com/office/drawing/2014/main" val="2507276796"/>
                  </a:ext>
                </a:extLst>
              </a:tr>
              <a:tr h="112464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were the challenges that you overcame as a team?</a:t>
                      </a:r>
                    </a:p>
                    <a:p>
                      <a:endParaRPr lang="en-GB" sz="1400" dirty="0"/>
                    </a:p>
                  </a:txBody>
                  <a:tcPr marL="68580" marR="68580" marT="34290" marB="34290"/>
                </a:tc>
                <a:tc>
                  <a:txBody>
                    <a:bodyPr/>
                    <a:lstStyle/>
                    <a:p>
                      <a:r>
                        <a:rPr lang="en-US" sz="1400" dirty="0"/>
                        <a:t>GETTING THE BALANCE RIGHT( THERE IS A LINE BETWEEN PUSHING PEOPLE TO HARD AND BEING A SOFT TOUCH AND IT IS TOUGH TO GET IT RIGHT)</a:t>
                      </a:r>
                      <a:endParaRPr lang="en-GB" sz="1400" dirty="0"/>
                    </a:p>
                  </a:txBody>
                  <a:tcPr marL="68580" marR="68580" marT="34290" marB="34290"/>
                </a:tc>
                <a:extLst>
                  <a:ext uri="{0D108BD9-81ED-4DB2-BD59-A6C34878D82A}">
                    <a16:rowId xmlns:a16="http://schemas.microsoft.com/office/drawing/2014/main" val="1913256840"/>
                  </a:ext>
                </a:extLst>
              </a:tr>
              <a:tr h="112464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What would you do differently if you worked as a team again?</a:t>
                      </a:r>
                    </a:p>
                    <a:p>
                      <a:endParaRPr lang="en-GB" sz="1400" dirty="0"/>
                    </a:p>
                  </a:txBody>
                  <a:tcPr marL="68580" marR="68580" marT="34290" marB="34290"/>
                </a:tc>
                <a:tc>
                  <a:txBody>
                    <a:bodyPr/>
                    <a:lstStyle/>
                    <a:p>
                      <a:r>
                        <a:rPr lang="en-US" sz="1400" dirty="0"/>
                        <a:t>I WOULD MANAGE MY TIME BETTER.</a:t>
                      </a:r>
                      <a:endParaRPr lang="en-GB" sz="1400" dirty="0"/>
                    </a:p>
                  </a:txBody>
                  <a:tcPr marL="68580" marR="68580" marT="34290" marB="34290"/>
                </a:tc>
                <a:extLst>
                  <a:ext uri="{0D108BD9-81ED-4DB2-BD59-A6C34878D82A}">
                    <a16:rowId xmlns:a16="http://schemas.microsoft.com/office/drawing/2014/main" val="771358641"/>
                  </a:ext>
                </a:extLst>
              </a:tr>
              <a:tr h="1050471">
                <a:tc>
                  <a:txBody>
                    <a:bodyPr/>
                    <a:lstStyle/>
                    <a:p>
                      <a:r>
                        <a:rPr lang="en-GB" sz="1400" dirty="0"/>
                        <a:t>How would you rate your team working? Out of 10? </a:t>
                      </a:r>
                    </a:p>
                  </a:txBody>
                  <a:tcPr marL="68580" marR="68580" marT="34290" marB="34290"/>
                </a:tc>
                <a:tc>
                  <a:txBody>
                    <a:bodyPr/>
                    <a:lstStyle/>
                    <a:p>
                      <a:r>
                        <a:rPr lang="en-GB" sz="1400" dirty="0"/>
                        <a:t> 10</a:t>
                      </a:r>
                    </a:p>
                  </a:txBody>
                  <a:tcPr marL="68580" marR="68580" marT="34290" marB="34290"/>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259</TotalTime>
  <Words>2190</Words>
  <Application>Microsoft Office PowerPoint</Application>
  <PresentationFormat>On-screen Show (4:3)</PresentationFormat>
  <Paragraphs>130</Paragraphs>
  <Slides>7</Slides>
  <Notes>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Arial Narrow</vt:lpstr>
      <vt:lpstr>Calibri</vt:lpstr>
      <vt:lpstr>Lucida Sans Unicode</vt:lpstr>
      <vt:lpstr>Verdana</vt:lpstr>
      <vt:lpstr>Wingdings</vt:lpstr>
      <vt:lpstr>Wingdings 2</vt:lpstr>
      <vt:lpstr>Wingdings 3</vt:lpstr>
      <vt:lpstr>Concourse</vt:lpstr>
      <vt:lpstr>Communication Models</vt:lpstr>
      <vt:lpstr>Introduction</vt:lpstr>
      <vt:lpstr>Berlo Model</vt:lpstr>
      <vt:lpstr>Shannon and Weaver Model</vt:lpstr>
      <vt:lpstr>Schramm Model</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Anca Iuliana Gogoase (2026352)</cp:lastModifiedBy>
  <cp:revision>9</cp:revision>
  <dcterms:created xsi:type="dcterms:W3CDTF">2021-11-14T20:16:03Z</dcterms:created>
  <dcterms:modified xsi:type="dcterms:W3CDTF">2021-11-20T16:45:55Z</dcterms:modified>
</cp:coreProperties>
</file>