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7" r:id="rId2"/>
    <p:sldId id="266" r:id="rId3"/>
    <p:sldId id="259" r:id="rId4"/>
    <p:sldId id="260" r:id="rId5"/>
    <p:sldId id="261" r:id="rId6"/>
    <p:sldId id="262" r:id="rId7"/>
    <p:sldId id="263" r:id="rId8"/>
    <p:sldId id="264" r:id="rId9"/>
    <p:sldId id="265" r:id="rId10"/>
    <p:sldId id="25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78AEDE-75FD-4F62-964F-AABF1E127BD8}" type="datetimeFigureOut">
              <a:rPr lang="en-GB" smtClean="0"/>
              <a:t>04/03/2019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C6421D-19A4-4FFF-977E-62A97D74114C}" type="slidenum">
              <a:rPr lang="en-GB" smtClean="0"/>
              <a:t>‹#›</a:t>
            </a:fld>
            <a:endParaRPr lang="en-GB"/>
          </a:p>
        </p:txBody>
      </p:sp>
    </p:spTree>
    <p:extLst>
      <p:ext uri="{BB962C8B-B14F-4D97-AF65-F5344CB8AC3E}">
        <p14:creationId xmlns:p14="http://schemas.microsoft.com/office/powerpoint/2010/main" val="208319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3F9C42-C625-4C6C-AA6E-11F84E835E9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1069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3F9C42-C625-4C6C-AA6E-11F84E835E9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4040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3</a:t>
            </a:fld>
            <a:endParaRPr lang="en-GB"/>
          </a:p>
        </p:txBody>
      </p:sp>
    </p:spTree>
    <p:extLst>
      <p:ext uri="{BB962C8B-B14F-4D97-AF65-F5344CB8AC3E}">
        <p14:creationId xmlns:p14="http://schemas.microsoft.com/office/powerpoint/2010/main" val="3494262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4</a:t>
            </a:fld>
            <a:endParaRPr lang="en-GB"/>
          </a:p>
        </p:txBody>
      </p:sp>
    </p:spTree>
    <p:extLst>
      <p:ext uri="{BB962C8B-B14F-4D97-AF65-F5344CB8AC3E}">
        <p14:creationId xmlns:p14="http://schemas.microsoft.com/office/powerpoint/2010/main" val="26851652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5</a:t>
            </a:fld>
            <a:endParaRPr lang="en-GB"/>
          </a:p>
        </p:txBody>
      </p:sp>
    </p:spTree>
    <p:extLst>
      <p:ext uri="{BB962C8B-B14F-4D97-AF65-F5344CB8AC3E}">
        <p14:creationId xmlns:p14="http://schemas.microsoft.com/office/powerpoint/2010/main" val="3243106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6</a:t>
            </a:fld>
            <a:endParaRPr lang="en-GB"/>
          </a:p>
        </p:txBody>
      </p:sp>
    </p:spTree>
    <p:extLst>
      <p:ext uri="{BB962C8B-B14F-4D97-AF65-F5344CB8AC3E}">
        <p14:creationId xmlns:p14="http://schemas.microsoft.com/office/powerpoint/2010/main" val="3193041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7</a:t>
            </a:fld>
            <a:endParaRPr lang="en-GB"/>
          </a:p>
        </p:txBody>
      </p:sp>
    </p:spTree>
    <p:extLst>
      <p:ext uri="{BB962C8B-B14F-4D97-AF65-F5344CB8AC3E}">
        <p14:creationId xmlns:p14="http://schemas.microsoft.com/office/powerpoint/2010/main" val="3987162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8</a:t>
            </a:fld>
            <a:endParaRPr lang="en-GB"/>
          </a:p>
        </p:txBody>
      </p:sp>
    </p:spTree>
    <p:extLst>
      <p:ext uri="{BB962C8B-B14F-4D97-AF65-F5344CB8AC3E}">
        <p14:creationId xmlns:p14="http://schemas.microsoft.com/office/powerpoint/2010/main" val="2158813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63F9C42-C625-4C6C-AA6E-11F84E835E97}" type="slidenum">
              <a:rPr lang="en-GB" smtClean="0"/>
              <a:t>9</a:t>
            </a:fld>
            <a:endParaRPr lang="en-GB"/>
          </a:p>
        </p:txBody>
      </p:sp>
    </p:spTree>
    <p:extLst>
      <p:ext uri="{BB962C8B-B14F-4D97-AF65-F5344CB8AC3E}">
        <p14:creationId xmlns:p14="http://schemas.microsoft.com/office/powerpoint/2010/main" val="1792601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909774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761261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BF5A694-7276-4DCD-9501-4CF78C3F49BD}" type="datetimeFigureOut">
              <a:rPr lang="en-GB" smtClean="0"/>
              <a:t>04/03/2019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410270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BF5A694-7276-4DCD-9501-4CF78C3F49BD}" type="datetimeFigureOut">
              <a:rPr lang="en-GB" smtClean="0"/>
              <a:t>04/03/2019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486386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BF5A694-7276-4DCD-9501-4CF78C3F49BD}" type="datetimeFigureOut">
              <a:rPr lang="en-GB" smtClean="0"/>
              <a:t>04/03/2019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504463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BF5A694-7276-4DCD-9501-4CF78C3F49BD}" type="datetimeFigureOut">
              <a:rPr lang="en-GB" smtClean="0"/>
              <a:t>04/03/2019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07368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F5A694-7276-4DCD-9501-4CF78C3F49BD}" type="datetimeFigureOut">
              <a:rPr lang="en-GB" smtClean="0"/>
              <a:t>04/03/2019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662773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4074704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BF5A694-7276-4DCD-9501-4CF78C3F49BD}" type="datetimeFigureOut">
              <a:rPr lang="en-GB" smtClean="0"/>
              <a:t>04/03/2019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41509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3187823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F5A694-7276-4DCD-9501-4CF78C3F49BD}" type="datetimeFigureOut">
              <a:rPr lang="en-GB" smtClean="0"/>
              <a:t>04/03/2019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02693-8B10-4B52-B3AB-5A2191F588BB}" type="slidenum">
              <a:rPr lang="en-GB" smtClean="0"/>
              <a:t>‹#›</a:t>
            </a:fld>
            <a:endParaRPr lang="en-GB"/>
          </a:p>
        </p:txBody>
      </p:sp>
    </p:spTree>
    <p:extLst>
      <p:ext uri="{BB962C8B-B14F-4D97-AF65-F5344CB8AC3E}">
        <p14:creationId xmlns:p14="http://schemas.microsoft.com/office/powerpoint/2010/main" val="1072952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t="-20000" b="-2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F5A694-7276-4DCD-9501-4CF78C3F49BD}" type="datetimeFigureOut">
              <a:rPr lang="en-GB" smtClean="0"/>
              <a:t>04/03/2019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F02693-8B10-4B52-B3AB-5A2191F588BB}" type="slidenum">
              <a:rPr lang="en-GB" smtClean="0"/>
              <a:t>‹#›</a:t>
            </a:fld>
            <a:endParaRPr lang="en-GB"/>
          </a:p>
        </p:txBody>
      </p:sp>
    </p:spTree>
    <p:extLst>
      <p:ext uri="{BB962C8B-B14F-4D97-AF65-F5344CB8AC3E}">
        <p14:creationId xmlns:p14="http://schemas.microsoft.com/office/powerpoint/2010/main" val="37403030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8000"/>
            <a:lum/>
          </a:blip>
          <a:srcRect/>
          <a:stretch>
            <a:fillRect t="-20000" b="-20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4842" y="2737064"/>
            <a:ext cx="11170509" cy="2817342"/>
          </a:xfrm>
        </p:spPr>
        <p:txBody>
          <a:bodyPr>
            <a:normAutofit fontScale="90000"/>
          </a:bodyPr>
          <a:lstStyle/>
          <a:p>
            <a:r>
              <a:rPr lang="en-GB" sz="2000" dirty="0" smtClean="0">
                <a:solidFill>
                  <a:srgbClr val="FF0000"/>
                </a:solidFill>
                <a:latin typeface="Arial Black" panose="020B0A04020102020204" pitchFamily="34" charset="0"/>
              </a:rPr>
              <a:t>HPHI5005/6005</a:t>
            </a:r>
            <a:r>
              <a:rPr lang="en-GB" sz="3600" dirty="0" smtClean="0">
                <a:solidFill>
                  <a:srgbClr val="FF0000"/>
                </a:solidFill>
                <a:latin typeface="Arial Black" panose="020B0A04020102020204" pitchFamily="34" charset="0"/>
              </a:rPr>
              <a:t/>
            </a:r>
            <a:br>
              <a:rPr lang="en-GB" sz="3600" dirty="0" smtClean="0">
                <a:solidFill>
                  <a:srgbClr val="FF0000"/>
                </a:solidFill>
                <a:latin typeface="Arial Black" panose="020B0A04020102020204" pitchFamily="34" charset="0"/>
              </a:rPr>
            </a:br>
            <a: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t>How </a:t>
            </a:r>
            <a:b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br>
            <a: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t>Soon </a:t>
            </a:r>
            <a:b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br>
            <a: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t>Is </a:t>
            </a:r>
            <a:b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br>
            <a: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t>Then?</a:t>
            </a:r>
            <a:br>
              <a:rPr lang="en-GB" b="1" dirty="0" smtClean="0">
                <a:solidFill>
                  <a:srgbClr val="FF0000"/>
                </a:solidFill>
                <a:effectLst>
                  <a:outerShdw blurRad="38100" dist="38100" dir="2700000" algn="tl">
                    <a:srgbClr val="000000">
                      <a:alpha val="43137"/>
                    </a:srgbClr>
                  </a:outerShdw>
                </a:effectLst>
                <a:latin typeface="Arial Black" panose="020B0A04020102020204" pitchFamily="34" charset="0"/>
              </a:rPr>
            </a:br>
            <a:r>
              <a:rPr lang="en-GB" sz="3600" dirty="0" smtClean="0">
                <a:solidFill>
                  <a:srgbClr val="FF0000"/>
                </a:solidFill>
                <a:latin typeface="Arial Black" panose="020B0A04020102020204" pitchFamily="34" charset="0"/>
              </a:rPr>
              <a:t> Thatcher, Reagan and the Legacies of the 1980s</a:t>
            </a:r>
            <a:r>
              <a:rPr lang="en-GB" dirty="0" smtClean="0">
                <a:solidFill>
                  <a:srgbClr val="FF0000"/>
                </a:solidFill>
                <a:latin typeface="Arial Black" panose="020B0A04020102020204" pitchFamily="34" charset="0"/>
              </a:rPr>
              <a:t/>
            </a:r>
            <a:br>
              <a:rPr lang="en-GB" dirty="0" smtClean="0">
                <a:solidFill>
                  <a:srgbClr val="FF0000"/>
                </a:solidFill>
                <a:latin typeface="Arial Black" panose="020B0A04020102020204" pitchFamily="34" charset="0"/>
              </a:rPr>
            </a:br>
            <a:endParaRPr lang="en-GB" dirty="0">
              <a:solidFill>
                <a:srgbClr val="FF0000"/>
              </a:solidFill>
              <a:latin typeface="Arial Black" panose="020B0A04020102020204" pitchFamily="34" charset="0"/>
            </a:endParaRPr>
          </a:p>
        </p:txBody>
      </p:sp>
      <p:sp>
        <p:nvSpPr>
          <p:cNvPr id="3" name="Subtitle 2"/>
          <p:cNvSpPr>
            <a:spLocks noGrp="1"/>
          </p:cNvSpPr>
          <p:nvPr>
            <p:ph type="subTitle" idx="1"/>
          </p:nvPr>
        </p:nvSpPr>
        <p:spPr>
          <a:xfrm>
            <a:off x="1524000" y="4442297"/>
            <a:ext cx="9144000" cy="1655762"/>
          </a:xfrm>
        </p:spPr>
        <p:txBody>
          <a:bodyPr>
            <a:normAutofit fontScale="47500" lnSpcReduction="20000"/>
          </a:bodyPr>
          <a:lstStyle/>
          <a:p>
            <a:endParaRPr lang="en-GB" dirty="0"/>
          </a:p>
          <a:p>
            <a:endParaRPr lang="en-GB" sz="10100" b="1" dirty="0" smtClean="0">
              <a:solidFill>
                <a:srgbClr val="FF0000"/>
              </a:solidFill>
              <a:effectLst>
                <a:outerShdw blurRad="38100" dist="38100" dir="2700000" algn="tl">
                  <a:srgbClr val="000000">
                    <a:alpha val="43137"/>
                  </a:srgbClr>
                </a:outerShdw>
              </a:effectLst>
            </a:endParaRPr>
          </a:p>
          <a:p>
            <a:r>
              <a:rPr lang="en-GB" sz="10100" b="1" dirty="0" smtClean="0">
                <a:solidFill>
                  <a:srgbClr val="FFFF00"/>
                </a:solidFill>
                <a:effectLst>
                  <a:outerShdw blurRad="38100" dist="38100" dir="2700000" algn="tl">
                    <a:srgbClr val="000000">
                      <a:alpha val="43137"/>
                    </a:srgbClr>
                  </a:outerShdw>
                </a:effectLst>
              </a:rPr>
              <a:t>ESSAY GUIDANCE</a:t>
            </a:r>
            <a:endParaRPr lang="en-GB" sz="10100" dirty="0">
              <a:solidFill>
                <a:srgbClr val="FFFF00"/>
              </a:solidFill>
            </a:endParaRPr>
          </a:p>
        </p:txBody>
      </p:sp>
    </p:spTree>
    <p:extLst>
      <p:ext uri="{BB962C8B-B14F-4D97-AF65-F5344CB8AC3E}">
        <p14:creationId xmlns:p14="http://schemas.microsoft.com/office/powerpoint/2010/main" val="3971668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7825037"/>
          </a:xfrm>
          <a:prstGeom prst="rect">
            <a:avLst/>
          </a:prstGeom>
        </p:spPr>
        <p:txBody>
          <a:bodyPr wrap="square" lIns="720000" tIns="720000" rIns="720000" bIns="720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smtClean="0">
                <a:ln>
                  <a:noFill/>
                </a:ln>
                <a:solidFill>
                  <a:prstClr val="black"/>
                </a:solidFill>
                <a:effectLst/>
                <a:uLnTx/>
                <a:uFillTx/>
                <a:latin typeface="Calibri" panose="020F0502020204030204"/>
                <a:ea typeface="+mn-ea"/>
                <a:cs typeface="+mn-cs"/>
              </a:rPr>
              <a:t>ESSAY</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Choose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 topic relating to Margaret Thatcher’s premiership or Ronald Reagan’s presidency, and construct an essay using archival materials (such as those held by the Ronald Reagan Presidential Library and Museum and the Margaret Thatcher Foundation). The essay should address the following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smtClean="0">
                <a:ln>
                  <a:noFill/>
                </a:ln>
                <a:solidFill>
                  <a:prstClr val="black"/>
                </a:solidFill>
                <a:effectLst/>
                <a:uLnTx/>
                <a:uFillTx/>
                <a:latin typeface="Calibri" panose="020F0502020204030204"/>
                <a:ea typeface="+mn-ea"/>
                <a:cs typeface="+mn-cs"/>
              </a:rPr>
              <a:t>Level 5</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smtClean="0">
                <a:ln>
                  <a:noFill/>
                </a:ln>
                <a:solidFill>
                  <a:prstClr val="black"/>
                </a:solidFill>
                <a:effectLst/>
                <a:uLnTx/>
                <a:uFillTx/>
                <a:latin typeface="Calibri" panose="020F0502020204030204"/>
                <a:ea typeface="+mn-ea"/>
                <a:cs typeface="+mn-cs"/>
              </a:rPr>
              <a:t>What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was Thatcher/Reagan’s attitude with regards to your chosen topic, and what might this reveal about her/his broader political project? How effective and impactful was the position taken by Thatcher/Reagan with regard on your chosen topic</a:t>
            </a:r>
            <a:r>
              <a:rPr kumimoji="0" lang="en-GB" sz="2400" b="1"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sng"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smtClean="0">
                <a:ln>
                  <a:noFill/>
                </a:ln>
                <a:solidFill>
                  <a:prstClr val="black"/>
                </a:solidFill>
                <a:effectLst/>
                <a:uLnTx/>
                <a:uFillTx/>
                <a:latin typeface="Calibri" panose="020F0502020204030204"/>
                <a:ea typeface="+mn-ea"/>
                <a:cs typeface="+mn-cs"/>
              </a:rPr>
              <a:t>Level </a:t>
            </a:r>
            <a:r>
              <a:rPr kumimoji="0" lang="en-GB" sz="2400" b="1" i="0" u="sng" strike="noStrike" kern="1200" cap="none" spc="0" normalizeH="0" baseline="0" noProof="0" dirty="0">
                <a:ln>
                  <a:noFill/>
                </a:ln>
                <a:solidFill>
                  <a:prstClr val="black"/>
                </a:solidFill>
                <a:effectLst/>
                <a:uLnTx/>
                <a:uFillTx/>
                <a:latin typeface="Calibri" panose="020F0502020204030204"/>
                <a:ea typeface="+mn-ea"/>
                <a:cs typeface="+mn-cs"/>
              </a:rPr>
              <a:t>6</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smtClean="0">
                <a:ln>
                  <a:noFill/>
                </a:ln>
                <a:solidFill>
                  <a:prstClr val="black"/>
                </a:solidFill>
                <a:effectLst/>
                <a:uLnTx/>
                <a:uFillTx/>
                <a:latin typeface="Calibri" panose="020F0502020204030204"/>
                <a:ea typeface="+mn-ea"/>
                <a:cs typeface="+mn-cs"/>
              </a:rPr>
              <a:t>What </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was Thatcher/Reagan’s attitude with regards to your chosen topic, and what might this reveal about her/his broader political project? How effective and impactful was the position taken by Thatcher/Reagan on your chosen topic,</a:t>
            </a: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 and what insights might this offer about how she/he transformed British/American politics</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2277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347710"/>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a:t>
            </a:r>
            <a:r>
              <a:rPr lang="en-GB" sz="2400" b="1" dirty="0"/>
              <a:t>was Thatcher/Reagan’s attitude with regards to your chosen topic, and what might this reveal about her/his broader political project? How effective and impactful was the position taken by Thatcher/Reagan on your chosen topic,</a:t>
            </a:r>
            <a:r>
              <a:rPr lang="en-GB" sz="2400" b="1" dirty="0">
                <a:solidFill>
                  <a:srgbClr val="FF0000"/>
                </a:solidFill>
              </a:rPr>
              <a:t> </a:t>
            </a:r>
            <a:r>
              <a:rPr lang="en-GB" sz="2400" b="1" dirty="0"/>
              <a:t>and what insights might this offer about how she/he transformed British/American politics?  </a:t>
            </a:r>
            <a:endParaRPr lang="en-GB" sz="2400" b="1" dirty="0" smtClean="0"/>
          </a:p>
          <a:p>
            <a:pPr marL="285750" lvl="0" indent="-285750">
              <a:buFont typeface="Arial" panose="020B0604020202020204" pitchFamily="34" charset="0"/>
              <a:buChar char="•"/>
            </a:pPr>
            <a:endParaRPr lang="en-GB" sz="2400" b="1" dirty="0"/>
          </a:p>
          <a:p>
            <a:pPr lvl="0"/>
            <a:endParaRPr lang="en-GB" sz="2400" b="1" dirty="0" smtClean="0"/>
          </a:p>
          <a:p>
            <a:pPr marL="457200" lvl="0" indent="-457200">
              <a:buAutoNum type="arabicPeriod"/>
            </a:pPr>
            <a:r>
              <a:rPr lang="en-GB" sz="2400" b="1" u="sng" dirty="0" smtClean="0">
                <a:latin typeface="Arial Black" panose="020B0A04020102020204" pitchFamily="34" charset="0"/>
              </a:rPr>
              <a:t>Introduction</a:t>
            </a:r>
          </a:p>
          <a:p>
            <a:pPr marL="342900" lvl="0" indent="-342900">
              <a:buFontTx/>
              <a:buChar char="-"/>
            </a:pPr>
            <a:r>
              <a:rPr lang="en-GB" sz="2400" b="1" dirty="0" smtClean="0">
                <a:latin typeface="Arial Black" panose="020B0A04020102020204" pitchFamily="34" charset="0"/>
              </a:rPr>
              <a:t>Outline your topic and your position on it</a:t>
            </a:r>
          </a:p>
          <a:p>
            <a:pPr marL="342900" lvl="0" indent="-342900">
              <a:buFontTx/>
              <a:buChar char="-"/>
            </a:pPr>
            <a:r>
              <a:rPr lang="en-GB" sz="2400" b="1" dirty="0" smtClean="0">
                <a:latin typeface="Arial Black" panose="020B0A04020102020204" pitchFamily="34" charset="0"/>
              </a:rPr>
              <a:t>Affirm your thesis statement</a:t>
            </a:r>
            <a:endParaRPr lang="en-GB" sz="2400" b="1" dirty="0" smtClean="0">
              <a:latin typeface="Arial Black" panose="020B0A04020102020204" pitchFamily="34" charset="0"/>
            </a:endParaRPr>
          </a:p>
          <a:p>
            <a:pPr marL="342900" lvl="0" indent="-342900">
              <a:buFontTx/>
              <a:buChar char="-"/>
            </a:pPr>
            <a:r>
              <a:rPr lang="en-GB" sz="2400" b="1" dirty="0" smtClean="0">
                <a:latin typeface="Arial Black" panose="020B0A04020102020204" pitchFamily="34" charset="0"/>
              </a:rPr>
              <a:t>Is there a good quote or piece of evidence that might be an eye-catching first sentence?</a:t>
            </a:r>
            <a:endParaRPr lang="en-GB" sz="2400" b="1" dirty="0">
              <a:latin typeface="Arial Black" panose="020B0A04020102020204" pitchFamily="34" charset="0"/>
            </a:endParaRPr>
          </a:p>
          <a:p>
            <a:pPr>
              <a:lnSpc>
                <a:spcPct val="150000"/>
              </a:lnSpc>
              <a:spcAft>
                <a:spcPts val="0"/>
              </a:spcAft>
            </a:pPr>
            <a:endParaRPr lang="en-GB" sz="2000" b="1" dirty="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96878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7732704"/>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was Thatcher/Reagan’s </a:t>
            </a:r>
            <a:r>
              <a:rPr lang="en-GB" sz="2400" b="1" dirty="0" smtClean="0">
                <a:solidFill>
                  <a:srgbClr val="FF0000"/>
                </a:solidFill>
              </a:rPr>
              <a:t>attitude with regards to your chosen topic</a:t>
            </a:r>
            <a:r>
              <a:rPr lang="en-GB" sz="2400" b="1" dirty="0" smtClean="0"/>
              <a:t>, and what might this reveal about her/his broader political project? How effective and impactful was the position taken by Thatcher/Reagan on your chosen topic, and what insights might this offer about how she/he transformed British/American politics?  </a:t>
            </a:r>
          </a:p>
          <a:p>
            <a:pPr marL="285750" lvl="0" indent="-285750">
              <a:buFont typeface="Arial" panose="020B0604020202020204" pitchFamily="34" charset="0"/>
              <a:buChar char="•"/>
            </a:pPr>
            <a:endParaRPr lang="en-GB" sz="2400" b="1" dirty="0" smtClean="0"/>
          </a:p>
          <a:p>
            <a:pPr>
              <a:lnSpc>
                <a:spcPct val="150000"/>
              </a:lnSpc>
              <a:spcAft>
                <a:spcPts val="0"/>
              </a:spcAft>
            </a:pPr>
            <a:r>
              <a:rPr lang="en-GB" sz="2800" b="1" u="sng"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2. Specify what MT/RR’s attitude was with respect to your chosen topic</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What was their position on the topic?</a:t>
            </a:r>
            <a:endParaRPr lang="en-GB" sz="2000" b="1" dirty="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What experience did they have of the topic and related issues?</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Did their position change or was it consistent?</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What evidence have you got to support your assessment of your position; i.e. what archival sources can you use to illustrate your point?</a:t>
            </a:r>
          </a:p>
          <a:p>
            <a:pPr marL="342900" indent="-342900">
              <a:lnSpc>
                <a:spcPct val="150000"/>
              </a:lnSpc>
              <a:spcAft>
                <a:spcPts val="0"/>
              </a:spcAft>
              <a:buFontTx/>
              <a:buChar char="-"/>
            </a:pPr>
            <a:endPar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3100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7548038"/>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was Thatcher/Reagan’s attitude with regards to your chosen topic, and </a:t>
            </a:r>
            <a:r>
              <a:rPr lang="en-GB" sz="2400" b="1" dirty="0" smtClean="0">
                <a:solidFill>
                  <a:srgbClr val="FF0000"/>
                </a:solidFill>
              </a:rPr>
              <a:t>what might this reveal about her/his broader political project</a:t>
            </a:r>
            <a:r>
              <a:rPr lang="en-GB" sz="2400" b="1" dirty="0" smtClean="0"/>
              <a:t>? How effective and impactful was the position taken by Thatcher/Reagan on your chosen topic, and what insights might this offer about how she/he transformed British/American politics?  </a:t>
            </a:r>
          </a:p>
          <a:p>
            <a:pPr marL="285750" lvl="0" indent="-285750">
              <a:buFont typeface="Arial" panose="020B0604020202020204" pitchFamily="34" charset="0"/>
              <a:buChar char="•"/>
            </a:pPr>
            <a:endParaRPr lang="en-GB" sz="2400" b="1" dirty="0" smtClean="0"/>
          </a:p>
          <a:p>
            <a:pPr>
              <a:lnSpc>
                <a:spcPct val="150000"/>
              </a:lnSpc>
              <a:spcAft>
                <a:spcPts val="0"/>
              </a:spcAft>
            </a:pPr>
            <a:r>
              <a:rPr lang="en-GB" sz="2800" b="1" u="sng"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3. Specify how your topic relates to broader policies</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How important was your topic to MT/RR and why?</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Did your topic shape broader policy decisions?</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Might the position have impacted on other realms of government?</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Does your topic seem inconsequential or singular? If so, why might it still be significant and illuminating irrespective of its singularity or relative lack of consequence?</a:t>
            </a:r>
            <a:endParaRPr lang="en-GB" sz="2000" b="1" dirty="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marL="342900" indent="-342900">
              <a:lnSpc>
                <a:spcPct val="150000"/>
              </a:lnSpc>
              <a:spcAft>
                <a:spcPts val="0"/>
              </a:spcAft>
              <a:buFontTx/>
              <a:buChar char="-"/>
            </a:pPr>
            <a:endPar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972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7548038"/>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was Thatcher/Reagan’s attitude with regards to your chosen topic, and what might this reveal about her/his broader political project? </a:t>
            </a:r>
            <a:r>
              <a:rPr lang="en-GB" sz="2400" b="1" dirty="0" smtClean="0">
                <a:solidFill>
                  <a:srgbClr val="FF0000"/>
                </a:solidFill>
              </a:rPr>
              <a:t>How effective and impactful was the position taken by Thatcher/Reagan on your chosen topic</a:t>
            </a:r>
            <a:r>
              <a:rPr lang="en-GB" sz="2400" b="1" dirty="0" smtClean="0"/>
              <a:t>, and what insights might this offer about how she/he transformed British/American politics?  </a:t>
            </a:r>
          </a:p>
          <a:p>
            <a:pPr marL="285750" lvl="0" indent="-285750">
              <a:buFont typeface="Arial" panose="020B0604020202020204" pitchFamily="34" charset="0"/>
              <a:buChar char="•"/>
            </a:pPr>
            <a:endParaRPr lang="en-GB" sz="2400" b="1" dirty="0" smtClean="0"/>
          </a:p>
          <a:p>
            <a:pPr>
              <a:lnSpc>
                <a:spcPct val="150000"/>
              </a:lnSpc>
              <a:spcAft>
                <a:spcPts val="0"/>
              </a:spcAft>
            </a:pPr>
            <a:r>
              <a:rPr lang="en-GB" sz="2800" b="1" u="sng"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4. Assess the impact</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What key changes were brought about by MT/RR’s position on your topic?</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Did MT/RR get what they wanted with respect to your chosen topic?</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Were there obstructions to their principal goals with respect to your chosen topic?</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What have other scholars written about your chosen topic, and to what extent do you agree with their verdict on it?</a:t>
            </a:r>
            <a:endParaRPr lang="en-GB" sz="2000" b="1" dirty="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marL="342900" indent="-342900">
              <a:lnSpc>
                <a:spcPct val="150000"/>
              </a:lnSpc>
              <a:spcAft>
                <a:spcPts val="0"/>
              </a:spcAft>
              <a:buFontTx/>
              <a:buChar char="-"/>
            </a:pPr>
            <a:endPar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56326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163044"/>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was Thatcher/Reagan’s attitude with regards to your chosen topic, and what might this reveal about her/his broader political project? How effective and impactful was the position taken by Thatcher/Reagan on your chosen topic, and </a:t>
            </a:r>
            <a:r>
              <a:rPr lang="en-GB" sz="2400" b="1" dirty="0" smtClean="0">
                <a:solidFill>
                  <a:srgbClr val="FF0000"/>
                </a:solidFill>
              </a:rPr>
              <a:t>what insights might this offer about how she/he transformed British/American politics?  </a:t>
            </a:r>
          </a:p>
          <a:p>
            <a:pPr marL="285750" lvl="0" indent="-285750">
              <a:buFont typeface="Arial" panose="020B0604020202020204" pitchFamily="34" charset="0"/>
              <a:buChar char="•"/>
            </a:pPr>
            <a:endParaRPr lang="en-GB" sz="2400" b="1" dirty="0" smtClean="0"/>
          </a:p>
          <a:p>
            <a:pPr>
              <a:lnSpc>
                <a:spcPct val="150000"/>
              </a:lnSpc>
              <a:spcAft>
                <a:spcPts val="0"/>
              </a:spcAft>
            </a:pPr>
            <a:r>
              <a:rPr lang="en-GB" sz="2800" b="1" u="sng"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5. Assess the legacy</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How different was UK/US politics before and after MT/RR?</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To what extent did MT/RR engender a lasting set of changes with respect to your chosen topic?</a:t>
            </a:r>
            <a:endParaRPr lang="en-GB" sz="2000" b="1" dirty="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How might your chosen topic illuminate their historical reputation?</a:t>
            </a:r>
          </a:p>
        </p:txBody>
      </p:sp>
    </p:spTree>
    <p:extLst>
      <p:ext uri="{BB962C8B-B14F-4D97-AF65-F5344CB8AC3E}">
        <p14:creationId xmlns:p14="http://schemas.microsoft.com/office/powerpoint/2010/main" val="3884396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4778049"/>
          </a:xfrm>
          <a:prstGeom prst="rect">
            <a:avLst/>
          </a:prstGeom>
        </p:spPr>
        <p:txBody>
          <a:bodyPr wrap="square" lIns="720000" tIns="720000" rIns="720000" bIns="720000">
            <a:spAutoFit/>
          </a:bodyPr>
          <a:lstStyle/>
          <a:p>
            <a:pPr marL="285750" lvl="0" indent="-285750">
              <a:buFont typeface="Arial" panose="020B0604020202020204" pitchFamily="34" charset="0"/>
              <a:buChar char="•"/>
            </a:pPr>
            <a:r>
              <a:rPr lang="en-GB" sz="2400" b="1" dirty="0" smtClean="0"/>
              <a:t>What was Thatcher/Reagan’s attitude with regards to your chosen topic, and what might this reveal about her/his broader political project? How effective and impactful was the position taken by Thatcher/Reagan on your chosen topic, and what insights might this offer about how she/he transformed British/American politics?  </a:t>
            </a:r>
          </a:p>
          <a:p>
            <a:pPr marL="285750" lvl="0" indent="-285750">
              <a:buFont typeface="Arial" panose="020B0604020202020204" pitchFamily="34" charset="0"/>
              <a:buChar char="•"/>
            </a:pPr>
            <a:endParaRPr lang="en-GB" sz="2400" b="1" dirty="0" smtClean="0"/>
          </a:p>
          <a:p>
            <a:pPr>
              <a:lnSpc>
                <a:spcPct val="150000"/>
              </a:lnSpc>
              <a:spcAft>
                <a:spcPts val="0"/>
              </a:spcAft>
            </a:pPr>
            <a:r>
              <a:rPr lang="en-GB" sz="2800" b="1" u="sng"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6. Conclusion</a:t>
            </a:r>
          </a:p>
          <a:p>
            <a:pPr marL="342900" indent="-342900">
              <a:lnSpc>
                <a:spcPct val="150000"/>
              </a:lnSpc>
              <a:spcAft>
                <a:spcPts val="0"/>
              </a:spcAft>
              <a:buFontTx/>
              <a:buChar char="-"/>
            </a:pPr>
            <a:r>
              <a:rPr lang="en-GB" sz="2000" b="1" dirty="0" smtClean="0">
                <a:solidFill>
                  <a:srgbClr val="FF000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Summarise and answer the question(s_)</a:t>
            </a:r>
          </a:p>
        </p:txBody>
      </p:sp>
    </p:spTree>
    <p:extLst>
      <p:ext uri="{BB962C8B-B14F-4D97-AF65-F5344CB8AC3E}">
        <p14:creationId xmlns:p14="http://schemas.microsoft.com/office/powerpoint/2010/main" val="11696158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5762934"/>
          </a:xfrm>
          <a:prstGeom prst="rect">
            <a:avLst/>
          </a:prstGeom>
        </p:spPr>
        <p:txBody>
          <a:bodyPr wrap="square" lIns="720000" tIns="720000" rIns="720000" bIns="720000">
            <a:spAutoFit/>
          </a:bodyPr>
          <a:lstStyle/>
          <a:p>
            <a:pPr lvl="0"/>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Checklist</a:t>
            </a:r>
          </a:p>
          <a:p>
            <a:pPr lvl="0"/>
            <a:endParaRPr lang="en-GB" sz="2800" b="1" dirty="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Answer the question</a:t>
            </a: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Include a thesis statement</a:t>
            </a: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Include, sustain and elaborate an argument</a:t>
            </a: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Include archival sources – and actively quote from them</a:t>
            </a: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Include secondary sources (books, articles) – and actively engage with existing scholarship</a:t>
            </a:r>
          </a:p>
          <a:p>
            <a:pPr marL="457200" lvl="0" indent="-457200">
              <a:buAutoNum type="arabicPeriod"/>
            </a:pPr>
            <a:r>
              <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Footnotes and bibliography</a:t>
            </a:r>
            <a:endParaRPr lang="en-GB" sz="2800" b="1" dirty="0" smtClean="0">
              <a:solidFill>
                <a:srgbClr val="7030A0"/>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19739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703063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781</Words>
  <Application>Microsoft Office PowerPoint</Application>
  <PresentationFormat>Widescreen</PresentationFormat>
  <Paragraphs>67</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Calibri</vt:lpstr>
      <vt:lpstr>Calibri Light</vt:lpstr>
      <vt:lpstr>Times New Roman</vt:lpstr>
      <vt:lpstr>1_Office Theme</vt:lpstr>
      <vt:lpstr>HPHI5005/6005 How  Soon  Is  Then?  Thatcher, Reagan and the Legacies of the 1980s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Alexander Scott</cp:lastModifiedBy>
  <cp:revision>2</cp:revision>
  <dcterms:created xsi:type="dcterms:W3CDTF">2019-03-04T09:00:04Z</dcterms:created>
  <dcterms:modified xsi:type="dcterms:W3CDTF">2019-03-04T09:08:26Z</dcterms:modified>
</cp:coreProperties>
</file>