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E90C9C-8699-0FE6-6753-547BE8FD08A8}" v="108" dt="2026-03-08T21:08:33.783"/>
    <p1510:client id="{BF41A288-AEEB-116E-2D6E-1B59EAC3B985}" v="1717" dt="2026-03-08T20:48:17.1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hley Gelder (2504532)" userId="S::2504532@student.uwtsd.ac.uk::410fe147-09d2-40e1-bb11-b9a8a9f8d248" providerId="AD" clId="Web-{BF41A288-AEEB-116E-2D6E-1B59EAC3B985}"/>
    <pc:docChg chg="addSld modSld addMainMaster delMainMaster">
      <pc:chgData name="Ashley Gelder (2504532)" userId="S::2504532@student.uwtsd.ac.uk::410fe147-09d2-40e1-bb11-b9a8a9f8d248" providerId="AD" clId="Web-{BF41A288-AEEB-116E-2D6E-1B59EAC3B985}" dt="2026-03-08T20:48:17.134" v="1235" actId="20577"/>
      <pc:docMkLst>
        <pc:docMk/>
      </pc:docMkLst>
      <pc:sldChg chg="addSp modSp mod setBg modClrScheme chgLayout">
        <pc:chgData name="Ashley Gelder (2504532)" userId="S::2504532@student.uwtsd.ac.uk::410fe147-09d2-40e1-bb11-b9a8a9f8d248" providerId="AD" clId="Web-{BF41A288-AEEB-116E-2D6E-1B59EAC3B985}" dt="2026-03-08T20:01:36.042" v="1150" actId="20577"/>
        <pc:sldMkLst>
          <pc:docMk/>
          <pc:sldMk cId="109857222" sldId="256"/>
        </pc:sldMkLst>
        <pc:spChg chg="mod">
          <ac:chgData name="Ashley Gelder (2504532)" userId="S::2504532@student.uwtsd.ac.uk::410fe147-09d2-40e1-bb11-b9a8a9f8d248" providerId="AD" clId="Web-{BF41A288-AEEB-116E-2D6E-1B59EAC3B985}" dt="2026-03-08T19:03:02.718" v="42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shley Gelder (2504532)" userId="S::2504532@student.uwtsd.ac.uk::410fe147-09d2-40e1-bb11-b9a8a9f8d248" providerId="AD" clId="Web-{BF41A288-AEEB-116E-2D6E-1B59EAC3B985}" dt="2026-03-08T20:01:36.042" v="1150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shley Gelder (2504532)" userId="S::2504532@student.uwtsd.ac.uk::410fe147-09d2-40e1-bb11-b9a8a9f8d248" providerId="AD" clId="Web-{BF41A288-AEEB-116E-2D6E-1B59EAC3B985}" dt="2026-03-08T19:03:02.718" v="425"/>
          <ac:spMkLst>
            <pc:docMk/>
            <pc:sldMk cId="109857222" sldId="256"/>
            <ac:spMk id="13" creationId="{E49D7415-2F11-44C2-B6AA-13A25B6814B9}"/>
          </ac:spMkLst>
        </pc:spChg>
        <pc:picChg chg="add">
          <ac:chgData name="Ashley Gelder (2504532)" userId="S::2504532@student.uwtsd.ac.uk::410fe147-09d2-40e1-bb11-b9a8a9f8d248" providerId="AD" clId="Web-{BF41A288-AEEB-116E-2D6E-1B59EAC3B985}" dt="2026-03-08T19:03:02.718" v="425"/>
          <ac:picMkLst>
            <pc:docMk/>
            <pc:sldMk cId="109857222" sldId="256"/>
            <ac:picMk id="4" creationId="{1E8C6B72-62C9-F173-DD6F-F378DE226098}"/>
          </ac:picMkLst>
        </pc:picChg>
        <pc:cxnChg chg="add">
          <ac:chgData name="Ashley Gelder (2504532)" userId="S::2504532@student.uwtsd.ac.uk::410fe147-09d2-40e1-bb11-b9a8a9f8d248" providerId="AD" clId="Web-{BF41A288-AEEB-116E-2D6E-1B59EAC3B985}" dt="2026-03-08T19:03:02.718" v="425"/>
          <ac:cxnSpMkLst>
            <pc:docMk/>
            <pc:sldMk cId="109857222" sldId="256"/>
            <ac:cxnSpMk id="9" creationId="{F64F9B95-9045-48D2-B9F3-2927E98F54AA}"/>
          </ac:cxnSpMkLst>
        </pc:cxnChg>
        <pc:cxnChg chg="add">
          <ac:chgData name="Ashley Gelder (2504532)" userId="S::2504532@student.uwtsd.ac.uk::410fe147-09d2-40e1-bb11-b9a8a9f8d248" providerId="AD" clId="Web-{BF41A288-AEEB-116E-2D6E-1B59EAC3B985}" dt="2026-03-08T19:03:02.718" v="425"/>
          <ac:cxnSpMkLst>
            <pc:docMk/>
            <pc:sldMk cId="109857222" sldId="256"/>
            <ac:cxnSpMk id="11" creationId="{085AA86F-6A4D-4BCB-A045-D992CDC2959B}"/>
          </ac:cxnSpMkLst>
        </pc:cxnChg>
        <pc:cxnChg chg="add">
          <ac:chgData name="Ashley Gelder (2504532)" userId="S::2504532@student.uwtsd.ac.uk::410fe147-09d2-40e1-bb11-b9a8a9f8d248" providerId="AD" clId="Web-{BF41A288-AEEB-116E-2D6E-1B59EAC3B985}" dt="2026-03-08T19:03:02.718" v="425"/>
          <ac:cxnSpMkLst>
            <pc:docMk/>
            <pc:sldMk cId="109857222" sldId="256"/>
            <ac:cxnSpMk id="15" creationId="{3815BE95-1337-20E2-B2EF-5DA486F72FCB}"/>
          </ac:cxnSpMkLst>
        </pc:cxnChg>
      </pc:sldChg>
      <pc:sldChg chg="addSp delSp modSp new mod setBg">
        <pc:chgData name="Ashley Gelder (2504532)" userId="S::2504532@student.uwtsd.ac.uk::410fe147-09d2-40e1-bb11-b9a8a9f8d248" providerId="AD" clId="Web-{BF41A288-AEEB-116E-2D6E-1B59EAC3B985}" dt="2026-03-08T20:48:17.134" v="1235" actId="20577"/>
        <pc:sldMkLst>
          <pc:docMk/>
          <pc:sldMk cId="2606801991" sldId="257"/>
        </pc:sldMkLst>
        <pc:spChg chg="mod">
          <ac:chgData name="Ashley Gelder (2504532)" userId="S::2504532@student.uwtsd.ac.uk::410fe147-09d2-40e1-bb11-b9a8a9f8d248" providerId="AD" clId="Web-{BF41A288-AEEB-116E-2D6E-1B59EAC3B985}" dt="2026-03-08T19:03:36.547" v="439" actId="20577"/>
          <ac:spMkLst>
            <pc:docMk/>
            <pc:sldMk cId="2606801991" sldId="257"/>
            <ac:spMk id="2" creationId="{D92D6997-B51C-FBBB-B435-2A4E457E8631}"/>
          </ac:spMkLst>
        </pc:spChg>
        <pc:spChg chg="mod">
          <ac:chgData name="Ashley Gelder (2504532)" userId="S::2504532@student.uwtsd.ac.uk::410fe147-09d2-40e1-bb11-b9a8a9f8d248" providerId="AD" clId="Web-{BF41A288-AEEB-116E-2D6E-1B59EAC3B985}" dt="2026-03-08T20:43:33.066" v="1209" actId="1076"/>
          <ac:spMkLst>
            <pc:docMk/>
            <pc:sldMk cId="2606801991" sldId="257"/>
            <ac:spMk id="3" creationId="{B8045646-337C-6B87-AA78-BC53729D03EC}"/>
          </ac:spMkLst>
        </pc:spChg>
        <pc:spChg chg="add mod">
          <ac:chgData name="Ashley Gelder (2504532)" userId="S::2504532@student.uwtsd.ac.uk::410fe147-09d2-40e1-bb11-b9a8a9f8d248" providerId="AD" clId="Web-{BF41A288-AEEB-116E-2D6E-1B59EAC3B985}" dt="2026-03-08T20:42:34.158" v="1202" actId="1076"/>
          <ac:spMkLst>
            <pc:docMk/>
            <pc:sldMk cId="2606801991" sldId="257"/>
            <ac:spMk id="4" creationId="{F2B2F6E3-16F2-C652-E45D-FB52CEA95580}"/>
          </ac:spMkLst>
        </pc:spChg>
        <pc:spChg chg="add del mod">
          <ac:chgData name="Ashley Gelder (2504532)" userId="S::2504532@student.uwtsd.ac.uk::410fe147-09d2-40e1-bb11-b9a8a9f8d248" providerId="AD" clId="Web-{BF41A288-AEEB-116E-2D6E-1B59EAC3B985}" dt="2026-03-08T20:19:42.173" v="1152"/>
          <ac:spMkLst>
            <pc:docMk/>
            <pc:sldMk cId="2606801991" sldId="257"/>
            <ac:spMk id="5" creationId="{C84B3410-E543-8FDA-5733-CA4EF77B6958}"/>
          </ac:spMkLst>
        </pc:spChg>
        <pc:spChg chg="add mod">
          <ac:chgData name="Ashley Gelder (2504532)" userId="S::2504532@student.uwtsd.ac.uk::410fe147-09d2-40e1-bb11-b9a8a9f8d248" providerId="AD" clId="Web-{BF41A288-AEEB-116E-2D6E-1B59EAC3B985}" dt="2026-03-08T20:43:17.362" v="1208" actId="1076"/>
          <ac:spMkLst>
            <pc:docMk/>
            <pc:sldMk cId="2606801991" sldId="257"/>
            <ac:spMk id="6" creationId="{2945E643-6A8D-961D-AACE-B4DC086A75A3}"/>
          </ac:spMkLst>
        </pc:spChg>
        <pc:spChg chg="add del mod">
          <ac:chgData name="Ashley Gelder (2504532)" userId="S::2504532@student.uwtsd.ac.uk::410fe147-09d2-40e1-bb11-b9a8a9f8d248" providerId="AD" clId="Web-{BF41A288-AEEB-116E-2D6E-1B59EAC3B985}" dt="2026-03-08T20:20:05.548" v="1155"/>
          <ac:spMkLst>
            <pc:docMk/>
            <pc:sldMk cId="2606801991" sldId="257"/>
            <ac:spMk id="7" creationId="{527A5CC3-F70A-EB34-B68A-EA1F272F637A}"/>
          </ac:spMkLst>
        </pc:spChg>
        <pc:spChg chg="add mod ord">
          <ac:chgData name="Ashley Gelder (2504532)" userId="S::2504532@student.uwtsd.ac.uk::410fe147-09d2-40e1-bb11-b9a8a9f8d248" providerId="AD" clId="Web-{BF41A288-AEEB-116E-2D6E-1B59EAC3B985}" dt="2026-03-08T20:43:40.644" v="1210" actId="1076"/>
          <ac:spMkLst>
            <pc:docMk/>
            <pc:sldMk cId="2606801991" sldId="257"/>
            <ac:spMk id="8" creationId="{B6A4A619-3015-078E-7515-3D6AE1EAFC40}"/>
          </ac:spMkLst>
        </pc:spChg>
        <pc:spChg chg="add mod ord">
          <ac:chgData name="Ashley Gelder (2504532)" userId="S::2504532@student.uwtsd.ac.uk::410fe147-09d2-40e1-bb11-b9a8a9f8d248" providerId="AD" clId="Web-{BF41A288-AEEB-116E-2D6E-1B59EAC3B985}" dt="2026-03-08T20:43:09.800" v="1207" actId="1076"/>
          <ac:spMkLst>
            <pc:docMk/>
            <pc:sldMk cId="2606801991" sldId="257"/>
            <ac:spMk id="9" creationId="{00558B16-1207-2C97-D759-9C91BF38B2D7}"/>
          </ac:spMkLst>
        </pc:spChg>
        <pc:spChg chg="add del mod ord">
          <ac:chgData name="Ashley Gelder (2504532)" userId="S::2504532@student.uwtsd.ac.uk::410fe147-09d2-40e1-bb11-b9a8a9f8d248" providerId="AD" clId="Web-{BF41A288-AEEB-116E-2D6E-1B59EAC3B985}" dt="2026-03-08T20:19:45.110" v="1153"/>
          <ac:spMkLst>
            <pc:docMk/>
            <pc:sldMk cId="2606801991" sldId="257"/>
            <ac:spMk id="10" creationId="{EEEA8578-96DA-24B5-FCE5-C16CDBCB54CF}"/>
          </ac:spMkLst>
        </pc:spChg>
        <pc:spChg chg="add del mod ord">
          <ac:chgData name="Ashley Gelder (2504532)" userId="S::2504532@student.uwtsd.ac.uk::410fe147-09d2-40e1-bb11-b9a8a9f8d248" providerId="AD" clId="Web-{BF41A288-AEEB-116E-2D6E-1B59EAC3B985}" dt="2026-03-08T20:20:07.470" v="1156"/>
          <ac:spMkLst>
            <pc:docMk/>
            <pc:sldMk cId="2606801991" sldId="257"/>
            <ac:spMk id="11" creationId="{903896C9-EA72-E223-345B-27FD9F7FE2B3}"/>
          </ac:spMkLst>
        </pc:spChg>
        <pc:spChg chg="add mod ord">
          <ac:chgData name="Ashley Gelder (2504532)" userId="S::2504532@student.uwtsd.ac.uk::410fe147-09d2-40e1-bb11-b9a8a9f8d248" providerId="AD" clId="Web-{BF41A288-AEEB-116E-2D6E-1B59EAC3B985}" dt="2026-03-08T20:42:37.346" v="1203" actId="1076"/>
          <ac:spMkLst>
            <pc:docMk/>
            <pc:sldMk cId="2606801991" sldId="257"/>
            <ac:spMk id="12" creationId="{C7D0AFF2-94B5-D19C-7F00-955B1882E39B}"/>
          </ac:spMkLst>
        </pc:spChg>
        <pc:spChg chg="add mod">
          <ac:chgData name="Ashley Gelder (2504532)" userId="S::2504532@student.uwtsd.ac.uk::410fe147-09d2-40e1-bb11-b9a8a9f8d248" providerId="AD" clId="Web-{BF41A288-AEEB-116E-2D6E-1B59EAC3B985}" dt="2026-03-08T19:56:49.449" v="1148" actId="14100"/>
          <ac:spMkLst>
            <pc:docMk/>
            <pc:sldMk cId="2606801991" sldId="257"/>
            <ac:spMk id="13" creationId="{C14109D5-275D-854D-9BD2-22DB83D267E6}"/>
          </ac:spMkLst>
        </pc:spChg>
        <pc:spChg chg="add mod">
          <ac:chgData name="Ashley Gelder (2504532)" userId="S::2504532@student.uwtsd.ac.uk::410fe147-09d2-40e1-bb11-b9a8a9f8d248" providerId="AD" clId="Web-{BF41A288-AEEB-116E-2D6E-1B59EAC3B985}" dt="2026-03-08T20:48:17.134" v="1235" actId="20577"/>
          <ac:spMkLst>
            <pc:docMk/>
            <pc:sldMk cId="2606801991" sldId="257"/>
            <ac:spMk id="14" creationId="{2B42B45D-35E0-2E41-63B0-691A3FDE1A85}"/>
          </ac:spMkLst>
        </pc:spChg>
      </pc:sldChg>
      <pc:sldMasterChg chg="del delSldLayout">
        <pc:chgData name="Ashley Gelder (2504532)" userId="S::2504532@student.uwtsd.ac.uk::410fe147-09d2-40e1-bb11-b9a8a9f8d248" providerId="AD" clId="Web-{BF41A288-AEEB-116E-2D6E-1B59EAC3B985}" dt="2026-03-08T19:03:02.718" v="425"/>
        <pc:sldMasterMkLst>
          <pc:docMk/>
          <pc:sldMasterMk cId="2460954070" sldId="2147483660"/>
        </pc:sldMasterMkLst>
        <pc:sldLayoutChg chg="del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Ashley Gelder (2504532)" userId="S::2504532@student.uwtsd.ac.uk::410fe147-09d2-40e1-bb11-b9a8a9f8d248" providerId="AD" clId="Web-{BF41A288-AEEB-116E-2D6E-1B59EAC3B985}" dt="2026-03-08T19:03:02.718" v="425"/>
        <pc:sldMasterMkLst>
          <pc:docMk/>
          <pc:sldMasterMk cId="2973290045" sldId="2147483721"/>
        </pc:sldMasterMkLst>
        <pc:sldLayoutChg chg="add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973290045" sldId="2147483721"/>
            <pc:sldLayoutMk cId="2798611874" sldId="2147483710"/>
          </pc:sldLayoutMkLst>
        </pc:sldLayoutChg>
        <pc:sldLayoutChg chg="add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973290045" sldId="2147483721"/>
            <pc:sldLayoutMk cId="3072333275" sldId="2147483711"/>
          </pc:sldLayoutMkLst>
        </pc:sldLayoutChg>
        <pc:sldLayoutChg chg="add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973290045" sldId="2147483721"/>
            <pc:sldLayoutMk cId="612610466" sldId="2147483712"/>
          </pc:sldLayoutMkLst>
        </pc:sldLayoutChg>
        <pc:sldLayoutChg chg="add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973290045" sldId="2147483721"/>
            <pc:sldLayoutMk cId="838458251" sldId="2147483713"/>
          </pc:sldLayoutMkLst>
        </pc:sldLayoutChg>
        <pc:sldLayoutChg chg="add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973290045" sldId="2147483721"/>
            <pc:sldLayoutMk cId="2921841054" sldId="2147483714"/>
          </pc:sldLayoutMkLst>
        </pc:sldLayoutChg>
        <pc:sldLayoutChg chg="add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973290045" sldId="2147483721"/>
            <pc:sldLayoutMk cId="2305052710" sldId="2147483715"/>
          </pc:sldLayoutMkLst>
        </pc:sldLayoutChg>
        <pc:sldLayoutChg chg="add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973290045" sldId="2147483721"/>
            <pc:sldLayoutMk cId="2007150036" sldId="2147483716"/>
          </pc:sldLayoutMkLst>
        </pc:sldLayoutChg>
        <pc:sldLayoutChg chg="add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973290045" sldId="2147483721"/>
            <pc:sldLayoutMk cId="1935282638" sldId="2147483717"/>
          </pc:sldLayoutMkLst>
        </pc:sldLayoutChg>
        <pc:sldLayoutChg chg="add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973290045" sldId="2147483721"/>
            <pc:sldLayoutMk cId="434903588" sldId="2147483718"/>
          </pc:sldLayoutMkLst>
        </pc:sldLayoutChg>
        <pc:sldLayoutChg chg="add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973290045" sldId="2147483721"/>
            <pc:sldLayoutMk cId="1679582168" sldId="2147483719"/>
          </pc:sldLayoutMkLst>
        </pc:sldLayoutChg>
        <pc:sldLayoutChg chg="add">
          <pc:chgData name="Ashley Gelder (2504532)" userId="S::2504532@student.uwtsd.ac.uk::410fe147-09d2-40e1-bb11-b9a8a9f8d248" providerId="AD" clId="Web-{BF41A288-AEEB-116E-2D6E-1B59EAC3B985}" dt="2026-03-08T19:03:02.718" v="425"/>
          <pc:sldLayoutMkLst>
            <pc:docMk/>
            <pc:sldMasterMk cId="2973290045" sldId="2147483721"/>
            <pc:sldLayoutMk cId="1841373090" sldId="2147483720"/>
          </pc:sldLayoutMkLst>
        </pc:sldLayoutChg>
      </pc:sldMasterChg>
    </pc:docChg>
  </pc:docChgLst>
  <pc:docChgLst>
    <pc:chgData name="Ashley Gelder (2504532)" userId="S::2504532@student.uwtsd.ac.uk::410fe147-09d2-40e1-bb11-b9a8a9f8d248" providerId="AD" clId="Web-{4CE90C9C-8699-0FE6-6753-547BE8FD08A8}"/>
    <pc:docChg chg="addSld modSld">
      <pc:chgData name="Ashley Gelder (2504532)" userId="S::2504532@student.uwtsd.ac.uk::410fe147-09d2-40e1-bb11-b9a8a9f8d248" providerId="AD" clId="Web-{4CE90C9C-8699-0FE6-6753-547BE8FD08A8}" dt="2026-03-08T21:08:33.783" v="107" actId="20577"/>
      <pc:docMkLst>
        <pc:docMk/>
      </pc:docMkLst>
      <pc:sldChg chg="modSp new">
        <pc:chgData name="Ashley Gelder (2504532)" userId="S::2504532@student.uwtsd.ac.uk::410fe147-09d2-40e1-bb11-b9a8a9f8d248" providerId="AD" clId="Web-{4CE90C9C-8699-0FE6-6753-547BE8FD08A8}" dt="2026-03-08T21:08:33.783" v="107" actId="20577"/>
        <pc:sldMkLst>
          <pc:docMk/>
          <pc:sldMk cId="1021468862" sldId="258"/>
        </pc:sldMkLst>
        <pc:spChg chg="mod">
          <ac:chgData name="Ashley Gelder (2504532)" userId="S::2504532@student.uwtsd.ac.uk::410fe147-09d2-40e1-bb11-b9a8a9f8d248" providerId="AD" clId="Web-{4CE90C9C-8699-0FE6-6753-547BE8FD08A8}" dt="2026-03-08T21:02:43.880" v="11" actId="20577"/>
          <ac:spMkLst>
            <pc:docMk/>
            <pc:sldMk cId="1021468862" sldId="258"/>
            <ac:spMk id="2" creationId="{672F4BF8-BA91-B78A-EAA5-E0FF88092DA0}"/>
          </ac:spMkLst>
        </pc:spChg>
        <pc:spChg chg="mod">
          <ac:chgData name="Ashley Gelder (2504532)" userId="S::2504532@student.uwtsd.ac.uk::410fe147-09d2-40e1-bb11-b9a8a9f8d248" providerId="AD" clId="Web-{4CE90C9C-8699-0FE6-6753-547BE8FD08A8}" dt="2026-03-08T21:08:33.783" v="107" actId="20577"/>
          <ac:spMkLst>
            <pc:docMk/>
            <pc:sldMk cId="1021468862" sldId="258"/>
            <ac:spMk id="3" creationId="{454D2F43-8465-E8BE-6EDB-2AE32877C22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150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282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903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582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3/8/2026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373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841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3/8/2026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611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3332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610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458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052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3290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fastercapital.com/content/Communication-challenges--Overcoming-Language-Barriers-in-the-Workplac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4088" y="914400"/>
            <a:ext cx="6239599" cy="130759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/>
              <a:t>Main points from the case study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815BE95-1337-20E2-B2EF-5DA486F72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4088" y="2221992"/>
            <a:ext cx="6239599" cy="394106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Flight foods is losing business because airlines are unhappy with poor food quality.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Problems include under cooked food, poor packaging, and meat being found in vegetarian section of meals.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The factory has got space and lighting but used old </a:t>
            </a:r>
            <a:r>
              <a:rPr lang="en-US" sz="1400" err="1"/>
              <a:t>noisey</a:t>
            </a:r>
            <a:r>
              <a:rPr lang="en-US" sz="1400"/>
              <a:t> machines.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The work force is mixed in age and made up of 5 different cultural groups.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Most workers have no food </a:t>
            </a:r>
            <a:r>
              <a:rPr lang="en-US" sz="1400" err="1"/>
              <a:t>hygeine</a:t>
            </a:r>
            <a:r>
              <a:rPr lang="en-US" sz="1400"/>
              <a:t> training before starting work.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Gary, the floor manager, is responsible for training them on the job.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Communication is difficult because many workers speak little </a:t>
            </a:r>
            <a:r>
              <a:rPr lang="en-US" sz="1400" err="1"/>
              <a:t>english</a:t>
            </a:r>
            <a:r>
              <a:rPr lang="en-US" sz="1400"/>
              <a:t>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Gary relies on signs, but they are not effective.</a:t>
            </a:r>
          </a:p>
          <a:p>
            <a:pPr marL="342900"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400"/>
              <a:t>Gary himself dose not always follow food </a:t>
            </a:r>
            <a:r>
              <a:rPr lang="en-US" sz="1400" err="1"/>
              <a:t>hygeine</a:t>
            </a:r>
            <a:r>
              <a:rPr lang="en-US" sz="1400"/>
              <a:t> rules, showing poor leadership example.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8C6B72-62C9-F173-DD6F-F378DE2260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690" r="31982" b="-2"/>
          <a:stretch>
            <a:fillRect/>
          </a:stretch>
        </p:blipFill>
        <p:spPr>
          <a:xfrm>
            <a:off x="7583424" y="10"/>
            <a:ext cx="4608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7D0AFF2-94B5-D19C-7F00-955B1882E39B}"/>
              </a:ext>
            </a:extLst>
          </p:cNvPr>
          <p:cNvSpPr/>
          <p:nvPr/>
        </p:nvSpPr>
        <p:spPr>
          <a:xfrm>
            <a:off x="8142128" y="2392869"/>
            <a:ext cx="3680565" cy="1822536"/>
          </a:xfrm>
          <a:prstGeom prst="roundRect">
            <a:avLst/>
          </a:prstGeom>
          <a:solidFill>
            <a:srgbClr val="FFFF00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0558B16-1207-2C97-D759-9C91BF38B2D7}"/>
              </a:ext>
            </a:extLst>
          </p:cNvPr>
          <p:cNvSpPr/>
          <p:nvPr/>
        </p:nvSpPr>
        <p:spPr>
          <a:xfrm>
            <a:off x="4641566" y="1819825"/>
            <a:ext cx="2678482" cy="2553221"/>
          </a:xfrm>
          <a:prstGeom prst="roundRect">
            <a:avLst/>
          </a:prstGeom>
          <a:solidFill>
            <a:srgbClr val="FFFF00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6A4A619-3015-078E-7515-3D6AE1EAFC40}"/>
              </a:ext>
            </a:extLst>
          </p:cNvPr>
          <p:cNvSpPr/>
          <p:nvPr/>
        </p:nvSpPr>
        <p:spPr>
          <a:xfrm>
            <a:off x="638758" y="2218897"/>
            <a:ext cx="3398728" cy="3298435"/>
          </a:xfrm>
          <a:prstGeom prst="roundRect">
            <a:avLst/>
          </a:prstGeom>
          <a:solidFill>
            <a:srgbClr val="FFFF00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2D6997-B51C-FBBB-B435-2A4E457E8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Communication</a:t>
            </a:r>
            <a:r>
              <a:rPr lang="en-GB">
                <a:solidFill>
                  <a:srgbClr val="000000"/>
                </a:solidFill>
                <a:latin typeface="Univers Condensed"/>
              </a:rPr>
              <a:t> barriers.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45646-337C-6B87-AA78-BC53729D0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544" y="2388160"/>
            <a:ext cx="3582323" cy="2780414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sz="1600" b="1" u="sng"/>
              <a:t>Language barriers :</a:t>
            </a:r>
          </a:p>
          <a:p>
            <a:r>
              <a:rPr lang="en-GB" sz="1600"/>
              <a:t>Many workers speak little English.</a:t>
            </a:r>
          </a:p>
          <a:p>
            <a:r>
              <a:rPr lang="en-GB" sz="1600"/>
              <a:t>Instructions are not fully understood.</a:t>
            </a:r>
          </a:p>
          <a:p>
            <a:r>
              <a:rPr lang="en-GB" sz="1600"/>
              <a:t>English –only signs are not effective.</a:t>
            </a:r>
          </a:p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When people speak different first languages, it’s easy for spoken messages to be misunderstood. A phrase that seems normal in one language can be confusing or taken the wrong way by someone from another background. (Faster Capital, 2024).</a:t>
            </a:r>
            <a:endParaRPr lang="en-GB" sz="1600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B2F6E3-16F2-C652-E45D-FB52CEA95580}"/>
              </a:ext>
            </a:extLst>
          </p:cNvPr>
          <p:cNvSpPr txBox="1"/>
          <p:nvPr/>
        </p:nvSpPr>
        <p:spPr>
          <a:xfrm>
            <a:off x="8143018" y="2391861"/>
            <a:ext cx="3828659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u="sng"/>
              <a:t>Communication style barriers:</a:t>
            </a:r>
          </a:p>
          <a:p>
            <a:pPr marL="285750" indent="-285750">
              <a:buFont typeface="Arial"/>
              <a:buChar char="•"/>
            </a:pPr>
            <a:r>
              <a:rPr lang="en-GB" sz="1600"/>
              <a:t>Factory is loud, making verbal instructions hard to here.</a:t>
            </a:r>
          </a:p>
          <a:p>
            <a:pPr marL="285750" indent="-285750">
              <a:buFont typeface="Arial"/>
              <a:buChar char="•"/>
            </a:pPr>
            <a:r>
              <a:rPr lang="en-GB" sz="1600"/>
              <a:t>Gary rushes, shouts, and get stressed out.</a:t>
            </a:r>
          </a:p>
          <a:p>
            <a:pPr marL="285750" indent="-285750">
              <a:buFont typeface="Arial"/>
              <a:buChar char="•"/>
            </a:pPr>
            <a:r>
              <a:rPr lang="en-GB" sz="1600"/>
              <a:t>Explanations are unclear for younger or new staff.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45E643-6A8D-961D-AACE-B4DC086A75A3}"/>
              </a:ext>
            </a:extLst>
          </p:cNvPr>
          <p:cNvSpPr txBox="1"/>
          <p:nvPr/>
        </p:nvSpPr>
        <p:spPr>
          <a:xfrm>
            <a:off x="4811227" y="1823586"/>
            <a:ext cx="2341388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u="sng"/>
              <a:t>Body language barriers:</a:t>
            </a:r>
          </a:p>
          <a:p>
            <a:pPr marL="285750" indent="-285750">
              <a:buFont typeface="Arial"/>
              <a:buChar char="•"/>
            </a:pPr>
            <a:r>
              <a:rPr lang="en-GB" sz="1600"/>
              <a:t>Gary's frustration (shouting, pointing) seems aggressive.</a:t>
            </a:r>
          </a:p>
          <a:p>
            <a:pPr marL="285750" indent="-285750">
              <a:buFont typeface="Arial"/>
              <a:buChar char="•"/>
            </a:pPr>
            <a:r>
              <a:rPr lang="en-GB" sz="1600"/>
              <a:t>Workers may feel nervous asking questions.</a:t>
            </a:r>
          </a:p>
          <a:p>
            <a:pPr marL="285750" indent="-285750">
              <a:buFont typeface="Arial"/>
              <a:buChar char="•"/>
            </a:pPr>
            <a:r>
              <a:rPr lang="en-GB" sz="1600"/>
              <a:t>His body language makes him unapproachable.</a:t>
            </a:r>
          </a:p>
          <a:p>
            <a:endParaRPr lang="en-GB" sz="16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14109D5-275D-854D-9BD2-22DB83D267E6}"/>
              </a:ext>
            </a:extLst>
          </p:cNvPr>
          <p:cNvSpPr txBox="1"/>
          <p:nvPr/>
        </p:nvSpPr>
        <p:spPr>
          <a:xfrm>
            <a:off x="7320352" y="914245"/>
            <a:ext cx="4659117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u="sng"/>
              <a:t>Solution:</a:t>
            </a:r>
            <a:r>
              <a:rPr lang="en-GB" sz="1600" b="1"/>
              <a:t> </a:t>
            </a:r>
            <a:r>
              <a:rPr lang="en-GB" sz="1600">
                <a:ea typeface="+mn-lt"/>
                <a:cs typeface="+mn-lt"/>
              </a:rPr>
              <a:t>Gary can improve the situation by using clearer visual instructions, giving proper training, and leading by example to help staff understand and follow food‑hygiene rules.</a:t>
            </a:r>
            <a:endParaRPr lang="en-GB" sz="16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42B45D-35E0-2E41-63B0-691A3FDE1A85}"/>
              </a:ext>
            </a:extLst>
          </p:cNvPr>
          <p:cNvSpPr txBox="1"/>
          <p:nvPr/>
        </p:nvSpPr>
        <p:spPr>
          <a:xfrm>
            <a:off x="5348353" y="4503963"/>
            <a:ext cx="646018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According</a:t>
            </a:r>
            <a:r>
              <a:rPr lang="en-GB" sz="1600">
                <a:ea typeface="+mn-lt"/>
                <a:cs typeface="+mn-lt"/>
              </a:rPr>
              <a:t> to Mehrabian's non-verbal communication theory (1971), most communication is conveyed through non‑verbal cues such as gestures, tone, and facial expressions, which helps explain why Gary’s frustrated actions send negative messages to staff.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2606801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F4BF8-BA91-B78A-EAA5-E0FF8809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>
                <a:latin typeface="Calisto MT"/>
              </a:rPr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D2F43-8465-E8BE-6EDB-2AE32877C2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Faster capital (2024). </a:t>
            </a:r>
            <a:r>
              <a:rPr lang="en-GB" i="1"/>
              <a:t>Communication challenges: overcoming language barriers in the workplace. </a:t>
            </a:r>
            <a:r>
              <a:rPr lang="en-GB"/>
              <a:t>Available at:</a:t>
            </a:r>
            <a:r>
              <a:rPr lang="en-GB" i="1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  <a:hlinkClick r:id="rId2"/>
              </a:rPr>
              <a:t>https</a:t>
            </a:r>
            <a:r>
              <a:rPr lang="en-GB">
                <a:ea typeface="+mn-lt"/>
                <a:cs typeface="+mn-lt"/>
                <a:hlinkClick r:id="rId2"/>
              </a:rPr>
              <a:t>://fastercapital.com/content/Communication-challenges--Overcoming-Language-Barriers-in-the-Workplace.html</a:t>
            </a:r>
            <a:r>
              <a:rPr lang="en-GB">
                <a:ea typeface="+mn-lt"/>
                <a:cs typeface="+mn-lt"/>
              </a:rPr>
              <a:t> (Accessed on: 8th March 2026).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Mehrabian, A. (1971) Silent messages. Belmont, CA: Wadsworth.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468862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ChronicleVTI</vt:lpstr>
      <vt:lpstr>Main points from the case study</vt:lpstr>
      <vt:lpstr>Communication barriers.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2026-03-08T18:46:29Z</dcterms:created>
  <dcterms:modified xsi:type="dcterms:W3CDTF">2026-03-08T21:08:45Z</dcterms:modified>
</cp:coreProperties>
</file>