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6" r:id="rId6"/>
    <p:sldId id="265" r:id="rId7"/>
    <p:sldId id="264" r:id="rId8"/>
    <p:sldId id="267"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72" autoAdjust="0"/>
    <p:restoredTop sz="94660"/>
  </p:normalViewPr>
  <p:slideViewPr>
    <p:cSldViewPr snapToGrid="0">
      <p:cViewPr>
        <p:scale>
          <a:sx n="95" d="100"/>
          <a:sy n="95" d="100"/>
        </p:scale>
        <p:origin x="1818" y="15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04C624-3523-450C-A430-B0CE9512501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222AE72-17A5-4A66-838E-92E4F67B82BF}">
      <dgm:prSet/>
      <dgm:spPr/>
      <dgm:t>
        <a:bodyPr/>
        <a:lstStyle/>
        <a:p>
          <a:pPr>
            <a:defRPr cap="all"/>
          </a:pPr>
          <a:r>
            <a:rPr lang="en-GB" baseline="0" dirty="0"/>
            <a:t>nature : T</a:t>
          </a:r>
          <a:r>
            <a:rPr lang="en-US" dirty="0"/>
            <a:t>he retail sector have faced challenges ,Lockdown restrictions and supply chain issues particularly retailers of non-essential goods and/or those limited to being brick-and-mortar (i.e., traditional business) T M Lewin, established in 1898, fell into administration for the second time earlier in the year after it entered an insolvency process and was bought by US-owned Torque Brands</a:t>
          </a:r>
        </a:p>
        <a:p>
          <a:pPr>
            <a:defRPr cap="all"/>
          </a:pPr>
          <a:endParaRPr lang="en-US" dirty="0"/>
        </a:p>
      </dgm:t>
    </dgm:pt>
    <dgm:pt modelId="{D3AA3ABF-E28E-4C28-9997-9E2CDAB29042}" type="parTrans" cxnId="{8E01B3AE-2FEF-4290-B481-7B798E50DB3A}">
      <dgm:prSet/>
      <dgm:spPr/>
      <dgm:t>
        <a:bodyPr/>
        <a:lstStyle/>
        <a:p>
          <a:endParaRPr lang="en-US"/>
        </a:p>
      </dgm:t>
    </dgm:pt>
    <dgm:pt modelId="{C3901853-4DAF-4CC3-9C92-7484BEE0EB1C}" type="sibTrans" cxnId="{8E01B3AE-2FEF-4290-B481-7B798E50DB3A}">
      <dgm:prSet/>
      <dgm:spPr/>
      <dgm:t>
        <a:bodyPr/>
        <a:lstStyle/>
        <a:p>
          <a:endParaRPr lang="en-US"/>
        </a:p>
      </dgm:t>
    </dgm:pt>
    <dgm:pt modelId="{21B7A6C6-878C-4F15-9B99-5DDA2421AE32}">
      <dgm:prSet/>
      <dgm:spPr/>
      <dgm:t>
        <a:bodyPr/>
        <a:lstStyle/>
        <a:p>
          <a:pPr>
            <a:defRPr cap="all"/>
          </a:pPr>
          <a:r>
            <a:rPr lang="en-GB" baseline="0" dirty="0"/>
            <a:t>Impact :</a:t>
          </a:r>
          <a:r>
            <a:rPr lang="en-US" dirty="0"/>
            <a:t>September 2021, the highest levels since the start of the pandemic (The Guardian reported that 1400 firms went bust). Numerous big names got swept up in the storm and took the plunge into ADMINISTRATION, Now added pressures of supply chain issues, Rising inflation is a continued concern for both consumers and retailers :  inflation impacting consumer spending ,raising prices  -&gt;  reduction in sales (consumers respond to financial pressures down to the cost-of-living crisis. )</a:t>
          </a:r>
        </a:p>
      </dgm:t>
    </dgm:pt>
    <dgm:pt modelId="{BA66358E-EA3B-407B-B3C0-31ADB8DF9D1A}" type="parTrans" cxnId="{8B044515-53EE-4451-A23F-165D985342FF}">
      <dgm:prSet/>
      <dgm:spPr/>
      <dgm:t>
        <a:bodyPr/>
        <a:lstStyle/>
        <a:p>
          <a:endParaRPr lang="en-US"/>
        </a:p>
      </dgm:t>
    </dgm:pt>
    <dgm:pt modelId="{4A4F5446-EF89-4F50-B890-6FDE4681AF47}" type="sibTrans" cxnId="{8B044515-53EE-4451-A23F-165D985342FF}">
      <dgm:prSet/>
      <dgm:spPr/>
      <dgm:t>
        <a:bodyPr/>
        <a:lstStyle/>
        <a:p>
          <a:endParaRPr lang="en-US"/>
        </a:p>
      </dgm:t>
    </dgm:pt>
    <dgm:pt modelId="{40F3C588-6D9D-4B2C-B4F0-DF462574CD78}" type="pres">
      <dgm:prSet presAssocID="{D204C624-3523-450C-A430-B0CE95125018}" presName="root" presStyleCnt="0">
        <dgm:presLayoutVars>
          <dgm:dir/>
          <dgm:resizeHandles val="exact"/>
        </dgm:presLayoutVars>
      </dgm:prSet>
      <dgm:spPr/>
    </dgm:pt>
    <dgm:pt modelId="{EEF8CFBC-DC78-4474-86A3-B00BFC2A9E26}" type="pres">
      <dgm:prSet presAssocID="{2222AE72-17A5-4A66-838E-92E4F67B82BF}" presName="compNode" presStyleCnt="0"/>
      <dgm:spPr/>
    </dgm:pt>
    <dgm:pt modelId="{B765CC66-E366-40BE-99EF-9DEC9C22B830}" type="pres">
      <dgm:prSet presAssocID="{2222AE72-17A5-4A66-838E-92E4F67B82BF}" presName="iconBgRect" presStyleLbl="bgShp" presStyleIdx="0" presStyleCnt="2"/>
      <dgm:spPr/>
    </dgm:pt>
    <dgm:pt modelId="{476AB073-DD89-488B-ABFC-80CA37CFAD12}" type="pres">
      <dgm:prSet presAssocID="{2222AE72-17A5-4A66-838E-92E4F67B82B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CE7C4A80-C2EE-418E-B437-4AE9C45414CD}" type="pres">
      <dgm:prSet presAssocID="{2222AE72-17A5-4A66-838E-92E4F67B82BF}" presName="spaceRect" presStyleCnt="0"/>
      <dgm:spPr/>
    </dgm:pt>
    <dgm:pt modelId="{98FA0777-7D66-415E-8658-4AC60BB62302}" type="pres">
      <dgm:prSet presAssocID="{2222AE72-17A5-4A66-838E-92E4F67B82BF}" presName="textRect" presStyleLbl="revTx" presStyleIdx="0" presStyleCnt="2" custScaleX="147567" custLinFactNeighborX="-2359" custLinFactNeighborY="1623">
        <dgm:presLayoutVars>
          <dgm:chMax val="1"/>
          <dgm:chPref val="1"/>
        </dgm:presLayoutVars>
      </dgm:prSet>
      <dgm:spPr/>
    </dgm:pt>
    <dgm:pt modelId="{34F9E806-C55A-4622-8F2C-AA19D2D4B288}" type="pres">
      <dgm:prSet presAssocID="{C3901853-4DAF-4CC3-9C92-7484BEE0EB1C}" presName="sibTrans" presStyleCnt="0"/>
      <dgm:spPr/>
    </dgm:pt>
    <dgm:pt modelId="{B9AF95CB-2575-426C-B00B-B8A70FCE5AEB}" type="pres">
      <dgm:prSet presAssocID="{21B7A6C6-878C-4F15-9B99-5DDA2421AE32}" presName="compNode" presStyleCnt="0"/>
      <dgm:spPr/>
    </dgm:pt>
    <dgm:pt modelId="{8C7D72F8-5064-43EF-99EE-13619B65874B}" type="pres">
      <dgm:prSet presAssocID="{21B7A6C6-878C-4F15-9B99-5DDA2421AE32}" presName="iconBgRect" presStyleLbl="bgShp" presStyleIdx="1" presStyleCnt="2"/>
      <dgm:spPr/>
    </dgm:pt>
    <dgm:pt modelId="{2BC72FA6-4319-4105-9833-8A86EA5AFA67}" type="pres">
      <dgm:prSet presAssocID="{21B7A6C6-878C-4F15-9B99-5DDA2421AE3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8AFB6338-1D39-4B3B-B0A0-596F19B2F594}" type="pres">
      <dgm:prSet presAssocID="{21B7A6C6-878C-4F15-9B99-5DDA2421AE32}" presName="spaceRect" presStyleCnt="0"/>
      <dgm:spPr/>
    </dgm:pt>
    <dgm:pt modelId="{775E1EBA-A511-4363-B85E-FB15DB98410D}" type="pres">
      <dgm:prSet presAssocID="{21B7A6C6-878C-4F15-9B99-5DDA2421AE32}" presName="textRect" presStyleLbl="revTx" presStyleIdx="1" presStyleCnt="2" custScaleX="151685">
        <dgm:presLayoutVars>
          <dgm:chMax val="1"/>
          <dgm:chPref val="1"/>
        </dgm:presLayoutVars>
      </dgm:prSet>
      <dgm:spPr/>
    </dgm:pt>
  </dgm:ptLst>
  <dgm:cxnLst>
    <dgm:cxn modelId="{8B044515-53EE-4451-A23F-165D985342FF}" srcId="{D204C624-3523-450C-A430-B0CE95125018}" destId="{21B7A6C6-878C-4F15-9B99-5DDA2421AE32}" srcOrd="1" destOrd="0" parTransId="{BA66358E-EA3B-407B-B3C0-31ADB8DF9D1A}" sibTransId="{4A4F5446-EF89-4F50-B890-6FDE4681AF47}"/>
    <dgm:cxn modelId="{996D5420-0752-4774-91A0-EBC00B560E17}" type="presOf" srcId="{2222AE72-17A5-4A66-838E-92E4F67B82BF}" destId="{98FA0777-7D66-415E-8658-4AC60BB62302}" srcOrd="0" destOrd="0" presId="urn:microsoft.com/office/officeart/2018/5/layout/IconCircleLabelList"/>
    <dgm:cxn modelId="{9DE30492-962A-4A6B-B12D-672391B9FC5C}" type="presOf" srcId="{D204C624-3523-450C-A430-B0CE95125018}" destId="{40F3C588-6D9D-4B2C-B4F0-DF462574CD78}" srcOrd="0" destOrd="0" presId="urn:microsoft.com/office/officeart/2018/5/layout/IconCircleLabelList"/>
    <dgm:cxn modelId="{8E01B3AE-2FEF-4290-B481-7B798E50DB3A}" srcId="{D204C624-3523-450C-A430-B0CE95125018}" destId="{2222AE72-17A5-4A66-838E-92E4F67B82BF}" srcOrd="0" destOrd="0" parTransId="{D3AA3ABF-E28E-4C28-9997-9E2CDAB29042}" sibTransId="{C3901853-4DAF-4CC3-9C92-7484BEE0EB1C}"/>
    <dgm:cxn modelId="{52C566EC-BE77-4823-88FC-E3BB5DF1A994}" type="presOf" srcId="{21B7A6C6-878C-4F15-9B99-5DDA2421AE32}" destId="{775E1EBA-A511-4363-B85E-FB15DB98410D}" srcOrd="0" destOrd="0" presId="urn:microsoft.com/office/officeart/2018/5/layout/IconCircleLabelList"/>
    <dgm:cxn modelId="{E42FD669-E1C2-4F9A-AB72-689AA82E184E}" type="presParOf" srcId="{40F3C588-6D9D-4B2C-B4F0-DF462574CD78}" destId="{EEF8CFBC-DC78-4474-86A3-B00BFC2A9E26}" srcOrd="0" destOrd="0" presId="urn:microsoft.com/office/officeart/2018/5/layout/IconCircleLabelList"/>
    <dgm:cxn modelId="{DB39DCF7-0701-4A6B-887E-ED5C29226938}" type="presParOf" srcId="{EEF8CFBC-DC78-4474-86A3-B00BFC2A9E26}" destId="{B765CC66-E366-40BE-99EF-9DEC9C22B830}" srcOrd="0" destOrd="0" presId="urn:microsoft.com/office/officeart/2018/5/layout/IconCircleLabelList"/>
    <dgm:cxn modelId="{0784884A-1CB3-4AF1-9BED-7701BF89005F}" type="presParOf" srcId="{EEF8CFBC-DC78-4474-86A3-B00BFC2A9E26}" destId="{476AB073-DD89-488B-ABFC-80CA37CFAD12}" srcOrd="1" destOrd="0" presId="urn:microsoft.com/office/officeart/2018/5/layout/IconCircleLabelList"/>
    <dgm:cxn modelId="{27757B03-EB3D-4F64-934F-967DC6B55C1F}" type="presParOf" srcId="{EEF8CFBC-DC78-4474-86A3-B00BFC2A9E26}" destId="{CE7C4A80-C2EE-418E-B437-4AE9C45414CD}" srcOrd="2" destOrd="0" presId="urn:microsoft.com/office/officeart/2018/5/layout/IconCircleLabelList"/>
    <dgm:cxn modelId="{1157B31C-202C-440B-813F-7F669EC01184}" type="presParOf" srcId="{EEF8CFBC-DC78-4474-86A3-B00BFC2A9E26}" destId="{98FA0777-7D66-415E-8658-4AC60BB62302}" srcOrd="3" destOrd="0" presId="urn:microsoft.com/office/officeart/2018/5/layout/IconCircleLabelList"/>
    <dgm:cxn modelId="{70C2C682-3DA0-4B25-8947-28CDD1D905B3}" type="presParOf" srcId="{40F3C588-6D9D-4B2C-B4F0-DF462574CD78}" destId="{34F9E806-C55A-4622-8F2C-AA19D2D4B288}" srcOrd="1" destOrd="0" presId="urn:microsoft.com/office/officeart/2018/5/layout/IconCircleLabelList"/>
    <dgm:cxn modelId="{DB3A5C64-63D2-4D1E-9EDC-3A880BB54F8B}" type="presParOf" srcId="{40F3C588-6D9D-4B2C-B4F0-DF462574CD78}" destId="{B9AF95CB-2575-426C-B00B-B8A70FCE5AEB}" srcOrd="2" destOrd="0" presId="urn:microsoft.com/office/officeart/2018/5/layout/IconCircleLabelList"/>
    <dgm:cxn modelId="{824A036D-33ED-428E-931B-DE1F4A32C2C0}" type="presParOf" srcId="{B9AF95CB-2575-426C-B00B-B8A70FCE5AEB}" destId="{8C7D72F8-5064-43EF-99EE-13619B65874B}" srcOrd="0" destOrd="0" presId="urn:microsoft.com/office/officeart/2018/5/layout/IconCircleLabelList"/>
    <dgm:cxn modelId="{A5D6303C-5309-4271-8DC0-310A3D33AE42}" type="presParOf" srcId="{B9AF95CB-2575-426C-B00B-B8A70FCE5AEB}" destId="{2BC72FA6-4319-4105-9833-8A86EA5AFA67}" srcOrd="1" destOrd="0" presId="urn:microsoft.com/office/officeart/2018/5/layout/IconCircleLabelList"/>
    <dgm:cxn modelId="{0231E46B-A1E0-4160-AD1D-E1A381D14A41}" type="presParOf" srcId="{B9AF95CB-2575-426C-B00B-B8A70FCE5AEB}" destId="{8AFB6338-1D39-4B3B-B0A0-596F19B2F594}" srcOrd="2" destOrd="0" presId="urn:microsoft.com/office/officeart/2018/5/layout/IconCircleLabelList"/>
    <dgm:cxn modelId="{62465A5D-8646-4C15-92B0-41F0690E08FB}" type="presParOf" srcId="{B9AF95CB-2575-426C-B00B-B8A70FCE5AEB}" destId="{775E1EBA-A511-4363-B85E-FB15DB98410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65CC66-E366-40BE-99EF-9DEC9C22B830}">
      <dsp:nvSpPr>
        <dsp:cNvPr id="0" name=""/>
        <dsp:cNvSpPr/>
      </dsp:nvSpPr>
      <dsp:spPr>
        <a:xfrm>
          <a:off x="2119498" y="129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6AB073-DD89-488B-ABFC-80CA37CFAD12}">
      <dsp:nvSpPr>
        <dsp:cNvPr id="0" name=""/>
        <dsp:cNvSpPr/>
      </dsp:nvSpPr>
      <dsp:spPr>
        <a:xfrm>
          <a:off x="2507061" y="400502"/>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FA0777-7D66-415E-8658-4AC60BB62302}">
      <dsp:nvSpPr>
        <dsp:cNvPr id="0" name=""/>
        <dsp:cNvSpPr/>
      </dsp:nvSpPr>
      <dsp:spPr>
        <a:xfrm>
          <a:off x="758781" y="2410879"/>
          <a:ext cx="4399341" cy="1368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baseline="0" dirty="0"/>
            <a:t>nature : T</a:t>
          </a:r>
          <a:r>
            <a:rPr lang="en-US" sz="1100" kern="1200" dirty="0"/>
            <a:t>he retail sector have faced challenges ,Lockdown restrictions and supply chain issues particularly retailers of non-essential goods and/or those limited to being brick-and-mortar (i.e., traditional business) T M Lewin, established in 1898, fell into administration for the second time earlier in the year after it entered an insolvency process and was bought by US-owned Torque Brands</a:t>
          </a:r>
        </a:p>
        <a:p>
          <a:pPr marL="0" lvl="0" indent="0" algn="ctr" defTabSz="488950">
            <a:lnSpc>
              <a:spcPct val="90000"/>
            </a:lnSpc>
            <a:spcBef>
              <a:spcPct val="0"/>
            </a:spcBef>
            <a:spcAft>
              <a:spcPct val="35000"/>
            </a:spcAft>
            <a:buNone/>
            <a:defRPr cap="all"/>
          </a:pPr>
          <a:endParaRPr lang="en-US" sz="1100" kern="1200" dirty="0"/>
        </a:p>
      </dsp:txBody>
      <dsp:txXfrm>
        <a:off x="758781" y="2410879"/>
        <a:ext cx="4399341" cy="1368957"/>
      </dsp:txXfrm>
    </dsp:sp>
    <dsp:sp modelId="{8C7D72F8-5064-43EF-99EE-13619B65874B}">
      <dsp:nvSpPr>
        <dsp:cNvPr id="0" name=""/>
        <dsp:cNvSpPr/>
      </dsp:nvSpPr>
      <dsp:spPr>
        <a:xfrm>
          <a:off x="7101942" y="129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C72FA6-4319-4105-9833-8A86EA5AFA67}">
      <dsp:nvSpPr>
        <dsp:cNvPr id="0" name=""/>
        <dsp:cNvSpPr/>
      </dsp:nvSpPr>
      <dsp:spPr>
        <a:xfrm>
          <a:off x="7489505" y="4005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5E1EBA-A511-4363-B85E-FB15DB98410D}">
      <dsp:nvSpPr>
        <dsp:cNvPr id="0" name=""/>
        <dsp:cNvSpPr/>
      </dsp:nvSpPr>
      <dsp:spPr>
        <a:xfrm>
          <a:off x="5750169" y="2397939"/>
          <a:ext cx="4522109" cy="1368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baseline="0" dirty="0"/>
            <a:t>Impact :</a:t>
          </a:r>
          <a:r>
            <a:rPr lang="en-US" sz="1100" kern="1200" dirty="0"/>
            <a:t>September 2021, the highest levels since the start of the pandemic (The Guardian reported that 1400 firms went bust). Numerous big names got swept up in the storm and took the plunge into ADMINISTRATION, Now added pressures of supply chain issues, Rising inflation is a continued concern for both consumers and retailers :  inflation impacting consumer spending ,raising prices  -&gt;  reduction in sales (consumers respond to financial pressures down to the cost-of-living crisis. )</a:t>
          </a:r>
        </a:p>
      </dsp:txBody>
      <dsp:txXfrm>
        <a:off x="5750169" y="2397939"/>
        <a:ext cx="4522109" cy="136895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94769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80456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10/30/2022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9063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66533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170960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106102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14720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97023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580595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84308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10/30/2022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11027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10/30/2022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18649001"/>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31C438-9BC5-1EF1-0D66-54D861B8788B}"/>
              </a:ext>
            </a:extLst>
          </p:cNvPr>
          <p:cNvSpPr>
            <a:spLocks noGrp="1"/>
          </p:cNvSpPr>
          <p:nvPr>
            <p:ph type="ctrTitle"/>
          </p:nvPr>
        </p:nvSpPr>
        <p:spPr>
          <a:xfrm>
            <a:off x="540000" y="540000"/>
            <a:ext cx="5437187" cy="4792050"/>
          </a:xfrm>
        </p:spPr>
        <p:txBody>
          <a:bodyPr anchor="t">
            <a:noAutofit/>
          </a:bodyPr>
          <a:lstStyle/>
          <a:p>
            <a:r>
              <a:rPr lang="en-GB" sz="4000" dirty="0"/>
              <a:t>PROBLEM SOLVING AND DECISION MAKING</a:t>
            </a:r>
            <a:br>
              <a:rPr lang="en-GB" sz="4000" dirty="0"/>
            </a:br>
            <a:br>
              <a:rPr lang="en-GB" sz="4000" dirty="0"/>
            </a:br>
            <a:r>
              <a:rPr lang="en-GB" sz="4000" dirty="0"/>
              <a:t>TASK 1: DECLINING PROFITABILITY AT TM LEWIN, UK</a:t>
            </a:r>
          </a:p>
        </p:txBody>
      </p:sp>
      <p:sp>
        <p:nvSpPr>
          <p:cNvPr id="3" name="Subtitle 2">
            <a:extLst>
              <a:ext uri="{FF2B5EF4-FFF2-40B4-BE49-F238E27FC236}">
                <a16:creationId xmlns:a16="http://schemas.microsoft.com/office/drawing/2014/main" id="{5D8D9C49-8716-00C3-51DF-670C267FB0A4}"/>
              </a:ext>
            </a:extLst>
          </p:cNvPr>
          <p:cNvSpPr>
            <a:spLocks noGrp="1"/>
          </p:cNvSpPr>
          <p:nvPr>
            <p:ph type="subTitle" idx="1"/>
          </p:nvPr>
        </p:nvSpPr>
        <p:spPr>
          <a:xfrm>
            <a:off x="550864" y="5516562"/>
            <a:ext cx="4500562" cy="796311"/>
          </a:xfrm>
        </p:spPr>
        <p:txBody>
          <a:bodyPr anchor="b">
            <a:normAutofit/>
          </a:bodyPr>
          <a:lstStyle/>
          <a:p>
            <a:pPr>
              <a:lnSpc>
                <a:spcPct val="115000"/>
              </a:lnSpc>
            </a:pPr>
            <a:r>
              <a:rPr lang="en-GB" b="1" dirty="0"/>
              <a:t>ASEN CHIPILOV</a:t>
            </a:r>
          </a:p>
          <a:p>
            <a:pPr>
              <a:lnSpc>
                <a:spcPct val="115000"/>
              </a:lnSpc>
            </a:pPr>
            <a:r>
              <a:rPr lang="en-GB" b="1" dirty="0"/>
              <a:t>2128091</a:t>
            </a:r>
          </a:p>
          <a:p>
            <a:pPr>
              <a:lnSpc>
                <a:spcPct val="115000"/>
              </a:lnSpc>
            </a:pPr>
            <a:endParaRPr lang="en-GB" dirty="0"/>
          </a:p>
        </p:txBody>
      </p:sp>
      <p:grpSp>
        <p:nvGrpSpPr>
          <p:cNvPr id="36" name="Group 35">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37" name="Oval 36">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Oval 38">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Multicolored smoke gradient">
            <a:extLst>
              <a:ext uri="{FF2B5EF4-FFF2-40B4-BE49-F238E27FC236}">
                <a16:creationId xmlns:a16="http://schemas.microsoft.com/office/drawing/2014/main" id="{D8FC7CBC-9438-C074-0C6A-6310D1FF9C85}"/>
              </a:ext>
            </a:extLst>
          </p:cNvPr>
          <p:cNvPicPr>
            <a:picLocks noChangeAspect="1"/>
          </p:cNvPicPr>
          <p:nvPr/>
        </p:nvPicPr>
        <p:blipFill rotWithShape="1">
          <a:blip r:embed="rId2"/>
          <a:srcRect l="14447" r="18802" b="-2"/>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561060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6FE5D-46DD-5AD6-A976-FC4A85146085}"/>
              </a:ext>
            </a:extLst>
          </p:cNvPr>
          <p:cNvSpPr>
            <a:spLocks noGrp="1"/>
          </p:cNvSpPr>
          <p:nvPr>
            <p:ph type="title"/>
          </p:nvPr>
        </p:nvSpPr>
        <p:spPr>
          <a:xfrm>
            <a:off x="540000" y="540000"/>
            <a:ext cx="4500561" cy="2181946"/>
          </a:xfrm>
        </p:spPr>
        <p:txBody>
          <a:bodyPr anchor="t">
            <a:normAutofit/>
          </a:bodyPr>
          <a:lstStyle/>
          <a:p>
            <a:r>
              <a:rPr lang="en-GB" dirty="0"/>
              <a:t>This will show :</a:t>
            </a:r>
          </a:p>
        </p:txBody>
      </p:sp>
      <p:sp>
        <p:nvSpPr>
          <p:cNvPr id="3" name="Content Placeholder 2">
            <a:extLst>
              <a:ext uri="{FF2B5EF4-FFF2-40B4-BE49-F238E27FC236}">
                <a16:creationId xmlns:a16="http://schemas.microsoft.com/office/drawing/2014/main" id="{E62675C3-A27B-C7EE-3487-C0895D76BA92}"/>
              </a:ext>
            </a:extLst>
          </p:cNvPr>
          <p:cNvSpPr>
            <a:spLocks noGrp="1"/>
          </p:cNvSpPr>
          <p:nvPr>
            <p:ph idx="1"/>
          </p:nvPr>
        </p:nvSpPr>
        <p:spPr>
          <a:xfrm>
            <a:off x="550863" y="2947121"/>
            <a:ext cx="4500562" cy="3361604"/>
          </a:xfrm>
        </p:spPr>
        <p:txBody>
          <a:bodyPr anchor="t">
            <a:normAutofit/>
          </a:bodyPr>
          <a:lstStyle/>
          <a:p>
            <a:pPr>
              <a:lnSpc>
                <a:spcPct val="115000"/>
              </a:lnSpc>
            </a:pPr>
            <a:r>
              <a:rPr lang="en-GB" sz="1400"/>
              <a:t>The nature and impact of the complex problem on employees and their organisations.</a:t>
            </a:r>
          </a:p>
          <a:p>
            <a:pPr>
              <a:lnSpc>
                <a:spcPct val="115000"/>
              </a:lnSpc>
            </a:pPr>
            <a:r>
              <a:rPr lang="en-GB" sz="1400"/>
              <a:t>A PESTLE analysis of the macro-environmental factors contributing to the complex problem.</a:t>
            </a:r>
          </a:p>
          <a:p>
            <a:pPr>
              <a:lnSpc>
                <a:spcPct val="115000"/>
              </a:lnSpc>
            </a:pPr>
            <a:r>
              <a:rPr lang="en-GB" sz="1400"/>
              <a:t>A research – informed cause and effect analysis, using Fishbone Diagram, of the complex problem.</a:t>
            </a:r>
          </a:p>
          <a:p>
            <a:pPr>
              <a:lnSpc>
                <a:spcPct val="115000"/>
              </a:lnSpc>
            </a:pPr>
            <a:r>
              <a:rPr lang="en-GB" sz="1400"/>
              <a:t>An evaluation of alternative solutions to the problem with an aim of choosing the most appropriate solution among these alternatives</a:t>
            </a:r>
          </a:p>
        </p:txBody>
      </p:sp>
      <p:grpSp>
        <p:nvGrpSpPr>
          <p:cNvPr id="11" name="Group 10">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2" name="Oval 11">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Chemical formulae are written on paper">
            <a:extLst>
              <a:ext uri="{FF2B5EF4-FFF2-40B4-BE49-F238E27FC236}">
                <a16:creationId xmlns:a16="http://schemas.microsoft.com/office/drawing/2014/main" id="{BC00CF41-E0AF-DCBD-3826-FA17992610C6}"/>
              </a:ext>
            </a:extLst>
          </p:cNvPr>
          <p:cNvPicPr>
            <a:picLocks noChangeAspect="1"/>
          </p:cNvPicPr>
          <p:nvPr/>
        </p:nvPicPr>
        <p:blipFill rotWithShape="1">
          <a:blip r:embed="rId2"/>
          <a:srcRect l="21647" r="22103"/>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805883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9987EC-5BFE-1590-AA97-8D0427AB03FA}"/>
              </a:ext>
            </a:extLst>
          </p:cNvPr>
          <p:cNvSpPr>
            <a:spLocks noGrp="1"/>
          </p:cNvSpPr>
          <p:nvPr>
            <p:ph type="title"/>
          </p:nvPr>
        </p:nvSpPr>
        <p:spPr>
          <a:xfrm>
            <a:off x="540000" y="540000"/>
            <a:ext cx="11101135" cy="1809500"/>
          </a:xfrm>
        </p:spPr>
        <p:txBody>
          <a:bodyPr anchor="t">
            <a:normAutofit fontScale="90000"/>
          </a:bodyPr>
          <a:lstStyle/>
          <a:p>
            <a:r>
              <a:rPr lang="en-GB" sz="5100" dirty="0"/>
              <a:t>First of all : nature and impact of the problem on employees and their organisation</a:t>
            </a:r>
          </a:p>
        </p:txBody>
      </p:sp>
      <p:graphicFrame>
        <p:nvGraphicFramePr>
          <p:cNvPr id="5" name="Content Placeholder 2">
            <a:extLst>
              <a:ext uri="{FF2B5EF4-FFF2-40B4-BE49-F238E27FC236}">
                <a16:creationId xmlns:a16="http://schemas.microsoft.com/office/drawing/2014/main" id="{6FF4DB9C-0CEF-F765-2E9C-A36BF60EC35A}"/>
              </a:ext>
            </a:extLst>
          </p:cNvPr>
          <p:cNvGraphicFramePr>
            <a:graphicFrameLocks noGrp="1"/>
          </p:cNvGraphicFramePr>
          <p:nvPr>
            <p:ph idx="1"/>
            <p:extLst>
              <p:ext uri="{D42A27DB-BD31-4B8C-83A1-F6EECF244321}">
                <p14:modId xmlns:p14="http://schemas.microsoft.com/office/powerpoint/2010/main" val="1524834547"/>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5018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3" name="Rectangle 22">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B97C63-144B-1DE6-3CA8-09DE45930B80}"/>
              </a:ext>
            </a:extLst>
          </p:cNvPr>
          <p:cNvSpPr>
            <a:spLocks noGrp="1"/>
          </p:cNvSpPr>
          <p:nvPr>
            <p:ph type="title"/>
          </p:nvPr>
        </p:nvSpPr>
        <p:spPr>
          <a:xfrm>
            <a:off x="540000" y="540000"/>
            <a:ext cx="5708662" cy="4792050"/>
          </a:xfrm>
        </p:spPr>
        <p:txBody>
          <a:bodyPr vert="horz" lIns="91440" tIns="45720" rIns="91440" bIns="45720" rtlCol="0" anchor="t">
            <a:normAutofit/>
          </a:bodyPr>
          <a:lstStyle/>
          <a:p>
            <a:pPr marL="457200">
              <a:lnSpc>
                <a:spcPct val="107000"/>
              </a:lnSpc>
              <a:spcAft>
                <a:spcPts val="800"/>
              </a:spcAft>
            </a:pPr>
            <a:r>
              <a:rPr lang="en-US" sz="2200" b="1" dirty="0"/>
              <a:t>A PESTLE analysis of the macro-environmental factors contributing to the problem</a:t>
            </a:r>
            <a:br>
              <a:rPr lang="en-US" sz="2200" b="1" dirty="0"/>
            </a:br>
            <a:br>
              <a:rPr lang="en-US" sz="2200" b="1" dirty="0"/>
            </a:br>
            <a:r>
              <a:rPr lang="en-US" sz="2200" b="1" dirty="0"/>
              <a:t>CAUSES:</a:t>
            </a:r>
            <a:br>
              <a:rPr lang="en-US" sz="4800" dirty="0"/>
            </a:br>
            <a:r>
              <a:rPr lang="en-GB" sz="1800" b="1" dirty="0">
                <a:effectLst/>
                <a:latin typeface="Calibri" panose="020F0502020204030204" pitchFamily="34" charset="0"/>
                <a:cs typeface="Times New Roman" panose="02020603050405020304" pitchFamily="18" charset="0"/>
              </a:rPr>
              <a:t>P</a:t>
            </a:r>
            <a:r>
              <a:rPr lang="en-GB" sz="1800" dirty="0">
                <a:effectLst/>
                <a:latin typeface="Calibri" panose="020F0502020204030204" pitchFamily="34" charset="0"/>
                <a:cs typeface="Times New Roman" panose="02020603050405020304" pitchFamily="18" charset="0"/>
              </a:rPr>
              <a:t>olitical : Lockdown legislation</a:t>
            </a:r>
            <a:br>
              <a:rPr lang="en-GB" sz="1800" dirty="0">
                <a:effectLst/>
                <a:latin typeface="Calibri" panose="020F0502020204030204" pitchFamily="34" charset="0"/>
                <a:cs typeface="Times New Roman" panose="02020603050405020304" pitchFamily="18" charset="0"/>
              </a:rPr>
            </a:br>
            <a:r>
              <a:rPr lang="en-GB" sz="1800" b="1" dirty="0">
                <a:effectLst/>
                <a:latin typeface="Calibri" panose="020F0502020204030204" pitchFamily="34" charset="0"/>
                <a:cs typeface="Times New Roman" panose="02020603050405020304" pitchFamily="18" charset="0"/>
              </a:rPr>
              <a:t>E</a:t>
            </a:r>
            <a:r>
              <a:rPr lang="en-GB" sz="1800" dirty="0">
                <a:effectLst/>
                <a:latin typeface="Calibri" panose="020F0502020204030204" pitchFamily="34" charset="0"/>
                <a:cs typeface="Times New Roman" panose="02020603050405020304" pitchFamily="18" charset="0"/>
              </a:rPr>
              <a:t>conomic: Inflation</a:t>
            </a:r>
            <a:br>
              <a:rPr lang="en-GB" sz="1800" dirty="0">
                <a:effectLst/>
                <a:latin typeface="Calibri" panose="020F0502020204030204" pitchFamily="34" charset="0"/>
                <a:cs typeface="Times New Roman" panose="02020603050405020304" pitchFamily="18" charset="0"/>
              </a:rPr>
            </a:br>
            <a:r>
              <a:rPr lang="en-GB" sz="1800" b="1" dirty="0">
                <a:effectLst/>
                <a:latin typeface="Calibri" panose="020F0502020204030204" pitchFamily="34" charset="0"/>
                <a:cs typeface="Times New Roman" panose="02020603050405020304" pitchFamily="18" charset="0"/>
              </a:rPr>
              <a:t>S</a:t>
            </a:r>
            <a:r>
              <a:rPr lang="en-GB" sz="1800" dirty="0">
                <a:effectLst/>
                <a:latin typeface="Calibri" panose="020F0502020204030204" pitchFamily="34" charset="0"/>
                <a:cs typeface="Times New Roman" panose="02020603050405020304" pitchFamily="18" charset="0"/>
              </a:rPr>
              <a:t>ocial: Restrictions</a:t>
            </a:r>
            <a:br>
              <a:rPr lang="en-GB" sz="1800" dirty="0">
                <a:effectLst/>
                <a:latin typeface="Calibri" panose="020F0502020204030204" pitchFamily="34" charset="0"/>
                <a:cs typeface="Times New Roman" panose="02020603050405020304" pitchFamily="18" charset="0"/>
              </a:rPr>
            </a:br>
            <a:r>
              <a:rPr lang="en-GB" sz="1800" b="1" dirty="0">
                <a:effectLst/>
                <a:latin typeface="Calibri" panose="020F0502020204030204" pitchFamily="34" charset="0"/>
                <a:cs typeface="Times New Roman" panose="02020603050405020304" pitchFamily="18" charset="0"/>
              </a:rPr>
              <a:t>T</a:t>
            </a:r>
            <a:r>
              <a:rPr lang="en-GB" sz="1800" dirty="0">
                <a:effectLst/>
                <a:latin typeface="Calibri" panose="020F0502020204030204" pitchFamily="34" charset="0"/>
                <a:cs typeface="Times New Roman" panose="02020603050405020304" pitchFamily="18" charset="0"/>
              </a:rPr>
              <a:t>echnological: N/A</a:t>
            </a:r>
            <a:br>
              <a:rPr lang="en-GB" sz="1800" dirty="0">
                <a:effectLst/>
                <a:latin typeface="Calibri" panose="020F0502020204030204" pitchFamily="34" charset="0"/>
                <a:cs typeface="Times New Roman" panose="02020603050405020304" pitchFamily="18" charset="0"/>
              </a:rPr>
            </a:br>
            <a:r>
              <a:rPr lang="en-GB" sz="1800" b="1" dirty="0">
                <a:effectLst/>
                <a:latin typeface="Calibri" panose="020F0502020204030204" pitchFamily="34" charset="0"/>
                <a:cs typeface="Times New Roman" panose="02020603050405020304" pitchFamily="18" charset="0"/>
              </a:rPr>
              <a:t>L</a:t>
            </a:r>
            <a:r>
              <a:rPr lang="en-GB" sz="1800" dirty="0">
                <a:effectLst/>
                <a:latin typeface="Calibri" panose="020F0502020204030204" pitchFamily="34" charset="0"/>
                <a:cs typeface="Times New Roman" panose="02020603050405020304" pitchFamily="18" charset="0"/>
              </a:rPr>
              <a:t>egal : Permits</a:t>
            </a:r>
            <a:br>
              <a:rPr lang="en-GB" sz="1800" dirty="0">
                <a:effectLst/>
                <a:latin typeface="Calibri" panose="020F0502020204030204" pitchFamily="34" charset="0"/>
                <a:cs typeface="Times New Roman" panose="02020603050405020304" pitchFamily="18" charset="0"/>
              </a:rPr>
            </a:br>
            <a:r>
              <a:rPr lang="en-GB" sz="1800" b="1" dirty="0">
                <a:effectLst/>
                <a:latin typeface="Calibri" panose="020F0502020204030204" pitchFamily="34" charset="0"/>
                <a:cs typeface="Times New Roman" panose="02020603050405020304" pitchFamily="18" charset="0"/>
              </a:rPr>
              <a:t>E</a:t>
            </a:r>
            <a:r>
              <a:rPr lang="en-GB" sz="1800" dirty="0">
                <a:effectLst/>
                <a:latin typeface="Calibri" panose="020F0502020204030204" pitchFamily="34" charset="0"/>
                <a:cs typeface="Times New Roman" panose="02020603050405020304" pitchFamily="18" charset="0"/>
              </a:rPr>
              <a:t>nvironmental: N/A</a:t>
            </a:r>
            <a:br>
              <a:rPr lang="en-GB" sz="1800" dirty="0">
                <a:effectLst/>
                <a:latin typeface="Calibri" panose="020F0502020204030204" pitchFamily="34" charset="0"/>
                <a:cs typeface="Times New Roman" panose="02020603050405020304" pitchFamily="18" charset="0"/>
              </a:rPr>
            </a:br>
            <a:endParaRPr lang="en-US" sz="4800" dirty="0"/>
          </a:p>
        </p:txBody>
      </p:sp>
      <p:grpSp>
        <p:nvGrpSpPr>
          <p:cNvPr id="25" name="Group 24">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26" name="Oval 25">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Laboratory experiment with a petri dish">
            <a:extLst>
              <a:ext uri="{FF2B5EF4-FFF2-40B4-BE49-F238E27FC236}">
                <a16:creationId xmlns:a16="http://schemas.microsoft.com/office/drawing/2014/main" id="{8F76CF10-71BD-967A-E84B-42BEF4B16A88}"/>
              </a:ext>
            </a:extLst>
          </p:cNvPr>
          <p:cNvPicPr>
            <a:picLocks noChangeAspect="1"/>
          </p:cNvPicPr>
          <p:nvPr/>
        </p:nvPicPr>
        <p:blipFill rotWithShape="1">
          <a:blip r:embed="rId2"/>
          <a:srcRect l="14751" r="10249"/>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420580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90C8EE8-A3D0-8930-1B25-80FAAF855A47}"/>
              </a:ext>
            </a:extLst>
          </p:cNvPr>
          <p:cNvGrpSpPr/>
          <p:nvPr/>
        </p:nvGrpSpPr>
        <p:grpSpPr>
          <a:xfrm>
            <a:off x="371789" y="221064"/>
            <a:ext cx="11264201" cy="6240425"/>
            <a:chOff x="757906" y="924783"/>
            <a:chExt cx="9187480" cy="5372327"/>
          </a:xfrm>
        </p:grpSpPr>
        <p:sp>
          <p:nvSpPr>
            <p:cNvPr id="11" name="TextBox 2">
              <a:extLst>
                <a:ext uri="{FF2B5EF4-FFF2-40B4-BE49-F238E27FC236}">
                  <a16:creationId xmlns:a16="http://schemas.microsoft.com/office/drawing/2014/main" id="{1F52C218-E88C-FE4B-25AC-ED6809D7FEEC}"/>
                </a:ext>
              </a:extLst>
            </p:cNvPr>
            <p:cNvSpPr txBox="1"/>
            <p:nvPr/>
          </p:nvSpPr>
          <p:spPr>
            <a:xfrm>
              <a:off x="757906" y="924783"/>
              <a:ext cx="9187480" cy="533400"/>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4200"/>
                </a:lnSpc>
              </a:pPr>
              <a:r>
                <a:rPr lang="en-US" sz="3000" spc="135" dirty="0">
                  <a:solidFill>
                    <a:srgbClr val="FFFFFF">
                      <a:alpha val="71765"/>
                    </a:srgbClr>
                  </a:solidFill>
                  <a:latin typeface="Public Sans Bold Bold"/>
                </a:rPr>
                <a:t>CAUSE EFFECT FISHBONE DIAGRAM </a:t>
              </a:r>
            </a:p>
          </p:txBody>
        </p:sp>
        <p:grpSp>
          <p:nvGrpSpPr>
            <p:cNvPr id="12" name="Group 11">
              <a:extLst>
                <a:ext uri="{FF2B5EF4-FFF2-40B4-BE49-F238E27FC236}">
                  <a16:creationId xmlns:a16="http://schemas.microsoft.com/office/drawing/2014/main" id="{F7EEEB40-F810-7805-24DB-1289AA9072A0}"/>
                </a:ext>
              </a:extLst>
            </p:cNvPr>
            <p:cNvGrpSpPr/>
            <p:nvPr/>
          </p:nvGrpSpPr>
          <p:grpSpPr>
            <a:xfrm>
              <a:off x="1174081" y="1820436"/>
              <a:ext cx="8336358" cy="4476674"/>
              <a:chOff x="0" y="-25907"/>
              <a:chExt cx="11115144" cy="5968839"/>
            </a:xfrm>
          </p:grpSpPr>
          <p:sp>
            <p:nvSpPr>
              <p:cNvPr id="13" name="AutoShape 4">
                <a:extLst>
                  <a:ext uri="{FF2B5EF4-FFF2-40B4-BE49-F238E27FC236}">
                    <a16:creationId xmlns:a16="http://schemas.microsoft.com/office/drawing/2014/main" id="{B63576BD-6126-F692-F766-5B917B7377BA}"/>
                  </a:ext>
                </a:extLst>
              </p:cNvPr>
              <p:cNvSpPr/>
              <p:nvPr/>
            </p:nvSpPr>
            <p:spPr>
              <a:xfrm>
                <a:off x="854352" y="2924984"/>
                <a:ext cx="8489408" cy="62510"/>
              </a:xfrm>
              <a:prstGeom prst="rect">
                <a:avLst/>
              </a:prstGeom>
              <a:solidFill>
                <a:srgbClr val="FFDC27"/>
              </a:solidFill>
            </p:spPr>
          </p:sp>
          <p:sp>
            <p:nvSpPr>
              <p:cNvPr id="14" name="AutoShape 5">
                <a:extLst>
                  <a:ext uri="{FF2B5EF4-FFF2-40B4-BE49-F238E27FC236}">
                    <a16:creationId xmlns:a16="http://schemas.microsoft.com/office/drawing/2014/main" id="{8194EBE7-6FA3-E365-18DE-5DFED7062535}"/>
                  </a:ext>
                </a:extLst>
              </p:cNvPr>
              <p:cNvSpPr/>
              <p:nvPr/>
            </p:nvSpPr>
            <p:spPr>
              <a:xfrm>
                <a:off x="6271704" y="1154289"/>
                <a:ext cx="1223912" cy="22557"/>
              </a:xfrm>
              <a:prstGeom prst="rect">
                <a:avLst/>
              </a:prstGeom>
              <a:solidFill>
                <a:srgbClr val="FFDC27"/>
              </a:solidFill>
            </p:spPr>
          </p:sp>
          <p:sp>
            <p:nvSpPr>
              <p:cNvPr id="16" name="AutoShape 7">
                <a:extLst>
                  <a:ext uri="{FF2B5EF4-FFF2-40B4-BE49-F238E27FC236}">
                    <a16:creationId xmlns:a16="http://schemas.microsoft.com/office/drawing/2014/main" id="{5440158E-11FD-AF76-2FAE-B7EDC3395DD5}"/>
                  </a:ext>
                </a:extLst>
              </p:cNvPr>
              <p:cNvSpPr/>
              <p:nvPr/>
            </p:nvSpPr>
            <p:spPr>
              <a:xfrm>
                <a:off x="3537619" y="3557576"/>
                <a:ext cx="1223912" cy="22557"/>
              </a:xfrm>
              <a:prstGeom prst="rect">
                <a:avLst/>
              </a:prstGeom>
              <a:solidFill>
                <a:srgbClr val="FFDC27"/>
              </a:solidFill>
            </p:spPr>
          </p:sp>
          <p:sp>
            <p:nvSpPr>
              <p:cNvPr id="17" name="AutoShape 8">
                <a:extLst>
                  <a:ext uri="{FF2B5EF4-FFF2-40B4-BE49-F238E27FC236}">
                    <a16:creationId xmlns:a16="http://schemas.microsoft.com/office/drawing/2014/main" id="{3FC678DB-B85B-5CBB-C40C-AD1DB6F67142}"/>
                  </a:ext>
                </a:extLst>
              </p:cNvPr>
              <p:cNvSpPr/>
              <p:nvPr/>
            </p:nvSpPr>
            <p:spPr>
              <a:xfrm>
                <a:off x="2956947" y="1143010"/>
                <a:ext cx="1223912" cy="22557"/>
              </a:xfrm>
              <a:prstGeom prst="rect">
                <a:avLst/>
              </a:prstGeom>
              <a:solidFill>
                <a:srgbClr val="FFDC27"/>
              </a:solidFill>
            </p:spPr>
          </p:sp>
          <p:sp>
            <p:nvSpPr>
              <p:cNvPr id="18" name="AutoShape 9">
                <a:extLst>
                  <a:ext uri="{FF2B5EF4-FFF2-40B4-BE49-F238E27FC236}">
                    <a16:creationId xmlns:a16="http://schemas.microsoft.com/office/drawing/2014/main" id="{20B3B08B-B0A6-7D7F-B4B4-9E4F3B545E7A}"/>
                  </a:ext>
                </a:extLst>
              </p:cNvPr>
              <p:cNvSpPr/>
              <p:nvPr/>
            </p:nvSpPr>
            <p:spPr>
              <a:xfrm>
                <a:off x="6568075" y="1793805"/>
                <a:ext cx="1223912" cy="22557"/>
              </a:xfrm>
              <a:prstGeom prst="rect">
                <a:avLst/>
              </a:prstGeom>
              <a:solidFill>
                <a:srgbClr val="FFDC27"/>
              </a:solidFill>
            </p:spPr>
          </p:sp>
          <p:sp>
            <p:nvSpPr>
              <p:cNvPr id="19" name="AutoShape 10">
                <a:extLst>
                  <a:ext uri="{FF2B5EF4-FFF2-40B4-BE49-F238E27FC236}">
                    <a16:creationId xmlns:a16="http://schemas.microsoft.com/office/drawing/2014/main" id="{C62FFA07-72DD-B0D4-2CB7-BDDB7BD4FA6B}"/>
                  </a:ext>
                </a:extLst>
              </p:cNvPr>
              <p:cNvSpPr/>
              <p:nvPr/>
            </p:nvSpPr>
            <p:spPr>
              <a:xfrm>
                <a:off x="6520295" y="4235610"/>
                <a:ext cx="1223912" cy="22557"/>
              </a:xfrm>
              <a:prstGeom prst="rect">
                <a:avLst/>
              </a:prstGeom>
              <a:solidFill>
                <a:srgbClr val="FFDC27"/>
              </a:solidFill>
            </p:spPr>
          </p:sp>
          <p:sp>
            <p:nvSpPr>
              <p:cNvPr id="20" name="AutoShape 11">
                <a:extLst>
                  <a:ext uri="{FF2B5EF4-FFF2-40B4-BE49-F238E27FC236}">
                    <a16:creationId xmlns:a16="http://schemas.microsoft.com/office/drawing/2014/main" id="{E59AFC95-DCF1-C3DC-1D13-781C8768C17C}"/>
                  </a:ext>
                </a:extLst>
              </p:cNvPr>
              <p:cNvSpPr/>
              <p:nvPr/>
            </p:nvSpPr>
            <p:spPr>
              <a:xfrm>
                <a:off x="3251111" y="4213053"/>
                <a:ext cx="1223912" cy="22557"/>
              </a:xfrm>
              <a:prstGeom prst="rect">
                <a:avLst/>
              </a:prstGeom>
              <a:solidFill>
                <a:srgbClr val="FFDC27"/>
              </a:solidFill>
            </p:spPr>
          </p:sp>
          <p:sp>
            <p:nvSpPr>
              <p:cNvPr id="21" name="AutoShape 12">
                <a:extLst>
                  <a:ext uri="{FF2B5EF4-FFF2-40B4-BE49-F238E27FC236}">
                    <a16:creationId xmlns:a16="http://schemas.microsoft.com/office/drawing/2014/main" id="{D1E8D827-9131-7BB1-0F43-0FA773524014}"/>
                  </a:ext>
                </a:extLst>
              </p:cNvPr>
              <p:cNvSpPr/>
              <p:nvPr/>
            </p:nvSpPr>
            <p:spPr>
              <a:xfrm>
                <a:off x="3253318" y="1782526"/>
                <a:ext cx="1223912" cy="22557"/>
              </a:xfrm>
              <a:prstGeom prst="rect">
                <a:avLst/>
              </a:prstGeom>
              <a:solidFill>
                <a:srgbClr val="FFDC27"/>
              </a:solidFill>
            </p:spPr>
          </p:sp>
          <p:sp>
            <p:nvSpPr>
              <p:cNvPr id="23" name="AutoShape 14">
                <a:extLst>
                  <a:ext uri="{FF2B5EF4-FFF2-40B4-BE49-F238E27FC236}">
                    <a16:creationId xmlns:a16="http://schemas.microsoft.com/office/drawing/2014/main" id="{28E302EF-8BB1-0A41-4DA4-640C6CEA99E0}"/>
                  </a:ext>
                </a:extLst>
              </p:cNvPr>
              <p:cNvSpPr/>
              <p:nvPr/>
            </p:nvSpPr>
            <p:spPr>
              <a:xfrm>
                <a:off x="6223924" y="4864765"/>
                <a:ext cx="1223912" cy="22557"/>
              </a:xfrm>
              <a:prstGeom prst="rect">
                <a:avLst/>
              </a:prstGeom>
              <a:solidFill>
                <a:srgbClr val="FFDC27"/>
              </a:solidFill>
            </p:spPr>
          </p:sp>
          <p:sp>
            <p:nvSpPr>
              <p:cNvPr id="24" name="AutoShape 15">
                <a:extLst>
                  <a:ext uri="{FF2B5EF4-FFF2-40B4-BE49-F238E27FC236}">
                    <a16:creationId xmlns:a16="http://schemas.microsoft.com/office/drawing/2014/main" id="{4E78A572-0665-F96E-2B35-3CAA1023058C}"/>
                  </a:ext>
                </a:extLst>
              </p:cNvPr>
              <p:cNvSpPr/>
              <p:nvPr/>
            </p:nvSpPr>
            <p:spPr>
              <a:xfrm>
                <a:off x="2925663" y="4842208"/>
                <a:ext cx="1223912" cy="22557"/>
              </a:xfrm>
              <a:prstGeom prst="rect">
                <a:avLst/>
              </a:prstGeom>
              <a:solidFill>
                <a:srgbClr val="FFDC27"/>
              </a:solidFill>
            </p:spPr>
          </p:sp>
          <p:sp>
            <p:nvSpPr>
              <p:cNvPr id="26" name="AutoShape 17">
                <a:extLst>
                  <a:ext uri="{FF2B5EF4-FFF2-40B4-BE49-F238E27FC236}">
                    <a16:creationId xmlns:a16="http://schemas.microsoft.com/office/drawing/2014/main" id="{A31A3A7E-3B6A-609D-B8E6-23F7F501FFE2}"/>
                  </a:ext>
                </a:extLst>
              </p:cNvPr>
              <p:cNvSpPr/>
              <p:nvPr/>
            </p:nvSpPr>
            <p:spPr>
              <a:xfrm rot="3776948">
                <a:off x="5057213" y="1610399"/>
                <a:ext cx="2920051" cy="62602"/>
              </a:xfrm>
              <a:prstGeom prst="rect">
                <a:avLst/>
              </a:prstGeom>
              <a:solidFill>
                <a:srgbClr val="FFDC27"/>
              </a:solidFill>
            </p:spPr>
          </p:sp>
          <p:sp>
            <p:nvSpPr>
              <p:cNvPr id="27" name="AutoShape 18">
                <a:extLst>
                  <a:ext uri="{FF2B5EF4-FFF2-40B4-BE49-F238E27FC236}">
                    <a16:creationId xmlns:a16="http://schemas.microsoft.com/office/drawing/2014/main" id="{133FF86E-053C-A9C1-90D7-49FE8C076568}"/>
                  </a:ext>
                </a:extLst>
              </p:cNvPr>
              <p:cNvSpPr/>
              <p:nvPr/>
            </p:nvSpPr>
            <p:spPr>
              <a:xfrm rot="7008222">
                <a:off x="5051659" y="4226866"/>
                <a:ext cx="2920051" cy="62602"/>
              </a:xfrm>
              <a:prstGeom prst="rect">
                <a:avLst/>
              </a:prstGeom>
              <a:solidFill>
                <a:srgbClr val="FFDC27"/>
              </a:solidFill>
            </p:spPr>
          </p:sp>
          <p:sp>
            <p:nvSpPr>
              <p:cNvPr id="28" name="AutoShape 19">
                <a:extLst>
                  <a:ext uri="{FF2B5EF4-FFF2-40B4-BE49-F238E27FC236}">
                    <a16:creationId xmlns:a16="http://schemas.microsoft.com/office/drawing/2014/main" id="{AEF4184A-205F-F507-5F26-ECEB1C2BDBCB}"/>
                  </a:ext>
                </a:extLst>
              </p:cNvPr>
              <p:cNvSpPr/>
              <p:nvPr/>
            </p:nvSpPr>
            <p:spPr>
              <a:xfrm rot="7008222">
                <a:off x="1748011" y="4210953"/>
                <a:ext cx="2920051" cy="62602"/>
              </a:xfrm>
              <a:prstGeom prst="rect">
                <a:avLst/>
              </a:prstGeom>
              <a:solidFill>
                <a:srgbClr val="FFDC27"/>
              </a:solidFill>
            </p:spPr>
          </p:sp>
          <p:sp>
            <p:nvSpPr>
              <p:cNvPr id="29" name="AutoShape 20">
                <a:extLst>
                  <a:ext uri="{FF2B5EF4-FFF2-40B4-BE49-F238E27FC236}">
                    <a16:creationId xmlns:a16="http://schemas.microsoft.com/office/drawing/2014/main" id="{30CB1816-F646-3601-E17F-640BB0D7915F}"/>
                  </a:ext>
                </a:extLst>
              </p:cNvPr>
              <p:cNvSpPr/>
              <p:nvPr/>
            </p:nvSpPr>
            <p:spPr>
              <a:xfrm rot="3776948">
                <a:off x="1742457" y="1610399"/>
                <a:ext cx="2920051" cy="62602"/>
              </a:xfrm>
              <a:prstGeom prst="rect">
                <a:avLst/>
              </a:prstGeom>
              <a:solidFill>
                <a:srgbClr val="FFDC27"/>
              </a:solidFill>
            </p:spPr>
          </p:sp>
          <p:sp>
            <p:nvSpPr>
              <p:cNvPr id="30" name="AutoShape 21">
                <a:extLst>
                  <a:ext uri="{FF2B5EF4-FFF2-40B4-BE49-F238E27FC236}">
                    <a16:creationId xmlns:a16="http://schemas.microsoft.com/office/drawing/2014/main" id="{4B1112FF-8FAE-5AE7-4AF6-788EEBE58B30}"/>
                  </a:ext>
                </a:extLst>
              </p:cNvPr>
              <p:cNvSpPr/>
              <p:nvPr/>
            </p:nvSpPr>
            <p:spPr>
              <a:xfrm>
                <a:off x="1429286" y="5276009"/>
                <a:ext cx="2420416" cy="654324"/>
              </a:xfrm>
              <a:prstGeom prst="rect">
                <a:avLst/>
              </a:prstGeom>
              <a:solidFill>
                <a:srgbClr val="FFDC27"/>
              </a:solidFill>
            </p:spPr>
          </p:sp>
          <p:sp>
            <p:nvSpPr>
              <p:cNvPr id="31" name="AutoShape 22">
                <a:extLst>
                  <a:ext uri="{FF2B5EF4-FFF2-40B4-BE49-F238E27FC236}">
                    <a16:creationId xmlns:a16="http://schemas.microsoft.com/office/drawing/2014/main" id="{21A353A5-020E-D1FD-AFE3-393658101F28}"/>
                  </a:ext>
                </a:extLst>
              </p:cNvPr>
              <p:cNvSpPr/>
              <p:nvPr/>
            </p:nvSpPr>
            <p:spPr>
              <a:xfrm>
                <a:off x="1094985" y="-25907"/>
                <a:ext cx="3280968" cy="654324"/>
              </a:xfrm>
              <a:prstGeom prst="rect">
                <a:avLst/>
              </a:prstGeom>
              <a:solidFill>
                <a:srgbClr val="FFDC27"/>
              </a:solidFill>
            </p:spPr>
          </p:sp>
          <p:sp>
            <p:nvSpPr>
              <p:cNvPr id="32" name="AutoShape 23">
                <a:extLst>
                  <a:ext uri="{FF2B5EF4-FFF2-40B4-BE49-F238E27FC236}">
                    <a16:creationId xmlns:a16="http://schemas.microsoft.com/office/drawing/2014/main" id="{997190B8-731C-AE1D-58E3-C88D9FF73A35}"/>
                  </a:ext>
                </a:extLst>
              </p:cNvPr>
              <p:cNvSpPr/>
              <p:nvPr/>
            </p:nvSpPr>
            <p:spPr>
              <a:xfrm>
                <a:off x="4935316" y="5288608"/>
                <a:ext cx="2420416" cy="654324"/>
              </a:xfrm>
              <a:prstGeom prst="rect">
                <a:avLst/>
              </a:prstGeom>
              <a:solidFill>
                <a:srgbClr val="FFDC27"/>
              </a:solidFill>
            </p:spPr>
          </p:sp>
          <p:sp>
            <p:nvSpPr>
              <p:cNvPr id="33" name="AutoShape 24">
                <a:extLst>
                  <a:ext uri="{FF2B5EF4-FFF2-40B4-BE49-F238E27FC236}">
                    <a16:creationId xmlns:a16="http://schemas.microsoft.com/office/drawing/2014/main" id="{2C42D655-BD43-2C9D-FBB8-4783B71120EE}"/>
                  </a:ext>
                </a:extLst>
              </p:cNvPr>
              <p:cNvSpPr/>
              <p:nvPr/>
            </p:nvSpPr>
            <p:spPr>
              <a:xfrm>
                <a:off x="4761531" y="-23302"/>
                <a:ext cx="2420416" cy="654324"/>
              </a:xfrm>
              <a:prstGeom prst="rect">
                <a:avLst/>
              </a:prstGeom>
              <a:solidFill>
                <a:srgbClr val="FFDC27"/>
              </a:solidFill>
            </p:spPr>
          </p:sp>
          <p:pic>
            <p:nvPicPr>
              <p:cNvPr id="34" name="Graphic 33">
                <a:extLst>
                  <a:ext uri="{FF2B5EF4-FFF2-40B4-BE49-F238E27FC236}">
                    <a16:creationId xmlns:a16="http://schemas.microsoft.com/office/drawing/2014/main" id="{ADB3E840-7B8D-6733-5736-35189AD9868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414" r="295"/>
              <a:stretch>
                <a:fillRect/>
              </a:stretch>
            </p:blipFill>
            <p:spPr>
              <a:xfrm rot="-5400000">
                <a:off x="8206940" y="1994121"/>
                <a:ext cx="3892174" cy="1924235"/>
              </a:xfrm>
              <a:prstGeom prst="rect">
                <a:avLst/>
              </a:prstGeom>
            </p:spPr>
          </p:pic>
          <p:pic>
            <p:nvPicPr>
              <p:cNvPr id="35" name="Graphic 34">
                <a:extLst>
                  <a:ext uri="{FF2B5EF4-FFF2-40B4-BE49-F238E27FC236}">
                    <a16:creationId xmlns:a16="http://schemas.microsoft.com/office/drawing/2014/main" id="{050BD4A3-C165-81C9-781D-C9439ED2CD7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l="79343"/>
              <a:stretch>
                <a:fillRect/>
              </a:stretch>
            </p:blipFill>
            <p:spPr>
              <a:xfrm flipH="1">
                <a:off x="0" y="1583670"/>
                <a:ext cx="1055435" cy="2730309"/>
              </a:xfrm>
              <a:prstGeom prst="rect">
                <a:avLst/>
              </a:prstGeom>
            </p:spPr>
          </p:pic>
          <p:sp>
            <p:nvSpPr>
              <p:cNvPr id="36" name="TextBox 27">
                <a:extLst>
                  <a:ext uri="{FF2B5EF4-FFF2-40B4-BE49-F238E27FC236}">
                    <a16:creationId xmlns:a16="http://schemas.microsoft.com/office/drawing/2014/main" id="{58FF2429-BA1C-F3E5-4146-2D05F39E258B}"/>
                  </a:ext>
                </a:extLst>
              </p:cNvPr>
              <p:cNvSpPr txBox="1"/>
              <p:nvPr/>
            </p:nvSpPr>
            <p:spPr>
              <a:xfrm>
                <a:off x="6215933" y="1004025"/>
                <a:ext cx="1956840" cy="189426"/>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Price increase</a:t>
                </a:r>
              </a:p>
            </p:txBody>
          </p:sp>
          <p:sp>
            <p:nvSpPr>
              <p:cNvPr id="38" name="TextBox 29">
                <a:extLst>
                  <a:ext uri="{FF2B5EF4-FFF2-40B4-BE49-F238E27FC236}">
                    <a16:creationId xmlns:a16="http://schemas.microsoft.com/office/drawing/2014/main" id="{75FB4AF1-C980-89BE-CC5F-2CB83749DDF5}"/>
                  </a:ext>
                </a:extLst>
              </p:cNvPr>
              <p:cNvSpPr txBox="1"/>
              <p:nvPr/>
            </p:nvSpPr>
            <p:spPr>
              <a:xfrm>
                <a:off x="3544500" y="3403420"/>
                <a:ext cx="2248817" cy="18031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Cost of materials</a:t>
                </a:r>
              </a:p>
            </p:txBody>
          </p:sp>
          <p:sp>
            <p:nvSpPr>
              <p:cNvPr id="39" name="TextBox 30">
                <a:extLst>
                  <a:ext uri="{FF2B5EF4-FFF2-40B4-BE49-F238E27FC236}">
                    <a16:creationId xmlns:a16="http://schemas.microsoft.com/office/drawing/2014/main" id="{865A2C95-B3F5-A257-DDB4-0A4A524223B2}"/>
                  </a:ext>
                </a:extLst>
              </p:cNvPr>
              <p:cNvSpPr txBox="1"/>
              <p:nvPr/>
            </p:nvSpPr>
            <p:spPr>
              <a:xfrm>
                <a:off x="2851428" y="950345"/>
                <a:ext cx="1657760" cy="18031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980"/>
                  </a:lnSpc>
                </a:pPr>
                <a:r>
                  <a:rPr lang="en-US" b="1" spc="89" dirty="0">
                    <a:solidFill>
                      <a:srgbClr val="FFFFFF"/>
                    </a:solidFill>
                    <a:latin typeface="Public Sans" pitchFamily="2" charset="0"/>
                  </a:rPr>
                  <a:t>Restrictions</a:t>
                </a:r>
              </a:p>
            </p:txBody>
          </p:sp>
          <p:sp>
            <p:nvSpPr>
              <p:cNvPr id="40" name="TextBox 31">
                <a:extLst>
                  <a:ext uri="{FF2B5EF4-FFF2-40B4-BE49-F238E27FC236}">
                    <a16:creationId xmlns:a16="http://schemas.microsoft.com/office/drawing/2014/main" id="{B7E39E03-801A-E80B-266B-E8ED8CC322F4}"/>
                  </a:ext>
                </a:extLst>
              </p:cNvPr>
              <p:cNvSpPr txBox="1"/>
              <p:nvPr/>
            </p:nvSpPr>
            <p:spPr>
              <a:xfrm>
                <a:off x="6446225" y="1580958"/>
                <a:ext cx="2622447" cy="189426"/>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Cost of living crisis</a:t>
                </a:r>
              </a:p>
            </p:txBody>
          </p:sp>
          <p:sp>
            <p:nvSpPr>
              <p:cNvPr id="41" name="TextBox 32">
                <a:extLst>
                  <a:ext uri="{FF2B5EF4-FFF2-40B4-BE49-F238E27FC236}">
                    <a16:creationId xmlns:a16="http://schemas.microsoft.com/office/drawing/2014/main" id="{6084E5C5-0D3E-6957-170D-4BEC0D545A66}"/>
                  </a:ext>
                </a:extLst>
              </p:cNvPr>
              <p:cNvSpPr txBox="1"/>
              <p:nvPr/>
            </p:nvSpPr>
            <p:spPr>
              <a:xfrm>
                <a:off x="6582531" y="4077123"/>
                <a:ext cx="1399540" cy="18031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Employees</a:t>
                </a:r>
              </a:p>
            </p:txBody>
          </p:sp>
          <p:sp>
            <p:nvSpPr>
              <p:cNvPr id="42" name="TextBox 33">
                <a:extLst>
                  <a:ext uri="{FF2B5EF4-FFF2-40B4-BE49-F238E27FC236}">
                    <a16:creationId xmlns:a16="http://schemas.microsoft.com/office/drawing/2014/main" id="{4C9AB54D-C24C-F119-B36F-B71650BE3CD1}"/>
                  </a:ext>
                </a:extLst>
              </p:cNvPr>
              <p:cNvSpPr txBox="1"/>
              <p:nvPr/>
            </p:nvSpPr>
            <p:spPr>
              <a:xfrm>
                <a:off x="3318110" y="4054968"/>
                <a:ext cx="832044" cy="180319"/>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Brexit</a:t>
                </a:r>
                <a:r>
                  <a:rPr lang="en-US" sz="900" b="1" u="none" spc="89" dirty="0">
                    <a:solidFill>
                      <a:srgbClr val="FFFFFF"/>
                    </a:solidFill>
                    <a:latin typeface="Public Sans" pitchFamily="2" charset="0"/>
                  </a:rPr>
                  <a:t> </a:t>
                </a:r>
              </a:p>
            </p:txBody>
          </p:sp>
          <p:sp>
            <p:nvSpPr>
              <p:cNvPr id="43" name="TextBox 34">
                <a:extLst>
                  <a:ext uri="{FF2B5EF4-FFF2-40B4-BE49-F238E27FC236}">
                    <a16:creationId xmlns:a16="http://schemas.microsoft.com/office/drawing/2014/main" id="{213BA2EE-087A-0611-FF87-4BBD0661970C}"/>
                  </a:ext>
                </a:extLst>
              </p:cNvPr>
              <p:cNvSpPr txBox="1"/>
              <p:nvPr/>
            </p:nvSpPr>
            <p:spPr>
              <a:xfrm>
                <a:off x="3121659" y="1365673"/>
                <a:ext cx="2828637" cy="327520"/>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Work from home/Wear informal uniform</a:t>
                </a:r>
              </a:p>
            </p:txBody>
          </p:sp>
          <p:sp>
            <p:nvSpPr>
              <p:cNvPr id="45" name="TextBox 36">
                <a:extLst>
                  <a:ext uri="{FF2B5EF4-FFF2-40B4-BE49-F238E27FC236}">
                    <a16:creationId xmlns:a16="http://schemas.microsoft.com/office/drawing/2014/main" id="{F75B80A1-9DBB-EA44-172E-20E263BFC0FA}"/>
                  </a:ext>
                </a:extLst>
              </p:cNvPr>
              <p:cNvSpPr txBox="1"/>
              <p:nvPr/>
            </p:nvSpPr>
            <p:spPr>
              <a:xfrm>
                <a:off x="6268353" y="4693646"/>
                <a:ext cx="2115319" cy="18031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Consumer habits</a:t>
                </a:r>
              </a:p>
            </p:txBody>
          </p:sp>
          <p:sp>
            <p:nvSpPr>
              <p:cNvPr id="46" name="TextBox 37">
                <a:extLst>
                  <a:ext uri="{FF2B5EF4-FFF2-40B4-BE49-F238E27FC236}">
                    <a16:creationId xmlns:a16="http://schemas.microsoft.com/office/drawing/2014/main" id="{BD1517D1-3FFC-A0BB-C95A-3A0500B8DE22}"/>
                  </a:ext>
                </a:extLst>
              </p:cNvPr>
              <p:cNvSpPr txBox="1"/>
              <p:nvPr/>
            </p:nvSpPr>
            <p:spPr>
              <a:xfrm>
                <a:off x="2894512" y="4688561"/>
                <a:ext cx="3321178" cy="18031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980"/>
                  </a:lnSpc>
                  <a:spcBef>
                    <a:spcPct val="0"/>
                  </a:spcBef>
                </a:pPr>
                <a:r>
                  <a:rPr lang="en-US" b="1" u="none" spc="89" dirty="0">
                    <a:solidFill>
                      <a:srgbClr val="FFFFFF"/>
                    </a:solidFill>
                    <a:latin typeface="Public Sans" pitchFamily="2" charset="0"/>
                  </a:rPr>
                  <a:t>Businesses went bankrupt</a:t>
                </a:r>
              </a:p>
            </p:txBody>
          </p:sp>
          <p:sp>
            <p:nvSpPr>
              <p:cNvPr id="48" name="TextBox 39">
                <a:extLst>
                  <a:ext uri="{FF2B5EF4-FFF2-40B4-BE49-F238E27FC236}">
                    <a16:creationId xmlns:a16="http://schemas.microsoft.com/office/drawing/2014/main" id="{195AEF9A-6208-27E8-EF4F-E5D9C27A47D3}"/>
                  </a:ext>
                </a:extLst>
              </p:cNvPr>
              <p:cNvSpPr txBox="1"/>
              <p:nvPr/>
            </p:nvSpPr>
            <p:spPr>
              <a:xfrm>
                <a:off x="1203053" y="269859"/>
                <a:ext cx="3087128" cy="220816"/>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175"/>
                  </a:lnSpc>
                </a:pPr>
                <a:r>
                  <a:rPr lang="en-US" sz="2000" b="1" spc="107" dirty="0">
                    <a:solidFill>
                      <a:srgbClr val="191919"/>
                    </a:solidFill>
                    <a:latin typeface="Public Sans" pitchFamily="2" charset="0"/>
                  </a:rPr>
                  <a:t>Pandemic Lockdown</a:t>
                </a:r>
              </a:p>
            </p:txBody>
          </p:sp>
          <p:sp>
            <p:nvSpPr>
              <p:cNvPr id="49" name="TextBox 40">
                <a:extLst>
                  <a:ext uri="{FF2B5EF4-FFF2-40B4-BE49-F238E27FC236}">
                    <a16:creationId xmlns:a16="http://schemas.microsoft.com/office/drawing/2014/main" id="{214F18AA-D528-3E6A-021C-14192808B77B}"/>
                  </a:ext>
                </a:extLst>
              </p:cNvPr>
              <p:cNvSpPr txBox="1"/>
              <p:nvPr/>
            </p:nvSpPr>
            <p:spPr>
              <a:xfrm>
                <a:off x="4984252" y="268754"/>
                <a:ext cx="1996305" cy="220816"/>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175"/>
                  </a:lnSpc>
                </a:pPr>
                <a:r>
                  <a:rPr lang="en-US" sz="2000" b="1" spc="107" dirty="0">
                    <a:solidFill>
                      <a:srgbClr val="191919"/>
                    </a:solidFill>
                    <a:latin typeface="Public Sans" pitchFamily="2" charset="0"/>
                  </a:rPr>
                  <a:t>Inflation</a:t>
                </a:r>
              </a:p>
            </p:txBody>
          </p:sp>
          <p:sp>
            <p:nvSpPr>
              <p:cNvPr id="50" name="TextBox 41">
                <a:extLst>
                  <a:ext uri="{FF2B5EF4-FFF2-40B4-BE49-F238E27FC236}">
                    <a16:creationId xmlns:a16="http://schemas.microsoft.com/office/drawing/2014/main" id="{956D514A-FEE2-E6D6-4B0A-097FAF253440}"/>
                  </a:ext>
                </a:extLst>
              </p:cNvPr>
              <p:cNvSpPr txBox="1"/>
              <p:nvPr/>
            </p:nvSpPr>
            <p:spPr>
              <a:xfrm>
                <a:off x="1604014" y="5568512"/>
                <a:ext cx="1996305" cy="220816"/>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175"/>
                  </a:lnSpc>
                </a:pPr>
                <a:r>
                  <a:rPr lang="en-US" sz="2000" b="1" spc="107" dirty="0">
                    <a:solidFill>
                      <a:srgbClr val="191919"/>
                    </a:solidFill>
                    <a:latin typeface="Public Sans" pitchFamily="2" charset="0"/>
                  </a:rPr>
                  <a:t>Supply Chain</a:t>
                </a:r>
              </a:p>
            </p:txBody>
          </p:sp>
          <p:sp>
            <p:nvSpPr>
              <p:cNvPr id="51" name="TextBox 42">
                <a:extLst>
                  <a:ext uri="{FF2B5EF4-FFF2-40B4-BE49-F238E27FC236}">
                    <a16:creationId xmlns:a16="http://schemas.microsoft.com/office/drawing/2014/main" id="{CACBD5DF-5B01-8958-81F6-F4512D8F99F7}"/>
                  </a:ext>
                </a:extLst>
              </p:cNvPr>
              <p:cNvSpPr txBox="1"/>
              <p:nvPr/>
            </p:nvSpPr>
            <p:spPr>
              <a:xfrm>
                <a:off x="5050813" y="5568512"/>
                <a:ext cx="1996305" cy="220816"/>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175"/>
                  </a:lnSpc>
                </a:pPr>
                <a:r>
                  <a:rPr lang="en-US" sz="2000" b="1" spc="107" dirty="0">
                    <a:solidFill>
                      <a:srgbClr val="191919"/>
                    </a:solidFill>
                    <a:latin typeface="Public Sans" pitchFamily="2" charset="0"/>
                  </a:rPr>
                  <a:t>People</a:t>
                </a:r>
              </a:p>
            </p:txBody>
          </p:sp>
          <p:sp>
            <p:nvSpPr>
              <p:cNvPr id="52" name="TextBox 43">
                <a:extLst>
                  <a:ext uri="{FF2B5EF4-FFF2-40B4-BE49-F238E27FC236}">
                    <a16:creationId xmlns:a16="http://schemas.microsoft.com/office/drawing/2014/main" id="{313E7CE1-0900-3451-AC4A-B3614C3D113D}"/>
                  </a:ext>
                </a:extLst>
              </p:cNvPr>
              <p:cNvSpPr txBox="1"/>
              <p:nvPr/>
            </p:nvSpPr>
            <p:spPr>
              <a:xfrm>
                <a:off x="9271847" y="2452793"/>
                <a:ext cx="1761913" cy="118340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935"/>
                  </a:lnSpc>
                </a:pPr>
                <a:r>
                  <a:rPr lang="en-US" sz="2000" b="1" spc="138" dirty="0">
                    <a:solidFill>
                      <a:srgbClr val="191919"/>
                    </a:solidFill>
                    <a:latin typeface="Public Sans" pitchFamily="2" charset="0"/>
                  </a:rPr>
                  <a:t>Declining Profitability of TM Lewin</a:t>
                </a:r>
              </a:p>
            </p:txBody>
          </p:sp>
        </p:grpSp>
      </p:grpSp>
    </p:spTree>
    <p:extLst>
      <p:ext uri="{BB962C8B-B14F-4D97-AF65-F5344CB8AC3E}">
        <p14:creationId xmlns:p14="http://schemas.microsoft.com/office/powerpoint/2010/main" val="2976275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5" name="Oval 14">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descr="A screenshot of a computer&#10;&#10;Description automatically generated with medium confidence">
            <a:extLst>
              <a:ext uri="{FF2B5EF4-FFF2-40B4-BE49-F238E27FC236}">
                <a16:creationId xmlns:a16="http://schemas.microsoft.com/office/drawing/2014/main" id="{9F55E939-F2F0-B1D4-C423-B6DD571C0A1B}"/>
              </a:ext>
            </a:extLst>
          </p:cNvPr>
          <p:cNvPicPr>
            <a:picLocks noChangeAspect="1"/>
          </p:cNvPicPr>
          <p:nvPr/>
        </p:nvPicPr>
        <p:blipFill rotWithShape="1">
          <a:blip r:embed="rId2">
            <a:extLst>
              <a:ext uri="{28A0092B-C50C-407E-A947-70E740481C1C}">
                <a14:useLocalDpi xmlns:a14="http://schemas.microsoft.com/office/drawing/2010/main" val="0"/>
              </a:ext>
            </a:extLst>
          </a:blip>
          <a:srcRect l="29790" r="14710"/>
          <a:stretch/>
        </p:blipFill>
        <p:spPr>
          <a:xfrm>
            <a:off x="4718887" y="0"/>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graphicFrame>
        <p:nvGraphicFramePr>
          <p:cNvPr id="6" name="Table 4">
            <a:extLst>
              <a:ext uri="{FF2B5EF4-FFF2-40B4-BE49-F238E27FC236}">
                <a16:creationId xmlns:a16="http://schemas.microsoft.com/office/drawing/2014/main" id="{0C4906E6-DE2A-4162-196E-2E58A2021539}"/>
              </a:ext>
            </a:extLst>
          </p:cNvPr>
          <p:cNvGraphicFramePr>
            <a:graphicFrameLocks noGrp="1"/>
          </p:cNvGraphicFramePr>
          <p:nvPr>
            <p:ph idx="1"/>
            <p:extLst>
              <p:ext uri="{D42A27DB-BD31-4B8C-83A1-F6EECF244321}">
                <p14:modId xmlns:p14="http://schemas.microsoft.com/office/powerpoint/2010/main" val="800942536"/>
              </p:ext>
            </p:extLst>
          </p:nvPr>
        </p:nvGraphicFramePr>
        <p:xfrm>
          <a:off x="1218107" y="4142911"/>
          <a:ext cx="9467018" cy="1854104"/>
        </p:xfrm>
        <a:graphic>
          <a:graphicData uri="http://schemas.openxmlformats.org/drawingml/2006/table">
            <a:tbl>
              <a:tblPr firstRow="1" bandRow="1">
                <a:tableStyleId>{5C22544A-7EE6-4342-B048-85BDC9FD1C3A}</a:tableStyleId>
              </a:tblPr>
              <a:tblGrid>
                <a:gridCol w="2187720">
                  <a:extLst>
                    <a:ext uri="{9D8B030D-6E8A-4147-A177-3AD203B41FA5}">
                      <a16:colId xmlns:a16="http://schemas.microsoft.com/office/drawing/2014/main" val="3028278850"/>
                    </a:ext>
                  </a:extLst>
                </a:gridCol>
                <a:gridCol w="1848896">
                  <a:extLst>
                    <a:ext uri="{9D8B030D-6E8A-4147-A177-3AD203B41FA5}">
                      <a16:colId xmlns:a16="http://schemas.microsoft.com/office/drawing/2014/main" val="617857386"/>
                    </a:ext>
                  </a:extLst>
                </a:gridCol>
                <a:gridCol w="1778559">
                  <a:extLst>
                    <a:ext uri="{9D8B030D-6E8A-4147-A177-3AD203B41FA5}">
                      <a16:colId xmlns:a16="http://schemas.microsoft.com/office/drawing/2014/main" val="3349229478"/>
                    </a:ext>
                  </a:extLst>
                </a:gridCol>
                <a:gridCol w="1728316">
                  <a:extLst>
                    <a:ext uri="{9D8B030D-6E8A-4147-A177-3AD203B41FA5}">
                      <a16:colId xmlns:a16="http://schemas.microsoft.com/office/drawing/2014/main" val="1343534411"/>
                    </a:ext>
                  </a:extLst>
                </a:gridCol>
                <a:gridCol w="1923527">
                  <a:extLst>
                    <a:ext uri="{9D8B030D-6E8A-4147-A177-3AD203B41FA5}">
                      <a16:colId xmlns:a16="http://schemas.microsoft.com/office/drawing/2014/main" val="4283265083"/>
                    </a:ext>
                  </a:extLst>
                </a:gridCol>
              </a:tblGrid>
              <a:tr h="463526">
                <a:tc>
                  <a:txBody>
                    <a:bodyPr/>
                    <a:lstStyle/>
                    <a:p>
                      <a:r>
                        <a:rPr lang="en-US" dirty="0"/>
                        <a:t>Factors</a:t>
                      </a:r>
                      <a:endParaRPr lang="en-GB" dirty="0"/>
                    </a:p>
                  </a:txBody>
                  <a:tcPr>
                    <a:solidFill>
                      <a:schemeClr val="bg1">
                        <a:lumMod val="85000"/>
                        <a:lumOff val="15000"/>
                      </a:schemeClr>
                    </a:solidFill>
                  </a:tcPr>
                </a:tc>
                <a:tc>
                  <a:txBody>
                    <a:bodyPr/>
                    <a:lstStyle/>
                    <a:p>
                      <a:pPr algn="ctr"/>
                      <a:r>
                        <a:rPr lang="en-US" dirty="0"/>
                        <a:t>Cost</a:t>
                      </a:r>
                      <a:endParaRPr lang="en-GB" dirty="0"/>
                    </a:p>
                  </a:txBody>
                  <a:tcPr>
                    <a:solidFill>
                      <a:schemeClr val="bg1">
                        <a:lumMod val="85000"/>
                        <a:lumOff val="15000"/>
                      </a:schemeClr>
                    </a:solidFill>
                  </a:tcPr>
                </a:tc>
                <a:tc>
                  <a:txBody>
                    <a:bodyPr/>
                    <a:lstStyle/>
                    <a:p>
                      <a:pPr algn="ctr"/>
                      <a:r>
                        <a:rPr lang="en-US" dirty="0"/>
                        <a:t>Time</a:t>
                      </a:r>
                      <a:endParaRPr lang="en-GB" dirty="0"/>
                    </a:p>
                  </a:txBody>
                  <a:tcPr>
                    <a:solidFill>
                      <a:schemeClr val="bg1">
                        <a:lumMod val="85000"/>
                        <a:lumOff val="15000"/>
                      </a:schemeClr>
                    </a:solidFill>
                  </a:tcPr>
                </a:tc>
                <a:tc>
                  <a:txBody>
                    <a:bodyPr/>
                    <a:lstStyle/>
                    <a:p>
                      <a:pPr algn="ctr"/>
                      <a:r>
                        <a:rPr lang="en-US" dirty="0"/>
                        <a:t>Reputation</a:t>
                      </a:r>
                      <a:endParaRPr lang="en-GB" dirty="0"/>
                    </a:p>
                  </a:txBody>
                  <a:tcPr>
                    <a:solidFill>
                      <a:schemeClr val="bg1">
                        <a:lumMod val="85000"/>
                        <a:lumOff val="15000"/>
                      </a:schemeClr>
                    </a:solidFill>
                  </a:tcPr>
                </a:tc>
                <a:tc rowSpan="2">
                  <a:txBody>
                    <a:bodyPr/>
                    <a:lstStyle/>
                    <a:p>
                      <a:pPr algn="ctr">
                        <a:lnSpc>
                          <a:spcPct val="200000"/>
                        </a:lnSpc>
                      </a:pPr>
                      <a:r>
                        <a:rPr lang="en-US" sz="2400" dirty="0"/>
                        <a:t>Total</a:t>
                      </a:r>
                      <a:endParaRPr lang="en-GB" sz="2400" dirty="0"/>
                    </a:p>
                  </a:txBody>
                  <a:tcPr>
                    <a:solidFill>
                      <a:schemeClr val="bg1">
                        <a:lumMod val="85000"/>
                        <a:lumOff val="15000"/>
                      </a:schemeClr>
                    </a:solidFill>
                  </a:tcPr>
                </a:tc>
                <a:extLst>
                  <a:ext uri="{0D108BD9-81ED-4DB2-BD59-A6C34878D82A}">
                    <a16:rowId xmlns:a16="http://schemas.microsoft.com/office/drawing/2014/main" val="1343083442"/>
                  </a:ext>
                </a:extLst>
              </a:tr>
              <a:tr h="463526">
                <a:tc>
                  <a:txBody>
                    <a:bodyPr/>
                    <a:lstStyle/>
                    <a:p>
                      <a:r>
                        <a:rPr lang="en-US" b="1" dirty="0">
                          <a:solidFill>
                            <a:schemeClr val="tx1"/>
                          </a:solidFill>
                        </a:rPr>
                        <a:t>Weights</a:t>
                      </a:r>
                      <a:endParaRPr lang="en-GB" b="1" dirty="0">
                        <a:solidFill>
                          <a:schemeClr val="tx1"/>
                        </a:solidFill>
                      </a:endParaRPr>
                    </a:p>
                  </a:txBody>
                  <a:tcPr>
                    <a:solidFill>
                      <a:schemeClr val="bg1">
                        <a:lumMod val="85000"/>
                        <a:lumOff val="15000"/>
                      </a:schemeClr>
                    </a:solidFill>
                  </a:tcPr>
                </a:tc>
                <a:tc>
                  <a:txBody>
                    <a:bodyPr/>
                    <a:lstStyle/>
                    <a:p>
                      <a:pPr algn="ctr"/>
                      <a:r>
                        <a:rPr lang="en-US" b="1" dirty="0">
                          <a:solidFill>
                            <a:srgbClr val="FF0000"/>
                          </a:solidFill>
                        </a:rPr>
                        <a:t>x4</a:t>
                      </a:r>
                      <a:endParaRPr lang="en-GB" b="1" dirty="0">
                        <a:solidFill>
                          <a:srgbClr val="FF0000"/>
                        </a:solidFill>
                      </a:endParaRPr>
                    </a:p>
                  </a:txBody>
                  <a:tcPr>
                    <a:solidFill>
                      <a:schemeClr val="bg1">
                        <a:lumMod val="85000"/>
                        <a:lumOff val="15000"/>
                      </a:schemeClr>
                    </a:solidFill>
                  </a:tcPr>
                </a:tc>
                <a:tc>
                  <a:txBody>
                    <a:bodyPr/>
                    <a:lstStyle/>
                    <a:p>
                      <a:pPr algn="ctr"/>
                      <a:r>
                        <a:rPr lang="en-US" b="1" dirty="0">
                          <a:solidFill>
                            <a:srgbClr val="FF0000"/>
                          </a:solidFill>
                        </a:rPr>
                        <a:t>x3</a:t>
                      </a:r>
                      <a:endParaRPr lang="en-GB" b="1" dirty="0">
                        <a:solidFill>
                          <a:srgbClr val="FF0000"/>
                        </a:solidFill>
                      </a:endParaRPr>
                    </a:p>
                  </a:txBody>
                  <a:tcPr>
                    <a:solidFill>
                      <a:schemeClr val="bg1">
                        <a:lumMod val="85000"/>
                        <a:lumOff val="15000"/>
                      </a:schemeClr>
                    </a:solidFill>
                  </a:tcPr>
                </a:tc>
                <a:tc>
                  <a:txBody>
                    <a:bodyPr/>
                    <a:lstStyle/>
                    <a:p>
                      <a:pPr algn="ctr"/>
                      <a:r>
                        <a:rPr lang="en-US" b="1" dirty="0">
                          <a:solidFill>
                            <a:srgbClr val="FF0000"/>
                          </a:solidFill>
                        </a:rPr>
                        <a:t>x5</a:t>
                      </a:r>
                      <a:endParaRPr lang="en-GB" b="1" dirty="0">
                        <a:solidFill>
                          <a:srgbClr val="FF0000"/>
                        </a:solidFill>
                      </a:endParaRPr>
                    </a:p>
                  </a:txBody>
                  <a:tcPr>
                    <a:solidFill>
                      <a:schemeClr val="bg1">
                        <a:lumMod val="85000"/>
                        <a:lumOff val="15000"/>
                      </a:schemeClr>
                    </a:solidFill>
                  </a:tcPr>
                </a:tc>
                <a:tc vMerge="1">
                  <a:txBody>
                    <a:bodyPr/>
                    <a:lstStyle/>
                    <a:p>
                      <a:pPr algn="ctr"/>
                      <a:endParaRPr lang="en-GB" dirty="0"/>
                    </a:p>
                  </a:txBody>
                  <a:tcPr>
                    <a:solidFill>
                      <a:schemeClr val="bg1">
                        <a:lumMod val="85000"/>
                        <a:lumOff val="15000"/>
                      </a:schemeClr>
                    </a:solidFill>
                  </a:tcPr>
                </a:tc>
                <a:extLst>
                  <a:ext uri="{0D108BD9-81ED-4DB2-BD59-A6C34878D82A}">
                    <a16:rowId xmlns:a16="http://schemas.microsoft.com/office/drawing/2014/main" val="1582658881"/>
                  </a:ext>
                </a:extLst>
              </a:tr>
              <a:tr h="463526">
                <a:tc>
                  <a:txBody>
                    <a:bodyPr/>
                    <a:lstStyle/>
                    <a:p>
                      <a:r>
                        <a:rPr lang="en-US" dirty="0"/>
                        <a:t>Marketing </a:t>
                      </a:r>
                      <a:endParaRPr lang="en-GB" dirty="0"/>
                    </a:p>
                  </a:txBody>
                  <a:tcPr>
                    <a:solidFill>
                      <a:schemeClr val="tx1">
                        <a:lumMod val="85000"/>
                      </a:schemeClr>
                    </a:solidFill>
                  </a:tcPr>
                </a:tc>
                <a:tc>
                  <a:txBody>
                    <a:bodyPr/>
                    <a:lstStyle/>
                    <a:p>
                      <a:pPr algn="ctr"/>
                      <a:r>
                        <a:rPr lang="en-US" b="1" dirty="0"/>
                        <a:t>1 </a:t>
                      </a:r>
                      <a:r>
                        <a:rPr lang="en-US" b="1" dirty="0">
                          <a:solidFill>
                            <a:srgbClr val="FF0000"/>
                          </a:solidFill>
                        </a:rPr>
                        <a:t>(4)</a:t>
                      </a:r>
                      <a:endParaRPr lang="en-GB" b="1" dirty="0">
                        <a:solidFill>
                          <a:srgbClr val="FF0000"/>
                        </a:solidFill>
                      </a:endParaRPr>
                    </a:p>
                  </a:txBody>
                  <a:tcPr>
                    <a:solidFill>
                      <a:schemeClr val="tx1">
                        <a:lumMod val="85000"/>
                      </a:schemeClr>
                    </a:solidFill>
                  </a:tcPr>
                </a:tc>
                <a:tc>
                  <a:txBody>
                    <a:bodyPr/>
                    <a:lstStyle/>
                    <a:p>
                      <a:pPr algn="ctr"/>
                      <a:r>
                        <a:rPr lang="en-US" b="1" dirty="0"/>
                        <a:t>1 </a:t>
                      </a:r>
                      <a:r>
                        <a:rPr lang="en-US" b="1" dirty="0">
                          <a:solidFill>
                            <a:srgbClr val="FF0000"/>
                          </a:solidFill>
                        </a:rPr>
                        <a:t>(3)</a:t>
                      </a:r>
                      <a:endParaRPr lang="en-GB" b="1" dirty="0">
                        <a:solidFill>
                          <a:srgbClr val="FF0000"/>
                        </a:solidFill>
                      </a:endParaRPr>
                    </a:p>
                  </a:txBody>
                  <a:tcPr>
                    <a:solidFill>
                      <a:schemeClr val="tx1">
                        <a:lumMod val="85000"/>
                      </a:schemeClr>
                    </a:solidFill>
                  </a:tcPr>
                </a:tc>
                <a:tc>
                  <a:txBody>
                    <a:bodyPr/>
                    <a:lstStyle/>
                    <a:p>
                      <a:pPr algn="ctr"/>
                      <a:r>
                        <a:rPr lang="en-US" b="1" dirty="0"/>
                        <a:t>5 </a:t>
                      </a:r>
                      <a:r>
                        <a:rPr lang="en-US" b="1" dirty="0">
                          <a:solidFill>
                            <a:srgbClr val="FF0000"/>
                          </a:solidFill>
                        </a:rPr>
                        <a:t>(25)</a:t>
                      </a:r>
                      <a:endParaRPr lang="en-GB" b="1" dirty="0">
                        <a:solidFill>
                          <a:srgbClr val="FF0000"/>
                        </a:solidFill>
                      </a:endParaRPr>
                    </a:p>
                  </a:txBody>
                  <a:tcPr>
                    <a:solidFill>
                      <a:schemeClr val="tx1">
                        <a:lumMod val="85000"/>
                      </a:schemeClr>
                    </a:solidFill>
                  </a:tcPr>
                </a:tc>
                <a:tc>
                  <a:txBody>
                    <a:bodyPr/>
                    <a:lstStyle/>
                    <a:p>
                      <a:pPr algn="ctr"/>
                      <a:r>
                        <a:rPr lang="en-US" b="1" dirty="0"/>
                        <a:t>7 </a:t>
                      </a:r>
                      <a:r>
                        <a:rPr lang="en-US" b="1" dirty="0">
                          <a:solidFill>
                            <a:srgbClr val="FF0000"/>
                          </a:solidFill>
                        </a:rPr>
                        <a:t>(32)</a:t>
                      </a:r>
                      <a:endParaRPr lang="en-GB" b="1" dirty="0">
                        <a:solidFill>
                          <a:srgbClr val="FF0000"/>
                        </a:solidFill>
                      </a:endParaRPr>
                    </a:p>
                  </a:txBody>
                  <a:tcPr>
                    <a:solidFill>
                      <a:schemeClr val="tx1">
                        <a:lumMod val="85000"/>
                      </a:schemeClr>
                    </a:solidFill>
                  </a:tcPr>
                </a:tc>
                <a:extLst>
                  <a:ext uri="{0D108BD9-81ED-4DB2-BD59-A6C34878D82A}">
                    <a16:rowId xmlns:a16="http://schemas.microsoft.com/office/drawing/2014/main" val="2027913818"/>
                  </a:ext>
                </a:extLst>
              </a:tr>
              <a:tr h="463526">
                <a:tc>
                  <a:txBody>
                    <a:bodyPr/>
                    <a:lstStyle/>
                    <a:p>
                      <a:r>
                        <a:rPr lang="en-US" dirty="0"/>
                        <a:t>Business partner</a:t>
                      </a:r>
                      <a:endParaRPr lang="en-GB" dirty="0"/>
                    </a:p>
                  </a:txBody>
                  <a:tcPr>
                    <a:solidFill>
                      <a:schemeClr val="tx1">
                        <a:lumMod val="85000"/>
                      </a:schemeClr>
                    </a:solidFill>
                  </a:tcPr>
                </a:tc>
                <a:tc>
                  <a:txBody>
                    <a:bodyPr/>
                    <a:lstStyle/>
                    <a:p>
                      <a:pPr algn="ctr"/>
                      <a:r>
                        <a:rPr lang="en-US" b="1" dirty="0"/>
                        <a:t>5 </a:t>
                      </a:r>
                      <a:r>
                        <a:rPr lang="en-US" b="1" dirty="0">
                          <a:solidFill>
                            <a:srgbClr val="FF0000"/>
                          </a:solidFill>
                        </a:rPr>
                        <a:t>(20)</a:t>
                      </a:r>
                      <a:endParaRPr lang="en-GB" b="1" dirty="0">
                        <a:solidFill>
                          <a:srgbClr val="FF0000"/>
                        </a:solidFill>
                      </a:endParaRPr>
                    </a:p>
                  </a:txBody>
                  <a:tcPr>
                    <a:solidFill>
                      <a:schemeClr val="tx1">
                        <a:lumMod val="85000"/>
                      </a:schemeClr>
                    </a:solidFill>
                  </a:tcPr>
                </a:tc>
                <a:tc>
                  <a:txBody>
                    <a:bodyPr/>
                    <a:lstStyle/>
                    <a:p>
                      <a:pPr algn="ctr"/>
                      <a:r>
                        <a:rPr lang="en-US" b="1" dirty="0"/>
                        <a:t>3 </a:t>
                      </a:r>
                      <a:r>
                        <a:rPr lang="en-US" b="1" dirty="0">
                          <a:solidFill>
                            <a:srgbClr val="FF0000"/>
                          </a:solidFill>
                        </a:rPr>
                        <a:t>(9)</a:t>
                      </a:r>
                      <a:endParaRPr lang="en-GB" b="1" dirty="0">
                        <a:solidFill>
                          <a:srgbClr val="FF0000"/>
                        </a:solidFill>
                      </a:endParaRPr>
                    </a:p>
                  </a:txBody>
                  <a:tcPr>
                    <a:solidFill>
                      <a:schemeClr val="tx1">
                        <a:lumMod val="85000"/>
                      </a:schemeClr>
                    </a:solidFill>
                  </a:tcPr>
                </a:tc>
                <a:tc>
                  <a:txBody>
                    <a:bodyPr/>
                    <a:lstStyle/>
                    <a:p>
                      <a:pPr algn="ctr"/>
                      <a:r>
                        <a:rPr lang="en-US" b="1" dirty="0"/>
                        <a:t>5 </a:t>
                      </a:r>
                      <a:r>
                        <a:rPr lang="en-US" b="1" dirty="0">
                          <a:solidFill>
                            <a:srgbClr val="FF0000"/>
                          </a:solidFill>
                        </a:rPr>
                        <a:t>(25)</a:t>
                      </a:r>
                      <a:endParaRPr lang="en-GB" b="1" dirty="0">
                        <a:solidFill>
                          <a:srgbClr val="FF0000"/>
                        </a:solidFill>
                      </a:endParaRPr>
                    </a:p>
                  </a:txBody>
                  <a:tcPr>
                    <a:solidFill>
                      <a:schemeClr val="tx1">
                        <a:lumMod val="85000"/>
                      </a:schemeClr>
                    </a:solidFill>
                  </a:tcPr>
                </a:tc>
                <a:tc>
                  <a:txBody>
                    <a:bodyPr/>
                    <a:lstStyle/>
                    <a:p>
                      <a:pPr algn="ctr"/>
                      <a:r>
                        <a:rPr lang="en-US" b="1" dirty="0"/>
                        <a:t>13 </a:t>
                      </a:r>
                      <a:r>
                        <a:rPr lang="en-US" b="1" dirty="0">
                          <a:solidFill>
                            <a:srgbClr val="FF0000"/>
                          </a:solidFill>
                        </a:rPr>
                        <a:t>(54)</a:t>
                      </a:r>
                      <a:endParaRPr lang="en-GB" b="1" dirty="0">
                        <a:solidFill>
                          <a:srgbClr val="FF0000"/>
                        </a:solidFill>
                      </a:endParaRPr>
                    </a:p>
                  </a:txBody>
                  <a:tcPr>
                    <a:solidFill>
                      <a:schemeClr val="tx1">
                        <a:lumMod val="85000"/>
                      </a:schemeClr>
                    </a:solidFill>
                  </a:tcPr>
                </a:tc>
                <a:extLst>
                  <a:ext uri="{0D108BD9-81ED-4DB2-BD59-A6C34878D82A}">
                    <a16:rowId xmlns:a16="http://schemas.microsoft.com/office/drawing/2014/main" val="469822640"/>
                  </a:ext>
                </a:extLst>
              </a:tr>
            </a:tbl>
          </a:graphicData>
        </a:graphic>
      </p:graphicFrame>
      <p:sp>
        <p:nvSpPr>
          <p:cNvPr id="10" name="Title 1">
            <a:extLst>
              <a:ext uri="{FF2B5EF4-FFF2-40B4-BE49-F238E27FC236}">
                <a16:creationId xmlns:a16="http://schemas.microsoft.com/office/drawing/2014/main" id="{6248E405-6247-65DB-21F8-22686249301B}"/>
              </a:ext>
            </a:extLst>
          </p:cNvPr>
          <p:cNvSpPr>
            <a:spLocks noGrp="1"/>
          </p:cNvSpPr>
          <p:nvPr>
            <p:ph type="title"/>
          </p:nvPr>
        </p:nvSpPr>
        <p:spPr>
          <a:xfrm>
            <a:off x="1218106" y="1098000"/>
            <a:ext cx="10428461" cy="1617089"/>
          </a:xfrm>
        </p:spPr>
        <p:txBody>
          <a:bodyPr>
            <a:normAutofit/>
          </a:bodyPr>
          <a:lstStyle/>
          <a:p>
            <a:r>
              <a:rPr lang="en-GB" sz="4000" dirty="0"/>
              <a:t>An evaluation of alternative solutions to the problem:</a:t>
            </a:r>
          </a:p>
        </p:txBody>
      </p:sp>
      <p:sp>
        <p:nvSpPr>
          <p:cNvPr id="11" name="Title 1">
            <a:extLst>
              <a:ext uri="{FF2B5EF4-FFF2-40B4-BE49-F238E27FC236}">
                <a16:creationId xmlns:a16="http://schemas.microsoft.com/office/drawing/2014/main" id="{F18201F2-2277-D68E-1EE1-BC9E1B94DD03}"/>
              </a:ext>
            </a:extLst>
          </p:cNvPr>
          <p:cNvSpPr txBox="1">
            <a:spLocks/>
          </p:cNvSpPr>
          <p:nvPr/>
        </p:nvSpPr>
        <p:spPr>
          <a:xfrm>
            <a:off x="930378" y="2990651"/>
            <a:ext cx="3274615" cy="98734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ctr"/>
            <a:r>
              <a:rPr lang="en-US" sz="2800" dirty="0"/>
              <a:t>GRID ANALYSIS</a:t>
            </a:r>
            <a:endParaRPr lang="en-GB" sz="2800" dirty="0"/>
          </a:p>
        </p:txBody>
      </p:sp>
    </p:spTree>
    <p:extLst>
      <p:ext uri="{BB962C8B-B14F-4D97-AF65-F5344CB8AC3E}">
        <p14:creationId xmlns:p14="http://schemas.microsoft.com/office/powerpoint/2010/main" val="2599801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5" name="Oval 14">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descr="A picture containing light&#10;&#10;Description automatically generated">
            <a:extLst>
              <a:ext uri="{FF2B5EF4-FFF2-40B4-BE49-F238E27FC236}">
                <a16:creationId xmlns:a16="http://schemas.microsoft.com/office/drawing/2014/main" id="{58CB8F54-ED2E-8A2B-8F2A-E252CCA8769A}"/>
              </a:ext>
            </a:extLst>
          </p:cNvPr>
          <p:cNvPicPr>
            <a:picLocks noChangeAspect="1"/>
          </p:cNvPicPr>
          <p:nvPr/>
        </p:nvPicPr>
        <p:blipFill rotWithShape="1">
          <a:blip r:embed="rId2">
            <a:extLst>
              <a:ext uri="{28A0092B-C50C-407E-A947-70E740481C1C}">
                <a14:useLocalDpi xmlns:a14="http://schemas.microsoft.com/office/drawing/2010/main" val="0"/>
              </a:ext>
            </a:extLst>
          </a:blip>
          <a:srcRect l="14127" r="19122" b="-2"/>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graphicFrame>
        <p:nvGraphicFramePr>
          <p:cNvPr id="6" name="Table 4">
            <a:extLst>
              <a:ext uri="{FF2B5EF4-FFF2-40B4-BE49-F238E27FC236}">
                <a16:creationId xmlns:a16="http://schemas.microsoft.com/office/drawing/2014/main" id="{8399D5D7-CAB2-D213-D01C-6853DB1571C8}"/>
              </a:ext>
            </a:extLst>
          </p:cNvPr>
          <p:cNvGraphicFramePr>
            <a:graphicFrameLocks noGrp="1"/>
          </p:cNvGraphicFramePr>
          <p:nvPr>
            <p:extLst>
              <p:ext uri="{D42A27DB-BD31-4B8C-83A1-F6EECF244321}">
                <p14:modId xmlns:p14="http://schemas.microsoft.com/office/powerpoint/2010/main" val="509457871"/>
              </p:ext>
            </p:extLst>
          </p:nvPr>
        </p:nvGraphicFramePr>
        <p:xfrm>
          <a:off x="793819" y="1594484"/>
          <a:ext cx="10500525" cy="1651000"/>
        </p:xfrm>
        <a:graphic>
          <a:graphicData uri="http://schemas.openxmlformats.org/drawingml/2006/table">
            <a:tbl>
              <a:tblPr firstRow="1" bandRow="1">
                <a:tableStyleId>{5C22544A-7EE6-4342-B048-85BDC9FD1C3A}</a:tableStyleId>
              </a:tblPr>
              <a:tblGrid>
                <a:gridCol w="3778179">
                  <a:extLst>
                    <a:ext uri="{9D8B030D-6E8A-4147-A177-3AD203B41FA5}">
                      <a16:colId xmlns:a16="http://schemas.microsoft.com/office/drawing/2014/main" val="1841961947"/>
                    </a:ext>
                  </a:extLst>
                </a:gridCol>
                <a:gridCol w="3222171">
                  <a:extLst>
                    <a:ext uri="{9D8B030D-6E8A-4147-A177-3AD203B41FA5}">
                      <a16:colId xmlns:a16="http://schemas.microsoft.com/office/drawing/2014/main" val="2748834561"/>
                    </a:ext>
                  </a:extLst>
                </a:gridCol>
                <a:gridCol w="3500175">
                  <a:extLst>
                    <a:ext uri="{9D8B030D-6E8A-4147-A177-3AD203B41FA5}">
                      <a16:colId xmlns:a16="http://schemas.microsoft.com/office/drawing/2014/main" val="2174844438"/>
                    </a:ext>
                  </a:extLst>
                </a:gridCol>
              </a:tblGrid>
              <a:tr h="370840">
                <a:tc>
                  <a:txBody>
                    <a:bodyPr/>
                    <a:lstStyle/>
                    <a:p>
                      <a:r>
                        <a:rPr lang="en-US" dirty="0">
                          <a:solidFill>
                            <a:schemeClr val="tx1"/>
                          </a:solidFill>
                        </a:rPr>
                        <a:t>What’s important? </a:t>
                      </a:r>
                      <a:r>
                        <a:rPr lang="en-US" dirty="0">
                          <a:solidFill>
                            <a:srgbClr val="FF0000"/>
                          </a:solidFill>
                        </a:rPr>
                        <a:t>(+)</a:t>
                      </a:r>
                      <a:endParaRPr lang="en-GB" dirty="0">
                        <a:solidFill>
                          <a:srgbClr val="FF0000"/>
                        </a:solidFill>
                      </a:endParaRPr>
                    </a:p>
                  </a:txBody>
                  <a:tcPr>
                    <a:solidFill>
                      <a:schemeClr val="bg1">
                        <a:lumMod val="85000"/>
                        <a:lumOff val="15000"/>
                      </a:schemeClr>
                    </a:solidFill>
                  </a:tcPr>
                </a:tc>
                <a:tc>
                  <a:txBody>
                    <a:bodyPr/>
                    <a:lstStyle/>
                    <a:p>
                      <a:r>
                        <a:rPr lang="en-US" dirty="0"/>
                        <a:t>What’s not? </a:t>
                      </a:r>
                      <a:r>
                        <a:rPr lang="en-US" dirty="0">
                          <a:solidFill>
                            <a:srgbClr val="FF0000"/>
                          </a:solidFill>
                        </a:rPr>
                        <a:t>(-)</a:t>
                      </a:r>
                      <a:endParaRPr lang="en-GB" dirty="0">
                        <a:solidFill>
                          <a:srgbClr val="FF0000"/>
                        </a:solidFill>
                      </a:endParaRPr>
                    </a:p>
                  </a:txBody>
                  <a:tcPr>
                    <a:solidFill>
                      <a:schemeClr val="bg1">
                        <a:lumMod val="85000"/>
                        <a:lumOff val="15000"/>
                      </a:schemeClr>
                    </a:solidFill>
                  </a:tcPr>
                </a:tc>
                <a:tc>
                  <a:txBody>
                    <a:bodyPr/>
                    <a:lstStyle/>
                    <a:p>
                      <a:r>
                        <a:rPr lang="en-US" dirty="0"/>
                        <a:t>What’s interesting? </a:t>
                      </a:r>
                      <a:r>
                        <a:rPr lang="en-US" dirty="0">
                          <a:solidFill>
                            <a:srgbClr val="FF0000"/>
                          </a:solidFill>
                        </a:rPr>
                        <a:t>(</a:t>
                      </a:r>
                      <a:r>
                        <a:rPr lang="en-US" dirty="0" err="1">
                          <a:solidFill>
                            <a:srgbClr val="FF0000"/>
                          </a:solidFill>
                        </a:rPr>
                        <a:t>i</a:t>
                      </a:r>
                      <a:r>
                        <a:rPr lang="en-US" dirty="0">
                          <a:solidFill>
                            <a:srgbClr val="FF0000"/>
                          </a:solidFill>
                        </a:rPr>
                        <a:t>)</a:t>
                      </a:r>
                      <a:endParaRPr lang="en-GB" dirty="0">
                        <a:solidFill>
                          <a:srgbClr val="FF0000"/>
                        </a:solidFill>
                      </a:endParaRPr>
                    </a:p>
                  </a:txBody>
                  <a:tcPr>
                    <a:solidFill>
                      <a:schemeClr val="bg1">
                        <a:lumMod val="85000"/>
                        <a:lumOff val="15000"/>
                      </a:schemeClr>
                    </a:solidFill>
                  </a:tcPr>
                </a:tc>
                <a:extLst>
                  <a:ext uri="{0D108BD9-81ED-4DB2-BD59-A6C34878D82A}">
                    <a16:rowId xmlns:a16="http://schemas.microsoft.com/office/drawing/2014/main" val="4124354993"/>
                  </a:ext>
                </a:extLst>
              </a:tr>
              <a:tr h="370840">
                <a:tc>
                  <a:txBody>
                    <a:bodyPr/>
                    <a:lstStyle/>
                    <a:p>
                      <a:r>
                        <a:rPr lang="en-US" dirty="0"/>
                        <a:t>You get the whole profit </a:t>
                      </a:r>
                      <a:r>
                        <a:rPr lang="en-US" b="1" dirty="0">
                          <a:solidFill>
                            <a:srgbClr val="FF0000"/>
                          </a:solidFill>
                        </a:rPr>
                        <a:t>(5)</a:t>
                      </a:r>
                      <a:endParaRPr lang="en-GB" b="1" dirty="0">
                        <a:solidFill>
                          <a:srgbClr val="FF0000"/>
                        </a:solidFill>
                      </a:endParaRPr>
                    </a:p>
                  </a:txBody>
                  <a:tcPr>
                    <a:solidFill>
                      <a:schemeClr val="tx1">
                        <a:lumMod val="85000"/>
                      </a:schemeClr>
                    </a:solidFill>
                  </a:tcPr>
                </a:tc>
                <a:tc>
                  <a:txBody>
                    <a:bodyPr/>
                    <a:lstStyle/>
                    <a:p>
                      <a:r>
                        <a:rPr lang="en-US" dirty="0"/>
                        <a:t>Costly </a:t>
                      </a:r>
                      <a:r>
                        <a:rPr lang="en-US" b="1" dirty="0">
                          <a:solidFill>
                            <a:srgbClr val="FF0000"/>
                          </a:solidFill>
                        </a:rPr>
                        <a:t>(-4)</a:t>
                      </a:r>
                      <a:endParaRPr lang="en-GB" b="1" dirty="0">
                        <a:solidFill>
                          <a:srgbClr val="FF0000"/>
                        </a:solidFill>
                      </a:endParaRPr>
                    </a:p>
                  </a:txBody>
                  <a:tcPr>
                    <a:solidFill>
                      <a:schemeClr val="tx1">
                        <a:lumMod val="85000"/>
                      </a:schemeClr>
                    </a:solidFill>
                  </a:tcPr>
                </a:tc>
                <a:tc>
                  <a:txBody>
                    <a:bodyPr/>
                    <a:lstStyle/>
                    <a:p>
                      <a:r>
                        <a:rPr lang="en-US" dirty="0"/>
                        <a:t>Learning about marketing on different platforms </a:t>
                      </a:r>
                      <a:r>
                        <a:rPr lang="en-US" b="1" dirty="0">
                          <a:solidFill>
                            <a:srgbClr val="FF0000"/>
                          </a:solidFill>
                        </a:rPr>
                        <a:t>(2)</a:t>
                      </a:r>
                      <a:endParaRPr lang="en-GB" b="1" dirty="0">
                        <a:solidFill>
                          <a:srgbClr val="FF0000"/>
                        </a:solidFill>
                      </a:endParaRPr>
                    </a:p>
                  </a:txBody>
                  <a:tcPr>
                    <a:solidFill>
                      <a:schemeClr val="tx1">
                        <a:lumMod val="85000"/>
                      </a:schemeClr>
                    </a:solidFill>
                  </a:tcPr>
                </a:tc>
                <a:extLst>
                  <a:ext uri="{0D108BD9-81ED-4DB2-BD59-A6C34878D82A}">
                    <a16:rowId xmlns:a16="http://schemas.microsoft.com/office/drawing/2014/main" val="2791200131"/>
                  </a:ext>
                </a:extLst>
              </a:tr>
              <a:tr h="370840">
                <a:tc>
                  <a:txBody>
                    <a:bodyPr/>
                    <a:lstStyle/>
                    <a:p>
                      <a:r>
                        <a:rPr lang="en-US" dirty="0"/>
                        <a:t>Easier to do with development of technology and social media </a:t>
                      </a:r>
                      <a:r>
                        <a:rPr lang="en-US" b="1" dirty="0">
                          <a:solidFill>
                            <a:srgbClr val="FF0000"/>
                          </a:solidFill>
                        </a:rPr>
                        <a:t>(3)</a:t>
                      </a:r>
                      <a:endParaRPr lang="en-GB" b="1" dirty="0">
                        <a:solidFill>
                          <a:srgbClr val="FF0000"/>
                        </a:solidFill>
                      </a:endParaRPr>
                    </a:p>
                  </a:txBody>
                  <a:tcPr>
                    <a:solidFill>
                      <a:schemeClr val="tx1">
                        <a:lumMod val="85000"/>
                      </a:schemeClr>
                    </a:solidFill>
                  </a:tcPr>
                </a:tc>
                <a:tc>
                  <a:txBody>
                    <a:bodyPr/>
                    <a:lstStyle/>
                    <a:p>
                      <a:r>
                        <a:rPr lang="en-US" dirty="0"/>
                        <a:t>Time consuming </a:t>
                      </a:r>
                      <a:r>
                        <a:rPr lang="en-US" b="1" dirty="0">
                          <a:solidFill>
                            <a:srgbClr val="FF0000"/>
                          </a:solidFill>
                        </a:rPr>
                        <a:t>(-3)</a:t>
                      </a:r>
                      <a:endParaRPr lang="en-GB" b="1" dirty="0">
                        <a:solidFill>
                          <a:srgbClr val="FF0000"/>
                        </a:solidFill>
                      </a:endParaRPr>
                    </a:p>
                  </a:txBody>
                  <a:tcPr>
                    <a:solidFill>
                      <a:schemeClr val="tx1">
                        <a:lumMod val="85000"/>
                      </a:schemeClr>
                    </a:solidFill>
                  </a:tcPr>
                </a:tc>
                <a:tc>
                  <a:txBody>
                    <a:bodyPr/>
                    <a:lstStyle/>
                    <a:p>
                      <a:endParaRPr lang="en-GB" dirty="0"/>
                    </a:p>
                  </a:txBody>
                  <a:tcPr>
                    <a:solidFill>
                      <a:schemeClr val="tx1">
                        <a:lumMod val="85000"/>
                      </a:schemeClr>
                    </a:solidFill>
                  </a:tcPr>
                </a:tc>
                <a:extLst>
                  <a:ext uri="{0D108BD9-81ED-4DB2-BD59-A6C34878D82A}">
                    <a16:rowId xmlns:a16="http://schemas.microsoft.com/office/drawing/2014/main" val="320454348"/>
                  </a:ext>
                </a:extLst>
              </a:tr>
            </a:tbl>
          </a:graphicData>
        </a:graphic>
      </p:graphicFrame>
      <p:graphicFrame>
        <p:nvGraphicFramePr>
          <p:cNvPr id="7" name="Table 6">
            <a:extLst>
              <a:ext uri="{FF2B5EF4-FFF2-40B4-BE49-F238E27FC236}">
                <a16:creationId xmlns:a16="http://schemas.microsoft.com/office/drawing/2014/main" id="{DE4D9986-D3F5-7B57-83F3-2DC3B748F2CD}"/>
              </a:ext>
            </a:extLst>
          </p:cNvPr>
          <p:cNvGraphicFramePr>
            <a:graphicFrameLocks noGrp="1"/>
          </p:cNvGraphicFramePr>
          <p:nvPr>
            <p:extLst>
              <p:ext uri="{D42A27DB-BD31-4B8C-83A1-F6EECF244321}">
                <p14:modId xmlns:p14="http://schemas.microsoft.com/office/powerpoint/2010/main" val="1111933674"/>
              </p:ext>
            </p:extLst>
          </p:nvPr>
        </p:nvGraphicFramePr>
        <p:xfrm>
          <a:off x="793820" y="4438016"/>
          <a:ext cx="10500525" cy="1380332"/>
        </p:xfrm>
        <a:graphic>
          <a:graphicData uri="http://schemas.openxmlformats.org/drawingml/2006/table">
            <a:tbl>
              <a:tblPr firstRow="1" bandRow="1">
                <a:tableStyleId>{5C22544A-7EE6-4342-B048-85BDC9FD1C3A}</a:tableStyleId>
              </a:tblPr>
              <a:tblGrid>
                <a:gridCol w="3500175">
                  <a:extLst>
                    <a:ext uri="{9D8B030D-6E8A-4147-A177-3AD203B41FA5}">
                      <a16:colId xmlns:a16="http://schemas.microsoft.com/office/drawing/2014/main" val="1841961947"/>
                    </a:ext>
                  </a:extLst>
                </a:gridCol>
                <a:gridCol w="3500175">
                  <a:extLst>
                    <a:ext uri="{9D8B030D-6E8A-4147-A177-3AD203B41FA5}">
                      <a16:colId xmlns:a16="http://schemas.microsoft.com/office/drawing/2014/main" val="2748834561"/>
                    </a:ext>
                  </a:extLst>
                </a:gridCol>
                <a:gridCol w="3500175">
                  <a:extLst>
                    <a:ext uri="{9D8B030D-6E8A-4147-A177-3AD203B41FA5}">
                      <a16:colId xmlns:a16="http://schemas.microsoft.com/office/drawing/2014/main" val="2174844438"/>
                    </a:ext>
                  </a:extLst>
                </a:gridCol>
              </a:tblGrid>
              <a:tr h="370126">
                <a:tc>
                  <a:txBody>
                    <a:bodyPr/>
                    <a:lstStyle/>
                    <a:p>
                      <a:r>
                        <a:rPr lang="en-US" dirty="0">
                          <a:solidFill>
                            <a:schemeClr val="tx1"/>
                          </a:solidFill>
                        </a:rPr>
                        <a:t>What’s important? </a:t>
                      </a:r>
                      <a:r>
                        <a:rPr lang="en-US" dirty="0">
                          <a:solidFill>
                            <a:srgbClr val="FF0000"/>
                          </a:solidFill>
                        </a:rPr>
                        <a:t>(+)</a:t>
                      </a:r>
                      <a:endParaRPr lang="en-GB" dirty="0">
                        <a:solidFill>
                          <a:srgbClr val="FF0000"/>
                        </a:solidFill>
                      </a:endParaRPr>
                    </a:p>
                  </a:txBody>
                  <a:tcPr>
                    <a:solidFill>
                      <a:schemeClr val="bg1">
                        <a:lumMod val="85000"/>
                        <a:lumOff val="15000"/>
                      </a:schemeClr>
                    </a:solidFill>
                  </a:tcPr>
                </a:tc>
                <a:tc>
                  <a:txBody>
                    <a:bodyPr/>
                    <a:lstStyle/>
                    <a:p>
                      <a:r>
                        <a:rPr lang="en-US" dirty="0"/>
                        <a:t>What’s not? </a:t>
                      </a:r>
                      <a:r>
                        <a:rPr lang="en-US" dirty="0">
                          <a:solidFill>
                            <a:srgbClr val="FF0000"/>
                          </a:solidFill>
                        </a:rPr>
                        <a:t>(-)</a:t>
                      </a:r>
                      <a:endParaRPr lang="en-GB" dirty="0">
                        <a:solidFill>
                          <a:srgbClr val="FF0000"/>
                        </a:solidFill>
                      </a:endParaRPr>
                    </a:p>
                  </a:txBody>
                  <a:tcPr>
                    <a:solidFill>
                      <a:schemeClr val="bg1">
                        <a:lumMod val="85000"/>
                        <a:lumOff val="15000"/>
                      </a:schemeClr>
                    </a:solidFill>
                  </a:tcPr>
                </a:tc>
                <a:tc>
                  <a:txBody>
                    <a:bodyPr/>
                    <a:lstStyle/>
                    <a:p>
                      <a:r>
                        <a:rPr lang="en-US" dirty="0"/>
                        <a:t>What’s interesting? </a:t>
                      </a:r>
                      <a:r>
                        <a:rPr lang="en-US" dirty="0">
                          <a:solidFill>
                            <a:srgbClr val="FF0000"/>
                          </a:solidFill>
                        </a:rPr>
                        <a:t>(</a:t>
                      </a:r>
                      <a:r>
                        <a:rPr lang="en-US" dirty="0" err="1">
                          <a:solidFill>
                            <a:srgbClr val="FF0000"/>
                          </a:solidFill>
                        </a:rPr>
                        <a:t>i</a:t>
                      </a:r>
                      <a:r>
                        <a:rPr lang="en-US" dirty="0">
                          <a:solidFill>
                            <a:srgbClr val="FF0000"/>
                          </a:solidFill>
                        </a:rPr>
                        <a:t>)</a:t>
                      </a:r>
                      <a:endParaRPr lang="en-GB" dirty="0">
                        <a:solidFill>
                          <a:srgbClr val="FF0000"/>
                        </a:solidFill>
                      </a:endParaRPr>
                    </a:p>
                  </a:txBody>
                  <a:tcPr>
                    <a:solidFill>
                      <a:schemeClr val="bg1">
                        <a:lumMod val="85000"/>
                        <a:lumOff val="15000"/>
                      </a:schemeClr>
                    </a:solidFill>
                  </a:tcPr>
                </a:tc>
                <a:extLst>
                  <a:ext uri="{0D108BD9-81ED-4DB2-BD59-A6C34878D82A}">
                    <a16:rowId xmlns:a16="http://schemas.microsoft.com/office/drawing/2014/main" val="4124354993"/>
                  </a:ext>
                </a:extLst>
              </a:tr>
              <a:tr h="370126">
                <a:tc>
                  <a:txBody>
                    <a:bodyPr/>
                    <a:lstStyle/>
                    <a:p>
                      <a:r>
                        <a:rPr lang="en-US" dirty="0"/>
                        <a:t>Reduce expenses </a:t>
                      </a:r>
                      <a:r>
                        <a:rPr lang="en-US" b="1" dirty="0">
                          <a:solidFill>
                            <a:srgbClr val="FF0000"/>
                          </a:solidFill>
                        </a:rPr>
                        <a:t>(5)</a:t>
                      </a:r>
                      <a:endParaRPr lang="en-GB" b="1" dirty="0">
                        <a:solidFill>
                          <a:srgbClr val="FF0000"/>
                        </a:solidFill>
                      </a:endParaRPr>
                    </a:p>
                  </a:txBody>
                  <a:tcPr>
                    <a:solidFill>
                      <a:schemeClr val="tx1">
                        <a:lumMod val="85000"/>
                      </a:schemeClr>
                    </a:solidFill>
                  </a:tcPr>
                </a:tc>
                <a:tc>
                  <a:txBody>
                    <a:bodyPr/>
                    <a:lstStyle/>
                    <a:p>
                      <a:r>
                        <a:rPr lang="en-US" dirty="0"/>
                        <a:t>Share the profit </a:t>
                      </a:r>
                      <a:r>
                        <a:rPr lang="en-US" b="1" dirty="0">
                          <a:solidFill>
                            <a:srgbClr val="FF0000"/>
                          </a:solidFill>
                        </a:rPr>
                        <a:t>(-3)</a:t>
                      </a:r>
                      <a:endParaRPr lang="en-GB" b="1" dirty="0">
                        <a:solidFill>
                          <a:srgbClr val="FF0000"/>
                        </a:solidFill>
                      </a:endParaRPr>
                    </a:p>
                  </a:txBody>
                  <a:tcPr>
                    <a:solidFill>
                      <a:schemeClr val="tx1">
                        <a:lumMod val="85000"/>
                      </a:schemeClr>
                    </a:solidFill>
                  </a:tcPr>
                </a:tc>
                <a:tc>
                  <a:txBody>
                    <a:bodyPr/>
                    <a:lstStyle/>
                    <a:p>
                      <a:r>
                        <a:rPr lang="en-US" dirty="0"/>
                        <a:t>Chance to expand </a:t>
                      </a:r>
                      <a:r>
                        <a:rPr lang="en-US" b="1" dirty="0">
                          <a:solidFill>
                            <a:srgbClr val="FF0000"/>
                          </a:solidFill>
                        </a:rPr>
                        <a:t>(4)</a:t>
                      </a:r>
                      <a:endParaRPr lang="en-GB" b="1" dirty="0">
                        <a:solidFill>
                          <a:srgbClr val="FF0000"/>
                        </a:solidFill>
                      </a:endParaRPr>
                    </a:p>
                  </a:txBody>
                  <a:tcPr>
                    <a:solidFill>
                      <a:schemeClr val="tx1">
                        <a:lumMod val="85000"/>
                      </a:schemeClr>
                    </a:solidFill>
                  </a:tcPr>
                </a:tc>
                <a:extLst>
                  <a:ext uri="{0D108BD9-81ED-4DB2-BD59-A6C34878D82A}">
                    <a16:rowId xmlns:a16="http://schemas.microsoft.com/office/drawing/2014/main" val="2791200131"/>
                  </a:ext>
                </a:extLst>
              </a:tr>
              <a:tr h="370126">
                <a:tc>
                  <a:txBody>
                    <a:bodyPr/>
                    <a:lstStyle/>
                    <a:p>
                      <a:r>
                        <a:rPr lang="en-US" dirty="0"/>
                        <a:t>New ideas, support </a:t>
                      </a:r>
                      <a:r>
                        <a:rPr lang="en-US" b="1" dirty="0">
                          <a:solidFill>
                            <a:srgbClr val="FF0000"/>
                          </a:solidFill>
                        </a:rPr>
                        <a:t>(4)</a:t>
                      </a:r>
                      <a:endParaRPr lang="en-GB" b="1" dirty="0">
                        <a:solidFill>
                          <a:srgbClr val="FF0000"/>
                        </a:solidFill>
                      </a:endParaRPr>
                    </a:p>
                  </a:txBody>
                  <a:tcPr>
                    <a:solidFill>
                      <a:schemeClr val="tx1">
                        <a:lumMod val="85000"/>
                      </a:schemeClr>
                    </a:solidFill>
                  </a:tcPr>
                </a:tc>
                <a:tc>
                  <a:txBody>
                    <a:bodyPr/>
                    <a:lstStyle/>
                    <a:p>
                      <a:r>
                        <a:rPr lang="en-US" dirty="0"/>
                        <a:t>Consider with partner when making decisions </a:t>
                      </a:r>
                      <a:r>
                        <a:rPr lang="en-US" b="1" dirty="0">
                          <a:solidFill>
                            <a:srgbClr val="FF0000"/>
                          </a:solidFill>
                        </a:rPr>
                        <a:t>(-2)</a:t>
                      </a:r>
                      <a:endParaRPr lang="en-GB" b="1" dirty="0">
                        <a:solidFill>
                          <a:srgbClr val="FF0000"/>
                        </a:solidFill>
                      </a:endParaRPr>
                    </a:p>
                  </a:txBody>
                  <a:tcPr>
                    <a:solidFill>
                      <a:schemeClr val="tx1">
                        <a:lumMod val="85000"/>
                      </a:schemeClr>
                    </a:solidFill>
                  </a:tcPr>
                </a:tc>
                <a:tc>
                  <a:txBody>
                    <a:bodyPr/>
                    <a:lstStyle/>
                    <a:p>
                      <a:endParaRPr lang="en-GB" dirty="0"/>
                    </a:p>
                  </a:txBody>
                  <a:tcPr>
                    <a:solidFill>
                      <a:schemeClr val="tx1">
                        <a:lumMod val="85000"/>
                      </a:schemeClr>
                    </a:solidFill>
                  </a:tcPr>
                </a:tc>
                <a:extLst>
                  <a:ext uri="{0D108BD9-81ED-4DB2-BD59-A6C34878D82A}">
                    <a16:rowId xmlns:a16="http://schemas.microsoft.com/office/drawing/2014/main" val="320454348"/>
                  </a:ext>
                </a:extLst>
              </a:tr>
            </a:tbl>
          </a:graphicData>
        </a:graphic>
      </p:graphicFrame>
      <p:sp>
        <p:nvSpPr>
          <p:cNvPr id="8" name="TextBox 7">
            <a:extLst>
              <a:ext uri="{FF2B5EF4-FFF2-40B4-BE49-F238E27FC236}">
                <a16:creationId xmlns:a16="http://schemas.microsoft.com/office/drawing/2014/main" id="{B1542B3D-E2C4-8AB4-887A-AEED2C9EBF8D}"/>
              </a:ext>
            </a:extLst>
          </p:cNvPr>
          <p:cNvSpPr txBox="1"/>
          <p:nvPr/>
        </p:nvSpPr>
        <p:spPr>
          <a:xfrm>
            <a:off x="670038" y="1161077"/>
            <a:ext cx="2264079" cy="461665"/>
          </a:xfrm>
          <a:prstGeom prst="rect">
            <a:avLst/>
          </a:prstGeom>
          <a:noFill/>
        </p:spPr>
        <p:txBody>
          <a:bodyPr wrap="square" rtlCol="0">
            <a:spAutoFit/>
          </a:bodyPr>
          <a:lstStyle/>
          <a:p>
            <a:r>
              <a:rPr lang="en-US" sz="2400" b="1" dirty="0"/>
              <a:t>Marketing</a:t>
            </a:r>
            <a:endParaRPr lang="en-GB" sz="2400" b="1" dirty="0"/>
          </a:p>
        </p:txBody>
      </p:sp>
      <p:sp>
        <p:nvSpPr>
          <p:cNvPr id="10" name="TextBox 9">
            <a:extLst>
              <a:ext uri="{FF2B5EF4-FFF2-40B4-BE49-F238E27FC236}">
                <a16:creationId xmlns:a16="http://schemas.microsoft.com/office/drawing/2014/main" id="{842F5AA3-31D5-14F7-38F5-96BCD5151ABA}"/>
              </a:ext>
            </a:extLst>
          </p:cNvPr>
          <p:cNvSpPr txBox="1"/>
          <p:nvPr/>
        </p:nvSpPr>
        <p:spPr>
          <a:xfrm>
            <a:off x="700184" y="3245484"/>
            <a:ext cx="2264079" cy="461665"/>
          </a:xfrm>
          <a:prstGeom prst="rect">
            <a:avLst/>
          </a:prstGeom>
          <a:noFill/>
        </p:spPr>
        <p:txBody>
          <a:bodyPr wrap="square" rtlCol="0">
            <a:spAutoFit/>
          </a:bodyPr>
          <a:lstStyle/>
          <a:p>
            <a:r>
              <a:rPr lang="en-US" sz="2400" b="1" dirty="0"/>
              <a:t>Total = 3</a:t>
            </a:r>
            <a:endParaRPr lang="en-GB" sz="2400" b="1" dirty="0"/>
          </a:p>
        </p:txBody>
      </p:sp>
      <p:sp>
        <p:nvSpPr>
          <p:cNvPr id="11" name="TextBox 10">
            <a:extLst>
              <a:ext uri="{FF2B5EF4-FFF2-40B4-BE49-F238E27FC236}">
                <a16:creationId xmlns:a16="http://schemas.microsoft.com/office/drawing/2014/main" id="{420C9F0D-A5ED-47DA-4952-69CA09E0717E}"/>
              </a:ext>
            </a:extLst>
          </p:cNvPr>
          <p:cNvSpPr txBox="1"/>
          <p:nvPr/>
        </p:nvSpPr>
        <p:spPr>
          <a:xfrm>
            <a:off x="688172" y="4014711"/>
            <a:ext cx="2977514" cy="461665"/>
          </a:xfrm>
          <a:prstGeom prst="rect">
            <a:avLst/>
          </a:prstGeom>
          <a:noFill/>
        </p:spPr>
        <p:txBody>
          <a:bodyPr wrap="square" rtlCol="0">
            <a:spAutoFit/>
          </a:bodyPr>
          <a:lstStyle/>
          <a:p>
            <a:r>
              <a:rPr lang="en-US" sz="2400" b="1" dirty="0"/>
              <a:t>Business partner</a:t>
            </a:r>
            <a:endParaRPr lang="en-GB" sz="2400" b="1" dirty="0"/>
          </a:p>
        </p:txBody>
      </p:sp>
      <p:sp>
        <p:nvSpPr>
          <p:cNvPr id="13" name="TextBox 12">
            <a:extLst>
              <a:ext uri="{FF2B5EF4-FFF2-40B4-BE49-F238E27FC236}">
                <a16:creationId xmlns:a16="http://schemas.microsoft.com/office/drawing/2014/main" id="{31B5AC13-74E2-AE7E-DECA-830FAA0C35C5}"/>
              </a:ext>
            </a:extLst>
          </p:cNvPr>
          <p:cNvSpPr txBox="1"/>
          <p:nvPr/>
        </p:nvSpPr>
        <p:spPr>
          <a:xfrm>
            <a:off x="700184" y="5803255"/>
            <a:ext cx="2264079" cy="461665"/>
          </a:xfrm>
          <a:prstGeom prst="rect">
            <a:avLst/>
          </a:prstGeom>
          <a:noFill/>
        </p:spPr>
        <p:txBody>
          <a:bodyPr wrap="square" rtlCol="0">
            <a:spAutoFit/>
          </a:bodyPr>
          <a:lstStyle/>
          <a:p>
            <a:r>
              <a:rPr lang="en-US" sz="2400" b="1" dirty="0"/>
              <a:t>Total = 6</a:t>
            </a:r>
            <a:endParaRPr lang="en-GB" sz="2400" b="1" dirty="0"/>
          </a:p>
        </p:txBody>
      </p:sp>
      <p:sp>
        <p:nvSpPr>
          <p:cNvPr id="18" name="Title 1">
            <a:extLst>
              <a:ext uri="{FF2B5EF4-FFF2-40B4-BE49-F238E27FC236}">
                <a16:creationId xmlns:a16="http://schemas.microsoft.com/office/drawing/2014/main" id="{A36F0710-ADBC-7E37-1DDC-64470D407A1E}"/>
              </a:ext>
            </a:extLst>
          </p:cNvPr>
          <p:cNvSpPr>
            <a:spLocks noGrp="1"/>
          </p:cNvSpPr>
          <p:nvPr>
            <p:ph type="title"/>
          </p:nvPr>
        </p:nvSpPr>
        <p:spPr>
          <a:xfrm>
            <a:off x="523660" y="293095"/>
            <a:ext cx="11101135" cy="987349"/>
          </a:xfrm>
        </p:spPr>
        <p:txBody>
          <a:bodyPr/>
          <a:lstStyle/>
          <a:p>
            <a:pPr algn="ctr"/>
            <a:r>
              <a:rPr lang="en-US" dirty="0"/>
              <a:t>PMI</a:t>
            </a:r>
            <a:endParaRPr lang="en-GB" dirty="0"/>
          </a:p>
        </p:txBody>
      </p:sp>
    </p:spTree>
    <p:extLst>
      <p:ext uri="{BB962C8B-B14F-4D97-AF65-F5344CB8AC3E}">
        <p14:creationId xmlns:p14="http://schemas.microsoft.com/office/powerpoint/2010/main" val="2961759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9" name="Rectangle 18">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Oval 19">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2" name="Group 21">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7" name="Rectangle 26">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8" name="Rectangle 27">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23" name="Group 22">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5" name="Rectangle 24">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6" name="Rectangle 25">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4" name="Rectangle 23">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0" name="Rectangle 29">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32" name="Rectangle 31">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AD7FA4-EDFB-5C8E-93CD-B5D64B8D902E}"/>
              </a:ext>
            </a:extLst>
          </p:cNvPr>
          <p:cNvSpPr>
            <a:spLocks noGrp="1"/>
          </p:cNvSpPr>
          <p:nvPr>
            <p:ph type="title"/>
          </p:nvPr>
        </p:nvSpPr>
        <p:spPr>
          <a:xfrm>
            <a:off x="540000" y="540000"/>
            <a:ext cx="5437187" cy="690054"/>
          </a:xfrm>
        </p:spPr>
        <p:txBody>
          <a:bodyPr vert="horz" lIns="91440" tIns="45720" rIns="91440" bIns="45720" rtlCol="0" anchor="t">
            <a:normAutofit/>
          </a:bodyPr>
          <a:lstStyle/>
          <a:p>
            <a:r>
              <a:rPr lang="en-US" sz="4000"/>
              <a:t>Conclusion</a:t>
            </a:r>
            <a:endParaRPr lang="en-US" sz="4000" dirty="0"/>
          </a:p>
        </p:txBody>
      </p:sp>
      <p:grpSp>
        <p:nvGrpSpPr>
          <p:cNvPr id="34" name="Group 33">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35" name="Oval 34">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Oval 36">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4" name="Picture 13" descr="Pen placed on top of a signature line">
            <a:extLst>
              <a:ext uri="{FF2B5EF4-FFF2-40B4-BE49-F238E27FC236}">
                <a16:creationId xmlns:a16="http://schemas.microsoft.com/office/drawing/2014/main" id="{CA3A0474-C289-FF47-295B-A8198D4385C1}"/>
              </a:ext>
            </a:extLst>
          </p:cNvPr>
          <p:cNvPicPr>
            <a:picLocks noChangeAspect="1"/>
          </p:cNvPicPr>
          <p:nvPr/>
        </p:nvPicPr>
        <p:blipFill rotWithShape="1">
          <a:blip r:embed="rId2"/>
          <a:srcRect l="33251" r="-2" b="-2"/>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7" name="TextBox 6">
            <a:extLst>
              <a:ext uri="{FF2B5EF4-FFF2-40B4-BE49-F238E27FC236}">
                <a16:creationId xmlns:a16="http://schemas.microsoft.com/office/drawing/2014/main" id="{38F738E4-160D-40F7-C1EC-4E0F33E327D4}"/>
              </a:ext>
            </a:extLst>
          </p:cNvPr>
          <p:cNvSpPr txBox="1"/>
          <p:nvPr/>
        </p:nvSpPr>
        <p:spPr>
          <a:xfrm>
            <a:off x="273774" y="1498167"/>
            <a:ext cx="5431918" cy="2308324"/>
          </a:xfrm>
          <a:prstGeom prst="rect">
            <a:avLst/>
          </a:prstGeom>
          <a:noFill/>
        </p:spPr>
        <p:txBody>
          <a:bodyPr wrap="square" rtlCol="0">
            <a:spAutoFit/>
          </a:bodyPr>
          <a:lstStyle/>
          <a:p>
            <a:r>
              <a:rPr lang="en-US" dirty="0"/>
              <a:t>     Both the GRID analysis and the PMI shows that</a:t>
            </a:r>
          </a:p>
          <a:p>
            <a:r>
              <a:rPr lang="en-US" dirty="0"/>
              <a:t> ,based on the numbers, the better solution would be partnership.</a:t>
            </a:r>
          </a:p>
          <a:p>
            <a:r>
              <a:rPr lang="en-US" dirty="0"/>
              <a:t>      When two businesses are strategic partners of each other, they will develop a certain area together. For example, the relationship between commercial businesses, they will advertise and market together to improve the product brand</a:t>
            </a:r>
            <a:endParaRPr lang="en-GB" dirty="0"/>
          </a:p>
        </p:txBody>
      </p:sp>
    </p:spTree>
    <p:extLst>
      <p:ext uri="{BB962C8B-B14F-4D97-AF65-F5344CB8AC3E}">
        <p14:creationId xmlns:p14="http://schemas.microsoft.com/office/powerpoint/2010/main" val="509856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5" name="Group 38">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86" name="Rectangle 3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7" name="Oval 4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8" name="Oval 4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3" name="Group 4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89" name="Rectangle 4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0" name="Rectangle 4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44" name="Group 4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91" name="Rectangle 4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2" name="Rectangle 4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93" name="Rectangle 4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94" name="Rectangle 5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95" name="Rectangle 52">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6" name="Group 54">
            <a:extLst>
              <a:ext uri="{FF2B5EF4-FFF2-40B4-BE49-F238E27FC236}">
                <a16:creationId xmlns:a16="http://schemas.microsoft.com/office/drawing/2014/main" id="{2A745492-95CF-4812-9BF8-F331CCF4E2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97" name="Oval 55">
              <a:extLst>
                <a:ext uri="{FF2B5EF4-FFF2-40B4-BE49-F238E27FC236}">
                  <a16:creationId xmlns:a16="http://schemas.microsoft.com/office/drawing/2014/main" id="{5EBA559C-9528-4DF6-97A9-9F1B15754E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56">
              <a:extLst>
                <a:ext uri="{FF2B5EF4-FFF2-40B4-BE49-F238E27FC236}">
                  <a16:creationId xmlns:a16="http://schemas.microsoft.com/office/drawing/2014/main" id="{788FD41A-2B00-4751-85D7-9C68D15D6B4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57">
              <a:extLst>
                <a:ext uri="{FF2B5EF4-FFF2-40B4-BE49-F238E27FC236}">
                  <a16:creationId xmlns:a16="http://schemas.microsoft.com/office/drawing/2014/main" id="{97CDAE9A-F5BF-4BA9-B6CE-A87B6A8ECC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60" name="Freeform: Shape 59">
            <a:extLst>
              <a:ext uri="{FF2B5EF4-FFF2-40B4-BE49-F238E27FC236}">
                <a16:creationId xmlns:a16="http://schemas.microsoft.com/office/drawing/2014/main" id="{1AE9598F-D7DE-4210-9654-730537624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989B30-1794-C094-CE12-1D5DF60F4E5E}"/>
              </a:ext>
            </a:extLst>
          </p:cNvPr>
          <p:cNvSpPr>
            <a:spLocks noGrp="1"/>
          </p:cNvSpPr>
          <p:nvPr>
            <p:ph type="title"/>
          </p:nvPr>
        </p:nvSpPr>
        <p:spPr>
          <a:xfrm>
            <a:off x="307858" y="2225314"/>
            <a:ext cx="5437187" cy="4792050"/>
          </a:xfrm>
        </p:spPr>
        <p:txBody>
          <a:bodyPr vert="horz" lIns="91440" tIns="45720" rIns="91440" bIns="45720" rtlCol="0" anchor="t">
            <a:normAutofit/>
          </a:bodyPr>
          <a:lstStyle/>
          <a:p>
            <a:r>
              <a:rPr lang="en-US" sz="9600" dirty="0"/>
              <a:t>THANK YOU</a:t>
            </a:r>
          </a:p>
        </p:txBody>
      </p:sp>
      <p:pic>
        <p:nvPicPr>
          <p:cNvPr id="8" name="Graphic 7" descr="Handshake">
            <a:extLst>
              <a:ext uri="{FF2B5EF4-FFF2-40B4-BE49-F238E27FC236}">
                <a16:creationId xmlns:a16="http://schemas.microsoft.com/office/drawing/2014/main" id="{DDF2A7A7-27F6-7B71-0D5D-60225CCD81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25000" y="1629000"/>
            <a:ext cx="3600000" cy="3600000"/>
          </a:xfrm>
          <a:prstGeom prst="rect">
            <a:avLst/>
          </a:prstGeom>
        </p:spPr>
      </p:pic>
    </p:spTree>
    <p:extLst>
      <p:ext uri="{BB962C8B-B14F-4D97-AF65-F5344CB8AC3E}">
        <p14:creationId xmlns:p14="http://schemas.microsoft.com/office/powerpoint/2010/main" val="305579892"/>
      </p:ext>
    </p:extLst>
  </p:cSld>
  <p:clrMapOvr>
    <a:masterClrMapping/>
  </p:clrMapOvr>
</p:sld>
</file>

<file path=ppt/theme/theme1.xml><?xml version="1.0" encoding="utf-8"?>
<a:theme xmlns:a="http://schemas.openxmlformats.org/drawingml/2006/main" name="GlowVTI">
  <a:themeElements>
    <a:clrScheme name="AnalogousFromDarkSeedLeftStep">
      <a:dk1>
        <a:srgbClr val="000000"/>
      </a:dk1>
      <a:lt1>
        <a:srgbClr val="FFFFFF"/>
      </a:lt1>
      <a:dk2>
        <a:srgbClr val="1A212E"/>
      </a:dk2>
      <a:lt2>
        <a:srgbClr val="F0F3F1"/>
      </a:lt2>
      <a:accent1>
        <a:srgbClr val="E729A7"/>
      </a:accent1>
      <a:accent2>
        <a:srgbClr val="C517D5"/>
      </a:accent2>
      <a:accent3>
        <a:srgbClr val="8829E7"/>
      </a:accent3>
      <a:accent4>
        <a:srgbClr val="3E30D9"/>
      </a:accent4>
      <a:accent5>
        <a:srgbClr val="2968E7"/>
      </a:accent5>
      <a:accent6>
        <a:srgbClr val="17A5D5"/>
      </a:accent6>
      <a:hlink>
        <a:srgbClr val="3F54BF"/>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otalTime>594</TotalTime>
  <Words>572</Words>
  <Application>Microsoft Office PowerPoint</Application>
  <PresentationFormat>Widescreen</PresentationFormat>
  <Paragraphs>74</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Avenir Next LT Pro</vt:lpstr>
      <vt:lpstr>Bell MT</vt:lpstr>
      <vt:lpstr>Calibri</vt:lpstr>
      <vt:lpstr>Public Sans</vt:lpstr>
      <vt:lpstr>Public Sans Bold Bold</vt:lpstr>
      <vt:lpstr>GlowVTI</vt:lpstr>
      <vt:lpstr>PROBLEM SOLVING AND DECISION MAKING  TASK 1: DECLINING PROFITABILITY AT TM LEWIN, UK</vt:lpstr>
      <vt:lpstr>This will show :</vt:lpstr>
      <vt:lpstr>First of all : nature and impact of the problem on employees and their organisation</vt:lpstr>
      <vt:lpstr>A PESTLE analysis of the macro-environmental factors contributing to the problem  CAUSES: Political : Lockdown legislation Economic: Inflation Social: Restrictions Technological: N/A Legal : Permits Environmental: N/A </vt:lpstr>
      <vt:lpstr>PowerPoint Presentation</vt:lpstr>
      <vt:lpstr>An evaluation of alternative solutions to the problem:</vt:lpstr>
      <vt:lpstr>PMI</vt:lpstr>
      <vt:lpstr>Conclusion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Asen Chipilov (2128091)</dc:creator>
  <cp:lastModifiedBy>Asen Chipilov (2128091)</cp:lastModifiedBy>
  <cp:revision>9</cp:revision>
  <dcterms:created xsi:type="dcterms:W3CDTF">2022-10-25T08:09:09Z</dcterms:created>
  <dcterms:modified xsi:type="dcterms:W3CDTF">2022-10-30T18:16:57Z</dcterms:modified>
</cp:coreProperties>
</file>