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10680700" cy="7556500"/>
  <p:notesSz cx="6858000" cy="9144000"/>
  <p:embeddedFontLst>
    <p:embeddedFont>
      <p:font typeface="Libre Baskerville" panose="02000000000000000000" pitchFamily="2" charset="0"/>
      <p:regular r:id="rId5"/>
      <p:bold r:id="rId6"/>
      <p:italic r:id="rId7"/>
    </p:embeddedFont>
    <p:embeddedFont>
      <p:font typeface="Libre Baskerville Bold" panose="02000000000000000000" pitchFamily="2" charset="0"/>
      <p:regular r:id="rId8"/>
      <p:bold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DF1A18-1A51-768C-63E9-3A3C0DC769E4}" v="350" dt="2025-10-26T16:03:20.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viewProps" Target="viewProps.xml"/><Relationship Id="rId5" Type="http://schemas.openxmlformats.org/officeDocument/2006/relationships/font" Target="fonts/font1.fntdata"/><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5.fntdata"/><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igital.nhs.uk/data-and-information/publications/statistical/adult-psychiatric-morbidity-survey/survey-of-mental-health-and-wellbeing-england-2023-24/common-mental-health-conditions" TargetMode="External"/><Relationship Id="rId3" Type="http://schemas.openxmlformats.org/officeDocument/2006/relationships/hyperlink" Target="https://icd.who.int/browse/2025-01/mms/en#1712535455" TargetMode="External"/><Relationship Id="rId7" Type="http://schemas.openxmlformats.org/officeDocument/2006/relationships/hyperlink" Target="https://www.england.nhs.uk/mental-health/adults/nhs-talking-therapies/" TargetMode="External"/><Relationship Id="rId2" Type="http://schemas.openxmlformats.org/officeDocument/2006/relationships/hyperlink" Target="https://www.gov.uk/when-mental-health-condition-becomes-disability" TargetMode="External"/><Relationship Id="rId1" Type="http://schemas.openxmlformats.org/officeDocument/2006/relationships/slideLayout" Target="../slideLayouts/slideLayout7.xml"/><Relationship Id="rId6" Type="http://schemas.openxmlformats.org/officeDocument/2006/relationships/hyperlink" Target="https://www.england.nhs.uk/mental-health/adults/" TargetMode="External"/><Relationship Id="rId5" Type="http://schemas.openxmlformats.org/officeDocument/2006/relationships/hyperlink" Target="https://www.nimh.nih.gov/health/publications/generalized-anxiety-disorder-gad" TargetMode="External"/><Relationship Id="rId4" Type="http://schemas.openxmlformats.org/officeDocument/2006/relationships/hyperlink" Target="https://mentalhealth-uk.org/help-and-information/conditions/generalised-anxiety-disorder/" TargetMode="External"/><Relationship Id="rId9" Type="http://schemas.openxmlformats.org/officeDocument/2006/relationships/hyperlink" Target="https://www.nice.org.uk/guidance/cg113/ifp/chapter/generalised-anxiety-disorder-g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787AE2-45F9-F9B1-3F5F-3211E330CE2E}"/>
              </a:ext>
            </a:extLst>
          </p:cNvPr>
          <p:cNvSpPr txBox="1"/>
          <p:nvPr/>
        </p:nvSpPr>
        <p:spPr>
          <a:xfrm>
            <a:off x="387685" y="280737"/>
            <a:ext cx="9999578" cy="10331115"/>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7E6EC3F1-83D2-4C1C-3227-F7C995B8F0E1}"/>
              </a:ext>
            </a:extLst>
          </p:cNvPr>
          <p:cNvSpPr txBox="1"/>
          <p:nvPr/>
        </p:nvSpPr>
        <p:spPr>
          <a:xfrm>
            <a:off x="414362" y="298536"/>
            <a:ext cx="9838630"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endParaRPr lang="en-GB" dirty="0">
              <a:ea typeface="Calibri"/>
              <a:cs typeface="Calibri"/>
            </a:endParaRPr>
          </a:p>
          <a:p>
            <a:pPr algn="ctr"/>
            <a:r>
              <a:rPr lang="en-GB" sz="2800" dirty="0">
                <a:ea typeface="Calibri"/>
                <a:cs typeface="Calibri"/>
              </a:rPr>
              <a:t>Programme: BSc (Hons) Health and Social care</a:t>
            </a:r>
            <a:endParaRPr lang="en-US" sz="2800" dirty="0">
              <a:ea typeface="Calibri"/>
              <a:cs typeface="Calibri"/>
            </a:endParaRPr>
          </a:p>
          <a:p>
            <a:pPr algn="ctr"/>
            <a:r>
              <a:rPr lang="en-GB" sz="2800" dirty="0">
                <a:ea typeface="Calibri"/>
                <a:cs typeface="Calibri"/>
              </a:rPr>
              <a:t>Student Name: Nasreen Akhtar</a:t>
            </a:r>
          </a:p>
          <a:p>
            <a:pPr algn="ctr"/>
            <a:r>
              <a:rPr lang="en-GB" sz="2800" dirty="0">
                <a:ea typeface="Calibri"/>
                <a:cs typeface="Calibri"/>
              </a:rPr>
              <a:t>Student Id: 2316030</a:t>
            </a:r>
          </a:p>
          <a:p>
            <a:pPr algn="ctr"/>
            <a:r>
              <a:rPr lang="en-GB" sz="2800" dirty="0">
                <a:ea typeface="Calibri"/>
                <a:cs typeface="Calibri"/>
              </a:rPr>
              <a:t>Module: Psychological Classifications and Provisions</a:t>
            </a:r>
          </a:p>
          <a:p>
            <a:pPr algn="ctr"/>
            <a:r>
              <a:rPr lang="en-GB" sz="2800" dirty="0">
                <a:ea typeface="Calibri"/>
                <a:cs typeface="Calibri"/>
              </a:rPr>
              <a:t>Module code: BMHP6029</a:t>
            </a:r>
          </a:p>
          <a:p>
            <a:pPr algn="ctr"/>
            <a:r>
              <a:rPr lang="en-GB" sz="2800" dirty="0">
                <a:ea typeface="Calibri"/>
                <a:cs typeface="Calibri"/>
              </a:rPr>
              <a:t>Lecturer: Kennedy </a:t>
            </a:r>
            <a:r>
              <a:rPr lang="en-GB" sz="2800" err="1">
                <a:ea typeface="Calibri"/>
                <a:cs typeface="Calibri"/>
              </a:rPr>
              <a:t>Obohwemu</a:t>
            </a:r>
            <a:endParaRPr lang="en-GB" sz="2800">
              <a:ea typeface="Calibri"/>
              <a:cs typeface="Calibri"/>
            </a:endParaRPr>
          </a:p>
          <a:p>
            <a:pPr algn="ctr"/>
            <a:r>
              <a:rPr lang="en-GB" sz="2800" dirty="0">
                <a:ea typeface="Calibri"/>
                <a:cs typeface="Calibri"/>
              </a:rPr>
              <a:t>Assignment Title: Component 1 : Individual presentation</a:t>
            </a:r>
          </a:p>
        </p:txBody>
      </p:sp>
    </p:spTree>
    <p:extLst>
      <p:ext uri="{BB962C8B-B14F-4D97-AF65-F5344CB8AC3E}">
        <p14:creationId xmlns:p14="http://schemas.microsoft.com/office/powerpoint/2010/main" val="3854256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8567110" y="997085"/>
            <a:ext cx="1650631" cy="1688273"/>
          </a:xfrm>
          <a:custGeom>
            <a:avLst/>
            <a:gdLst/>
            <a:ahLst/>
            <a:cxnLst/>
            <a:rect l="l" t="t" r="r" b="b"/>
            <a:pathLst>
              <a:path w="1650631" h="1688273">
                <a:moveTo>
                  <a:pt x="0" y="0"/>
                </a:moveTo>
                <a:lnTo>
                  <a:pt x="1650631" y="0"/>
                </a:lnTo>
                <a:lnTo>
                  <a:pt x="1650631" y="1688273"/>
                </a:lnTo>
                <a:lnTo>
                  <a:pt x="0" y="1688273"/>
                </a:lnTo>
                <a:lnTo>
                  <a:pt x="0" y="0"/>
                </a:lnTo>
                <a:close/>
              </a:path>
            </a:pathLst>
          </a:custGeom>
          <a:blipFill>
            <a:blip r:embed="rId2"/>
            <a:stretch>
              <a:fillRect l="-2700" t="-3051" r="-2700"/>
            </a:stretch>
          </a:blipFill>
        </p:spPr>
      </p:sp>
      <p:sp>
        <p:nvSpPr>
          <p:cNvPr id="3" name="Freeform 3"/>
          <p:cNvSpPr/>
          <p:nvPr/>
        </p:nvSpPr>
        <p:spPr>
          <a:xfrm>
            <a:off x="9392425" y="0"/>
            <a:ext cx="1296911" cy="1129443"/>
          </a:xfrm>
          <a:custGeom>
            <a:avLst/>
            <a:gdLst/>
            <a:ahLst/>
            <a:cxnLst/>
            <a:rect l="l" t="t" r="r" b="b"/>
            <a:pathLst>
              <a:path w="1296911" h="1129443">
                <a:moveTo>
                  <a:pt x="0" y="0"/>
                </a:moveTo>
                <a:lnTo>
                  <a:pt x="1296911" y="0"/>
                </a:lnTo>
                <a:lnTo>
                  <a:pt x="1296911" y="1129443"/>
                </a:lnTo>
                <a:lnTo>
                  <a:pt x="0" y="1129443"/>
                </a:lnTo>
                <a:lnTo>
                  <a:pt x="0" y="0"/>
                </a:lnTo>
                <a:close/>
              </a:path>
            </a:pathLst>
          </a:custGeom>
          <a:blipFill>
            <a:blip r:embed="rId3"/>
            <a:stretch>
              <a:fillRect l="-24088" t="-10957" r="-30955"/>
            </a:stretch>
          </a:blipFill>
        </p:spPr>
      </p:sp>
      <p:sp>
        <p:nvSpPr>
          <p:cNvPr id="4" name="TextBox 4"/>
          <p:cNvSpPr txBox="1"/>
          <p:nvPr/>
        </p:nvSpPr>
        <p:spPr>
          <a:xfrm>
            <a:off x="161879" y="150755"/>
            <a:ext cx="8405231" cy="1354671"/>
          </a:xfrm>
          <a:prstGeom prst="rect">
            <a:avLst/>
          </a:prstGeom>
        </p:spPr>
        <p:txBody>
          <a:bodyPr lIns="0" tIns="0" rIns="0" bIns="0" rtlCol="0" anchor="t">
            <a:spAutoFit/>
          </a:bodyPr>
          <a:lstStyle/>
          <a:p>
            <a:pPr algn="ctr">
              <a:lnSpc>
                <a:spcPts val="3504"/>
              </a:lnSpc>
            </a:pPr>
            <a:r>
              <a:rPr lang="en-US" sz="3809" b="1" spc="11">
                <a:solidFill>
                  <a:srgbClr val="000000"/>
                </a:solidFill>
                <a:latin typeface="Libre Baskerville Bold"/>
                <a:ea typeface="Libre Baskerville Bold"/>
                <a:cs typeface="Libre Baskerville Bold"/>
                <a:sym typeface="Libre Baskerville Bold"/>
              </a:rPr>
              <a:t>Generalised Anxiety Disorder (6B00): History, Contemporary Care and Policy in the UK</a:t>
            </a:r>
          </a:p>
        </p:txBody>
      </p:sp>
      <p:sp>
        <p:nvSpPr>
          <p:cNvPr id="5" name="TextBox 5"/>
          <p:cNvSpPr txBox="1"/>
          <p:nvPr/>
        </p:nvSpPr>
        <p:spPr>
          <a:xfrm>
            <a:off x="723386" y="1528332"/>
            <a:ext cx="7816096" cy="458224"/>
          </a:xfrm>
          <a:prstGeom prst="rect">
            <a:avLst/>
          </a:prstGeom>
        </p:spPr>
        <p:txBody>
          <a:bodyPr lIns="0" tIns="0" rIns="0" bIns="0" rtlCol="0" anchor="t">
            <a:spAutoFit/>
          </a:bodyPr>
          <a:lstStyle/>
          <a:p>
            <a:pPr marL="0" lvl="0" indent="0" algn="ctr">
              <a:lnSpc>
                <a:spcPts val="1845"/>
              </a:lnSpc>
            </a:pPr>
            <a:r>
              <a:rPr lang="en-US" sz="1419" b="1">
                <a:solidFill>
                  <a:srgbClr val="737373"/>
                </a:solidFill>
                <a:latin typeface="Libre Baskerville Bold"/>
                <a:ea typeface="Libre Baskerville Bold"/>
                <a:cs typeface="Libre Baskerville Bold"/>
                <a:sym typeface="Libre Baskerville Bold"/>
              </a:rPr>
              <a:t>A</a:t>
            </a:r>
            <a:r>
              <a:rPr lang="en-US" sz="1419" b="1" u="none">
                <a:solidFill>
                  <a:srgbClr val="737373"/>
                </a:solidFill>
                <a:latin typeface="Libre Baskerville Bold"/>
                <a:ea typeface="Libre Baskerville Bold"/>
                <a:cs typeface="Libre Baskerville Bold"/>
                <a:sym typeface="Libre Baskerville Bold"/>
              </a:rPr>
              <a:t> critical synthesis of treatment evolution, current provision, inequalities and policy recommendations.</a:t>
            </a:r>
          </a:p>
        </p:txBody>
      </p:sp>
      <p:sp>
        <p:nvSpPr>
          <p:cNvPr id="6" name="AutoShape 6"/>
          <p:cNvSpPr/>
          <p:nvPr/>
        </p:nvSpPr>
        <p:spPr>
          <a:xfrm>
            <a:off x="3608187" y="2872662"/>
            <a:ext cx="3107576" cy="4689426"/>
          </a:xfrm>
          <a:prstGeom prst="rect">
            <a:avLst/>
          </a:prstGeom>
          <a:solidFill>
            <a:srgbClr val="FFFFFF"/>
          </a:solidFill>
          <a:ln w="9525" cap="sq">
            <a:solidFill>
              <a:srgbClr val="000000"/>
            </a:solidFill>
            <a:prstDash val="solid"/>
            <a:miter/>
          </a:ln>
        </p:spPr>
      </p:sp>
      <p:sp>
        <p:nvSpPr>
          <p:cNvPr id="7" name="AutoShape 7"/>
          <p:cNvSpPr/>
          <p:nvPr/>
        </p:nvSpPr>
        <p:spPr>
          <a:xfrm flipV="1">
            <a:off x="152619" y="2884111"/>
            <a:ext cx="10028232" cy="1603"/>
          </a:xfrm>
          <a:prstGeom prst="line">
            <a:avLst/>
          </a:prstGeom>
          <a:ln w="19050" cap="rnd">
            <a:solidFill>
              <a:srgbClr val="000000"/>
            </a:solidFill>
            <a:prstDash val="solid"/>
            <a:headEnd type="none" w="sm" len="sm"/>
            <a:tailEnd type="none" w="sm" len="sm"/>
          </a:ln>
        </p:spPr>
      </p:sp>
      <p:sp>
        <p:nvSpPr>
          <p:cNvPr id="8" name="Freeform 8"/>
          <p:cNvSpPr/>
          <p:nvPr/>
        </p:nvSpPr>
        <p:spPr>
          <a:xfrm>
            <a:off x="8632200" y="4871232"/>
            <a:ext cx="2057136" cy="2690856"/>
          </a:xfrm>
          <a:custGeom>
            <a:avLst/>
            <a:gdLst/>
            <a:ahLst/>
            <a:cxnLst/>
            <a:rect l="l" t="t" r="r" b="b"/>
            <a:pathLst>
              <a:path w="2057136" h="2690856">
                <a:moveTo>
                  <a:pt x="0" y="0"/>
                </a:moveTo>
                <a:lnTo>
                  <a:pt x="2057136" y="0"/>
                </a:lnTo>
                <a:lnTo>
                  <a:pt x="2057136" y="2690856"/>
                </a:lnTo>
                <a:lnTo>
                  <a:pt x="0" y="2690856"/>
                </a:lnTo>
                <a:lnTo>
                  <a:pt x="0" y="0"/>
                </a:lnTo>
                <a:close/>
              </a:path>
            </a:pathLst>
          </a:custGeom>
          <a:blipFill>
            <a:blip r:embed="rId4"/>
            <a:stretch>
              <a:fillRect l="-1816" t="-16829"/>
            </a:stretch>
          </a:blipFill>
        </p:spPr>
      </p:sp>
      <p:sp>
        <p:nvSpPr>
          <p:cNvPr id="9" name="TextBox 9"/>
          <p:cNvSpPr txBox="1"/>
          <p:nvPr/>
        </p:nvSpPr>
        <p:spPr>
          <a:xfrm>
            <a:off x="318998" y="3449068"/>
            <a:ext cx="3264431" cy="3923756"/>
          </a:xfrm>
          <a:prstGeom prst="rect">
            <a:avLst/>
          </a:prstGeom>
        </p:spPr>
        <p:txBody>
          <a:bodyPr lIns="0" tIns="0" rIns="0" bIns="0" rtlCol="0" anchor="t">
            <a:spAutoFit/>
          </a:bodyPr>
          <a:lstStyle/>
          <a:p>
            <a:pPr algn="l">
              <a:lnSpc>
                <a:spcPts val="1162"/>
              </a:lnSpc>
            </a:pPr>
            <a:r>
              <a:rPr lang="en-US" sz="830">
                <a:solidFill>
                  <a:srgbClr val="000000"/>
                </a:solidFill>
                <a:latin typeface="Libre Baskerville"/>
                <a:ea typeface="Libre Baskerville"/>
                <a:cs typeface="Libre Baskerville"/>
                <a:sym typeface="Libre Baskerville"/>
              </a:rPr>
              <a:t>GAD is defined by pervasive worry and somatic symptoms enduring several months, causing distress or functional impairment (ICD-11, 2025).</a:t>
            </a:r>
          </a:p>
          <a:p>
            <a:pPr marL="179197" lvl="1" indent="-89599" algn="l">
              <a:lnSpc>
                <a:spcPts val="1162"/>
              </a:lnSpc>
              <a:buFont typeface="Arial"/>
              <a:buChar char="•"/>
            </a:pPr>
            <a:r>
              <a:rPr lang="en-US" sz="830">
                <a:solidFill>
                  <a:srgbClr val="000000"/>
                </a:solidFill>
                <a:latin typeface="Libre Baskerville"/>
                <a:ea typeface="Libre Baskerville"/>
                <a:cs typeface="Libre Baskerville"/>
                <a:sym typeface="Libre Baskerville"/>
              </a:rPr>
              <a:t>Lifetime prevalence in community samples (global estimates): approx ~3.7% for GAD-type disorders (Groves et al., 2023)</a:t>
            </a:r>
          </a:p>
          <a:p>
            <a:pPr marL="179197" lvl="1" indent="-89599" algn="l">
              <a:lnSpc>
                <a:spcPts val="1162"/>
              </a:lnSpc>
              <a:buFont typeface="Arial"/>
              <a:buChar char="•"/>
            </a:pPr>
            <a:r>
              <a:rPr lang="en-US" sz="830">
                <a:solidFill>
                  <a:srgbClr val="000000"/>
                </a:solidFill>
                <a:latin typeface="Libre Baskerville"/>
                <a:ea typeface="Libre Baskerville"/>
                <a:cs typeface="Libre Baskerville"/>
                <a:sym typeface="Libre Baskerville"/>
              </a:rPr>
              <a:t>Typical onset: early–mid 30s; symptoms often chronic and fluctuating (National Institute of Mental Health, 2022).</a:t>
            </a:r>
          </a:p>
          <a:p>
            <a:pPr algn="l">
              <a:lnSpc>
                <a:spcPts val="1162"/>
              </a:lnSpc>
            </a:pPr>
            <a:r>
              <a:rPr lang="en-US" sz="830" b="1">
                <a:solidFill>
                  <a:srgbClr val="000000"/>
                </a:solidFill>
                <a:latin typeface="Libre Baskerville Bold"/>
                <a:ea typeface="Libre Baskerville Bold"/>
                <a:cs typeface="Libre Baskerville Bold"/>
                <a:sym typeface="Libre Baskerville Bold"/>
              </a:rPr>
              <a:t>Literature Review</a:t>
            </a:r>
          </a:p>
          <a:p>
            <a:pPr algn="l">
              <a:lnSpc>
                <a:spcPts val="1162"/>
              </a:lnSpc>
            </a:pPr>
            <a:r>
              <a:rPr lang="en-US" sz="830">
                <a:solidFill>
                  <a:srgbClr val="000000"/>
                </a:solidFill>
                <a:latin typeface="Libre Baskerville"/>
                <a:ea typeface="Libre Baskerville"/>
                <a:cs typeface="Libre Baskerville"/>
                <a:sym typeface="Libre Baskerville"/>
              </a:rPr>
              <a:t>Historically, anxiety was treated within psychoanalytic and “neurosis” frameworks, focusing on unconscious conflict (Al-Thani, 2025). By the 1950s, sedatives such as barbiturates and benzodiazepines were widely used but raised dependence concerns (Junkes et al., 2024).</a:t>
            </a:r>
          </a:p>
          <a:p>
            <a:pPr algn="l">
              <a:lnSpc>
                <a:spcPts val="1162"/>
              </a:lnSpc>
            </a:pPr>
            <a:r>
              <a:rPr lang="en-US" sz="830">
                <a:solidFill>
                  <a:srgbClr val="000000"/>
                </a:solidFill>
                <a:latin typeface="Libre Baskerville"/>
                <a:ea typeface="Libre Baskerville"/>
                <a:cs typeface="Libre Baskerville"/>
                <a:sym typeface="Libre Baskerville"/>
              </a:rPr>
              <a:t>Modern understanding adopts a biopsychosocial model recognising biological vulnerability, maladaptive cognition, and social stressors (Jokinen and Hartshorne, 2022). The Cognitive-Behavioural Model further explains how negative thinking patterns sustain worry, providing the theoretical basis for Cognitive Behavioural Therapy (CBT) (Gústavsson, Salkovskis and Sigurðsson, 2022).</a:t>
            </a:r>
          </a:p>
          <a:p>
            <a:pPr algn="l">
              <a:lnSpc>
                <a:spcPts val="1162"/>
              </a:lnSpc>
              <a:spcBef>
                <a:spcPct val="0"/>
              </a:spcBef>
            </a:pPr>
            <a:r>
              <a:rPr lang="en-US" sz="830">
                <a:solidFill>
                  <a:srgbClr val="000000"/>
                </a:solidFill>
                <a:latin typeface="Libre Baskerville"/>
                <a:ea typeface="Libre Baskerville"/>
                <a:cs typeface="Libre Baskerville"/>
                <a:sym typeface="Libre Baskerville"/>
              </a:rPr>
              <a:t>UK-based research and NICE guidelines identify CBT as most effective treatment, supported by SSRIs or SNRIs for moderate to severe cases (Henry and Sanyal, 2025). The stepped-care model recommended by NICE ensures patients start with low-intensity therapy or guided self-help, progressing to interventions as required (Salt et al., 2021).</a:t>
            </a:r>
          </a:p>
        </p:txBody>
      </p:sp>
      <p:sp>
        <p:nvSpPr>
          <p:cNvPr id="10" name="TextBox 10"/>
          <p:cNvSpPr txBox="1"/>
          <p:nvPr/>
        </p:nvSpPr>
        <p:spPr>
          <a:xfrm>
            <a:off x="199144" y="2920238"/>
            <a:ext cx="3256489" cy="487618"/>
          </a:xfrm>
          <a:prstGeom prst="rect">
            <a:avLst/>
          </a:prstGeom>
        </p:spPr>
        <p:txBody>
          <a:bodyPr lIns="0" tIns="0" rIns="0" bIns="0" rtlCol="0" anchor="t">
            <a:spAutoFit/>
          </a:bodyPr>
          <a:lstStyle/>
          <a:p>
            <a:pPr marL="0" lvl="0" indent="0" algn="l">
              <a:lnSpc>
                <a:spcPts val="1998"/>
              </a:lnSpc>
              <a:spcBef>
                <a:spcPct val="0"/>
              </a:spcBef>
            </a:pPr>
            <a:r>
              <a:rPr lang="en-US" sz="1427" b="1">
                <a:solidFill>
                  <a:srgbClr val="000000"/>
                </a:solidFill>
                <a:latin typeface="Libre Baskerville Bold"/>
                <a:ea typeface="Libre Baskerville Bold"/>
                <a:cs typeface="Libre Baskerville Bold"/>
                <a:sym typeface="Libre Baskerville Bold"/>
              </a:rPr>
              <a:t>Background and Literature Review</a:t>
            </a:r>
          </a:p>
        </p:txBody>
      </p:sp>
      <p:sp>
        <p:nvSpPr>
          <p:cNvPr id="11" name="TextBox 11"/>
          <p:cNvSpPr txBox="1"/>
          <p:nvPr/>
        </p:nvSpPr>
        <p:spPr>
          <a:xfrm>
            <a:off x="3738133" y="2901650"/>
            <a:ext cx="2813563" cy="249428"/>
          </a:xfrm>
          <a:prstGeom prst="rect">
            <a:avLst/>
          </a:prstGeom>
        </p:spPr>
        <p:txBody>
          <a:bodyPr lIns="0" tIns="0" rIns="0" bIns="0" rtlCol="0" anchor="t">
            <a:spAutoFit/>
          </a:bodyPr>
          <a:lstStyle/>
          <a:p>
            <a:pPr marL="0" lvl="0" indent="0" algn="l">
              <a:lnSpc>
                <a:spcPts val="2002"/>
              </a:lnSpc>
              <a:spcBef>
                <a:spcPct val="0"/>
              </a:spcBef>
            </a:pPr>
            <a:r>
              <a:rPr lang="en-US" sz="1430" b="1">
                <a:solidFill>
                  <a:srgbClr val="000000"/>
                </a:solidFill>
                <a:latin typeface="Libre Baskerville Bold"/>
                <a:ea typeface="Libre Baskerville Bold"/>
                <a:cs typeface="Libre Baskerville Bold"/>
                <a:sym typeface="Libre Baskerville Bold"/>
              </a:rPr>
              <a:t>Contemporary UK Provision</a:t>
            </a:r>
          </a:p>
        </p:txBody>
      </p:sp>
      <p:sp>
        <p:nvSpPr>
          <p:cNvPr id="12" name="TextBox 12"/>
          <p:cNvSpPr txBox="1"/>
          <p:nvPr/>
        </p:nvSpPr>
        <p:spPr>
          <a:xfrm>
            <a:off x="3640459" y="3169091"/>
            <a:ext cx="3050073" cy="2636435"/>
          </a:xfrm>
          <a:prstGeom prst="rect">
            <a:avLst/>
          </a:prstGeom>
        </p:spPr>
        <p:txBody>
          <a:bodyPr lIns="0" tIns="0" rIns="0" bIns="0" rtlCol="0" anchor="t">
            <a:spAutoFit/>
          </a:bodyPr>
          <a:lstStyle/>
          <a:p>
            <a:pPr marL="177038" lvl="1" indent="-88519" algn="l">
              <a:lnSpc>
                <a:spcPts val="1147"/>
              </a:lnSpc>
              <a:buFont typeface="Arial"/>
              <a:buChar char="•"/>
            </a:pPr>
            <a:r>
              <a:rPr lang="en-US" sz="819">
                <a:solidFill>
                  <a:srgbClr val="000000"/>
                </a:solidFill>
                <a:latin typeface="Libre Baskerville"/>
                <a:ea typeface="Libre Baskerville"/>
                <a:cs typeface="Libre Baskerville"/>
                <a:sym typeface="Libre Baskerville"/>
              </a:rPr>
              <a:t>NHS Talking Therapies (formerly IAPT): Offers CBT and guided self-help; over 670,000 adults completed treatment in 2023/24 (NHS England, 2023).</a:t>
            </a:r>
          </a:p>
          <a:p>
            <a:pPr marL="177038" lvl="1" indent="-88519" algn="l">
              <a:lnSpc>
                <a:spcPts val="1147"/>
              </a:lnSpc>
              <a:buFont typeface="Arial"/>
              <a:buChar char="•"/>
            </a:pPr>
            <a:r>
              <a:rPr lang="en-US" sz="819">
                <a:solidFill>
                  <a:srgbClr val="000000"/>
                </a:solidFill>
                <a:latin typeface="Libre Baskerville"/>
                <a:ea typeface="Libre Baskerville"/>
                <a:cs typeface="Libre Baskerville"/>
                <a:sym typeface="Libre Baskerville"/>
              </a:rPr>
              <a:t>NICE (2020) CG113: Establishes CBT as first-line; medication for persistent or severe cases.</a:t>
            </a:r>
          </a:p>
          <a:p>
            <a:pPr marL="177038" lvl="1" indent="-88519" algn="l">
              <a:lnSpc>
                <a:spcPts val="1147"/>
              </a:lnSpc>
              <a:buFont typeface="Arial"/>
              <a:buChar char="•"/>
            </a:pPr>
            <a:r>
              <a:rPr lang="en-US" sz="819" b="1">
                <a:solidFill>
                  <a:srgbClr val="000000"/>
                </a:solidFill>
                <a:latin typeface="Libre Baskerville Bold"/>
                <a:ea typeface="Libre Baskerville Bold"/>
                <a:cs typeface="Libre Baskerville Bold"/>
                <a:sym typeface="Libre Baskerville Bold"/>
              </a:rPr>
              <a:t>Stepped-Care Pathway:</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Self-help / psychoeducation</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Low-intensity CBT</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High-intensity therapy ± medication (Salt et al., 2021)</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Specialist or multidisciplinary care</a:t>
            </a:r>
          </a:p>
          <a:p>
            <a:pPr marL="177038" lvl="1" indent="-88519" algn="l">
              <a:lnSpc>
                <a:spcPts val="1147"/>
              </a:lnSpc>
              <a:buFont typeface="Arial"/>
              <a:buChar char="•"/>
            </a:pPr>
            <a:r>
              <a:rPr lang="en-US" sz="819" b="1">
                <a:solidFill>
                  <a:srgbClr val="000000"/>
                </a:solidFill>
                <a:latin typeface="Libre Baskerville Bold"/>
                <a:ea typeface="Libre Baskerville Bold"/>
                <a:cs typeface="Libre Baskerville Bold"/>
                <a:sym typeface="Libre Baskerville Bold"/>
              </a:rPr>
              <a:t>Policy Frameworks:</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NHS Long Term Plan (NHS England, 2020) – expansion of community mental-health services.</a:t>
            </a:r>
          </a:p>
          <a:p>
            <a:pPr marL="354076" lvl="2" indent="-118025" algn="l">
              <a:lnSpc>
                <a:spcPts val="1147"/>
              </a:lnSpc>
              <a:buFont typeface="Arial"/>
              <a:buChar char="⚬"/>
            </a:pPr>
            <a:r>
              <a:rPr lang="en-US" sz="819">
                <a:solidFill>
                  <a:srgbClr val="000000"/>
                </a:solidFill>
                <a:latin typeface="Libre Baskerville"/>
                <a:ea typeface="Libre Baskerville"/>
                <a:cs typeface="Libre Baskerville"/>
                <a:sym typeface="Libre Baskerville"/>
              </a:rPr>
              <a:t>Equality Act (2010) – protection from mental-health-related discrimination  (GOV.UK, 2022).</a:t>
            </a:r>
          </a:p>
          <a:p>
            <a:pPr marL="354076" lvl="2" indent="-118025" algn="l">
              <a:lnSpc>
                <a:spcPts val="1147"/>
              </a:lnSpc>
              <a:spcBef>
                <a:spcPct val="0"/>
              </a:spcBef>
              <a:buFont typeface="Arial"/>
              <a:buChar char="⚬"/>
            </a:pPr>
            <a:r>
              <a:rPr lang="en-US" sz="819">
                <a:solidFill>
                  <a:srgbClr val="000000"/>
                </a:solidFill>
                <a:latin typeface="Libre Baskerville"/>
                <a:ea typeface="Libre Baskerville"/>
                <a:cs typeface="Libre Baskerville"/>
                <a:sym typeface="Libre Baskerville"/>
              </a:rPr>
              <a:t>Mental Health Act (2007) – ensures patient rights in compulsory treatment (Mental Health UK, 2025).</a:t>
            </a:r>
          </a:p>
        </p:txBody>
      </p:sp>
      <p:sp>
        <p:nvSpPr>
          <p:cNvPr id="13" name="TextBox 13"/>
          <p:cNvSpPr txBox="1"/>
          <p:nvPr/>
        </p:nvSpPr>
        <p:spPr>
          <a:xfrm>
            <a:off x="6862854" y="2920238"/>
            <a:ext cx="3673865" cy="488404"/>
          </a:xfrm>
          <a:prstGeom prst="rect">
            <a:avLst/>
          </a:prstGeom>
        </p:spPr>
        <p:txBody>
          <a:bodyPr lIns="0" tIns="0" rIns="0" bIns="0" rtlCol="0" anchor="t">
            <a:spAutoFit/>
          </a:bodyPr>
          <a:lstStyle/>
          <a:p>
            <a:pPr marL="0" lvl="0" indent="0" algn="l">
              <a:lnSpc>
                <a:spcPts val="1955"/>
              </a:lnSpc>
              <a:spcBef>
                <a:spcPct val="0"/>
              </a:spcBef>
            </a:pPr>
            <a:r>
              <a:rPr lang="en-US" sz="1396" b="1">
                <a:solidFill>
                  <a:srgbClr val="000000"/>
                </a:solidFill>
                <a:latin typeface="Libre Baskerville Bold"/>
                <a:ea typeface="Libre Baskerville Bold"/>
                <a:cs typeface="Libre Baskerville Bold"/>
                <a:sym typeface="Libre Baskerville Bold"/>
              </a:rPr>
              <a:t>Social, Cultural and Political Influences</a:t>
            </a:r>
          </a:p>
        </p:txBody>
      </p:sp>
      <p:sp>
        <p:nvSpPr>
          <p:cNvPr id="14" name="TextBox 14"/>
          <p:cNvSpPr txBox="1"/>
          <p:nvPr/>
        </p:nvSpPr>
        <p:spPr>
          <a:xfrm>
            <a:off x="6772913" y="3398331"/>
            <a:ext cx="3674185" cy="1280700"/>
          </a:xfrm>
          <a:prstGeom prst="rect">
            <a:avLst/>
          </a:prstGeom>
        </p:spPr>
        <p:txBody>
          <a:bodyPr lIns="0" tIns="0" rIns="0" bIns="0" rtlCol="0" anchor="t">
            <a:spAutoFit/>
          </a:bodyPr>
          <a:lstStyle/>
          <a:p>
            <a:pPr marL="183135" lvl="1" indent="-91568" algn="l">
              <a:lnSpc>
                <a:spcPts val="1187"/>
              </a:lnSpc>
              <a:buFont typeface="Arial"/>
              <a:buChar char="•"/>
            </a:pPr>
            <a:r>
              <a:rPr lang="en-US" sz="848" b="1">
                <a:solidFill>
                  <a:srgbClr val="000000"/>
                </a:solidFill>
                <a:latin typeface="Libre Baskerville Bold"/>
                <a:ea typeface="Libre Baskerville Bold"/>
                <a:cs typeface="Libre Baskerville Bold"/>
                <a:sym typeface="Libre Baskerville Bold"/>
              </a:rPr>
              <a:t>Stigma: </a:t>
            </a:r>
            <a:r>
              <a:rPr lang="en-US" sz="848">
                <a:solidFill>
                  <a:srgbClr val="000000"/>
                </a:solidFill>
                <a:latin typeface="Libre Baskerville"/>
                <a:ea typeface="Libre Baskerville"/>
                <a:cs typeface="Libre Baskerville"/>
                <a:sym typeface="Libre Baskerville"/>
              </a:rPr>
              <a:t>Though improving, many still fear disclosure at work or school (Calear et al., 2021).</a:t>
            </a:r>
          </a:p>
          <a:p>
            <a:pPr marL="183135" lvl="1" indent="-91568" algn="l">
              <a:lnSpc>
                <a:spcPts val="1187"/>
              </a:lnSpc>
              <a:buFont typeface="Arial"/>
              <a:buChar char="•"/>
            </a:pPr>
            <a:r>
              <a:rPr lang="en-US" sz="848" b="1">
                <a:solidFill>
                  <a:srgbClr val="000000"/>
                </a:solidFill>
                <a:latin typeface="Libre Baskerville Bold"/>
                <a:ea typeface="Libre Baskerville Bold"/>
                <a:cs typeface="Libre Baskerville Bold"/>
                <a:sym typeface="Libre Baskerville Bold"/>
              </a:rPr>
              <a:t>Gender and Culture:</a:t>
            </a:r>
            <a:r>
              <a:rPr lang="en-US" sz="848">
                <a:solidFill>
                  <a:srgbClr val="000000"/>
                </a:solidFill>
                <a:latin typeface="Libre Baskerville"/>
                <a:ea typeface="Libre Baskerville"/>
                <a:cs typeface="Libre Baskerville"/>
                <a:sym typeface="Libre Baskerville"/>
              </a:rPr>
              <a:t> Women report higher rates; some cultures express anxiety through physical symptoms (e.g., dizziness, stomach pain).</a:t>
            </a:r>
          </a:p>
          <a:p>
            <a:pPr marL="183135" lvl="1" indent="-91568" algn="l">
              <a:lnSpc>
                <a:spcPts val="1187"/>
              </a:lnSpc>
              <a:buFont typeface="Arial"/>
              <a:buChar char="•"/>
            </a:pPr>
            <a:r>
              <a:rPr lang="en-US" sz="848" b="1">
                <a:solidFill>
                  <a:srgbClr val="000000"/>
                </a:solidFill>
                <a:latin typeface="Libre Baskerville Bold"/>
                <a:ea typeface="Libre Baskerville Bold"/>
                <a:cs typeface="Libre Baskerville Bold"/>
                <a:sym typeface="Libre Baskerville Bold"/>
              </a:rPr>
              <a:t>Socioeconomic Stress:</a:t>
            </a:r>
            <a:r>
              <a:rPr lang="en-US" sz="848">
                <a:solidFill>
                  <a:srgbClr val="000000"/>
                </a:solidFill>
                <a:latin typeface="Libre Baskerville"/>
                <a:ea typeface="Libre Baskerville"/>
                <a:cs typeface="Libre Baskerville"/>
                <a:sym typeface="Libre Baskerville"/>
              </a:rPr>
              <a:t> Unemployment, debt and housing insecurity heighten anxiety risk.</a:t>
            </a:r>
          </a:p>
          <a:p>
            <a:pPr marL="183135" lvl="1" indent="-91568" algn="l">
              <a:lnSpc>
                <a:spcPts val="1187"/>
              </a:lnSpc>
              <a:spcBef>
                <a:spcPct val="0"/>
              </a:spcBef>
              <a:buFont typeface="Arial"/>
              <a:buChar char="•"/>
            </a:pPr>
            <a:r>
              <a:rPr lang="en-US" sz="848" b="1">
                <a:solidFill>
                  <a:srgbClr val="000000"/>
                </a:solidFill>
                <a:latin typeface="Libre Baskerville Bold"/>
                <a:ea typeface="Libre Baskerville Bold"/>
                <a:cs typeface="Libre Baskerville Bold"/>
                <a:sym typeface="Libre Baskerville Bold"/>
              </a:rPr>
              <a:t>Policy Challenge: </a:t>
            </a:r>
            <a:r>
              <a:rPr lang="en-US" sz="848">
                <a:solidFill>
                  <a:srgbClr val="000000"/>
                </a:solidFill>
                <a:latin typeface="Libre Baskerville"/>
                <a:ea typeface="Libre Baskerville"/>
                <a:cs typeface="Libre Baskerville"/>
                <a:sym typeface="Libre Baskerville"/>
              </a:rPr>
              <a:t>Austerity and underfunding have increased waiting times for therapy (Catarino et al., 2023).</a:t>
            </a:r>
          </a:p>
        </p:txBody>
      </p:sp>
      <p:sp>
        <p:nvSpPr>
          <p:cNvPr id="15" name="TextBox 15"/>
          <p:cNvSpPr txBox="1"/>
          <p:nvPr/>
        </p:nvSpPr>
        <p:spPr>
          <a:xfrm>
            <a:off x="6772913" y="4842657"/>
            <a:ext cx="1926873" cy="248569"/>
          </a:xfrm>
          <a:prstGeom prst="rect">
            <a:avLst/>
          </a:prstGeom>
        </p:spPr>
        <p:txBody>
          <a:bodyPr lIns="0" tIns="0" rIns="0" bIns="0" rtlCol="0" anchor="t">
            <a:spAutoFit/>
          </a:bodyPr>
          <a:lstStyle/>
          <a:p>
            <a:pPr marL="0" lvl="0" indent="0" algn="l">
              <a:lnSpc>
                <a:spcPts val="2049"/>
              </a:lnSpc>
              <a:spcBef>
                <a:spcPct val="0"/>
              </a:spcBef>
            </a:pPr>
            <a:r>
              <a:rPr lang="en-US" sz="1463" b="1">
                <a:solidFill>
                  <a:srgbClr val="000000"/>
                </a:solidFill>
                <a:latin typeface="Libre Baskerville Bold"/>
                <a:ea typeface="Libre Baskerville Bold"/>
                <a:cs typeface="Libre Baskerville Bold"/>
                <a:sym typeface="Libre Baskerville Bold"/>
              </a:rPr>
              <a:t>Recommendations</a:t>
            </a:r>
          </a:p>
        </p:txBody>
      </p:sp>
      <p:sp>
        <p:nvSpPr>
          <p:cNvPr id="16" name="TextBox 16"/>
          <p:cNvSpPr txBox="1"/>
          <p:nvPr/>
        </p:nvSpPr>
        <p:spPr>
          <a:xfrm>
            <a:off x="6772913" y="5176950"/>
            <a:ext cx="1794197" cy="2290875"/>
          </a:xfrm>
          <a:prstGeom prst="rect">
            <a:avLst/>
          </a:prstGeom>
        </p:spPr>
        <p:txBody>
          <a:bodyPr lIns="0" tIns="0" rIns="0" bIns="0" rtlCol="0" anchor="t">
            <a:spAutoFit/>
          </a:bodyPr>
          <a:lstStyle/>
          <a:p>
            <a:pPr marL="183516" lvl="1" indent="-91758" algn="l">
              <a:lnSpc>
                <a:spcPts val="1190"/>
              </a:lnSpc>
              <a:buFont typeface="Arial"/>
              <a:buChar char="•"/>
            </a:pPr>
            <a:r>
              <a:rPr lang="en-US" sz="850">
                <a:solidFill>
                  <a:srgbClr val="000000"/>
                </a:solidFill>
                <a:latin typeface="Libre Baskerville"/>
                <a:ea typeface="Libre Baskerville"/>
                <a:cs typeface="Libre Baskerville"/>
                <a:sym typeface="Libre Baskerville"/>
              </a:rPr>
              <a:t>Increase early intervention in schools and workplaces.</a:t>
            </a:r>
          </a:p>
          <a:p>
            <a:pPr marL="183516" lvl="1" indent="-91758" algn="l">
              <a:lnSpc>
                <a:spcPts val="1190"/>
              </a:lnSpc>
              <a:buFont typeface="Arial"/>
              <a:buChar char="•"/>
            </a:pPr>
            <a:r>
              <a:rPr lang="en-US" sz="850">
                <a:solidFill>
                  <a:srgbClr val="000000"/>
                </a:solidFill>
                <a:latin typeface="Libre Baskerville"/>
                <a:ea typeface="Libre Baskerville"/>
                <a:cs typeface="Libre Baskerville"/>
                <a:sym typeface="Libre Baskerville"/>
              </a:rPr>
              <a:t>Broaden community and peer support programmes.</a:t>
            </a:r>
          </a:p>
          <a:p>
            <a:pPr marL="183516" lvl="1" indent="-91758" algn="l">
              <a:lnSpc>
                <a:spcPts val="1190"/>
              </a:lnSpc>
              <a:buFont typeface="Arial"/>
              <a:buChar char="•"/>
            </a:pPr>
            <a:r>
              <a:rPr lang="en-US" sz="850">
                <a:solidFill>
                  <a:srgbClr val="000000"/>
                </a:solidFill>
                <a:latin typeface="Libre Baskerville"/>
                <a:ea typeface="Libre Baskerville"/>
                <a:cs typeface="Libre Baskerville"/>
                <a:sym typeface="Libre Baskerville"/>
              </a:rPr>
              <a:t>Train professionals in cultural competence to address diverse presentations (Roemer, Eustis and González-Garzón, 2025).</a:t>
            </a:r>
          </a:p>
          <a:p>
            <a:pPr marL="183516" lvl="1" indent="-91758" algn="l">
              <a:lnSpc>
                <a:spcPts val="1190"/>
              </a:lnSpc>
              <a:buFont typeface="Arial"/>
              <a:buChar char="•"/>
            </a:pPr>
            <a:r>
              <a:rPr lang="en-US" sz="850">
                <a:solidFill>
                  <a:srgbClr val="000000"/>
                </a:solidFill>
                <a:latin typeface="Libre Baskerville"/>
                <a:ea typeface="Libre Baskerville"/>
                <a:cs typeface="Libre Baskerville"/>
                <a:sym typeface="Libre Baskerville"/>
              </a:rPr>
              <a:t>Invest in workforce expansion to reduce waiting times for CBT.</a:t>
            </a:r>
          </a:p>
          <a:p>
            <a:pPr marL="183516" lvl="1" indent="-91758" algn="l">
              <a:lnSpc>
                <a:spcPts val="1190"/>
              </a:lnSpc>
              <a:spcBef>
                <a:spcPct val="0"/>
              </a:spcBef>
              <a:buFont typeface="Arial"/>
              <a:buChar char="•"/>
            </a:pPr>
            <a:r>
              <a:rPr lang="en-US" sz="850">
                <a:solidFill>
                  <a:srgbClr val="000000"/>
                </a:solidFill>
                <a:latin typeface="Libre Baskerville"/>
                <a:ea typeface="Libre Baskerville"/>
                <a:cs typeface="Libre Baskerville"/>
                <a:sym typeface="Libre Baskerville"/>
              </a:rPr>
              <a:t>Integrate physical and mental health care through primary-care collaboration.</a:t>
            </a:r>
          </a:p>
        </p:txBody>
      </p:sp>
      <p:sp>
        <p:nvSpPr>
          <p:cNvPr id="17" name="TextBox 17"/>
          <p:cNvSpPr txBox="1"/>
          <p:nvPr/>
        </p:nvSpPr>
        <p:spPr>
          <a:xfrm>
            <a:off x="3788153" y="5825298"/>
            <a:ext cx="2813651" cy="248569"/>
          </a:xfrm>
          <a:prstGeom prst="rect">
            <a:avLst/>
          </a:prstGeom>
        </p:spPr>
        <p:txBody>
          <a:bodyPr lIns="0" tIns="0" rIns="0" bIns="0" rtlCol="0" anchor="t">
            <a:spAutoFit/>
          </a:bodyPr>
          <a:lstStyle/>
          <a:p>
            <a:pPr marL="0" lvl="0" indent="0" algn="l">
              <a:lnSpc>
                <a:spcPts val="2049"/>
              </a:lnSpc>
              <a:spcBef>
                <a:spcPct val="0"/>
              </a:spcBef>
            </a:pPr>
            <a:r>
              <a:rPr lang="en-US" sz="1463" b="1">
                <a:solidFill>
                  <a:srgbClr val="000000"/>
                </a:solidFill>
                <a:latin typeface="Libre Baskerville Bold"/>
                <a:ea typeface="Libre Baskerville Bold"/>
                <a:cs typeface="Libre Baskerville Bold"/>
                <a:sym typeface="Libre Baskerville Bold"/>
              </a:rPr>
              <a:t>Critical Analysis</a:t>
            </a:r>
          </a:p>
        </p:txBody>
      </p:sp>
      <p:sp>
        <p:nvSpPr>
          <p:cNvPr id="18" name="TextBox 18"/>
          <p:cNvSpPr txBox="1"/>
          <p:nvPr/>
        </p:nvSpPr>
        <p:spPr>
          <a:xfrm>
            <a:off x="3690567" y="6105342"/>
            <a:ext cx="2911237" cy="1367786"/>
          </a:xfrm>
          <a:prstGeom prst="rect">
            <a:avLst/>
          </a:prstGeom>
        </p:spPr>
        <p:txBody>
          <a:bodyPr lIns="0" tIns="0" rIns="0" bIns="0" rtlCol="0" anchor="t">
            <a:spAutoFit/>
          </a:bodyPr>
          <a:lstStyle/>
          <a:p>
            <a:pPr marL="194309" lvl="1" indent="-97155" algn="l">
              <a:lnSpc>
                <a:spcPts val="1259"/>
              </a:lnSpc>
              <a:buFont typeface="Arial"/>
              <a:buChar char="•"/>
            </a:pPr>
            <a:r>
              <a:rPr lang="en-US" sz="899">
                <a:solidFill>
                  <a:srgbClr val="000000"/>
                </a:solidFill>
                <a:latin typeface="Libre Baskerville"/>
                <a:ea typeface="Libre Baskerville"/>
                <a:cs typeface="Libre Baskerville"/>
                <a:sym typeface="Libre Baskerville"/>
              </a:rPr>
              <a:t>Over-medicalisation may overlook psychological and social roots of distress.</a:t>
            </a:r>
          </a:p>
          <a:p>
            <a:pPr marL="194309" lvl="1" indent="-97155" algn="l">
              <a:lnSpc>
                <a:spcPts val="1259"/>
              </a:lnSpc>
              <a:buFont typeface="Arial"/>
              <a:buChar char="•"/>
            </a:pPr>
            <a:r>
              <a:rPr lang="en-US" sz="899">
                <a:solidFill>
                  <a:srgbClr val="000000"/>
                </a:solidFill>
                <a:latin typeface="Libre Baskerville"/>
                <a:ea typeface="Libre Baskerville"/>
                <a:cs typeface="Libre Baskerville"/>
                <a:sym typeface="Libre Baskerville"/>
              </a:rPr>
              <a:t>Access remains unequal—rural and minority groups face longer waits.</a:t>
            </a:r>
          </a:p>
          <a:p>
            <a:pPr marL="194309" lvl="1" indent="-97155" algn="l">
              <a:lnSpc>
                <a:spcPts val="1259"/>
              </a:lnSpc>
              <a:buFont typeface="Arial"/>
              <a:buChar char="•"/>
            </a:pPr>
            <a:r>
              <a:rPr lang="en-US" sz="899">
                <a:solidFill>
                  <a:srgbClr val="000000"/>
                </a:solidFill>
                <a:latin typeface="Libre Baskerville"/>
                <a:ea typeface="Libre Baskerville"/>
                <a:cs typeface="Libre Baskerville"/>
                <a:sym typeface="Libre Baskerville"/>
              </a:rPr>
              <a:t>Integration between physical and mental health services is still limited.</a:t>
            </a:r>
          </a:p>
          <a:p>
            <a:pPr marL="194309" lvl="1" indent="-97155" algn="l">
              <a:lnSpc>
                <a:spcPts val="1259"/>
              </a:lnSpc>
              <a:spcBef>
                <a:spcPct val="0"/>
              </a:spcBef>
              <a:buFont typeface="Arial"/>
              <a:buChar char="•"/>
            </a:pPr>
            <a:r>
              <a:rPr lang="en-US" sz="899">
                <a:solidFill>
                  <a:srgbClr val="000000"/>
                </a:solidFill>
                <a:latin typeface="Libre Baskerville"/>
                <a:ea typeface="Libre Baskerville"/>
                <a:cs typeface="Libre Baskerville"/>
                <a:sym typeface="Libre Baskerville"/>
              </a:rPr>
              <a:t>Digital CBT tools are expanding but risk excluding people without internet access (Saramago et al., 2021).</a:t>
            </a:r>
          </a:p>
        </p:txBody>
      </p:sp>
      <p:sp>
        <p:nvSpPr>
          <p:cNvPr id="19" name="AutoShape 19"/>
          <p:cNvSpPr/>
          <p:nvPr/>
        </p:nvSpPr>
        <p:spPr>
          <a:xfrm flipV="1">
            <a:off x="3658295" y="5806248"/>
            <a:ext cx="3082345" cy="0"/>
          </a:xfrm>
          <a:prstGeom prst="line">
            <a:avLst/>
          </a:prstGeom>
          <a:ln w="19050" cap="rnd">
            <a:solidFill>
              <a:srgbClr val="000000"/>
            </a:solidFill>
            <a:prstDash val="solid"/>
            <a:headEnd type="none" w="sm" len="sm"/>
            <a:tailEnd type="none" w="sm" len="sm"/>
          </a:ln>
        </p:spPr>
      </p:sp>
      <p:sp>
        <p:nvSpPr>
          <p:cNvPr id="20" name="AutoShape 20"/>
          <p:cNvSpPr/>
          <p:nvPr/>
        </p:nvSpPr>
        <p:spPr>
          <a:xfrm>
            <a:off x="6715763" y="4795032"/>
            <a:ext cx="3620051" cy="0"/>
          </a:xfrm>
          <a:prstGeom prst="line">
            <a:avLst/>
          </a:prstGeom>
          <a:ln w="38100" cap="flat">
            <a:solidFill>
              <a:srgbClr val="000000"/>
            </a:solidFill>
            <a:prstDash val="solid"/>
            <a:headEnd type="none" w="sm" len="sm"/>
            <a:tailEnd type="none" w="sm" len="sm"/>
          </a:ln>
        </p:spPr>
      </p:sp>
      <p:sp>
        <p:nvSpPr>
          <p:cNvPr id="21" name="TextBox 21"/>
          <p:cNvSpPr txBox="1"/>
          <p:nvPr/>
        </p:nvSpPr>
        <p:spPr>
          <a:xfrm>
            <a:off x="345551" y="2027931"/>
            <a:ext cx="8193930" cy="806631"/>
          </a:xfrm>
          <a:prstGeom prst="rect">
            <a:avLst/>
          </a:prstGeom>
        </p:spPr>
        <p:txBody>
          <a:bodyPr lIns="0" tIns="0" rIns="0" bIns="0" rtlCol="0" anchor="t">
            <a:spAutoFit/>
          </a:bodyPr>
          <a:lstStyle/>
          <a:p>
            <a:pPr marL="0" lvl="0" indent="0" algn="ctr">
              <a:lnSpc>
                <a:spcPts val="1281"/>
              </a:lnSpc>
            </a:pPr>
            <a:r>
              <a:rPr lang="en-US" sz="985">
                <a:solidFill>
                  <a:srgbClr val="000000"/>
                </a:solidFill>
                <a:latin typeface="Libre Baskerville"/>
                <a:ea typeface="Libre Baskerville"/>
                <a:cs typeface="Libre Baskerville"/>
                <a:sym typeface="Libre Baskerville"/>
              </a:rPr>
              <a:t>Generalised Anxiety Disorder (GAD) is</a:t>
            </a:r>
            <a:r>
              <a:rPr lang="en-US" sz="985" u="none">
                <a:solidFill>
                  <a:srgbClr val="000000"/>
                </a:solidFill>
                <a:latin typeface="Libre Baskerville"/>
                <a:ea typeface="Libre Baskerville"/>
                <a:cs typeface="Libre Baskerville"/>
                <a:sym typeface="Libre Baskerville"/>
              </a:rPr>
              <a:t> defined by excessive, uncontrollable worry about everyday events lasting several months or longer (ICD-11, 2025). Symptoms include restlessness, muscle tension, irritability, poor concentration, and sleep disturbance. GAD affects approximately 6–8% of UK adults, with women about twice as likely to be diagnosed (NHS England Digital). The disorder interferes with work, family and social functioning, yet recovery is possible with timely, evidence-based care (ICD-11,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268126" y="276267"/>
            <a:ext cx="10150164" cy="7009840"/>
          </a:xfrm>
          <a:prstGeom prst="rect">
            <a:avLst/>
          </a:prstGeom>
          <a:solidFill>
            <a:srgbClr val="FFFFFF"/>
          </a:solidFill>
          <a:ln w="28575" cap="sq">
            <a:solidFill>
              <a:srgbClr val="000000"/>
            </a:solidFill>
            <a:prstDash val="solid"/>
            <a:miter/>
          </a:ln>
        </p:spPr>
      </p:sp>
      <p:sp>
        <p:nvSpPr>
          <p:cNvPr id="3" name="TextBox 3"/>
          <p:cNvSpPr txBox="1"/>
          <p:nvPr/>
        </p:nvSpPr>
        <p:spPr>
          <a:xfrm>
            <a:off x="482632" y="367619"/>
            <a:ext cx="9721152" cy="388590"/>
          </a:xfrm>
          <a:prstGeom prst="rect">
            <a:avLst/>
          </a:prstGeom>
        </p:spPr>
        <p:txBody>
          <a:bodyPr lIns="0" tIns="0" rIns="0" bIns="0" rtlCol="0" anchor="t">
            <a:spAutoFit/>
          </a:bodyPr>
          <a:lstStyle/>
          <a:p>
            <a:pPr marL="0" lvl="0" indent="0" algn="ctr">
              <a:lnSpc>
                <a:spcPts val="3256"/>
              </a:lnSpc>
              <a:spcBef>
                <a:spcPct val="0"/>
              </a:spcBef>
            </a:pPr>
            <a:r>
              <a:rPr lang="en-US" sz="2326" b="1">
                <a:solidFill>
                  <a:srgbClr val="000000"/>
                </a:solidFill>
                <a:latin typeface="Libre Baskerville Bold"/>
                <a:ea typeface="Libre Baskerville Bold"/>
                <a:cs typeface="Libre Baskerville Bold"/>
                <a:sym typeface="Libre Baskerville Bold"/>
              </a:rPr>
              <a:t>References</a:t>
            </a:r>
          </a:p>
        </p:txBody>
      </p:sp>
      <p:sp>
        <p:nvSpPr>
          <p:cNvPr id="4" name="TextBox 4"/>
          <p:cNvSpPr txBox="1"/>
          <p:nvPr/>
        </p:nvSpPr>
        <p:spPr>
          <a:xfrm>
            <a:off x="482632" y="737159"/>
            <a:ext cx="9721152" cy="6148070"/>
          </a:xfrm>
          <a:prstGeom prst="rect">
            <a:avLst/>
          </a:prstGeom>
        </p:spPr>
        <p:txBody>
          <a:bodyPr lIns="0" tIns="0" rIns="0" bIns="0" rtlCol="0" anchor="t">
            <a:spAutoFit/>
          </a:bodyPr>
          <a:lstStyle/>
          <a:p>
            <a:pPr algn="l">
              <a:lnSpc>
                <a:spcPts val="1330"/>
              </a:lnSpc>
            </a:pPr>
            <a:r>
              <a:rPr lang="en-US" sz="950">
                <a:solidFill>
                  <a:srgbClr val="000000"/>
                </a:solidFill>
                <a:latin typeface="Libre Baskerville"/>
                <a:ea typeface="Libre Baskerville"/>
                <a:cs typeface="Libre Baskerville"/>
                <a:sym typeface="Libre Baskerville"/>
              </a:rPr>
              <a:t>Al-Thani, T. (2025). Longitudinal Studies of Child Fear and Anxiety Based on Freudian Theory. Journal of Educational and Developmental Psychology, 15(1).</a:t>
            </a:r>
          </a:p>
          <a:p>
            <a:pPr algn="l">
              <a:lnSpc>
                <a:spcPts val="1330"/>
              </a:lnSpc>
            </a:pPr>
            <a:r>
              <a:rPr lang="en-US" sz="950">
                <a:solidFill>
                  <a:srgbClr val="000000"/>
                </a:solidFill>
                <a:latin typeface="Libre Baskerville"/>
                <a:ea typeface="Libre Baskerville"/>
                <a:cs typeface="Libre Baskerville"/>
                <a:sym typeface="Libre Baskerville"/>
              </a:rPr>
              <a:t>Calear, A.L., Batterham, P.J., Torok, M. and McCallum, S. (2021). Help-seeking attitudes and intentions for generalised anxiety disorder in adolescents: the role of anxiety literacy and stigma. European child &amp; adolescent psychiatry, 30(2), pp.243-251.</a:t>
            </a:r>
          </a:p>
          <a:p>
            <a:pPr algn="l">
              <a:lnSpc>
                <a:spcPts val="1330"/>
              </a:lnSpc>
            </a:pPr>
            <a:r>
              <a:rPr lang="en-US" sz="950">
                <a:solidFill>
                  <a:srgbClr val="000000"/>
                </a:solidFill>
                <a:latin typeface="Libre Baskerville"/>
                <a:ea typeface="Libre Baskerville"/>
                <a:cs typeface="Libre Baskerville"/>
                <a:sym typeface="Libre Baskerville"/>
              </a:rPr>
              <a:t>Catarino, A., Harper, S., Malcolm, R., Stainthorpe, A., Warren, G., Margoum, M., Hooper, J., Blackwell, A.D. and Welchman, A.E. (2023). Economic evaluation of 27,540 patients with mood and anxiety disorders and the importance of waiting time and clinical effectiveness in mental healthcare. Nature Mental Health, 1(9), pp.667-678.</a:t>
            </a:r>
          </a:p>
          <a:p>
            <a:pPr algn="l">
              <a:lnSpc>
                <a:spcPts val="1330"/>
              </a:lnSpc>
            </a:pPr>
            <a:r>
              <a:rPr lang="en-US" sz="950">
                <a:solidFill>
                  <a:srgbClr val="000000"/>
                </a:solidFill>
                <a:latin typeface="Libre Baskerville"/>
                <a:ea typeface="Libre Baskerville"/>
                <a:cs typeface="Libre Baskerville"/>
                <a:sym typeface="Libre Baskerville"/>
              </a:rPr>
              <a:t>GOV.UK (2022). When a mental health condition becomes a disability. [online] GOV.UK. Available at: </a:t>
            </a:r>
            <a:r>
              <a:rPr lang="en-US" sz="950" u="sng">
                <a:solidFill>
                  <a:srgbClr val="000000"/>
                </a:solidFill>
                <a:latin typeface="Libre Baskerville"/>
                <a:ea typeface="Libre Baskerville"/>
                <a:cs typeface="Libre Baskerville"/>
                <a:sym typeface="Libre Baskerville"/>
                <a:hlinkClick r:id="rId2" tooltip="https://www.gov.uk/when-mental-health-condition-becomes-disability"/>
              </a:rPr>
              <a:t>https://www.gov.uk/when-mental-health-condition-becomes-disability</a:t>
            </a:r>
            <a:r>
              <a:rPr lang="en-US" sz="950">
                <a:solidFill>
                  <a:srgbClr val="000000"/>
                </a:solidFill>
                <a:latin typeface="Libre Baskerville"/>
                <a:ea typeface="Libre Baskerville"/>
                <a:cs typeface="Libre Baskerville"/>
                <a:sym typeface="Libre Baskerville"/>
              </a:rPr>
              <a:t> [Accessed 12 Oct. 2025].</a:t>
            </a:r>
          </a:p>
          <a:p>
            <a:pPr algn="l">
              <a:lnSpc>
                <a:spcPts val="1330"/>
              </a:lnSpc>
            </a:pPr>
            <a:r>
              <a:rPr lang="en-US" sz="950">
                <a:solidFill>
                  <a:srgbClr val="000000"/>
                </a:solidFill>
                <a:latin typeface="Libre Baskerville"/>
                <a:ea typeface="Libre Baskerville"/>
                <a:cs typeface="Libre Baskerville"/>
                <a:sym typeface="Libre Baskerville"/>
              </a:rPr>
              <a:t>Groves, D., Binasis, T., Wootton, B. and Moses, K. (2023). Psychometric properties of the Generalised Anxiety Disorder Dimensional Scale in an Australian sample. PLoS ONE, 18(6), pp.e0286634–e0286634. doi:https://doi.org/10.1371/journal.pone.0286634.</a:t>
            </a:r>
          </a:p>
          <a:p>
            <a:pPr algn="l">
              <a:lnSpc>
                <a:spcPts val="1330"/>
              </a:lnSpc>
            </a:pPr>
            <a:r>
              <a:rPr lang="en-US" sz="950">
                <a:solidFill>
                  <a:srgbClr val="000000"/>
                </a:solidFill>
                <a:latin typeface="Libre Baskerville"/>
                <a:ea typeface="Libre Baskerville"/>
                <a:cs typeface="Libre Baskerville"/>
                <a:sym typeface="Libre Baskerville"/>
              </a:rPr>
              <a:t>Gústavsson, S.M., Salkovskis, P.M. and Sigurðsson, J.F. (2022). Revised Beckian cognitive therapy for generalised anxiety disorder. the Cognitive Behaviour Therapist, 15, p.e58.</a:t>
            </a:r>
          </a:p>
          <a:p>
            <a:pPr algn="l">
              <a:lnSpc>
                <a:spcPts val="1330"/>
              </a:lnSpc>
            </a:pPr>
            <a:r>
              <a:rPr lang="en-US" sz="950">
                <a:solidFill>
                  <a:srgbClr val="000000"/>
                </a:solidFill>
                <a:latin typeface="Libre Baskerville"/>
                <a:ea typeface="Libre Baskerville"/>
                <a:cs typeface="Libre Baskerville"/>
                <a:sym typeface="Libre Baskerville"/>
              </a:rPr>
              <a:t>Henry, S. and Sanyal, S. (2025). Psychiatric Problems. Practical General Practice-E-BOOK: Practical General Practice-E-BOOK, 29(5), p.293.</a:t>
            </a:r>
          </a:p>
          <a:p>
            <a:pPr algn="l">
              <a:lnSpc>
                <a:spcPts val="1330"/>
              </a:lnSpc>
            </a:pPr>
            <a:r>
              <a:rPr lang="en-US" sz="950">
                <a:solidFill>
                  <a:srgbClr val="000000"/>
                </a:solidFill>
                <a:latin typeface="Libre Baskerville"/>
                <a:ea typeface="Libre Baskerville"/>
                <a:cs typeface="Libre Baskerville"/>
                <a:sym typeface="Libre Baskerville"/>
              </a:rPr>
              <a:t>ICD-11 (2025). ICD-11 for Mortality and Morbidity Statistics. [online] Who.int. Available at: </a:t>
            </a:r>
            <a:r>
              <a:rPr lang="en-US" sz="950" u="sng">
                <a:solidFill>
                  <a:srgbClr val="000000"/>
                </a:solidFill>
                <a:latin typeface="Libre Baskerville"/>
                <a:ea typeface="Libre Baskerville"/>
                <a:cs typeface="Libre Baskerville"/>
                <a:sym typeface="Libre Baskerville"/>
                <a:hlinkClick r:id="rId3" tooltip="https://icd.who.int/browse/2025-01/mms/en#1712535455"/>
              </a:rPr>
              <a:t>https://icd.who.int/browse/2025-01/mms/en#1712535455</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Jokinen, R.R. and Hartshorne, T.S. (2022). Anxiety disorders: A biopsychosocial model and an Adlerian approach for conceptualization and treatment. The Journal of Individual Psychology, 78(2), pp.155-174.</a:t>
            </a:r>
          </a:p>
          <a:p>
            <a:pPr algn="l">
              <a:lnSpc>
                <a:spcPts val="1330"/>
              </a:lnSpc>
            </a:pPr>
            <a:r>
              <a:rPr lang="en-US" sz="950">
                <a:solidFill>
                  <a:srgbClr val="000000"/>
                </a:solidFill>
                <a:latin typeface="Libre Baskerville"/>
                <a:ea typeface="Libre Baskerville"/>
                <a:cs typeface="Libre Baskerville"/>
                <a:sym typeface="Libre Baskerville"/>
              </a:rPr>
              <a:t>Junkes, L., Mendlowicz, M.V., Shader, R. and Nardi, A.E. (2024). Leo Sternbach and the benzodiazepines 60 years on: A revolutionary treatment for anxiety disorders. Pharmacological Research, 207, p.107310.</a:t>
            </a:r>
          </a:p>
          <a:p>
            <a:pPr algn="l">
              <a:lnSpc>
                <a:spcPts val="1330"/>
              </a:lnSpc>
            </a:pPr>
            <a:r>
              <a:rPr lang="en-US" sz="950">
                <a:solidFill>
                  <a:srgbClr val="000000"/>
                </a:solidFill>
                <a:latin typeface="Libre Baskerville"/>
                <a:ea typeface="Libre Baskerville"/>
                <a:cs typeface="Libre Baskerville"/>
                <a:sym typeface="Libre Baskerville"/>
              </a:rPr>
              <a:t>Mental Health UK (2025). Generalised Anxiety Disorder. [online] Available at: </a:t>
            </a:r>
            <a:r>
              <a:rPr lang="en-US" sz="950" u="sng">
                <a:solidFill>
                  <a:srgbClr val="000000"/>
                </a:solidFill>
                <a:latin typeface="Libre Baskerville"/>
                <a:ea typeface="Libre Baskerville"/>
                <a:cs typeface="Libre Baskerville"/>
                <a:sym typeface="Libre Baskerville"/>
                <a:hlinkClick r:id="rId4" tooltip="https://mentalhealth-uk.org/help-and-information/conditions/generalised-anxiety-disorder/"/>
              </a:rPr>
              <a:t>https://mentalhealth-uk.org/help-and-information/conditions/generalised-anxiety-disorder/</a:t>
            </a:r>
            <a:r>
              <a:rPr lang="en-US" sz="950">
                <a:solidFill>
                  <a:srgbClr val="000000"/>
                </a:solidFill>
                <a:latin typeface="Libre Baskerville"/>
                <a:ea typeface="Libre Baskerville"/>
                <a:cs typeface="Libre Baskerville"/>
                <a:sym typeface="Libre Baskerville"/>
              </a:rPr>
              <a:t> [Accessed 12 Oct. 2025].</a:t>
            </a:r>
          </a:p>
          <a:p>
            <a:pPr algn="l">
              <a:lnSpc>
                <a:spcPts val="1330"/>
              </a:lnSpc>
            </a:pPr>
            <a:r>
              <a:rPr lang="en-US" sz="950">
                <a:solidFill>
                  <a:srgbClr val="000000"/>
                </a:solidFill>
                <a:latin typeface="Libre Baskerville"/>
                <a:ea typeface="Libre Baskerville"/>
                <a:cs typeface="Libre Baskerville"/>
                <a:sym typeface="Libre Baskerville"/>
              </a:rPr>
              <a:t>National Institute of Mental Health (2022). Generalized anxiety disorder: When worry gets out of control. [online] National Institute of Mental Health. Available at: </a:t>
            </a:r>
            <a:r>
              <a:rPr lang="en-US" sz="950" u="sng">
                <a:solidFill>
                  <a:srgbClr val="000000"/>
                </a:solidFill>
                <a:latin typeface="Libre Baskerville"/>
                <a:ea typeface="Libre Baskerville"/>
                <a:cs typeface="Libre Baskerville"/>
                <a:sym typeface="Libre Baskerville"/>
                <a:hlinkClick r:id="rId5" tooltip="https://www.nimh.nih.gov/health/publications/generalized-anxiety-disorder-gad"/>
              </a:rPr>
              <a:t>https://www.nimh.nih.gov/health/publications/generalized-anxiety-disorder-gad</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NHS England (2020). Adult and older adult mental health. [online] NHS England. Available at: </a:t>
            </a:r>
            <a:r>
              <a:rPr lang="en-US" sz="950" u="sng">
                <a:solidFill>
                  <a:srgbClr val="000000"/>
                </a:solidFill>
                <a:latin typeface="Libre Baskerville"/>
                <a:ea typeface="Libre Baskerville"/>
                <a:cs typeface="Libre Baskerville"/>
                <a:sym typeface="Libre Baskerville"/>
                <a:hlinkClick r:id="rId6" tooltip="https://www.england.nhs.uk/mental-health/adults/"/>
              </a:rPr>
              <a:t>https://www.england.nhs.uk/mental-health/adults/</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NHS England (2023). NHS talking therapies, for anxiety and depression. [online] www.england.nhs.uk. Available at: </a:t>
            </a:r>
            <a:r>
              <a:rPr lang="en-US" sz="950" u="sng">
                <a:solidFill>
                  <a:srgbClr val="000000"/>
                </a:solidFill>
                <a:latin typeface="Libre Baskerville"/>
                <a:ea typeface="Libre Baskerville"/>
                <a:cs typeface="Libre Baskerville"/>
                <a:sym typeface="Libre Baskerville"/>
                <a:hlinkClick r:id="rId7" tooltip="https://www.england.nhs.uk/mental-health/adults/nhs-talking-therapies/"/>
              </a:rPr>
              <a:t>https://www.england.nhs.uk/mental-health/adults/nhs-talking-therapies/</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NHS England Digital (2025). Available at: </a:t>
            </a:r>
            <a:r>
              <a:rPr lang="en-US" sz="950" u="sng">
                <a:solidFill>
                  <a:srgbClr val="000000"/>
                </a:solidFill>
                <a:latin typeface="Libre Baskerville"/>
                <a:ea typeface="Libre Baskerville"/>
                <a:cs typeface="Libre Baskerville"/>
                <a:sym typeface="Libre Baskerville"/>
                <a:hlinkClick r:id="rId8" tooltip="https://digital.nhs.uk/data-and-information/publications/statistical/adult-psychiatric-morbidity-survey/survey-of-mental-health-and-wellbeing-england-2023-24/common-mental-health-conditions"/>
              </a:rPr>
              <a:t>https://digital.nhs.uk/data-and-information/publications/statistical/adult-psychiatric-morbidity-survey/survey-of-mental-health-and-wellbeing-england-2023-24/common-mental-health-conditions</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NICE (2020). Generalised anxiety disorder (GAD) | Information for the public | Generalised anxiety disorder and panic disorder in adults: management | Guidance | NICE. [online] Nice.org.uk. Available at: </a:t>
            </a:r>
            <a:r>
              <a:rPr lang="en-US" sz="950" u="sng">
                <a:solidFill>
                  <a:srgbClr val="000000"/>
                </a:solidFill>
                <a:latin typeface="Libre Baskerville"/>
                <a:ea typeface="Libre Baskerville"/>
                <a:cs typeface="Libre Baskerville"/>
                <a:sym typeface="Libre Baskerville"/>
                <a:hlinkClick r:id="rId9" tooltip="https://www.nice.org.uk/guidance/cg113/ifp/chapter/generalised-anxiety-disorder-gad"/>
              </a:rPr>
              <a:t>https://www.nice.org.uk/guidance/cg113/ifp/chapter/generalised-anxiety-disorder-gad</a:t>
            </a:r>
            <a:r>
              <a:rPr lang="en-US" sz="950">
                <a:solidFill>
                  <a:srgbClr val="000000"/>
                </a:solidFill>
                <a:latin typeface="Libre Baskerville"/>
                <a:ea typeface="Libre Baskerville"/>
                <a:cs typeface="Libre Baskerville"/>
                <a:sym typeface="Libre Baskerville"/>
              </a:rPr>
              <a:t>[Accessed 12 Oct. 2025].</a:t>
            </a:r>
          </a:p>
          <a:p>
            <a:pPr algn="l">
              <a:lnSpc>
                <a:spcPts val="1330"/>
              </a:lnSpc>
            </a:pPr>
            <a:r>
              <a:rPr lang="en-US" sz="950">
                <a:solidFill>
                  <a:srgbClr val="000000"/>
                </a:solidFill>
                <a:latin typeface="Libre Baskerville"/>
                <a:ea typeface="Libre Baskerville"/>
                <a:cs typeface="Libre Baskerville"/>
                <a:sym typeface="Libre Baskerville"/>
              </a:rPr>
              <a:t>Roemer, L., Eustis, E.H. and González-Garzón, A.M. (2025). Generalized anxiety disorder. In Optimizing Treatment Engagement Processes in CBT for Anxiety and Related Disorders (pp. 213-238). Cham: Springer Nature Switzerland.</a:t>
            </a:r>
          </a:p>
          <a:p>
            <a:pPr algn="l">
              <a:lnSpc>
                <a:spcPts val="1330"/>
              </a:lnSpc>
            </a:pPr>
            <a:r>
              <a:rPr lang="en-US" sz="950">
                <a:solidFill>
                  <a:srgbClr val="000000"/>
                </a:solidFill>
                <a:latin typeface="Libre Baskerville"/>
                <a:ea typeface="Libre Baskerville"/>
                <a:cs typeface="Libre Baskerville"/>
                <a:sym typeface="Libre Baskerville"/>
              </a:rPr>
              <a:t>Salt, H., El-Salahi, S., Schiza, A. and Dent, J. (2021). Implementing a stepped-care psychological pathway for cardiac patients with comorbid anxiety and depression in the UK: a service development project. British Journal of Cardiac Nursing, 16(3), pp.1-14.</a:t>
            </a:r>
          </a:p>
          <a:p>
            <a:pPr algn="l">
              <a:lnSpc>
                <a:spcPts val="1330"/>
              </a:lnSpc>
              <a:spcBef>
                <a:spcPct val="0"/>
              </a:spcBef>
            </a:pPr>
            <a:r>
              <a:rPr lang="en-US" sz="950">
                <a:solidFill>
                  <a:srgbClr val="000000"/>
                </a:solidFill>
                <a:latin typeface="Libre Baskerville"/>
                <a:ea typeface="Libre Baskerville"/>
                <a:cs typeface="Libre Baskerville"/>
                <a:sym typeface="Libre Baskerville"/>
              </a:rPr>
              <a:t>Saramago, P., Gega, L., Marshall, D., Nikolaidis, G.F., Jankovic, D., Melton, H., Dawson, S., Churchill, R. and Bojke, L. (2021). Digital interventions for generalized anxiety disorder (GAD): systematic review and network meta-analysis. Frontiers in psychiatry, 12, p.726222.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GAD is defined by pervasive worry and somatic symptoms enduring several months, causing distress or functional impairment (ICD-11, 2025). Lifetime prevalence in community samples (global estimates): approx ~3.7% for GAD-type disorders (Groves et al.,</dc:title>
  <cp:lastModifiedBy>Nasreen Akhtar (2316030)</cp:lastModifiedBy>
  <cp:revision>52</cp:revision>
  <dcterms:created xsi:type="dcterms:W3CDTF">2006-08-16T00:00:00Z</dcterms:created>
  <dcterms:modified xsi:type="dcterms:W3CDTF">2025-10-26T16:05:29Z</dcterms:modified>
  <dc:identifier>DAG1q4dfTFs</dc:identifier>
</cp:coreProperties>
</file>