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4.jpg" ContentType="image/jpeg"/>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79" r:id="rId3"/>
    <p:sldId id="257" r:id="rId4"/>
    <p:sldId id="278" r:id="rId5"/>
    <p:sldId id="259" r:id="rId6"/>
    <p:sldId id="260" r:id="rId7"/>
    <p:sldId id="261" r:id="rId8"/>
    <p:sldId id="262" r:id="rId9"/>
    <p:sldId id="263" r:id="rId10"/>
    <p:sldId id="264" r:id="rId11"/>
    <p:sldId id="266" r:id="rId12"/>
    <p:sldId id="265" r:id="rId13"/>
    <p:sldId id="267" r:id="rId14"/>
    <p:sldId id="268" r:id="rId15"/>
    <p:sldId id="269" r:id="rId16"/>
    <p:sldId id="270" r:id="rId17"/>
    <p:sldId id="271" r:id="rId18"/>
    <p:sldId id="272" r:id="rId19"/>
    <p:sldId id="274" r:id="rId20"/>
    <p:sldId id="273" r:id="rId21"/>
    <p:sldId id="275" r:id="rId22"/>
    <p:sldId id="280"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87" d="100"/>
          <a:sy n="87" d="100"/>
        </p:scale>
        <p:origin x="921"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6160514-55AD-4C02-A92E-3FDB66DCE640}"/>
    <pc:docChg chg="modSld">
      <pc:chgData name="Piyumika Kithulgoda Gamage" userId="8130ac14-9727-4963-a006-512f362f8357" providerId="ADAL" clId="{56160514-55AD-4C02-A92E-3FDB66DCE640}" dt="2023-11-03T13:56:56.831" v="1" actId="20577"/>
      <pc:docMkLst>
        <pc:docMk/>
      </pc:docMkLst>
      <pc:sldChg chg="modSp mod">
        <pc:chgData name="Piyumika Kithulgoda Gamage" userId="8130ac14-9727-4963-a006-512f362f8357" providerId="ADAL" clId="{56160514-55AD-4C02-A92E-3FDB66DCE640}" dt="2023-11-03T13:56:56.831" v="1" actId="20577"/>
        <pc:sldMkLst>
          <pc:docMk/>
          <pc:sldMk cId="0" sldId="277"/>
        </pc:sldMkLst>
        <pc:spChg chg="mod">
          <ac:chgData name="Piyumika Kithulgoda Gamage" userId="8130ac14-9727-4963-a006-512f362f8357" providerId="ADAL" clId="{56160514-55AD-4C02-A92E-3FDB66DCE640}" dt="2023-11-03T13:56:56.831" v="1" actId="20577"/>
          <ac:spMkLst>
            <pc:docMk/>
            <pc:sldMk cId="0" sldId="277"/>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a:solidFill>
                  <a:schemeClr val="accent2"/>
                </a:solidFill>
              </a:rPr>
              <a:t>Week 5 </a:t>
            </a:r>
            <a:r>
              <a:rPr lang="en-GB" altLang="en-US" dirty="0">
                <a:solidFill>
                  <a:schemeClr val="accent2"/>
                </a:solidFill>
              </a:rPr>
              <a:t>Session 2</a:t>
            </a:r>
          </a:p>
          <a:p>
            <a:pPr eaLnBrk="1" hangingPunct="1"/>
            <a:r>
              <a:rPr lang="en-GB" altLang="en-US" dirty="0">
                <a:solidFill>
                  <a:schemeClr val="accent2"/>
                </a:solidFill>
              </a:rPr>
              <a:t>Integrated Marketing Communications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A182-CA18-46DB-92C7-6A0C03FD816B}"/>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9D6A8104-67E8-4FB2-AE66-553F8E8470FE}"/>
              </a:ext>
            </a:extLst>
          </p:cNvPr>
          <p:cNvSpPr>
            <a:spLocks noGrp="1"/>
          </p:cNvSpPr>
          <p:nvPr>
            <p:ph idx="1"/>
          </p:nvPr>
        </p:nvSpPr>
        <p:spPr>
          <a:xfrm>
            <a:off x="287196" y="1700808"/>
            <a:ext cx="8229600" cy="3917032"/>
          </a:xfrm>
        </p:spPr>
        <p:txBody>
          <a:bodyPr/>
          <a:lstStyle/>
          <a:p>
            <a:r>
              <a:rPr lang="en-GB" sz="2000"/>
              <a:t>To understand </a:t>
            </a:r>
            <a:r>
              <a:rPr lang="en-GB" sz="2000" dirty="0"/>
              <a:t>the process of communication.</a:t>
            </a:r>
          </a:p>
          <a:p>
            <a:pPr marL="0" indent="0">
              <a:buNone/>
            </a:pPr>
            <a:endParaRPr lang="en-GB" sz="2000" dirty="0"/>
          </a:p>
          <a:p>
            <a:r>
              <a:rPr lang="en-GB" sz="2000" dirty="0"/>
              <a:t>To determine what is advertising and critically analyse different advertising media.</a:t>
            </a:r>
          </a:p>
          <a:p>
            <a:endParaRPr lang="en-GB" sz="2000" dirty="0"/>
          </a:p>
          <a:p>
            <a:r>
              <a:rPr lang="en-GB" sz="2000" dirty="0"/>
              <a:t>To gain an understanding of  the different promotions such as: sales promotion, public relations, direct marketing, and digital marketing.</a:t>
            </a:r>
          </a:p>
          <a:p>
            <a:pPr marL="0" indent="0">
              <a:buNone/>
            </a:pPr>
            <a:endParaRPr lang="en-GB" sz="2000" dirty="0"/>
          </a:p>
          <a:p>
            <a:r>
              <a:rPr lang="en-GB" sz="2000" dirty="0"/>
              <a:t>To understand the concept of Integrated Marketing Communications and the stages in an IMC plan.</a:t>
            </a:r>
          </a:p>
          <a:p>
            <a:endParaRPr lang="en-GB" dirty="0"/>
          </a:p>
        </p:txBody>
      </p:sp>
      <p:sp>
        <p:nvSpPr>
          <p:cNvPr id="4" name="Date Placeholder 3">
            <a:extLst>
              <a:ext uri="{FF2B5EF4-FFF2-40B4-BE49-F238E27FC236}">
                <a16:creationId xmlns:a16="http://schemas.microsoft.com/office/drawing/2014/main" id="{77FCDE04-5EDB-4C03-AAE0-FE16C1B72101}"/>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19C220E7-1C81-4584-B9DE-0C5F1E18388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987095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lstStyle/>
          <a:p>
            <a:r>
              <a:rPr lang="en-GB" dirty="0"/>
              <a:t>Communication can be viewed as a transmission of information, also a sharing of meaning.</a:t>
            </a:r>
          </a:p>
        </p:txBody>
      </p:sp>
    </p:spTree>
    <p:extLst>
      <p:ext uri="{BB962C8B-B14F-4D97-AF65-F5344CB8AC3E}">
        <p14:creationId xmlns:p14="http://schemas.microsoft.com/office/powerpoint/2010/main" val="2939160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Communication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28730"/>
            <a:ext cx="7557911" cy="3251328"/>
          </a:xfrm>
        </p:spPr>
      </p:pic>
      <p:sp>
        <p:nvSpPr>
          <p:cNvPr id="3" name="Rectangle 2">
            <a:extLst>
              <a:ext uri="{FF2B5EF4-FFF2-40B4-BE49-F238E27FC236}">
                <a16:creationId xmlns:a16="http://schemas.microsoft.com/office/drawing/2014/main" id="{9A6A8655-DC44-4734-8CB7-42DC6E7C3A7E}"/>
              </a:ext>
            </a:extLst>
          </p:cNvPr>
          <p:cNvSpPr/>
          <p:nvPr/>
        </p:nvSpPr>
        <p:spPr>
          <a:xfrm>
            <a:off x="598287" y="1417638"/>
            <a:ext cx="8075240" cy="646331"/>
          </a:xfrm>
          <a:prstGeom prst="rect">
            <a:avLst/>
          </a:prstGeom>
        </p:spPr>
        <p:txBody>
          <a:bodyPr wrap="square">
            <a:spAutoFit/>
          </a:bodyPr>
          <a:lstStyle/>
          <a:p>
            <a:r>
              <a:rPr lang="en-GB" dirty="0">
                <a:solidFill>
                  <a:srgbClr val="000000"/>
                </a:solidFill>
                <a:latin typeface="Georgia" panose="02040502050405020303" pitchFamily="18" charset="0"/>
              </a:rPr>
              <a:t>Claude </a:t>
            </a:r>
            <a:r>
              <a:rPr lang="en-GB" b="1" dirty="0">
                <a:solidFill>
                  <a:srgbClr val="000000"/>
                </a:solidFill>
                <a:latin typeface="Georgia" panose="02040502050405020303" pitchFamily="18" charset="0"/>
              </a:rPr>
              <a:t>Shannon</a:t>
            </a:r>
            <a:r>
              <a:rPr lang="en-GB" dirty="0">
                <a:solidFill>
                  <a:srgbClr val="000000"/>
                </a:solidFill>
                <a:latin typeface="Georgia" panose="02040502050405020303" pitchFamily="18" charset="0"/>
              </a:rPr>
              <a:t> and Waren </a:t>
            </a:r>
            <a:r>
              <a:rPr lang="en-GB" b="1" dirty="0">
                <a:solidFill>
                  <a:srgbClr val="000000"/>
                </a:solidFill>
                <a:latin typeface="Georgia" panose="02040502050405020303" pitchFamily="18" charset="0"/>
              </a:rPr>
              <a:t>Weaver's</a:t>
            </a:r>
            <a:r>
              <a:rPr lang="en-GB" dirty="0">
                <a:solidFill>
                  <a:srgbClr val="000000"/>
                </a:solidFill>
                <a:latin typeface="Georgia" panose="02040502050405020303" pitchFamily="18" charset="0"/>
              </a:rPr>
              <a:t> macro model is a model used to represent the standard steps of any form of effective communication.</a:t>
            </a:r>
          </a:p>
        </p:txBody>
      </p:sp>
      <p:sp>
        <p:nvSpPr>
          <p:cNvPr id="5" name="Rectangle 4">
            <a:extLst>
              <a:ext uri="{FF2B5EF4-FFF2-40B4-BE49-F238E27FC236}">
                <a16:creationId xmlns:a16="http://schemas.microsoft.com/office/drawing/2014/main" id="{F6273F24-5BB7-4706-8FC9-AA2FCEE07B57}"/>
              </a:ext>
            </a:extLst>
          </p:cNvPr>
          <p:cNvSpPr/>
          <p:nvPr/>
        </p:nvSpPr>
        <p:spPr>
          <a:xfrm rot="10800000" flipV="1">
            <a:off x="633773" y="5080058"/>
            <a:ext cx="6471882" cy="461665"/>
          </a:xfrm>
          <a:prstGeom prst="rect">
            <a:avLst/>
          </a:prstGeom>
        </p:spPr>
        <p:txBody>
          <a:bodyPr wrap="square">
            <a:spAutoFit/>
          </a:bodyPr>
          <a:lstStyle/>
          <a:p>
            <a:r>
              <a:rPr lang="en-GB" sz="1200" b="1" dirty="0"/>
              <a:t>Source: </a:t>
            </a:r>
            <a:r>
              <a:rPr lang="en-GB" sz="1200" dirty="0"/>
              <a:t>Marketing Management, by Philip Kotler and Kevin Lane Keller, 15th Edition (Global Edition), Pearson, Chapter 19, page 585</a:t>
            </a:r>
            <a:r>
              <a:rPr lang="en-GB" sz="1200" dirty="0">
                <a:solidFill>
                  <a:srgbClr val="000000"/>
                </a:solidFill>
                <a:latin typeface="Georgia" panose="02040502050405020303" pitchFamily="18" charset="0"/>
              </a:rPr>
              <a:t> </a:t>
            </a:r>
            <a:endParaRPr lang="en-GB" sz="1200" dirty="0"/>
          </a:p>
        </p:txBody>
      </p:sp>
    </p:spTree>
    <p:extLst>
      <p:ext uri="{BB962C8B-B14F-4D97-AF65-F5344CB8AC3E}">
        <p14:creationId xmlns:p14="http://schemas.microsoft.com/office/powerpoint/2010/main" val="3045989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Advertising</a:t>
            </a:r>
          </a:p>
        </p:txBody>
      </p:sp>
      <p:sp>
        <p:nvSpPr>
          <p:cNvPr id="3" name="Content Placeholder 2"/>
          <p:cNvSpPr>
            <a:spLocks noGrp="1"/>
          </p:cNvSpPr>
          <p:nvPr>
            <p:ph idx="1"/>
          </p:nvPr>
        </p:nvSpPr>
        <p:spPr/>
        <p:txBody>
          <a:bodyPr/>
          <a:lstStyle/>
          <a:p>
            <a:r>
              <a:rPr lang="en-GB" dirty="0"/>
              <a:t>Advertising is a means of communication with the users of a product or service. Advertisements are messages paid for by those who send them and are intended to inform or influence people who receive them, as defined by the Advertising Association of the UK.</a:t>
            </a:r>
          </a:p>
        </p:txBody>
      </p:sp>
    </p:spTree>
    <p:extLst>
      <p:ext uri="{BB962C8B-B14F-4D97-AF65-F5344CB8AC3E}">
        <p14:creationId xmlns:p14="http://schemas.microsoft.com/office/powerpoint/2010/main" val="979708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Newspapers</a:t>
            </a:r>
          </a:p>
          <a:p>
            <a:endParaRPr lang="en-GB" dirty="0"/>
          </a:p>
          <a:p>
            <a:endParaRPr lang="en-GB" dirty="0"/>
          </a:p>
          <a:p>
            <a:endParaRPr lang="en-GB" dirty="0"/>
          </a:p>
          <a:p>
            <a:r>
              <a:rPr lang="en-GB" dirty="0"/>
              <a:t>Magazines </a:t>
            </a:r>
          </a:p>
        </p:txBody>
      </p:sp>
    </p:spTree>
    <p:extLst>
      <p:ext uri="{BB962C8B-B14F-4D97-AF65-F5344CB8AC3E}">
        <p14:creationId xmlns:p14="http://schemas.microsoft.com/office/powerpoint/2010/main" val="669521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Television</a:t>
            </a:r>
          </a:p>
          <a:p>
            <a:endParaRPr lang="en-GB" dirty="0"/>
          </a:p>
          <a:p>
            <a:endParaRPr lang="en-GB" dirty="0"/>
          </a:p>
          <a:p>
            <a:r>
              <a:rPr lang="en-GB" dirty="0"/>
              <a:t>Radio</a:t>
            </a:r>
          </a:p>
        </p:txBody>
      </p:sp>
    </p:spTree>
    <p:extLst>
      <p:ext uri="{BB962C8B-B14F-4D97-AF65-F5344CB8AC3E}">
        <p14:creationId xmlns:p14="http://schemas.microsoft.com/office/powerpoint/2010/main" val="4086917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Cinema</a:t>
            </a:r>
          </a:p>
          <a:p>
            <a:endParaRPr lang="en-GB" dirty="0"/>
          </a:p>
          <a:p>
            <a:endParaRPr lang="en-GB" dirty="0"/>
          </a:p>
          <a:p>
            <a:r>
              <a:rPr lang="en-GB" dirty="0"/>
              <a:t>Outdoor</a:t>
            </a:r>
          </a:p>
        </p:txBody>
      </p:sp>
    </p:spTree>
    <p:extLst>
      <p:ext uri="{BB962C8B-B14F-4D97-AF65-F5344CB8AC3E}">
        <p14:creationId xmlns:p14="http://schemas.microsoft.com/office/powerpoint/2010/main" val="2436078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r>
              <a:rPr lang="en-GB" dirty="0"/>
              <a:t>What is the difference between advertising and sales promotion?</a:t>
            </a:r>
          </a:p>
        </p:txBody>
      </p:sp>
    </p:spTree>
    <p:extLst>
      <p:ext uri="{BB962C8B-B14F-4D97-AF65-F5344CB8AC3E}">
        <p14:creationId xmlns:p14="http://schemas.microsoft.com/office/powerpoint/2010/main" val="4197840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Push and Pull Strategy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1340768"/>
            <a:ext cx="4248472" cy="3821714"/>
          </a:xfrm>
        </p:spPr>
      </p:pic>
    </p:spTree>
    <p:extLst>
      <p:ext uri="{BB962C8B-B14F-4D97-AF65-F5344CB8AC3E}">
        <p14:creationId xmlns:p14="http://schemas.microsoft.com/office/powerpoint/2010/main" val="671991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850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p:txBody>
          <a:bodyPr/>
          <a:lstStyle/>
          <a:p>
            <a:r>
              <a:rPr lang="en-GB" b="1" dirty="0"/>
              <a:t>Sponsorship</a:t>
            </a:r>
            <a:r>
              <a:rPr lang="en-GB"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p>
        </p:txBody>
      </p:sp>
    </p:spTree>
    <p:extLst>
      <p:ext uri="{BB962C8B-B14F-4D97-AF65-F5344CB8AC3E}">
        <p14:creationId xmlns:p14="http://schemas.microsoft.com/office/powerpoint/2010/main" val="3473913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 </a:t>
            </a:r>
            <a:r>
              <a:rPr lang="en-GB" dirty="0" err="1"/>
              <a:t>catalog</a:t>
            </a:r>
            <a:r>
              <a:rPr lang="en-GB" dirty="0"/>
              <a:t>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sp>
        <p:nvSpPr>
          <p:cNvPr id="3" name="Content Placeholder 2"/>
          <p:cNvSpPr>
            <a:spLocks noGrp="1"/>
          </p:cNvSpPr>
          <p:nvPr>
            <p:ph idx="1"/>
          </p:nvPr>
        </p:nvSpPr>
        <p:spPr/>
        <p:txBody>
          <a:bodyPr/>
          <a:lstStyle/>
          <a:p>
            <a:r>
              <a:rPr lang="en-GB" dirty="0"/>
              <a:t>Integrated Marketing Communications ensures that all forms of communication and messages are carefully linked together. At its most basic level, Integrated Marketing Communications, or IMC, means integrating all the promotional tools, so that they work together in harmony.</a:t>
            </a:r>
          </a:p>
        </p:txBody>
      </p:sp>
    </p:spTree>
    <p:extLst>
      <p:ext uri="{BB962C8B-B14F-4D97-AF65-F5344CB8AC3E}">
        <p14:creationId xmlns:p14="http://schemas.microsoft.com/office/powerpoint/2010/main" val="19381642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07810"/>
            <a:ext cx="8229600" cy="4310742"/>
          </a:xfrm>
        </p:spPr>
      </p:pic>
    </p:spTree>
    <p:extLst>
      <p:ext uri="{BB962C8B-B14F-4D97-AF65-F5344CB8AC3E}">
        <p14:creationId xmlns:p14="http://schemas.microsoft.com/office/powerpoint/2010/main" val="280126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Design IMC campaigns for one of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A182-CA18-46DB-92C7-6A0C03FD816B}"/>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9D6A8104-67E8-4FB2-AE66-553F8E8470FE}"/>
              </a:ext>
            </a:extLst>
          </p:cNvPr>
          <p:cNvSpPr>
            <a:spLocks noGrp="1"/>
          </p:cNvSpPr>
          <p:nvPr>
            <p:ph idx="1"/>
          </p:nvPr>
        </p:nvSpPr>
        <p:spPr>
          <a:xfrm>
            <a:off x="287196" y="1700808"/>
            <a:ext cx="8229600" cy="3917032"/>
          </a:xfrm>
        </p:spPr>
        <p:txBody>
          <a:bodyPr/>
          <a:lstStyle/>
          <a:p>
            <a:r>
              <a:rPr lang="en-GB" sz="2000" dirty="0"/>
              <a:t>In this lecture we have discussed the process of communication.</a:t>
            </a:r>
          </a:p>
          <a:p>
            <a:pPr marL="0" indent="0">
              <a:buNone/>
            </a:pPr>
            <a:endParaRPr lang="en-GB" sz="2000" dirty="0"/>
          </a:p>
          <a:p>
            <a:r>
              <a:rPr lang="en-GB" sz="2000" dirty="0"/>
              <a:t>We have determined what is advertising and critically analysed different advertising media.</a:t>
            </a:r>
          </a:p>
          <a:p>
            <a:endParaRPr lang="en-GB" sz="2000" dirty="0"/>
          </a:p>
          <a:p>
            <a:r>
              <a:rPr lang="en-GB" sz="2000" dirty="0"/>
              <a:t>We have discussed different promotions such as: sales promotion, public relations, direct marketing, and digital marketing.</a:t>
            </a:r>
          </a:p>
          <a:p>
            <a:pPr marL="0" indent="0">
              <a:buNone/>
            </a:pPr>
            <a:endParaRPr lang="en-GB" sz="2000" dirty="0"/>
          </a:p>
          <a:p>
            <a:r>
              <a:rPr lang="en-GB" sz="2000" dirty="0"/>
              <a:t>We have </a:t>
            </a:r>
            <a:r>
              <a:rPr lang="en-GB" sz="2000"/>
              <a:t>focused on Integrated </a:t>
            </a:r>
            <a:r>
              <a:rPr lang="en-GB" sz="2000" dirty="0"/>
              <a:t>Marketing Communications and the stages in an IMC plan.</a:t>
            </a:r>
          </a:p>
          <a:p>
            <a:endParaRPr lang="en-GB" dirty="0"/>
          </a:p>
        </p:txBody>
      </p:sp>
      <p:sp>
        <p:nvSpPr>
          <p:cNvPr id="4" name="Date Placeholder 3">
            <a:extLst>
              <a:ext uri="{FF2B5EF4-FFF2-40B4-BE49-F238E27FC236}">
                <a16:creationId xmlns:a16="http://schemas.microsoft.com/office/drawing/2014/main" id="{77FCDE04-5EDB-4C03-AAE0-FE16C1B72101}"/>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19C220E7-1C81-4584-B9DE-0C5F1E183882}"/>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493337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794</Words>
  <Application>Microsoft Office PowerPoint</Application>
  <PresentationFormat>On-screen Show (4:3)</PresentationFormat>
  <Paragraphs>80</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Georgia</vt:lpstr>
      <vt:lpstr>Myriad Pro</vt:lpstr>
      <vt:lpstr>Verdana</vt:lpstr>
      <vt:lpstr>Wingdings</vt:lpstr>
      <vt:lpstr>20140311PresentationUWTSDTemplate</vt:lpstr>
      <vt:lpstr>LCBB4004</vt:lpstr>
      <vt:lpstr>Learning Objectives</vt:lpstr>
      <vt:lpstr>Communication</vt:lpstr>
      <vt:lpstr>A Communication Model</vt:lpstr>
      <vt:lpstr>Advertising</vt:lpstr>
      <vt:lpstr>Media</vt:lpstr>
      <vt:lpstr>Media</vt:lpstr>
      <vt:lpstr>Media</vt:lpstr>
      <vt:lpstr>Question</vt:lpstr>
      <vt:lpstr>Sales Promotion</vt:lpstr>
      <vt:lpstr>Push and Pull Strategy</vt:lpstr>
      <vt:lpstr>Public Relations</vt:lpstr>
      <vt:lpstr>Public Relations</vt:lpstr>
      <vt:lpstr>Publicity</vt:lpstr>
      <vt:lpstr>Sponsorship</vt:lpstr>
      <vt:lpstr>Direct Marketing</vt:lpstr>
      <vt:lpstr>Digital Marketing</vt:lpstr>
      <vt:lpstr>Integrated Marketing Communications</vt:lpstr>
      <vt:lpstr>Integrated Marketing Communications</vt:lpstr>
      <vt:lpstr>The stages in an IMC Campaign</vt:lpstr>
      <vt:lpstr>Exercise</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149</cp:revision>
  <cp:lastPrinted>2018-07-09T15:27:01Z</cp:lastPrinted>
  <dcterms:created xsi:type="dcterms:W3CDTF">2002-10-07T19:43:58Z</dcterms:created>
  <dcterms:modified xsi:type="dcterms:W3CDTF">2023-11-03T13:56:59Z</dcterms:modified>
</cp:coreProperties>
</file>