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314" r:id="rId2"/>
    <p:sldId id="315" r:id="rId3"/>
    <p:sldId id="316" r:id="rId4"/>
    <p:sldId id="317" r:id="rId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00" autoAdjust="0"/>
    <p:restoredTop sz="94660"/>
  </p:normalViewPr>
  <p:slideViewPr>
    <p:cSldViewPr>
      <p:cViewPr varScale="1">
        <p:scale>
          <a:sx n="70" d="100"/>
          <a:sy n="70" d="100"/>
        </p:scale>
        <p:origin x="510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16/10/2018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8292501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16/10/2018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41060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16/10/2018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509088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16/10/2018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17862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16/10/2018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52165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16/10/2018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31539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16/10/2018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85057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16/10/2018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18309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dirty="0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16/10/2018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38777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16/10/2018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63953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16/10/2018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12197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16/10/2018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102773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7544" y="260648"/>
            <a:ext cx="8229600" cy="1512168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Provence Fieldtrip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31640" y="5805264"/>
            <a:ext cx="6400800" cy="888504"/>
          </a:xfrm>
        </p:spPr>
        <p:txBody>
          <a:bodyPr>
            <a:normAutofit/>
          </a:bodyPr>
          <a:lstStyle/>
          <a:p>
            <a:r>
              <a:rPr lang="en-GB" sz="3200" b="1" dirty="0" smtClean="0">
                <a:solidFill>
                  <a:schemeClr val="bg1"/>
                </a:solidFill>
              </a:rPr>
              <a:t>HPAH5017/6017</a:t>
            </a:r>
          </a:p>
        </p:txBody>
      </p:sp>
      <p:sp>
        <p:nvSpPr>
          <p:cNvPr id="4" name="Subtitle 2"/>
          <p:cNvSpPr txBox="1">
            <a:spLocks/>
          </p:cNvSpPr>
          <p:nvPr/>
        </p:nvSpPr>
        <p:spPr>
          <a:xfrm>
            <a:off x="467544" y="1916832"/>
            <a:ext cx="7704856" cy="1944216"/>
          </a:xfrm>
          <a:prstGeom prst="rect">
            <a:avLst/>
          </a:prstGeom>
        </p:spPr>
        <p:txBody>
          <a:bodyPr vert="horz">
            <a:normAutofit fontScale="85000" lnSpcReduction="20000"/>
          </a:bodyPr>
          <a:lstStyle/>
          <a:p>
            <a:pPr algn="ctr">
              <a:spcBef>
                <a:spcPct val="20000"/>
              </a:spcBef>
              <a:buClr>
                <a:prstClr val="white">
                  <a:shade val="95000"/>
                </a:prstClr>
              </a:buClr>
              <a:buSzPct val="65000"/>
              <a:defRPr/>
            </a:pPr>
            <a:r>
              <a:rPr lang="en-GB" sz="4600" dirty="0" smtClean="0">
                <a:solidFill>
                  <a:prstClr val="black"/>
                </a:solidFill>
              </a:rPr>
              <a:t>Overview </a:t>
            </a:r>
          </a:p>
          <a:p>
            <a:pPr algn="ctr">
              <a:spcBef>
                <a:spcPct val="20000"/>
              </a:spcBef>
              <a:buClr>
                <a:prstClr val="white">
                  <a:shade val="95000"/>
                </a:prstClr>
              </a:buClr>
              <a:buSzPct val="65000"/>
              <a:defRPr/>
            </a:pPr>
            <a:r>
              <a:rPr lang="en-GB" sz="3600" i="1" dirty="0">
                <a:solidFill>
                  <a:prstClr val="black"/>
                </a:solidFill>
              </a:rPr>
              <a:t>	</a:t>
            </a:r>
          </a:p>
          <a:p>
            <a:pPr algn="ctr">
              <a:spcBef>
                <a:spcPct val="20000"/>
              </a:spcBef>
              <a:buClr>
                <a:prstClr val="white">
                  <a:shade val="95000"/>
                </a:prstClr>
              </a:buClr>
              <a:buSzPct val="65000"/>
              <a:defRPr/>
            </a:pPr>
            <a:endParaRPr lang="en-GB" sz="2800" dirty="0">
              <a:solidFill>
                <a:prstClr val="black"/>
              </a:solidFill>
            </a:endParaRPr>
          </a:p>
          <a:p>
            <a:pPr algn="ctr">
              <a:spcBef>
                <a:spcPct val="20000"/>
              </a:spcBef>
              <a:buClr>
                <a:prstClr val="white">
                  <a:shade val="95000"/>
                </a:prstClr>
              </a:buClr>
              <a:buSzPct val="65000"/>
              <a:buFont typeface="Wingdings 2"/>
              <a:buNone/>
              <a:defRPr/>
            </a:pPr>
            <a:r>
              <a:rPr lang="en-GB" sz="2800" dirty="0">
                <a:solidFill>
                  <a:prstClr val="black"/>
                </a:solidFill>
              </a:rPr>
              <a:t>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2715" y="2471514"/>
            <a:ext cx="4438650" cy="3333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09794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Dates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Departure date: 1</a:t>
            </a:r>
            <a:r>
              <a:rPr lang="en-GB" baseline="30000" dirty="0" smtClean="0">
                <a:solidFill>
                  <a:schemeClr val="bg1"/>
                </a:solidFill>
              </a:rPr>
              <a:t>st</a:t>
            </a:r>
            <a:r>
              <a:rPr lang="en-GB" dirty="0" smtClean="0">
                <a:solidFill>
                  <a:schemeClr val="bg1"/>
                </a:solidFill>
              </a:rPr>
              <a:t> April 2019</a:t>
            </a:r>
          </a:p>
          <a:p>
            <a:endParaRPr lang="en-GB" sz="12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Return date: 7</a:t>
            </a:r>
            <a:r>
              <a:rPr lang="en-GB" baseline="30000" dirty="0" smtClean="0">
                <a:solidFill>
                  <a:schemeClr val="bg1"/>
                </a:solidFill>
              </a:rPr>
              <a:t>th</a:t>
            </a:r>
            <a:r>
              <a:rPr lang="en-GB" dirty="0" smtClean="0">
                <a:solidFill>
                  <a:schemeClr val="bg1"/>
                </a:solidFill>
              </a:rPr>
              <a:t> April 2019</a:t>
            </a:r>
          </a:p>
          <a:p>
            <a:endParaRPr lang="en-GB" sz="12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Itinerary: 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Day one – travel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Day two – </a:t>
            </a:r>
            <a:r>
              <a:rPr lang="en-GB" dirty="0" err="1" smtClean="0">
                <a:solidFill>
                  <a:schemeClr val="bg1"/>
                </a:solidFill>
              </a:rPr>
              <a:t>Nîmes</a:t>
            </a:r>
            <a:endParaRPr lang="en-GB" dirty="0" smtClean="0">
              <a:solidFill>
                <a:schemeClr val="bg1"/>
              </a:solidFill>
            </a:endParaRP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Day three – Arles </a:t>
            </a:r>
          </a:p>
          <a:p>
            <a:pPr lvl="1"/>
            <a:r>
              <a:rPr lang="en-GB" dirty="0">
                <a:solidFill>
                  <a:schemeClr val="bg1"/>
                </a:solidFill>
              </a:rPr>
              <a:t>Day four </a:t>
            </a:r>
            <a:r>
              <a:rPr lang="en-GB" dirty="0" smtClean="0">
                <a:solidFill>
                  <a:schemeClr val="bg1"/>
                </a:solidFill>
              </a:rPr>
              <a:t>– </a:t>
            </a:r>
            <a:r>
              <a:rPr lang="en-GB" dirty="0" err="1" smtClean="0">
                <a:solidFill>
                  <a:schemeClr val="bg1"/>
                </a:solidFill>
              </a:rPr>
              <a:t>Glanum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>
                <a:solidFill>
                  <a:schemeClr val="bg1"/>
                </a:solidFill>
              </a:rPr>
              <a:t>Archaeological </a:t>
            </a:r>
            <a:r>
              <a:rPr lang="en-GB" dirty="0" smtClean="0">
                <a:solidFill>
                  <a:schemeClr val="bg1"/>
                </a:solidFill>
              </a:rPr>
              <a:t>Site 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Day five – Orange </a:t>
            </a:r>
          </a:p>
          <a:p>
            <a:pPr lvl="1"/>
            <a:r>
              <a:rPr lang="en-GB" dirty="0">
                <a:solidFill>
                  <a:schemeClr val="bg1"/>
                </a:solidFill>
              </a:rPr>
              <a:t>Day six </a:t>
            </a:r>
            <a:r>
              <a:rPr lang="en-GB" dirty="0" smtClean="0">
                <a:solidFill>
                  <a:schemeClr val="bg1"/>
                </a:solidFill>
              </a:rPr>
              <a:t>– </a:t>
            </a:r>
            <a:r>
              <a:rPr lang="en-GB" dirty="0">
                <a:solidFill>
                  <a:schemeClr val="bg1"/>
                </a:solidFill>
              </a:rPr>
              <a:t>Pont du </a:t>
            </a:r>
            <a:r>
              <a:rPr lang="en-GB" dirty="0" smtClean="0">
                <a:solidFill>
                  <a:schemeClr val="bg1"/>
                </a:solidFill>
              </a:rPr>
              <a:t>Gard 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Day seven – travel 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47740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Costs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417638"/>
            <a:ext cx="9144000" cy="5440362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Included in subsidised (£610) fieldtrip payment is: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Official travel (coaches, flights)</a:t>
            </a:r>
          </a:p>
          <a:p>
            <a:pPr lvl="2"/>
            <a:r>
              <a:rPr lang="en-GB" dirty="0" smtClean="0">
                <a:solidFill>
                  <a:schemeClr val="bg1"/>
                </a:solidFill>
              </a:rPr>
              <a:t>We have a coach going from </a:t>
            </a:r>
            <a:r>
              <a:rPr lang="en-GB" dirty="0" err="1" smtClean="0">
                <a:solidFill>
                  <a:schemeClr val="bg1"/>
                </a:solidFill>
              </a:rPr>
              <a:t>Lampeter</a:t>
            </a:r>
            <a:r>
              <a:rPr lang="en-GB" dirty="0" smtClean="0">
                <a:solidFill>
                  <a:schemeClr val="bg1"/>
                </a:solidFill>
              </a:rPr>
              <a:t> to the airport and vice versa, but you can make own arrangements in theory.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Accommodation – 2 students to a room, </a:t>
            </a:r>
            <a:r>
              <a:rPr lang="en-GB" dirty="0" err="1" smtClean="0">
                <a:solidFill>
                  <a:schemeClr val="bg1"/>
                </a:solidFill>
              </a:rPr>
              <a:t>ensuite</a:t>
            </a:r>
            <a:r>
              <a:rPr lang="en-GB" dirty="0" smtClean="0">
                <a:solidFill>
                  <a:schemeClr val="bg1"/>
                </a:solidFill>
              </a:rPr>
              <a:t> rooms (breakfast included).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Entrance fees to sites.</a:t>
            </a:r>
          </a:p>
          <a:p>
            <a:pPr lvl="1"/>
            <a:endParaRPr lang="en-GB" sz="12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Not included: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Lunch, dinners and drinks – it is worth budgeting a minimum of 5 euros for lunch and 10 for dinner (x 7 = 105). 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Independent travel and entertainment (we are in city centre).</a:t>
            </a:r>
          </a:p>
        </p:txBody>
      </p:sp>
    </p:spTree>
    <p:extLst>
      <p:ext uri="{BB962C8B-B14F-4D97-AF65-F5344CB8AC3E}">
        <p14:creationId xmlns:p14="http://schemas.microsoft.com/office/powerpoint/2010/main" val="2280025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Payment and details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600200"/>
            <a:ext cx="8712968" cy="4709160"/>
          </a:xfrm>
        </p:spPr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Deposit - £100 to be paid by </a:t>
            </a:r>
            <a:r>
              <a:rPr lang="en-GB" dirty="0">
                <a:solidFill>
                  <a:schemeClr val="bg1"/>
                </a:solidFill>
              </a:rPr>
              <a:t>the 31st of October </a:t>
            </a:r>
            <a:r>
              <a:rPr lang="en-GB" dirty="0" smtClean="0">
                <a:solidFill>
                  <a:schemeClr val="bg1"/>
                </a:solidFill>
              </a:rPr>
              <a:t>2018.</a:t>
            </a:r>
          </a:p>
          <a:p>
            <a:endParaRPr lang="en-GB" sz="1200" dirty="0">
              <a:solidFill>
                <a:schemeClr val="bg1"/>
              </a:solidFill>
            </a:endParaRPr>
          </a:p>
          <a:p>
            <a:r>
              <a:rPr lang="en-GB" b="1" dirty="0" smtClean="0">
                <a:solidFill>
                  <a:schemeClr val="bg1"/>
                </a:solidFill>
              </a:rPr>
              <a:t>Revised deadline for full payment </a:t>
            </a:r>
            <a:r>
              <a:rPr lang="en-GB" dirty="0" smtClean="0">
                <a:solidFill>
                  <a:schemeClr val="bg1"/>
                </a:solidFill>
              </a:rPr>
              <a:t>– 10</a:t>
            </a:r>
            <a:r>
              <a:rPr lang="en-GB" baseline="30000" dirty="0" smtClean="0">
                <a:solidFill>
                  <a:schemeClr val="bg1"/>
                </a:solidFill>
              </a:rPr>
              <a:t>th</a:t>
            </a:r>
            <a:r>
              <a:rPr lang="en-GB" dirty="0" smtClean="0">
                <a:solidFill>
                  <a:schemeClr val="bg1"/>
                </a:solidFill>
              </a:rPr>
              <a:t> of January 2019.</a:t>
            </a:r>
          </a:p>
          <a:p>
            <a:endParaRPr lang="en-GB" sz="1200" b="1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Health and Safety Questionnaire </a:t>
            </a:r>
            <a:r>
              <a:rPr lang="en-GB" dirty="0" smtClean="0">
                <a:solidFill>
                  <a:schemeClr val="bg1"/>
                </a:solidFill>
              </a:rPr>
              <a:t>– 31</a:t>
            </a:r>
            <a:r>
              <a:rPr lang="en-GB" baseline="30000" dirty="0" smtClean="0">
                <a:solidFill>
                  <a:schemeClr val="bg1"/>
                </a:solidFill>
              </a:rPr>
              <a:t>st</a:t>
            </a:r>
            <a:r>
              <a:rPr lang="en-GB" dirty="0" smtClean="0">
                <a:solidFill>
                  <a:schemeClr val="bg1"/>
                </a:solidFill>
              </a:rPr>
              <a:t> of October. 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Passport details </a:t>
            </a:r>
            <a:r>
              <a:rPr lang="en-GB" dirty="0">
                <a:solidFill>
                  <a:schemeClr val="bg1"/>
                </a:solidFill>
              </a:rPr>
              <a:t>– 31</a:t>
            </a:r>
            <a:r>
              <a:rPr lang="en-GB" baseline="30000" dirty="0">
                <a:solidFill>
                  <a:schemeClr val="bg1"/>
                </a:solidFill>
              </a:rPr>
              <a:t>st</a:t>
            </a:r>
            <a:r>
              <a:rPr lang="en-GB" dirty="0">
                <a:solidFill>
                  <a:schemeClr val="bg1"/>
                </a:solidFill>
              </a:rPr>
              <a:t> of </a:t>
            </a:r>
            <a:r>
              <a:rPr lang="en-GB" dirty="0" smtClean="0">
                <a:solidFill>
                  <a:schemeClr val="bg1"/>
                </a:solidFill>
              </a:rPr>
              <a:t>October. 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765919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769</TotalTime>
  <Words>196</Words>
  <Application>Microsoft Office PowerPoint</Application>
  <PresentationFormat>On-screen Show (4:3)</PresentationFormat>
  <Paragraphs>37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10" baseType="lpstr">
      <vt:lpstr>Book Antiqua</vt:lpstr>
      <vt:lpstr>Lucida Sans</vt:lpstr>
      <vt:lpstr>Wingdings</vt:lpstr>
      <vt:lpstr>Wingdings 2</vt:lpstr>
      <vt:lpstr>Wingdings 3</vt:lpstr>
      <vt:lpstr>Apex</vt:lpstr>
      <vt:lpstr>Provence Fieldtrip</vt:lpstr>
      <vt:lpstr>Dates</vt:lpstr>
      <vt:lpstr>Costs</vt:lpstr>
      <vt:lpstr>Payment and details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Athens and Rome: Life and Culture in Classical Antiquity</dc:title>
  <dc:creator>Matt</dc:creator>
  <cp:lastModifiedBy>Matthew Cobb</cp:lastModifiedBy>
  <cp:revision>173</cp:revision>
  <dcterms:created xsi:type="dcterms:W3CDTF">2013-09-21T13:02:02Z</dcterms:created>
  <dcterms:modified xsi:type="dcterms:W3CDTF">2018-10-16T13:59:11Z</dcterms:modified>
</cp:coreProperties>
</file>