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66" r:id="rId6"/>
    <p:sldId id="257" r:id="rId7"/>
    <p:sldId id="258" r:id="rId8"/>
    <p:sldId id="262" r:id="rId9"/>
    <p:sldId id="261" r:id="rId10"/>
    <p:sldId id="259" r:id="rId11"/>
    <p:sldId id="260" r:id="rId12"/>
    <p:sldId id="264" r:id="rId13"/>
    <p:sldId id="265" r:id="rId14"/>
    <p:sldId id="267" r:id="rId15"/>
    <p:sldId id="268" r:id="rId16"/>
    <p:sldId id="26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0159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04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36399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536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0249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50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4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8087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31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6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636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219050D-F294-4221-9E47-F9893D7D0B82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2EF2562-8ADD-4858-A44A-0EE663C9D6D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79173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group-oo-people-having-a-meeting-1367276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yworld/4036278434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acienciaysusdemonios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loso.com/management/building-managing-virtual-team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7/07/31/4-ways-to-build-teams-that-pull-you-into-the-futur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rchidparknpcc.blogspot.com/2010_04_01_archive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peoplementor.co.uk/2019/04/06/what-are-the-benefits-of-a-high-performing-team/" TargetMode="External"/><Relationship Id="rId2" Type="http://schemas.openxmlformats.org/officeDocument/2006/relationships/hyperlink" Target="https://hr.mit.edu/learning-topics/teams/articles/stages-develop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483FD-F0F5-449F-A9CC-315161F13B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80378C-DF4C-4518-8DA3-87F136C8FC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Gemma </a:t>
            </a:r>
            <a:r>
              <a:rPr lang="en-GB" dirty="0" err="1"/>
              <a:t>morrison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330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DBEB-90D9-41E0-A2FA-3B9972985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EC2C9-F18F-4423-95C3-3F6641467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Autofit/>
          </a:bodyPr>
          <a:lstStyle/>
          <a:p>
            <a:r>
              <a:rPr lang="en-GB" sz="3200" dirty="0"/>
              <a:t>What it takes to build a successful team.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Different roles within a team.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Benefits of an effective working team.</a:t>
            </a:r>
          </a:p>
        </p:txBody>
      </p:sp>
    </p:spTree>
    <p:extLst>
      <p:ext uri="{BB962C8B-B14F-4D97-AF65-F5344CB8AC3E}">
        <p14:creationId xmlns:p14="http://schemas.microsoft.com/office/powerpoint/2010/main" val="1833200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81DA2-F958-42C8-8665-DF4B598BE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Build an Effective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49FA9-0089-4B8A-861A-E4499FFBC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408005"/>
            <a:ext cx="10178322" cy="420482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2400" b="1" dirty="0"/>
              <a:t>Forming</a:t>
            </a:r>
          </a:p>
          <a:p>
            <a:endParaRPr lang="en-GB" sz="2400" b="1" dirty="0"/>
          </a:p>
          <a:p>
            <a:r>
              <a:rPr lang="en-GB" sz="2400" b="1" dirty="0"/>
              <a:t>Storming</a:t>
            </a:r>
          </a:p>
          <a:p>
            <a:endParaRPr lang="en-GB" sz="2400" b="1" dirty="0"/>
          </a:p>
          <a:p>
            <a:r>
              <a:rPr lang="en-GB" sz="2400" b="1" dirty="0"/>
              <a:t>Norming</a:t>
            </a:r>
          </a:p>
          <a:p>
            <a:endParaRPr lang="en-GB" sz="2400" b="1" dirty="0"/>
          </a:p>
          <a:p>
            <a:r>
              <a:rPr lang="en-GB" sz="2400" b="1" dirty="0"/>
              <a:t>Performing</a:t>
            </a:r>
          </a:p>
          <a:p>
            <a:endParaRPr lang="en-GB" sz="2400" b="1" dirty="0"/>
          </a:p>
          <a:p>
            <a:r>
              <a:rPr lang="en-GB" sz="2400" b="1" dirty="0"/>
              <a:t>Adjourning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602DC4-CA4D-4CDB-88C3-A0F8E33C9108}"/>
              </a:ext>
            </a:extLst>
          </p:cNvPr>
          <p:cNvSpPr txBox="1"/>
          <p:nvPr/>
        </p:nvSpPr>
        <p:spPr>
          <a:xfrm>
            <a:off x="1417983" y="1577009"/>
            <a:ext cx="8362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5 stages to building an effective team according to Tuckman, (1965). </a:t>
            </a:r>
          </a:p>
        </p:txBody>
      </p:sp>
    </p:spTree>
    <p:extLst>
      <p:ext uri="{BB962C8B-B14F-4D97-AF65-F5344CB8AC3E}">
        <p14:creationId xmlns:p14="http://schemas.microsoft.com/office/powerpoint/2010/main" val="489949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CB185-7273-4189-AFC7-C333EC607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355881"/>
            <a:ext cx="10178322" cy="1492132"/>
          </a:xfrm>
        </p:spPr>
        <p:txBody>
          <a:bodyPr/>
          <a:lstStyle/>
          <a:p>
            <a:pPr algn="ctr"/>
            <a:r>
              <a:rPr lang="en-GB" dirty="0"/>
              <a:t>Forming</a:t>
            </a:r>
          </a:p>
        </p:txBody>
      </p:sp>
      <p:pic>
        <p:nvPicPr>
          <p:cNvPr id="5" name="Content Placeholder 4" descr="A person on a computer&#10;&#10;Description automatically generated">
            <a:extLst>
              <a:ext uri="{FF2B5EF4-FFF2-40B4-BE49-F238E27FC236}">
                <a16:creationId xmlns:a16="http://schemas.microsoft.com/office/drawing/2014/main" id="{A4E8689E-B1BD-4C98-8F0C-F6C78F4B1F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0569" y="2101135"/>
            <a:ext cx="3607905" cy="358404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4F5A93-BF89-47F5-A645-9ED61B225653}"/>
              </a:ext>
            </a:extLst>
          </p:cNvPr>
          <p:cNvSpPr txBox="1"/>
          <p:nvPr/>
        </p:nvSpPr>
        <p:spPr>
          <a:xfrm>
            <a:off x="5671931" y="1531078"/>
            <a:ext cx="461177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 group of people will come together.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Roles will be allocated.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Polite attitudes and on ‘best behaviour’.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Positive about the times ahead.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Can cause some anxieties.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This stage can take some time.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18941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C9DBC-77E8-41D4-ACB0-033B4421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STORMING</a:t>
            </a:r>
          </a:p>
        </p:txBody>
      </p:sp>
      <p:pic>
        <p:nvPicPr>
          <p:cNvPr id="9" name="Content Placeholder 8" descr="A rocky cliff with water and a mountain in the background&#10;&#10;Description automatically generated">
            <a:extLst>
              <a:ext uri="{FF2B5EF4-FFF2-40B4-BE49-F238E27FC236}">
                <a16:creationId xmlns:a16="http://schemas.microsoft.com/office/drawing/2014/main" id="{5223E2B6-7A61-4DEB-8180-508E5DE32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2158" y="2510621"/>
            <a:ext cx="4762500" cy="3171825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89BB4D-5AAF-42B0-AA5D-61CA20329A5B}"/>
              </a:ext>
            </a:extLst>
          </p:cNvPr>
          <p:cNvSpPr txBox="1"/>
          <p:nvPr/>
        </p:nvSpPr>
        <p:spPr>
          <a:xfrm>
            <a:off x="6096000" y="2065207"/>
            <a:ext cx="5795497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Tricky stage.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Positivity will start to waive.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Personality clashes and different working ways.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Attitudes will change towards each other.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Disagreements about roles and responsibilities.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Frustrations begin to show about the team’s ability.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needs to refocus on the task in hand.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024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FD191-A3A3-4C23-830B-B05962338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Norming</a:t>
            </a:r>
          </a:p>
        </p:txBody>
      </p:sp>
      <p:pic>
        <p:nvPicPr>
          <p:cNvPr id="5" name="Content Placeholder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97EE4E15-3ADD-45B7-90A2-A26503D524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6933" y="2477408"/>
            <a:ext cx="4431956" cy="390939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F7AE3F-0F7F-4485-9FA1-619D732B6048}"/>
              </a:ext>
            </a:extLst>
          </p:cNvPr>
          <p:cNvSpPr txBox="1"/>
          <p:nvPr/>
        </p:nvSpPr>
        <p:spPr>
          <a:xfrm>
            <a:off x="6427304" y="2385391"/>
            <a:ext cx="5533566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It is now when things start to settle.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tolerant and accepting of team members.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Feel more comfortable within their roles.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May feel more comfortable to ask for help.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Start to feel more like a team.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Now more gelled as a team.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Positivity comes back and productivity increases.</a:t>
            </a:r>
          </a:p>
        </p:txBody>
      </p:sp>
    </p:spTree>
    <p:extLst>
      <p:ext uri="{BB962C8B-B14F-4D97-AF65-F5344CB8AC3E}">
        <p14:creationId xmlns:p14="http://schemas.microsoft.com/office/powerpoint/2010/main" val="3861022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B72E1-360E-415B-9E15-FE7FCAED2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performing</a:t>
            </a:r>
          </a:p>
        </p:txBody>
      </p:sp>
      <p:pic>
        <p:nvPicPr>
          <p:cNvPr id="5" name="Content Placeholder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79D74A75-90CD-44E4-AFAA-2967E0AC2A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44486" y="1647686"/>
            <a:ext cx="4553731" cy="501815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8306CD-DC43-4455-AECB-512724562D92}"/>
              </a:ext>
            </a:extLst>
          </p:cNvPr>
          <p:cNvSpPr txBox="1"/>
          <p:nvPr/>
        </p:nvSpPr>
        <p:spPr>
          <a:xfrm>
            <a:off x="6096000" y="1647686"/>
            <a:ext cx="519517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●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Team members become more happy.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Happier and more confident in roles.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happy to share workloads and manager able to delegate tasks.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More accepting of other team members.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Become more attached to each other and have a sense of satisfaction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must continue to develop.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must adjust to changes or risk falling back to an earlier stage.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64842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15303-D1B8-43F1-BA1E-815628DE6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Adjourning</a:t>
            </a:r>
          </a:p>
        </p:txBody>
      </p:sp>
      <p:pic>
        <p:nvPicPr>
          <p:cNvPr id="5" name="Content Placeholder 4" descr="A hand holding a plant&#10;&#10;Description automatically generated">
            <a:extLst>
              <a:ext uri="{FF2B5EF4-FFF2-40B4-BE49-F238E27FC236}">
                <a16:creationId xmlns:a16="http://schemas.microsoft.com/office/drawing/2014/main" id="{BB77815A-D6AF-49ED-BF68-F7C15F2050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52538" y="1701712"/>
            <a:ext cx="4843462" cy="442079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DB0553-5ACC-409E-8D86-0A215020C464}"/>
              </a:ext>
            </a:extLst>
          </p:cNvPr>
          <p:cNvSpPr txBox="1"/>
          <p:nvPr/>
        </p:nvSpPr>
        <p:spPr>
          <a:xfrm>
            <a:off x="6221570" y="1331177"/>
            <a:ext cx="54403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This stage was added much later.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Some teams do come to an end.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There can be mixed feelings within the team at this stage</a:t>
            </a:r>
          </a:p>
          <a:p>
            <a:endParaRPr lang="en-GB" sz="2000" dirty="0"/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Team morale can drop through the adjourning stage.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Productiveness may increase or decrease.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 The team must complete and close any unfinished tasks.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 Team must evaluate their performance.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●Have a celebration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97903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EF516-338F-4388-8013-54CC6D67E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Roles within a team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E2F90E-1A96-47A9-B09B-338E8110B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735187" y="1120787"/>
            <a:ext cx="8051737" cy="57637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F730EB-47AC-43F8-B9EB-1542C6F43A88}"/>
              </a:ext>
            </a:extLst>
          </p:cNvPr>
          <p:cNvSpPr txBox="1"/>
          <p:nvPr/>
        </p:nvSpPr>
        <p:spPr>
          <a:xfrm>
            <a:off x="1735187" y="6884504"/>
            <a:ext cx="80517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orchidparknpcc.blogspot.com/2010_04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74013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94F82-CD81-47C6-82B8-46E668E0B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of an effective team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FCF8A43-AB03-42E0-972D-4CC917082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317838"/>
              </p:ext>
            </p:extLst>
          </p:nvPr>
        </p:nvGraphicFramePr>
        <p:xfrm>
          <a:off x="1250222" y="3295094"/>
          <a:ext cx="10179050" cy="31805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6841">
                  <a:extLst>
                    <a:ext uri="{9D8B030D-6E8A-4147-A177-3AD203B41FA5}">
                      <a16:colId xmlns:a16="http://schemas.microsoft.com/office/drawing/2014/main" val="3433463420"/>
                    </a:ext>
                  </a:extLst>
                </a:gridCol>
                <a:gridCol w="5082209">
                  <a:extLst>
                    <a:ext uri="{9D8B030D-6E8A-4147-A177-3AD203B41FA5}">
                      <a16:colId xmlns:a16="http://schemas.microsoft.com/office/drawing/2014/main" val="3972448339"/>
                    </a:ext>
                  </a:extLst>
                </a:gridCol>
              </a:tblGrid>
              <a:tr h="536636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Benefits for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Benefits for business owners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0597670"/>
                  </a:ext>
                </a:extLst>
              </a:tr>
              <a:tr h="881295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More motivated.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Very little involvement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950868"/>
                  </a:ext>
                </a:extLst>
              </a:tr>
              <a:tr h="881295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Enjoy their jobs.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Less spoon-feeding.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725388"/>
                  </a:ext>
                </a:extLst>
              </a:tr>
              <a:tr h="88129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●  A lot less issues to deal with.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650041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AC5585B-3320-408D-ADA0-C879A445CC40}"/>
              </a:ext>
            </a:extLst>
          </p:cNvPr>
          <p:cNvSpPr txBox="1"/>
          <p:nvPr/>
        </p:nvSpPr>
        <p:spPr>
          <a:xfrm>
            <a:off x="1524000" y="2001078"/>
            <a:ext cx="8555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According to People Mentor (2019), there are many benefits to an effective </a:t>
            </a:r>
            <a:r>
              <a:rPr lang="en-GB"/>
              <a:t>working team.</a:t>
            </a:r>
          </a:p>
        </p:txBody>
      </p:sp>
    </p:spTree>
    <p:extLst>
      <p:ext uri="{BB962C8B-B14F-4D97-AF65-F5344CB8AC3E}">
        <p14:creationId xmlns:p14="http://schemas.microsoft.com/office/powerpoint/2010/main" val="766861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7AF4B-F6BC-495F-BCBD-691F1E14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5284C-D10C-467A-ABC3-0F3C70CAE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takes a great deal of work to set up an effective working team.</a:t>
            </a:r>
          </a:p>
          <a:p>
            <a:endParaRPr lang="en-GB" dirty="0"/>
          </a:p>
          <a:p>
            <a:r>
              <a:rPr lang="en-GB" dirty="0"/>
              <a:t>Many elements involved to create and to sustain.</a:t>
            </a:r>
          </a:p>
        </p:txBody>
      </p:sp>
    </p:spTree>
    <p:extLst>
      <p:ext uri="{BB962C8B-B14F-4D97-AF65-F5344CB8AC3E}">
        <p14:creationId xmlns:p14="http://schemas.microsoft.com/office/powerpoint/2010/main" val="3595636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7E5E-1BEA-4812-9FD0-44A2BB1D3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5229B-1555-4EB3-B981-BDB30310B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53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F0D7-85E0-4792-8375-46ABEAD9C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9D2E6-D361-4625-BA61-4D5CF7B07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Belbin, M (1993). Team Roles at Work. England: Butterworth-</a:t>
            </a:r>
            <a:r>
              <a:rPr lang="en-GB" dirty="0" err="1"/>
              <a:t>Heinamann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Stein, J. (c2020). Using the stages of team </a:t>
            </a:r>
            <a:r>
              <a:rPr lang="en-GB" dirty="0" err="1"/>
              <a:t>develoment</a:t>
            </a:r>
            <a:r>
              <a:rPr lang="en-GB" dirty="0"/>
              <a:t>. [Online]. Available at: </a:t>
            </a:r>
            <a:r>
              <a:rPr lang="en-GB" dirty="0">
                <a:hlinkClick r:id="rId2"/>
              </a:rPr>
              <a:t>https://hr.mit.edu/learning-topics/teams/articles/stages-development</a:t>
            </a:r>
            <a:r>
              <a:rPr lang="en-GB" dirty="0"/>
              <a:t> [Accessed 08 May 2020]. </a:t>
            </a:r>
          </a:p>
          <a:p>
            <a:endParaRPr lang="en-GB" dirty="0"/>
          </a:p>
          <a:p>
            <a:r>
              <a:rPr lang="en-GB" dirty="0"/>
              <a:t>The People Mentor. (2019). </a:t>
            </a:r>
            <a:r>
              <a:rPr lang="en-GB" i="1" dirty="0"/>
              <a:t>What are the benefits of a high performing team?</a:t>
            </a:r>
            <a:r>
              <a:rPr lang="en-GB" dirty="0"/>
              <a:t> [online] Available at: </a:t>
            </a:r>
            <a:r>
              <a:rPr lang="en-GB" dirty="0">
                <a:hlinkClick r:id="rId3"/>
              </a:rPr>
              <a:t>https://thepeoplementor.co.uk/2019/04/06/what-are-the-benefits-of-a-high-performing-team/</a:t>
            </a:r>
            <a:r>
              <a:rPr lang="en-GB" dirty="0"/>
              <a:t>  [Accessed 13 May 2020].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Tuckman, B. W. (1965). Developmental sequence in small groups. </a:t>
            </a:r>
            <a:r>
              <a:rPr lang="en-GB" i="1" dirty="0"/>
              <a:t>Psychological Bulletin, 63</a:t>
            </a:r>
            <a:r>
              <a:rPr lang="en-GB" dirty="0"/>
              <a:t>(6), 384–399.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775380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4" ma:contentTypeDescription="Create a new document." ma:contentTypeScope="" ma:versionID="c06ebf27d4616ef95f01bcaec0efb1e6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a70139e43d60bc52172327a768c3ad96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08A45B7-2ECC-4DDB-BD29-7AE67A8AC3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1E658B-A37B-49CE-8340-77AFD53981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14FAF3-2F2F-4E89-B12B-4AD2D5BE505A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2dc8c000-3fb6-4aae-80f6-b33e90f8692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9383</TotalTime>
  <Words>578</Words>
  <Application>Microsoft Office PowerPoint</Application>
  <PresentationFormat>Widescreen</PresentationFormat>
  <Paragraphs>124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Gill Sans MT</vt:lpstr>
      <vt:lpstr>Impact</vt:lpstr>
      <vt:lpstr>Badge</vt:lpstr>
      <vt:lpstr>Effective Team Working</vt:lpstr>
      <vt:lpstr>introduction</vt:lpstr>
      <vt:lpstr>How to Build an Effective Team</vt:lpstr>
      <vt:lpstr>Forming</vt:lpstr>
      <vt:lpstr>STORMING</vt:lpstr>
      <vt:lpstr>Norming</vt:lpstr>
      <vt:lpstr>performing</vt:lpstr>
      <vt:lpstr>Adjourning</vt:lpstr>
      <vt:lpstr>Roles within a team</vt:lpstr>
      <vt:lpstr>Benefits of an effective team</vt:lpstr>
      <vt:lpstr>Conclusion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 </dc:creator>
  <cp:lastModifiedBy>Gemma Booth (1910977)</cp:lastModifiedBy>
  <cp:revision>34</cp:revision>
  <dcterms:created xsi:type="dcterms:W3CDTF">2020-05-07T12:59:41Z</dcterms:created>
  <dcterms:modified xsi:type="dcterms:W3CDTF">2020-05-14T17:04:22Z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