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8" r:id="rId2"/>
    <p:sldId id="257" r:id="rId3"/>
    <p:sldId id="256" r:id="rId4"/>
    <p:sldId id="262" r:id="rId5"/>
    <p:sldId id="260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E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921"/>
  </p:normalViewPr>
  <p:slideViewPr>
    <p:cSldViewPr snapToGrid="0" snapToObjects="1">
      <p:cViewPr varScale="1">
        <p:scale>
          <a:sx n="114" d="100"/>
          <a:sy n="114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53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27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937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00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39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339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339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78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679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865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624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E9079-6E10-6541-B033-EE379F2C3357}" type="datetimeFigureOut">
              <a:rPr lang="en-US" smtClean="0"/>
              <a:t>4/26/20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EF3AC-FFFD-2D4F-990D-6AE12E91E3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78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10" Type="http://schemas.openxmlformats.org/officeDocument/2006/relationships/image" Target="../media/image1.tiff"/><Relationship Id="rId4" Type="http://schemas.openxmlformats.org/officeDocument/2006/relationships/image" Target="../media/image5.tiff"/><Relationship Id="rId9" Type="http://schemas.openxmlformats.org/officeDocument/2006/relationships/image" Target="../media/image10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CCC36E-D781-C347-811C-6DB262899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978" y="2175160"/>
            <a:ext cx="7901749" cy="1355750"/>
          </a:xfrm>
        </p:spPr>
        <p:txBody>
          <a:bodyPr>
            <a:normAutofit/>
          </a:bodyPr>
          <a:lstStyle/>
          <a:p>
            <a:pPr algn="l"/>
            <a:r>
              <a:rPr lang="en-US" sz="7200" dirty="0" err="1">
                <a:latin typeface="Comic Sans MS" panose="030F0902030302020204" pitchFamily="66" charset="0"/>
              </a:rPr>
              <a:t>Diwrnod</a:t>
            </a:r>
            <a:r>
              <a:rPr lang="en-US" sz="7200" dirty="0">
                <a:latin typeface="Comic Sans MS" panose="030F0902030302020204" pitchFamily="66" charset="0"/>
              </a:rPr>
              <a:t> Crempog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A75D7BC-6160-9F42-AC4D-FC10408DD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01" r="26182" b="1"/>
          <a:stretch/>
        </p:blipFill>
        <p:spPr>
          <a:xfrm>
            <a:off x="3649318" y="10"/>
            <a:ext cx="8542682" cy="2130463"/>
          </a:xfrm>
          <a:custGeom>
            <a:avLst/>
            <a:gdLst/>
            <a:ahLst/>
            <a:cxnLst/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</p:spPr>
      </p:pic>
      <p:sp>
        <p:nvSpPr>
          <p:cNvPr id="22" name="Freeform 34">
            <a:extLst>
              <a:ext uri="{FF2B5EF4-FFF2-40B4-BE49-F238E27FC236}">
                <a16:creationId xmlns:a16="http://schemas.microsoft.com/office/drawing/2014/main" id="{1453C4A9-C0F7-4891-A7CA-C230D2F22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716860" y="4682362"/>
            <a:ext cx="4475140" cy="2174680"/>
          </a:xfrm>
          <a:custGeom>
            <a:avLst/>
            <a:gdLst>
              <a:gd name="connsiteX0" fmla="*/ 3468199 w 4475140"/>
              <a:gd name="connsiteY0" fmla="*/ 2174680 h 2174680"/>
              <a:gd name="connsiteX1" fmla="*/ 0 w 4475140"/>
              <a:gd name="connsiteY1" fmla="*/ 2174680 h 2174680"/>
              <a:gd name="connsiteX2" fmla="*/ 0 w 4475140"/>
              <a:gd name="connsiteY2" fmla="*/ 0 h 2174680"/>
              <a:gd name="connsiteX3" fmla="*/ 1074821 w 4475140"/>
              <a:gd name="connsiteY3" fmla="*/ 0 h 2174680"/>
              <a:gd name="connsiteX4" fmla="*/ 1074821 w 4475140"/>
              <a:gd name="connsiteY4" fmla="*/ 478 h 2174680"/>
              <a:gd name="connsiteX5" fmla="*/ 4475140 w 4475140"/>
              <a:gd name="connsiteY5" fmla="*/ 478 h 2174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74680">
                <a:moveTo>
                  <a:pt x="3468199" y="2174680"/>
                </a:moveTo>
                <a:lnTo>
                  <a:pt x="0" y="2174680"/>
                </a:lnTo>
                <a:lnTo>
                  <a:pt x="0" y="0"/>
                </a:lnTo>
                <a:lnTo>
                  <a:pt x="1074821" y="0"/>
                </a:lnTo>
                <a:lnTo>
                  <a:pt x="1074821" y="478"/>
                </a:lnTo>
                <a:lnTo>
                  <a:pt x="4475140" y="478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8530CA-6E19-B54F-AD84-0CF69B1A5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39" r="26619"/>
          <a:stretch/>
        </p:blipFill>
        <p:spPr>
          <a:xfrm>
            <a:off x="20" y="4682840"/>
            <a:ext cx="8563356" cy="2175160"/>
          </a:xfrm>
          <a:custGeom>
            <a:avLst/>
            <a:gdLst/>
            <a:ahLst/>
            <a:cxnLst/>
            <a:rect l="l" t="t" r="r" b="b"/>
            <a:pathLst>
              <a:path w="8563376" h="2175160">
                <a:moveTo>
                  <a:pt x="0" y="0"/>
                </a:moveTo>
                <a:lnTo>
                  <a:pt x="8563376" y="0"/>
                </a:lnTo>
                <a:lnTo>
                  <a:pt x="7555992" y="2175160"/>
                </a:lnTo>
                <a:lnTo>
                  <a:pt x="0" y="2175160"/>
                </a:lnTo>
                <a:close/>
              </a:path>
            </a:pathLst>
          </a:cu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2B9BE94-FF04-4A4F-82E1-B7FE04516748}"/>
              </a:ext>
            </a:extLst>
          </p:cNvPr>
          <p:cNvSpPr/>
          <p:nvPr/>
        </p:nvSpPr>
        <p:spPr>
          <a:xfrm>
            <a:off x="115978" y="201949"/>
            <a:ext cx="35333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US" u="sng" dirty="0" err="1">
                <a:latin typeface="Comic Sans MS" panose="030F0902030302020204" pitchFamily="66" charset="0"/>
              </a:rPr>
              <a:t>Dydd</a:t>
            </a:r>
            <a:r>
              <a:rPr lang="en-US" u="sng" dirty="0">
                <a:latin typeface="Comic Sans MS" panose="030F0902030302020204" pitchFamily="66" charset="0"/>
              </a:rPr>
              <a:t> </a:t>
            </a:r>
            <a:r>
              <a:rPr lang="en-US" u="sng" dirty="0" err="1">
                <a:latin typeface="Comic Sans MS" panose="030F0902030302020204" pitchFamily="66" charset="0"/>
              </a:rPr>
              <a:t>Mawrth</a:t>
            </a:r>
            <a:r>
              <a:rPr lang="en-US" u="sng" dirty="0">
                <a:latin typeface="Comic Sans MS" panose="030F0902030302020204" pitchFamily="66" charset="0"/>
              </a:rPr>
              <a:t> </a:t>
            </a:r>
            <a:r>
              <a:rPr lang="en-US" u="sng" dirty="0" err="1">
                <a:latin typeface="Comic Sans MS" panose="030F0902030302020204" pitchFamily="66" charset="0"/>
              </a:rPr>
              <a:t>Chwefror</a:t>
            </a:r>
            <a:r>
              <a:rPr lang="en-US" u="sng" dirty="0">
                <a:latin typeface="Comic Sans MS" panose="030F0902030302020204" pitchFamily="66" charset="0"/>
              </a:rPr>
              <a:t> 25fed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E2C943E-EB24-D54C-924A-184A5533C2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385" r="2" b="7177"/>
          <a:stretch/>
        </p:blipFill>
        <p:spPr>
          <a:xfrm>
            <a:off x="8050668" y="2175160"/>
            <a:ext cx="4025354" cy="1916353"/>
          </a:xfrm>
          <a:custGeom>
            <a:avLst/>
            <a:gdLst/>
            <a:ahLst/>
            <a:cxnLst/>
            <a:rect l="l" t="t" r="r" b="b"/>
            <a:pathLst>
              <a:path w="4475140" h="2130473">
                <a:moveTo>
                  <a:pt x="0" y="0"/>
                </a:moveTo>
                <a:lnTo>
                  <a:pt x="1074821" y="0"/>
                </a:lnTo>
                <a:lnTo>
                  <a:pt x="1074821" y="239"/>
                </a:lnTo>
                <a:lnTo>
                  <a:pt x="4475140" y="239"/>
                </a:lnTo>
                <a:lnTo>
                  <a:pt x="3488563" y="2130473"/>
                </a:lnTo>
                <a:lnTo>
                  <a:pt x="0" y="213047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9194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09C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BD2525-2304-184F-B2BC-E923E113AF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8538" y="643467"/>
            <a:ext cx="765782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978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6532EC-207B-B947-A005-76160FE92194}"/>
              </a:ext>
            </a:extLst>
          </p:cNvPr>
          <p:cNvSpPr txBox="1"/>
          <p:nvPr/>
        </p:nvSpPr>
        <p:spPr>
          <a:xfrm>
            <a:off x="591015" y="1107787"/>
            <a:ext cx="986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Comic Sans MS" panose="030F0902030302020204" pitchFamily="66" charset="0"/>
              </a:rPr>
              <a:t>Jam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82FD7-C170-804D-A0A2-593400A8D902}"/>
              </a:ext>
            </a:extLst>
          </p:cNvPr>
          <p:cNvSpPr txBox="1"/>
          <p:nvPr/>
        </p:nvSpPr>
        <p:spPr>
          <a:xfrm>
            <a:off x="3231973" y="3319273"/>
            <a:ext cx="15905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Sicoled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AC729A-AAA3-9A48-9E23-BBD4ACE93F01}"/>
              </a:ext>
            </a:extLst>
          </p:cNvPr>
          <p:cNvSpPr txBox="1"/>
          <p:nvPr/>
        </p:nvSpPr>
        <p:spPr>
          <a:xfrm>
            <a:off x="8413183" y="946130"/>
            <a:ext cx="1385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Comic Sans MS" panose="030F0902030302020204" pitchFamily="66" charset="0"/>
              </a:rPr>
              <a:t>Lemon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DAB61B-DC94-9047-9B49-2D434370A492}"/>
              </a:ext>
            </a:extLst>
          </p:cNvPr>
          <p:cNvSpPr txBox="1"/>
          <p:nvPr/>
        </p:nvSpPr>
        <p:spPr>
          <a:xfrm>
            <a:off x="8152238" y="3175641"/>
            <a:ext cx="1414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Menyn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B0800-573E-B24A-8143-7AF0D0872536}"/>
              </a:ext>
            </a:extLst>
          </p:cNvPr>
          <p:cNvSpPr txBox="1"/>
          <p:nvPr/>
        </p:nvSpPr>
        <p:spPr>
          <a:xfrm>
            <a:off x="1177826" y="4535426"/>
            <a:ext cx="1281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Siwgr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F34049-7DD9-894D-AD60-9C4A224C920A}"/>
              </a:ext>
            </a:extLst>
          </p:cNvPr>
          <p:cNvSpPr txBox="1"/>
          <p:nvPr/>
        </p:nvSpPr>
        <p:spPr>
          <a:xfrm>
            <a:off x="4041221" y="1646520"/>
            <a:ext cx="18101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Hufen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iâ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99BBD5-4B77-C04F-A9E5-11336784F081}"/>
              </a:ext>
            </a:extLst>
          </p:cNvPr>
          <p:cNvSpPr txBox="1"/>
          <p:nvPr/>
        </p:nvSpPr>
        <p:spPr>
          <a:xfrm>
            <a:off x="6096000" y="5341435"/>
            <a:ext cx="8835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Mêl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73479F-7079-DB44-8FDF-D3402CD9F377}"/>
              </a:ext>
            </a:extLst>
          </p:cNvPr>
          <p:cNvSpPr txBox="1"/>
          <p:nvPr/>
        </p:nvSpPr>
        <p:spPr>
          <a:xfrm>
            <a:off x="8647779" y="5054452"/>
            <a:ext cx="2301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 panose="030F0902030302020204" pitchFamily="66" charset="0"/>
              </a:rPr>
              <a:t>Mefus</a:t>
            </a:r>
            <a:r>
              <a:rPr lang="en-US" sz="3200" dirty="0">
                <a:latin typeface="Comic Sans MS" panose="030F0902030302020204" pitchFamily="66" charset="0"/>
              </a:rPr>
              <a:t> a </a:t>
            </a:r>
            <a:r>
              <a:rPr lang="en-US" sz="3200" dirty="0" err="1">
                <a:latin typeface="Comic Sans MS" panose="030F0902030302020204" pitchFamily="66" charset="0"/>
              </a:rPr>
              <a:t>hufen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5D3670E-F396-5844-9E6B-60ECEE5D5C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5952">
            <a:off x="6675596" y="4438415"/>
            <a:ext cx="717130" cy="9611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9CB661-271C-814E-96ED-A735794592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26583">
            <a:off x="3940003" y="3861655"/>
            <a:ext cx="717130" cy="10146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9EAE7DF-8E68-AD46-B605-5D201C966C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405" y="1762751"/>
            <a:ext cx="1119645" cy="11196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74324FB-02A5-C84B-B3DD-DFBB00AA2A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139499">
            <a:off x="661567" y="5155026"/>
            <a:ext cx="885678" cy="11159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B07A628-AF14-4D49-9A44-37BEA0F8C0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48601">
            <a:off x="5701845" y="1737315"/>
            <a:ext cx="788310" cy="153720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FE92831-92BD-B54C-88A9-70C22725752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88347" y="3652919"/>
            <a:ext cx="1120558" cy="8964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B57F550-7338-DC45-96FB-A0782601F2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26545">
            <a:off x="9699717" y="1042118"/>
            <a:ext cx="872795" cy="11196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4DBA03A-82D4-4848-A102-03574502944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341808" y="5211480"/>
            <a:ext cx="1429461" cy="14294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0377594-9B46-144B-BB5F-4A2996BBF71F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657" t="194" b="17867"/>
          <a:stretch/>
        </p:blipFill>
        <p:spPr>
          <a:xfrm>
            <a:off x="164068" y="58876"/>
            <a:ext cx="6580087" cy="65276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242FCF8-082A-3A48-89A1-F659BC43D21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2893" t="194" r="-1" b="17867"/>
          <a:stretch/>
        </p:blipFill>
        <p:spPr>
          <a:xfrm>
            <a:off x="6744155" y="58876"/>
            <a:ext cx="5107311" cy="652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691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0BE47-4A93-FF4C-925D-F4EE290E7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u="sng" dirty="0" err="1"/>
              <a:t>Amcan</a:t>
            </a:r>
            <a:r>
              <a:rPr lang="en-US" sz="5400" u="sng" dirty="0"/>
              <a:t> y </a:t>
            </a:r>
            <a:r>
              <a:rPr lang="en-US" sz="5400" u="sng" dirty="0" err="1"/>
              <a:t>wers</a:t>
            </a:r>
            <a:r>
              <a:rPr lang="en-US" sz="5400" u="sng" dirty="0"/>
              <a:t>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A382D-FE9F-6843-8F9F-F8A50582B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I </a:t>
            </a:r>
            <a:r>
              <a:rPr lang="en-GB" sz="5400" b="1" dirty="0" err="1"/>
              <a:t>ddefnyddio</a:t>
            </a:r>
            <a:r>
              <a:rPr lang="en-GB" sz="5400" b="1" dirty="0"/>
              <a:t> </a:t>
            </a:r>
            <a:r>
              <a:rPr lang="en-GB" sz="5400" b="1" dirty="0" err="1"/>
              <a:t>ansoddairiau</a:t>
            </a:r>
            <a:r>
              <a:rPr lang="en-GB" sz="5400" b="1" dirty="0"/>
              <a:t> </a:t>
            </a:r>
            <a:r>
              <a:rPr lang="en-GB" sz="5400" b="1" dirty="0" err="1"/>
              <a:t>mewn</a:t>
            </a:r>
            <a:r>
              <a:rPr lang="en-GB" sz="5400" b="1" dirty="0"/>
              <a:t> </a:t>
            </a:r>
            <a:r>
              <a:rPr lang="en-GB" sz="5400" b="1" dirty="0" err="1"/>
              <a:t>brawddegau</a:t>
            </a:r>
            <a:r>
              <a:rPr lang="en-GB" sz="5400" b="1" dirty="0"/>
              <a:t>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121C21F-4B83-A544-8040-B4ABE34671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01" r="26182" b="1"/>
          <a:stretch/>
        </p:blipFill>
        <p:spPr>
          <a:xfrm>
            <a:off x="97927" y="83005"/>
            <a:ext cx="5334833" cy="1330456"/>
          </a:xfrm>
          <a:custGeom>
            <a:avLst/>
            <a:gdLst/>
            <a:ahLst/>
            <a:cxnLst/>
            <a:rect l="l" t="t" r="r" b="b"/>
            <a:pathLst>
              <a:path w="8542682" h="2130473">
                <a:moveTo>
                  <a:pt x="986689" y="0"/>
                </a:moveTo>
                <a:lnTo>
                  <a:pt x="8542682" y="0"/>
                </a:lnTo>
                <a:lnTo>
                  <a:pt x="8542682" y="2130473"/>
                </a:lnTo>
                <a:lnTo>
                  <a:pt x="0" y="213047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541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7688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265C8-6174-7E4C-B939-6F2BA6559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Ansoddair?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783130-2EB7-3342-AAE5-B1A0F823E3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2554"/>
          <a:stretch/>
        </p:blipFill>
        <p:spPr>
          <a:xfrm>
            <a:off x="1265759" y="917725"/>
            <a:ext cx="4830241" cy="281082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5FAD3-29AD-3744-B338-4A891363D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6600" b="1" dirty="0" err="1">
                <a:solidFill>
                  <a:srgbClr val="FFFFFF"/>
                </a:solidFill>
              </a:rPr>
              <a:t>Gair</a:t>
            </a:r>
            <a:r>
              <a:rPr lang="en-GB" sz="6600" b="1" dirty="0">
                <a:solidFill>
                  <a:srgbClr val="FFFFFF"/>
                </a:solidFill>
              </a:rPr>
              <a:t> </a:t>
            </a:r>
            <a:r>
              <a:rPr lang="en-GB" sz="6600" b="1" dirty="0" err="1">
                <a:solidFill>
                  <a:srgbClr val="FFFFFF"/>
                </a:solidFill>
              </a:rPr>
              <a:t>syn</a:t>
            </a:r>
            <a:r>
              <a:rPr lang="en-GB" sz="6600" b="1" dirty="0">
                <a:solidFill>
                  <a:srgbClr val="FFFFFF"/>
                </a:solidFill>
              </a:rPr>
              <a:t> </a:t>
            </a:r>
            <a:r>
              <a:rPr lang="en-GB" sz="6600" b="1" dirty="0" err="1">
                <a:solidFill>
                  <a:srgbClr val="FFFFFF"/>
                </a:solidFill>
              </a:rPr>
              <a:t>disgrifio</a:t>
            </a:r>
            <a:r>
              <a:rPr lang="en-GB" sz="6600" b="1" dirty="0">
                <a:solidFill>
                  <a:srgbClr val="FFFFFF"/>
                </a:solidFill>
              </a:rPr>
              <a:t> </a:t>
            </a:r>
            <a:r>
              <a:rPr lang="en-GB" sz="6600" b="1" dirty="0" err="1">
                <a:solidFill>
                  <a:srgbClr val="FFFFFF"/>
                </a:solidFill>
              </a:rPr>
              <a:t>enw</a:t>
            </a:r>
            <a:endParaRPr lang="en-GB" sz="66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985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E35D317-F8F2-3047-BA57-1EB639329719}"/>
              </a:ext>
            </a:extLst>
          </p:cNvPr>
          <p:cNvSpPr/>
          <p:nvPr/>
        </p:nvSpPr>
        <p:spPr>
          <a:xfrm>
            <a:off x="3950114" y="2190751"/>
            <a:ext cx="4416425" cy="164242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Ansoddeiriau</a:t>
            </a:r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637384-13B2-3D40-963F-7C4F84583658}"/>
              </a:ext>
            </a:extLst>
          </p:cNvPr>
          <p:cNvSpPr txBox="1"/>
          <p:nvPr/>
        </p:nvSpPr>
        <p:spPr>
          <a:xfrm>
            <a:off x="2814096" y="1041558"/>
            <a:ext cx="5370513" cy="15097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latin typeface="Comic Sans MS" panose="030F0902030302020204" pitchFamily="66" charset="0"/>
              </a:rPr>
              <a:t>Blasus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74AAF0-D3F4-5346-969E-621CCADC3EAA}"/>
              </a:ext>
            </a:extLst>
          </p:cNvPr>
          <p:cNvSpPr txBox="1"/>
          <p:nvPr/>
        </p:nvSpPr>
        <p:spPr>
          <a:xfrm>
            <a:off x="9028145" y="1969293"/>
            <a:ext cx="5370513" cy="15097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latin typeface="Comic Sans MS" panose="030F0902030302020204" pitchFamily="66" charset="0"/>
              </a:rPr>
              <a:t>Hyfryd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1991AF-5398-9F47-AA08-692C0FDAE299}"/>
              </a:ext>
            </a:extLst>
          </p:cNvPr>
          <p:cNvSpPr txBox="1"/>
          <p:nvPr/>
        </p:nvSpPr>
        <p:spPr>
          <a:xfrm>
            <a:off x="2334593" y="3205162"/>
            <a:ext cx="10821988" cy="44767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err="1">
                <a:latin typeface="Comic Sans MS" panose="030F0902030302020204" pitchFamily="66" charset="0"/>
              </a:rPr>
              <a:t>Neis</a:t>
            </a:r>
            <a:endParaRPr lang="en-US" sz="2400">
              <a:latin typeface="Comic Sans MS" panose="030F09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51DC3F-4C75-E14F-8106-EF19CD1DEE25}"/>
              </a:ext>
            </a:extLst>
          </p:cNvPr>
          <p:cNvSpPr txBox="1"/>
          <p:nvPr/>
        </p:nvSpPr>
        <p:spPr>
          <a:xfrm>
            <a:off x="3950114" y="4847589"/>
            <a:ext cx="10821988" cy="5810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latin typeface="Comic Sans MS" panose="030F0902030302020204" pitchFamily="66" charset="0"/>
              </a:rPr>
              <a:t>Melys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8CC349-C9BA-FB47-A147-F964314FF167}"/>
              </a:ext>
            </a:extLst>
          </p:cNvPr>
          <p:cNvSpPr txBox="1"/>
          <p:nvPr/>
        </p:nvSpPr>
        <p:spPr>
          <a:xfrm>
            <a:off x="9028145" y="4539798"/>
            <a:ext cx="10821988" cy="11112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800" dirty="0" err="1">
                <a:latin typeface="Comic Sans MS" panose="030F0902030302020204" pitchFamily="66" charset="0"/>
              </a:rPr>
              <a:t>Perffaith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8407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71060D2-29BE-8743-8B51-569077411B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" t="194" b="17867"/>
          <a:stretch/>
        </p:blipFill>
        <p:spPr>
          <a:xfrm>
            <a:off x="4245351" y="6377195"/>
            <a:ext cx="3701299" cy="3671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A4BCDDA-CF54-4D45-B5FD-F6E3060F44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" t="194" b="17867"/>
          <a:stretch/>
        </p:blipFill>
        <p:spPr>
          <a:xfrm rot="5400000">
            <a:off x="2539368" y="2147866"/>
            <a:ext cx="3701299" cy="3671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424D8E-483A-CE4F-AD00-B6CDE550B0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" t="194" b="17867"/>
          <a:stretch/>
        </p:blipFill>
        <p:spPr>
          <a:xfrm rot="5400000">
            <a:off x="5912411" y="2147866"/>
            <a:ext cx="3701299" cy="3671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4CDF2A-2E5A-9048-B24D-4E3CF661BD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" t="195" r="43227" b="9110"/>
          <a:stretch/>
        </p:blipFill>
        <p:spPr>
          <a:xfrm rot="5400000">
            <a:off x="3325032" y="5076440"/>
            <a:ext cx="2090729" cy="40641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41C3AA2-D8C2-5946-B476-4B775A3125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" t="195" r="43227" b="9110"/>
          <a:stretch/>
        </p:blipFill>
        <p:spPr>
          <a:xfrm rot="5400000">
            <a:off x="6698075" y="5076440"/>
            <a:ext cx="2090729" cy="40641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FA9157C-3D69-DC4E-9658-297FA7845765}"/>
              </a:ext>
            </a:extLst>
          </p:cNvPr>
          <p:cNvCxnSpPr/>
          <p:nvPr/>
        </p:nvCxnSpPr>
        <p:spPr>
          <a:xfrm>
            <a:off x="4677834" y="4808270"/>
            <a:ext cx="2836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FDFDCA8-18E9-FF42-B1E0-9D95463DF075}"/>
              </a:ext>
            </a:extLst>
          </p:cNvPr>
          <p:cNvCxnSpPr/>
          <p:nvPr/>
        </p:nvCxnSpPr>
        <p:spPr>
          <a:xfrm>
            <a:off x="4658374" y="5475434"/>
            <a:ext cx="2836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B52752B-259F-AF4D-A87F-C6EB561BF8F1}"/>
              </a:ext>
            </a:extLst>
          </p:cNvPr>
          <p:cNvCxnSpPr/>
          <p:nvPr/>
        </p:nvCxnSpPr>
        <p:spPr>
          <a:xfrm>
            <a:off x="4677834" y="6123962"/>
            <a:ext cx="2836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9A5EFD4-50B0-294A-8B27-49B2A3612339}"/>
              </a:ext>
            </a:extLst>
          </p:cNvPr>
          <p:cNvCxnSpPr/>
          <p:nvPr/>
        </p:nvCxnSpPr>
        <p:spPr>
          <a:xfrm>
            <a:off x="4677834" y="4182104"/>
            <a:ext cx="28363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B7D39E01-E815-0A45-82B9-A99755C232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535" r="11545" b="6204"/>
          <a:stretch/>
        </p:blipFill>
        <p:spPr>
          <a:xfrm>
            <a:off x="4531222" y="984577"/>
            <a:ext cx="3005865" cy="266610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DD9CC4F-C576-2B47-8244-FEC48583F14D}"/>
              </a:ext>
            </a:extLst>
          </p:cNvPr>
          <p:cNvSpPr txBox="1"/>
          <p:nvPr/>
        </p:nvSpPr>
        <p:spPr>
          <a:xfrm>
            <a:off x="4147726" y="606791"/>
            <a:ext cx="3857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 err="1">
                <a:latin typeface="Comic Sans MS" panose="030F0902030302020204" pitchFamily="66" charset="0"/>
              </a:rPr>
              <a:t>Fy</a:t>
            </a:r>
            <a:r>
              <a:rPr lang="en-US" u="sng" dirty="0">
                <a:latin typeface="Comic Sans MS" panose="030F0902030302020204" pitchFamily="66" charset="0"/>
              </a:rPr>
              <a:t> </a:t>
            </a:r>
            <a:r>
              <a:rPr lang="en-US" u="sng" dirty="0" err="1">
                <a:latin typeface="Comic Sans MS" panose="030F0902030302020204" pitchFamily="66" charset="0"/>
              </a:rPr>
              <a:t>Nghrempog</a:t>
            </a:r>
            <a:endParaRPr lang="en-US" u="sng" dirty="0">
              <a:latin typeface="Comic Sans MS" panose="030F0902030302020204" pitchFamily="66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BDF51F-CF7A-0549-9547-B9B7DC67D626}"/>
              </a:ext>
            </a:extLst>
          </p:cNvPr>
          <p:cNvSpPr txBox="1"/>
          <p:nvPr/>
        </p:nvSpPr>
        <p:spPr>
          <a:xfrm>
            <a:off x="4225889" y="146440"/>
            <a:ext cx="4081770" cy="24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13" dirty="0" err="1">
                <a:latin typeface="Comic Sans MS" panose="030F0902030302020204" pitchFamily="66" charset="0"/>
              </a:rPr>
              <a:t>Enw</a:t>
            </a:r>
            <a:r>
              <a:rPr lang="en-US" sz="1013" dirty="0">
                <a:latin typeface="Comic Sans MS" panose="030F0902030302020204" pitchFamily="66" charset="0"/>
              </a:rPr>
              <a:t>:..............................................    </a:t>
            </a:r>
            <a:r>
              <a:rPr lang="en-US" sz="1013" dirty="0" err="1">
                <a:latin typeface="Comic Sans MS" panose="030F0902030302020204" pitchFamily="66" charset="0"/>
              </a:rPr>
              <a:t>Dyddiad</a:t>
            </a:r>
            <a:r>
              <a:rPr lang="en-US" sz="1013" dirty="0">
                <a:latin typeface="Comic Sans MS" panose="030F0902030302020204" pitchFamily="66" charset="0"/>
              </a:rPr>
              <a:t>:...................................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7EF4A1-D10E-AA44-9AC6-BA789084B305}"/>
              </a:ext>
            </a:extLst>
          </p:cNvPr>
          <p:cNvSpPr txBox="1"/>
          <p:nvPr/>
        </p:nvSpPr>
        <p:spPr>
          <a:xfrm>
            <a:off x="6735337" y="10007"/>
            <a:ext cx="34970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>
                <a:latin typeface="Comic Sans MS" panose="030F0902030302020204" pitchFamily="66" charset="0"/>
              </a:rPr>
              <a:t>Dydd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Mawrth</a:t>
            </a:r>
            <a:r>
              <a:rPr lang="en-US" sz="1600" dirty="0">
                <a:latin typeface="Comic Sans MS" panose="030F0902030302020204" pitchFamily="66" charset="0"/>
              </a:rPr>
              <a:t> </a:t>
            </a:r>
            <a:r>
              <a:rPr lang="en-US" sz="1600" dirty="0" err="1">
                <a:latin typeface="Comic Sans MS" panose="030F0902030302020204" pitchFamily="66" charset="0"/>
              </a:rPr>
              <a:t>Chwefror</a:t>
            </a:r>
            <a:r>
              <a:rPr lang="en-US" sz="1600" dirty="0">
                <a:latin typeface="Comic Sans MS" panose="030F0902030302020204" pitchFamily="66" charset="0"/>
              </a:rPr>
              <a:t> 25fed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D7445-437C-384A-BBEE-B4425AF73093}"/>
              </a:ext>
            </a:extLst>
          </p:cNvPr>
          <p:cNvSpPr txBox="1"/>
          <p:nvPr/>
        </p:nvSpPr>
        <p:spPr>
          <a:xfrm>
            <a:off x="4677834" y="3792274"/>
            <a:ext cx="281687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Dwi’n</a:t>
            </a:r>
            <a:r>
              <a:rPr lang="en-US" sz="22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hoffi</a:t>
            </a:r>
            <a:r>
              <a:rPr lang="en-US" sz="2200" dirty="0">
                <a:solidFill>
                  <a:srgbClr val="FF0000"/>
                </a:solidFill>
                <a:latin typeface="Comic Sans MS" panose="030F0902030302020204" pitchFamily="66" charset="0"/>
              </a:rPr>
              <a:t> ................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4C72F4-2802-A041-8335-F846CB803F7A}"/>
              </a:ext>
            </a:extLst>
          </p:cNvPr>
          <p:cNvSpPr txBox="1"/>
          <p:nvPr/>
        </p:nvSpPr>
        <p:spPr>
          <a:xfrm>
            <a:off x="4666372" y="4347675"/>
            <a:ext cx="2859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ar</a:t>
            </a:r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fy</a:t>
            </a:r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nghrempog</a:t>
            </a:r>
            <a:endParaRPr lang="en-US" sz="2400" dirty="0">
              <a:solidFill>
                <a:srgbClr val="FF0000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DC4DD8-C5B7-0842-A2B4-2591D2063456}"/>
              </a:ext>
            </a:extLst>
          </p:cNvPr>
          <p:cNvSpPr txBox="1"/>
          <p:nvPr/>
        </p:nvSpPr>
        <p:spPr>
          <a:xfrm>
            <a:off x="4677834" y="5061503"/>
            <a:ext cx="2666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achos</a:t>
            </a:r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1591079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</Words>
  <Application>Microsoft Macintosh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Comic Sans MS</vt:lpstr>
      <vt:lpstr>Office Theme</vt:lpstr>
      <vt:lpstr>Diwrnod Crempog</vt:lpstr>
      <vt:lpstr>PowerPoint Presentation</vt:lpstr>
      <vt:lpstr>PowerPoint Presentation</vt:lpstr>
      <vt:lpstr>Amcan y wers:</vt:lpstr>
      <vt:lpstr>Ansoddair?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Diwrnod Crempog</dc:title>
  <dc:creator>Sali Jones (1902776)</dc:creator>
  <cp:lastModifiedBy>Sali Jones (1902776)</cp:lastModifiedBy>
  <cp:revision>1</cp:revision>
  <dcterms:created xsi:type="dcterms:W3CDTF">2020-04-28T12:37:30Z</dcterms:created>
  <dcterms:modified xsi:type="dcterms:W3CDTF">2020-04-28T12:38:17Z</dcterms:modified>
</cp:coreProperties>
</file>