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0"/>
  </p:notesMasterIdLst>
  <p:sldIdLst>
    <p:sldId id="256" r:id="rId2"/>
    <p:sldId id="257" r:id="rId3"/>
    <p:sldId id="261" r:id="rId4"/>
    <p:sldId id="262" r:id="rId5"/>
    <p:sldId id="264" r:id="rId6"/>
    <p:sldId id="265" r:id="rId7"/>
    <p:sldId id="268" r:id="rId8"/>
    <p:sldId id="269" r:id="rId9"/>
    <p:sldId id="263" r:id="rId10"/>
    <p:sldId id="258" r:id="rId11"/>
    <p:sldId id="259" r:id="rId12"/>
    <p:sldId id="260" r:id="rId13"/>
    <p:sldId id="273" r:id="rId14"/>
    <p:sldId id="274" r:id="rId15"/>
    <p:sldId id="272" r:id="rId16"/>
    <p:sldId id="266" r:id="rId17"/>
    <p:sldId id="267" r:id="rId18"/>
    <p:sldId id="275" r:id="rId1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FFDBB"/>
    <a:srgbClr val="FFFFCC"/>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4AFA62-6BFD-4DD7-8B00-7DFA6EA22BE5}" v="5" dt="2022-02-23T13:18:48.4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3196" autoAdjust="0"/>
  </p:normalViewPr>
  <p:slideViewPr>
    <p:cSldViewPr snapToGrid="0">
      <p:cViewPr varScale="1">
        <p:scale>
          <a:sx n="59" d="100"/>
          <a:sy n="59" d="100"/>
        </p:scale>
        <p:origin x="1170"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514AFA62-6BFD-4DD7-8B00-7DFA6EA22BE5}"/>
    <pc:docChg chg="custSel addSld delSld modSld">
      <pc:chgData name="Laura Knight" userId="fcc6b1b8-7f69-4c06-9fd3-1a1553b3cd99" providerId="ADAL" clId="{514AFA62-6BFD-4DD7-8B00-7DFA6EA22BE5}" dt="2022-02-23T13:18:48.415" v="58"/>
      <pc:docMkLst>
        <pc:docMk/>
      </pc:docMkLst>
      <pc:sldChg chg="modSp mod">
        <pc:chgData name="Laura Knight" userId="fcc6b1b8-7f69-4c06-9fd3-1a1553b3cd99" providerId="ADAL" clId="{514AFA62-6BFD-4DD7-8B00-7DFA6EA22BE5}" dt="2022-02-23T13:11:21.322" v="15" actId="27636"/>
        <pc:sldMkLst>
          <pc:docMk/>
          <pc:sldMk cId="428558305" sldId="258"/>
        </pc:sldMkLst>
        <pc:spChg chg="mod">
          <ac:chgData name="Laura Knight" userId="fcc6b1b8-7f69-4c06-9fd3-1a1553b3cd99" providerId="ADAL" clId="{514AFA62-6BFD-4DD7-8B00-7DFA6EA22BE5}" dt="2022-02-23T13:11:21.322" v="15" actId="27636"/>
          <ac:spMkLst>
            <pc:docMk/>
            <pc:sldMk cId="428558305" sldId="258"/>
            <ac:spMk id="3" creationId="{00000000-0000-0000-0000-000000000000}"/>
          </ac:spMkLst>
        </pc:spChg>
      </pc:sldChg>
      <pc:sldChg chg="modSp mod">
        <pc:chgData name="Laura Knight" userId="fcc6b1b8-7f69-4c06-9fd3-1a1553b3cd99" providerId="ADAL" clId="{514AFA62-6BFD-4DD7-8B00-7DFA6EA22BE5}" dt="2022-02-23T13:11:21.313" v="14" actId="27636"/>
        <pc:sldMkLst>
          <pc:docMk/>
          <pc:sldMk cId="2064080055" sldId="265"/>
        </pc:sldMkLst>
        <pc:spChg chg="mod">
          <ac:chgData name="Laura Knight" userId="fcc6b1b8-7f69-4c06-9fd3-1a1553b3cd99" providerId="ADAL" clId="{514AFA62-6BFD-4DD7-8B00-7DFA6EA22BE5}" dt="2022-02-23T13:11:21.313" v="14" actId="27636"/>
          <ac:spMkLst>
            <pc:docMk/>
            <pc:sldMk cId="2064080055" sldId="265"/>
            <ac:spMk id="3" creationId="{00000000-0000-0000-0000-000000000000}"/>
          </ac:spMkLst>
        </pc:spChg>
      </pc:sldChg>
      <pc:sldChg chg="del">
        <pc:chgData name="Laura Knight" userId="fcc6b1b8-7f69-4c06-9fd3-1a1553b3cd99" providerId="ADAL" clId="{514AFA62-6BFD-4DD7-8B00-7DFA6EA22BE5}" dt="2022-02-23T13:17:57.203" v="16" actId="47"/>
        <pc:sldMkLst>
          <pc:docMk/>
          <pc:sldMk cId="595354191" sldId="270"/>
        </pc:sldMkLst>
      </pc:sldChg>
      <pc:sldChg chg="del">
        <pc:chgData name="Laura Knight" userId="fcc6b1b8-7f69-4c06-9fd3-1a1553b3cd99" providerId="ADAL" clId="{514AFA62-6BFD-4DD7-8B00-7DFA6EA22BE5}" dt="2022-02-23T13:11:21.278" v="13" actId="47"/>
        <pc:sldMkLst>
          <pc:docMk/>
          <pc:sldMk cId="3106595297" sldId="271"/>
        </pc:sldMkLst>
      </pc:sldChg>
      <pc:sldChg chg="addSp delSp modSp mod modNotesTx">
        <pc:chgData name="Laura Knight" userId="fcc6b1b8-7f69-4c06-9fd3-1a1553b3cd99" providerId="ADAL" clId="{514AFA62-6BFD-4DD7-8B00-7DFA6EA22BE5}" dt="2022-02-23T13:10:14.884" v="12"/>
        <pc:sldMkLst>
          <pc:docMk/>
          <pc:sldMk cId="2790958397" sldId="272"/>
        </pc:sldMkLst>
        <pc:picChg chg="del">
          <ac:chgData name="Laura Knight" userId="fcc6b1b8-7f69-4c06-9fd3-1a1553b3cd99" providerId="ADAL" clId="{514AFA62-6BFD-4DD7-8B00-7DFA6EA22BE5}" dt="2022-02-23T13:07:32.335" v="4" actId="478"/>
          <ac:picMkLst>
            <pc:docMk/>
            <pc:sldMk cId="2790958397" sldId="272"/>
            <ac:picMk id="2" creationId="{03019BCC-ABF0-4C29-99DE-ED060153D5FC}"/>
          </ac:picMkLst>
        </pc:picChg>
        <pc:picChg chg="del">
          <ac:chgData name="Laura Knight" userId="fcc6b1b8-7f69-4c06-9fd3-1a1553b3cd99" providerId="ADAL" clId="{514AFA62-6BFD-4DD7-8B00-7DFA6EA22BE5}" dt="2022-02-23T13:10:14.884" v="12"/>
          <ac:picMkLst>
            <pc:docMk/>
            <pc:sldMk cId="2790958397" sldId="272"/>
            <ac:picMk id="4" creationId="{00000000-0000-0000-0000-000000000000}"/>
          </ac:picMkLst>
        </pc:picChg>
        <pc:picChg chg="add mod modCrop">
          <ac:chgData name="Laura Knight" userId="fcc6b1b8-7f69-4c06-9fd3-1a1553b3cd99" providerId="ADAL" clId="{514AFA62-6BFD-4DD7-8B00-7DFA6EA22BE5}" dt="2022-02-23T13:08:10.941" v="11" actId="1076"/>
          <ac:picMkLst>
            <pc:docMk/>
            <pc:sldMk cId="2790958397" sldId="272"/>
            <ac:picMk id="6" creationId="{3702BBFC-B089-4374-9FB4-82971B09E4AC}"/>
          </ac:picMkLst>
        </pc:picChg>
        <pc:picChg chg="add mod">
          <ac:chgData name="Laura Knight" userId="fcc6b1b8-7f69-4c06-9fd3-1a1553b3cd99" providerId="ADAL" clId="{514AFA62-6BFD-4DD7-8B00-7DFA6EA22BE5}" dt="2022-02-23T13:10:14.884" v="12"/>
          <ac:picMkLst>
            <pc:docMk/>
            <pc:sldMk cId="2790958397" sldId="272"/>
            <ac:picMk id="8" creationId="{E226B88D-EA9A-478B-8A44-6E14E2E740CE}"/>
          </ac:picMkLst>
        </pc:picChg>
      </pc:sldChg>
      <pc:sldChg chg="addSp delSp modSp new mod">
        <pc:chgData name="Laura Knight" userId="fcc6b1b8-7f69-4c06-9fd3-1a1553b3cd99" providerId="ADAL" clId="{514AFA62-6BFD-4DD7-8B00-7DFA6EA22BE5}" dt="2022-02-23T13:18:48.415" v="58"/>
        <pc:sldMkLst>
          <pc:docMk/>
          <pc:sldMk cId="1642297578" sldId="275"/>
        </pc:sldMkLst>
        <pc:spChg chg="del mod">
          <ac:chgData name="Laura Knight" userId="fcc6b1b8-7f69-4c06-9fd3-1a1553b3cd99" providerId="ADAL" clId="{514AFA62-6BFD-4DD7-8B00-7DFA6EA22BE5}" dt="2022-02-23T13:18:19.920" v="57" actId="478"/>
          <ac:spMkLst>
            <pc:docMk/>
            <pc:sldMk cId="1642297578" sldId="275"/>
            <ac:spMk id="2" creationId="{856FF596-7834-40DB-B4E1-0DC98F2753FD}"/>
          </ac:spMkLst>
        </pc:spChg>
        <pc:spChg chg="mod">
          <ac:chgData name="Laura Knight" userId="fcc6b1b8-7f69-4c06-9fd3-1a1553b3cd99" providerId="ADAL" clId="{514AFA62-6BFD-4DD7-8B00-7DFA6EA22BE5}" dt="2022-02-23T13:18:16.601" v="55" actId="122"/>
          <ac:spMkLst>
            <pc:docMk/>
            <pc:sldMk cId="1642297578" sldId="275"/>
            <ac:spMk id="3" creationId="{66F2F28D-77D1-4701-BA46-0125089193AD}"/>
          </ac:spMkLst>
        </pc:spChg>
        <pc:picChg chg="add mod">
          <ac:chgData name="Laura Knight" userId="fcc6b1b8-7f69-4c06-9fd3-1a1553b3cd99" providerId="ADAL" clId="{514AFA62-6BFD-4DD7-8B00-7DFA6EA22BE5}" dt="2022-02-23T13:18:48.415" v="58"/>
          <ac:picMkLst>
            <pc:docMk/>
            <pc:sldMk cId="1642297578" sldId="275"/>
            <ac:picMk id="4" creationId="{1DF5E825-1E54-424D-AFCA-0E941B9EB59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C2E57837-003A-4267-A3CE-3C1E4340BC7D}" type="datetimeFigureOut">
              <a:rPr lang="en-GB" smtClean="0"/>
              <a:t>23/02/2022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4D84EFF-9C4C-47A7-B78A-6F3B55661DC5}" type="slidenum">
              <a:rPr lang="en-GB" smtClean="0"/>
              <a:t>‹#›</a:t>
            </a:fld>
            <a:endParaRPr lang="en-GB"/>
          </a:p>
        </p:txBody>
      </p:sp>
    </p:spTree>
    <p:extLst>
      <p:ext uri="{BB962C8B-B14F-4D97-AF65-F5344CB8AC3E}">
        <p14:creationId xmlns:p14="http://schemas.microsoft.com/office/powerpoint/2010/main" val="3885767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sentencingcouncil.org.uk/about-sentencing/types-of-sentenc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U_uvbthrlR4"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youtube.com/watch?v=Oy4f23LV-IM"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s3-eu-west-2.amazonaws.com/lawcom-prod-storage-11jsxou24uy7q/uploads/2018/11/Sentencing-Code-report-Web-version-1.pdf"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s3-eu-west-2.amazonaws.com/lawcom-prod-storage-11jsxou24uy7q/uploads/2018/12/6.5138_LC_Sentencing-code-summary-report_Web.pdf"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lawgazette.co.uk/legal-updates/an-analysis-of-the-sentencing-code/5104692.article"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legislation.gov.uk/ukpga/2020/17/contents/enacted"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4D84EFF-9C4C-47A7-B78A-6F3B55661DC5}" type="slidenum">
              <a:rPr lang="en-GB" smtClean="0"/>
              <a:t>1</a:t>
            </a:fld>
            <a:endParaRPr lang="en-GB"/>
          </a:p>
        </p:txBody>
      </p:sp>
    </p:spTree>
    <p:extLst>
      <p:ext uri="{BB962C8B-B14F-4D97-AF65-F5344CB8AC3E}">
        <p14:creationId xmlns:p14="http://schemas.microsoft.com/office/powerpoint/2010/main" val="3630806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4D84EFF-9C4C-47A7-B78A-6F3B55661DC5}" type="slidenum">
              <a:rPr lang="en-GB" smtClean="0"/>
              <a:t>2</a:t>
            </a:fld>
            <a:endParaRPr lang="en-GB"/>
          </a:p>
        </p:txBody>
      </p:sp>
    </p:spTree>
    <p:extLst>
      <p:ext uri="{BB962C8B-B14F-4D97-AF65-F5344CB8AC3E}">
        <p14:creationId xmlns:p14="http://schemas.microsoft.com/office/powerpoint/2010/main" val="67351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4D84EFF-9C4C-47A7-B78A-6F3B55661DC5}" type="slidenum">
              <a:rPr lang="en-GB" smtClean="0"/>
              <a:t>3</a:t>
            </a:fld>
            <a:endParaRPr lang="en-GB"/>
          </a:p>
        </p:txBody>
      </p:sp>
    </p:spTree>
    <p:extLst>
      <p:ext uri="{BB962C8B-B14F-4D97-AF65-F5344CB8AC3E}">
        <p14:creationId xmlns:p14="http://schemas.microsoft.com/office/powerpoint/2010/main" val="2411056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4D84EFF-9C4C-47A7-B78A-6F3B55661DC5}" type="slidenum">
              <a:rPr lang="en-GB" smtClean="0"/>
              <a:t>4</a:t>
            </a:fld>
            <a:endParaRPr lang="en-GB"/>
          </a:p>
        </p:txBody>
      </p:sp>
    </p:spTree>
    <p:extLst>
      <p:ext uri="{BB962C8B-B14F-4D97-AF65-F5344CB8AC3E}">
        <p14:creationId xmlns:p14="http://schemas.microsoft.com/office/powerpoint/2010/main" val="6015894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4D84EFF-9C4C-47A7-B78A-6F3B55661DC5}" type="slidenum">
              <a:rPr lang="en-GB" smtClean="0"/>
              <a:t>5</a:t>
            </a:fld>
            <a:endParaRPr lang="en-GB"/>
          </a:p>
        </p:txBody>
      </p:sp>
    </p:spTree>
    <p:extLst>
      <p:ext uri="{BB962C8B-B14F-4D97-AF65-F5344CB8AC3E}">
        <p14:creationId xmlns:p14="http://schemas.microsoft.com/office/powerpoint/2010/main" val="42431617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4D84EFF-9C4C-47A7-B78A-6F3B55661DC5}" type="slidenum">
              <a:rPr lang="en-GB" smtClean="0"/>
              <a:t>6</a:t>
            </a:fld>
            <a:endParaRPr lang="en-GB"/>
          </a:p>
        </p:txBody>
      </p:sp>
    </p:spTree>
    <p:extLst>
      <p:ext uri="{BB962C8B-B14F-4D97-AF65-F5344CB8AC3E}">
        <p14:creationId xmlns:p14="http://schemas.microsoft.com/office/powerpoint/2010/main" val="9848319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4D84EFF-9C4C-47A7-B78A-6F3B55661DC5}" type="slidenum">
              <a:rPr lang="en-GB" smtClean="0"/>
              <a:t>7</a:t>
            </a:fld>
            <a:endParaRPr lang="en-GB"/>
          </a:p>
        </p:txBody>
      </p:sp>
    </p:spTree>
    <p:extLst>
      <p:ext uri="{BB962C8B-B14F-4D97-AF65-F5344CB8AC3E}">
        <p14:creationId xmlns:p14="http://schemas.microsoft.com/office/powerpoint/2010/main" val="23812671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4D84EFF-9C4C-47A7-B78A-6F3B55661DC5}" type="slidenum">
              <a:rPr lang="en-GB" smtClean="0"/>
              <a:t>8</a:t>
            </a:fld>
            <a:endParaRPr lang="en-GB"/>
          </a:p>
        </p:txBody>
      </p:sp>
    </p:spTree>
    <p:extLst>
      <p:ext uri="{BB962C8B-B14F-4D97-AF65-F5344CB8AC3E}">
        <p14:creationId xmlns:p14="http://schemas.microsoft.com/office/powerpoint/2010/main" val="41198760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Video</a:t>
            </a:r>
            <a:r>
              <a:rPr lang="en-GB" sz="1200" b="0" i="0" kern="1200" baseline="0" dirty="0">
                <a:solidFill>
                  <a:schemeClr val="tx1"/>
                </a:solidFill>
                <a:effectLst/>
                <a:latin typeface="+mn-lt"/>
                <a:ea typeface="+mn-ea"/>
                <a:cs typeface="+mn-cs"/>
              </a:rPr>
              <a:t> 2 mins – what type of sentence can offenders get? </a:t>
            </a:r>
            <a:r>
              <a:rPr lang="en-GB" sz="1200" b="0" i="0" kern="1200" baseline="0" dirty="0" err="1">
                <a:solidFill>
                  <a:schemeClr val="tx1"/>
                </a:solidFill>
                <a:effectLst/>
                <a:latin typeface="+mn-lt"/>
                <a:ea typeface="+mn-ea"/>
                <a:cs typeface="+mn-cs"/>
              </a:rPr>
              <a:t>Youtube</a:t>
            </a:r>
            <a:r>
              <a:rPr lang="en-GB" sz="1200" b="0" i="0" kern="1200" baseline="0" dirty="0">
                <a:solidFill>
                  <a:schemeClr val="tx1"/>
                </a:solidFill>
                <a:effectLst/>
                <a:latin typeface="+mn-lt"/>
                <a:ea typeface="+mn-ea"/>
                <a:cs typeface="+mn-cs"/>
              </a:rPr>
              <a:t> </a:t>
            </a:r>
            <a:r>
              <a:rPr lang="en-GB" dirty="0">
                <a:hlinkClick r:id="rId3"/>
              </a:rPr>
              <a:t>https://www.sentencingcouncil.org.uk/about-sentencing/types-of-sentence/</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4D84EFF-9C4C-47A7-B78A-6F3B55661DC5}" type="slidenum">
              <a:rPr lang="en-GB" smtClean="0"/>
              <a:t>9</a:t>
            </a:fld>
            <a:endParaRPr lang="en-GB"/>
          </a:p>
        </p:txBody>
      </p:sp>
    </p:spTree>
    <p:extLst>
      <p:ext uri="{BB962C8B-B14F-4D97-AF65-F5344CB8AC3E}">
        <p14:creationId xmlns:p14="http://schemas.microsoft.com/office/powerpoint/2010/main" val="1637127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4D84EFF-9C4C-47A7-B78A-6F3B55661DC5}" type="slidenum">
              <a:rPr lang="en-GB" smtClean="0"/>
              <a:t>10</a:t>
            </a:fld>
            <a:endParaRPr lang="en-GB"/>
          </a:p>
        </p:txBody>
      </p:sp>
    </p:spTree>
    <p:extLst>
      <p:ext uri="{BB962C8B-B14F-4D97-AF65-F5344CB8AC3E}">
        <p14:creationId xmlns:p14="http://schemas.microsoft.com/office/powerpoint/2010/main" val="3463328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4D84EFF-9C4C-47A7-B78A-6F3B55661DC5}" type="slidenum">
              <a:rPr lang="en-GB" smtClean="0"/>
              <a:t>11</a:t>
            </a:fld>
            <a:endParaRPr lang="en-GB"/>
          </a:p>
        </p:txBody>
      </p:sp>
    </p:spTree>
    <p:extLst>
      <p:ext uri="{BB962C8B-B14F-4D97-AF65-F5344CB8AC3E}">
        <p14:creationId xmlns:p14="http://schemas.microsoft.com/office/powerpoint/2010/main" val="10935828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https://www.youtube.com/watch?v=U_uvbthrlR4</a:t>
            </a:r>
            <a:endParaRPr lang="en-GB" dirty="0"/>
          </a:p>
          <a:p>
            <a:endParaRPr lang="en-GB" dirty="0"/>
          </a:p>
          <a:p>
            <a:r>
              <a:rPr lang="en-GB" dirty="0">
                <a:hlinkClick r:id="rId4"/>
              </a:rPr>
              <a:t>https://www.youtube.com/watch?v=Oy4f23LV-IM</a:t>
            </a:r>
            <a:endParaRPr lang="en-GB" dirty="0"/>
          </a:p>
        </p:txBody>
      </p:sp>
      <p:sp>
        <p:nvSpPr>
          <p:cNvPr id="4" name="Slide Number Placeholder 3"/>
          <p:cNvSpPr>
            <a:spLocks noGrp="1"/>
          </p:cNvSpPr>
          <p:nvPr>
            <p:ph type="sldNum" sz="quarter" idx="10"/>
          </p:nvPr>
        </p:nvSpPr>
        <p:spPr/>
        <p:txBody>
          <a:bodyPr/>
          <a:lstStyle/>
          <a:p>
            <a:fld id="{E4D84EFF-9C4C-47A7-B78A-6F3B55661DC5}" type="slidenum">
              <a:rPr lang="en-GB" smtClean="0"/>
              <a:t>12</a:t>
            </a:fld>
            <a:endParaRPr lang="en-GB"/>
          </a:p>
        </p:txBody>
      </p:sp>
    </p:spTree>
    <p:extLst>
      <p:ext uri="{BB962C8B-B14F-4D97-AF65-F5344CB8AC3E}">
        <p14:creationId xmlns:p14="http://schemas.microsoft.com/office/powerpoint/2010/main" val="42086148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https://s3-eu-west-2.amazonaws.com/lawcom-prod-storage-11jsxou24uy7q/uploads/2018/11/Sentencing-Code-report-Web-version-1.pdf</a:t>
            </a:r>
            <a:endParaRPr lang="en-US" dirty="0"/>
          </a:p>
          <a:p>
            <a:endParaRPr lang="en-US" dirty="0">
              <a:cs typeface="Calibri"/>
            </a:endParaRPr>
          </a:p>
          <a:p>
            <a:r>
              <a:rPr lang="en-US" dirty="0">
                <a:cs typeface="Calibri"/>
              </a:rPr>
              <a:t>EXECUTIVE SUMMARY VERSION: </a:t>
            </a:r>
            <a:r>
              <a:rPr lang="en-US" dirty="0">
                <a:hlinkClick r:id="rId4"/>
              </a:rPr>
              <a:t>https://s3-eu-west-2.amazonaws.com/lawcom-prod-storage-11jsxou24uy7q/uploads/2018/12/6.5138_LC_Sentencing-code-summary-report_Web.pdf</a:t>
            </a:r>
            <a:endParaRPr lang="en-US" dirty="0">
              <a:cs typeface="Calibri"/>
            </a:endParaRPr>
          </a:p>
          <a:p>
            <a:endParaRPr lang="en-US" dirty="0">
              <a:cs typeface="Calibri"/>
            </a:endParaRPr>
          </a:p>
          <a:p>
            <a:endParaRPr lang="en-US" dirty="0"/>
          </a:p>
        </p:txBody>
      </p:sp>
      <p:sp>
        <p:nvSpPr>
          <p:cNvPr id="4" name="Slide Number Placeholder 3"/>
          <p:cNvSpPr>
            <a:spLocks noGrp="1"/>
          </p:cNvSpPr>
          <p:nvPr>
            <p:ph type="sldNum" sz="quarter" idx="5"/>
          </p:nvPr>
        </p:nvSpPr>
        <p:spPr/>
        <p:txBody>
          <a:bodyPr/>
          <a:lstStyle/>
          <a:p>
            <a:fld id="{E4D84EFF-9C4C-47A7-B78A-6F3B55661DC5}" type="slidenum">
              <a:rPr lang="en-GB" smtClean="0"/>
              <a:t>13</a:t>
            </a:fld>
            <a:endParaRPr lang="en-GB"/>
          </a:p>
        </p:txBody>
      </p:sp>
    </p:spTree>
    <p:extLst>
      <p:ext uri="{BB962C8B-B14F-4D97-AF65-F5344CB8AC3E}">
        <p14:creationId xmlns:p14="http://schemas.microsoft.com/office/powerpoint/2010/main" val="24687780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r>
              <a:rPr lang="en-US" dirty="0">
                <a:cs typeface="Calibri"/>
              </a:rPr>
              <a:t>Further reading: </a:t>
            </a:r>
            <a:r>
              <a:rPr lang="en-US" dirty="0">
                <a:hlinkClick r:id="rId3"/>
              </a:rPr>
              <a:t>https://www.lawgazette.co.uk/legal-updates/an-analysis-of-the-sentencing-code/5104692.article</a:t>
            </a:r>
            <a:endParaRPr lang="en-US" dirty="0">
              <a:cs typeface="Calibri"/>
            </a:endParaRPr>
          </a:p>
          <a:p>
            <a:endParaRPr lang="en-US" dirty="0">
              <a:cs typeface="Calibri"/>
            </a:endParaRPr>
          </a:p>
          <a:p>
            <a:endParaRPr lang="en-US" dirty="0">
              <a:cs typeface="Calibri"/>
            </a:endParaRPr>
          </a:p>
          <a:p>
            <a:pPr algn="l"/>
            <a:r>
              <a:rPr lang="en-GB" b="1" i="0" dirty="0">
                <a:solidFill>
                  <a:srgbClr val="007EB3"/>
                </a:solidFill>
                <a:effectLst/>
                <a:latin typeface="Open Sans" panose="020B0606030504020204" pitchFamily="34" charset="0"/>
              </a:rPr>
              <a:t>Sentencing Code</a:t>
            </a:r>
          </a:p>
          <a:p>
            <a:pPr algn="l"/>
            <a:r>
              <a:rPr lang="en-GB" b="0" i="0" dirty="0">
                <a:solidFill>
                  <a:srgbClr val="565656"/>
                </a:solidFill>
                <a:effectLst/>
                <a:latin typeface="Open Sans" panose="020B0606030504020204" pitchFamily="34" charset="0"/>
              </a:rPr>
              <a:t>On 1 December 2020 the Sentencing Code came into effect in England and Wales, consolidating existing sentencing procedure law into a </a:t>
            </a:r>
            <a:r>
              <a:rPr lang="en-GB" b="0" i="0" u="none" strike="noStrike" dirty="0">
                <a:solidFill>
                  <a:srgbClr val="007EB3"/>
                </a:solidFill>
                <a:effectLst/>
                <a:latin typeface="Open Sans" panose="020B0606030504020204" pitchFamily="34" charset="0"/>
                <a:hlinkClick r:id="rId4"/>
              </a:rPr>
              <a:t>single Sentencing Act</a:t>
            </a:r>
            <a:r>
              <a:rPr lang="en-GB" b="0" i="0" dirty="0">
                <a:solidFill>
                  <a:srgbClr val="565656"/>
                </a:solidFill>
                <a:effectLst/>
                <a:latin typeface="Open Sans" panose="020B0606030504020204" pitchFamily="34" charset="0"/>
              </a:rPr>
              <a:t>.</a:t>
            </a:r>
          </a:p>
          <a:p>
            <a:pPr algn="l"/>
            <a:r>
              <a:rPr lang="en-GB" b="0" i="0" dirty="0">
                <a:solidFill>
                  <a:srgbClr val="565656"/>
                </a:solidFill>
                <a:effectLst/>
                <a:latin typeface="Open Sans" panose="020B0606030504020204" pitchFamily="34" charset="0"/>
              </a:rPr>
              <a:t>The Code covers sentencing for adults and under 18s and applies to all convictions made on or after 1 December 2020, irrespective of the date on which the offence was committed. From this date, judges and magistrates need to refer to the Code, rather than to previous legislation, although there will be some transitional cases where an offender is convicted before 1 December but is sentenced later.</a:t>
            </a:r>
          </a:p>
          <a:p>
            <a:pPr algn="l"/>
            <a:r>
              <a:rPr lang="en-GB" b="0" i="0" dirty="0">
                <a:solidFill>
                  <a:srgbClr val="565656"/>
                </a:solidFill>
                <a:effectLst/>
                <a:latin typeface="Open Sans" panose="020B0606030504020204" pitchFamily="34" charset="0"/>
              </a:rPr>
              <a:t>The Code includes general provisions relating to sentencing procedure, the different types of sentences available to the courts, and certain behaviour orders that can be imposed in addition to a sentence. It is a consolidation only so has made no substantive changes to the law.</a:t>
            </a:r>
          </a:p>
          <a:p>
            <a:pPr algn="l"/>
            <a:endParaRPr lang="en-GB" b="0" i="0" dirty="0">
              <a:solidFill>
                <a:srgbClr val="565656"/>
              </a:solidFill>
              <a:effectLst/>
              <a:latin typeface="Open Sans" panose="020B0606030504020204" pitchFamily="34" charset="0"/>
            </a:endParaRPr>
          </a:p>
          <a:p>
            <a:pPr>
              <a:buChar char="•"/>
            </a:pPr>
            <a:r>
              <a:rPr lang="en-US" sz="1200" dirty="0">
                <a:solidFill>
                  <a:srgbClr val="0B0C0C"/>
                </a:solidFill>
                <a:latin typeface="nta"/>
              </a:rPr>
              <a:t>sentencing procedure made simpler and quicker</a:t>
            </a:r>
          </a:p>
          <a:p>
            <a:endParaRPr lang="en-US" sz="1200" dirty="0">
              <a:solidFill>
                <a:srgbClr val="0B0C0C"/>
              </a:solidFill>
              <a:latin typeface="nta"/>
            </a:endParaRPr>
          </a:p>
          <a:p>
            <a:pPr>
              <a:buChar char="•"/>
            </a:pPr>
            <a:r>
              <a:rPr lang="en-US" sz="1200" dirty="0">
                <a:solidFill>
                  <a:srgbClr val="0B0C0C"/>
                </a:solidFill>
                <a:latin typeface="nta"/>
              </a:rPr>
              <a:t>consolidates more than 1,300 pages of legislation</a:t>
            </a:r>
          </a:p>
          <a:p>
            <a:endParaRPr lang="en-US" sz="1200" dirty="0">
              <a:solidFill>
                <a:srgbClr val="0B0C0C"/>
              </a:solidFill>
              <a:latin typeface="nta"/>
            </a:endParaRPr>
          </a:p>
          <a:p>
            <a:pPr>
              <a:buChar char="•"/>
            </a:pPr>
            <a:r>
              <a:rPr lang="en-US" sz="1200" dirty="0">
                <a:solidFill>
                  <a:srgbClr val="0B0C0C"/>
                </a:solidFill>
                <a:latin typeface="nta"/>
              </a:rPr>
              <a:t>will increase efficiency of courts by reducing errors</a:t>
            </a:r>
          </a:p>
          <a:p>
            <a:endParaRPr lang="en-US" sz="1200" dirty="0">
              <a:solidFill>
                <a:srgbClr val="0B0C0C"/>
              </a:solidFill>
              <a:latin typeface="nta"/>
            </a:endParaRPr>
          </a:p>
          <a:p>
            <a:pPr>
              <a:buChar char="•"/>
            </a:pPr>
            <a:r>
              <a:rPr lang="en-US" sz="1200" dirty="0">
                <a:solidFill>
                  <a:srgbClr val="0B0C0C"/>
                </a:solidFill>
                <a:latin typeface="nta"/>
              </a:rPr>
              <a:t>part of our wider sentencing reforms to increase transparency and boost public confidence in the justice system</a:t>
            </a:r>
          </a:p>
          <a:p>
            <a:pPr algn="l"/>
            <a:endParaRPr lang="en-GB" b="0" i="0" dirty="0">
              <a:solidFill>
                <a:srgbClr val="565656"/>
              </a:solidFill>
              <a:effectLst/>
              <a:latin typeface="Open Sans" panose="020B0606030504020204" pitchFamily="34" charset="0"/>
            </a:endParaRPr>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E4D84EFF-9C4C-47A7-B78A-6F3B55661DC5}" type="slidenum">
              <a:rPr lang="en-GB" smtClean="0"/>
              <a:t>15</a:t>
            </a:fld>
            <a:endParaRPr lang="en-GB"/>
          </a:p>
        </p:txBody>
      </p:sp>
    </p:spTree>
    <p:extLst>
      <p:ext uri="{BB962C8B-B14F-4D97-AF65-F5344CB8AC3E}">
        <p14:creationId xmlns:p14="http://schemas.microsoft.com/office/powerpoint/2010/main" val="3988900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4D84EFF-9C4C-47A7-B78A-6F3B55661DC5}" type="slidenum">
              <a:rPr lang="en-GB" smtClean="0"/>
              <a:t>16</a:t>
            </a:fld>
            <a:endParaRPr lang="en-GB"/>
          </a:p>
        </p:txBody>
      </p:sp>
    </p:spTree>
    <p:extLst>
      <p:ext uri="{BB962C8B-B14F-4D97-AF65-F5344CB8AC3E}">
        <p14:creationId xmlns:p14="http://schemas.microsoft.com/office/powerpoint/2010/main" val="29794163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4D84EFF-9C4C-47A7-B78A-6F3B55661DC5}" type="slidenum">
              <a:rPr lang="en-GB" smtClean="0"/>
              <a:t>17</a:t>
            </a:fld>
            <a:endParaRPr lang="en-GB"/>
          </a:p>
        </p:txBody>
      </p:sp>
    </p:spTree>
    <p:extLst>
      <p:ext uri="{BB962C8B-B14F-4D97-AF65-F5344CB8AC3E}">
        <p14:creationId xmlns:p14="http://schemas.microsoft.com/office/powerpoint/2010/main" val="25799492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AD72FD6D-41E2-4639-8AA8-029D39B2CACA}" type="datetimeFigureOut">
              <a:rPr lang="en-GB" smtClean="0"/>
              <a:t>23/02/2022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81CF6-FCBD-4EDF-89E3-AED4905CC9A7}" type="slidenum">
              <a:rPr lang="en-GB" smtClean="0"/>
              <a:t>‹#›</a:t>
            </a:fld>
            <a:endParaRPr lang="en-GB"/>
          </a:p>
        </p:txBody>
      </p:sp>
      <p:cxnSp>
        <p:nvCxnSpPr>
          <p:cNvPr id="13" name="Straight Connector 12"/>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0"/>
            <a:ext cx="12192000" cy="4572001"/>
          </a:xfrm>
          <a:prstGeom prst="rect">
            <a:avLst/>
          </a:prstGeom>
          <a:blipFill dpi="0" rotWithShape="1">
            <a:blip r:embed="rId2">
              <a:duotone>
                <a:schemeClr val="accent1">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09396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72FD6D-41E2-4639-8AA8-029D39B2CACA}" type="datetimeFigureOut">
              <a:rPr lang="en-GB" smtClean="0"/>
              <a:t>23/02/2022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81CF6-FCBD-4EDF-89E3-AED4905CC9A7}" type="slidenum">
              <a:rPr lang="en-GB" smtClean="0"/>
              <a:t>‹#›</a:t>
            </a:fld>
            <a:endParaRPr lang="en-GB"/>
          </a:p>
        </p:txBody>
      </p:sp>
    </p:spTree>
    <p:extLst>
      <p:ext uri="{BB962C8B-B14F-4D97-AF65-F5344CB8AC3E}">
        <p14:creationId xmlns:p14="http://schemas.microsoft.com/office/powerpoint/2010/main" val="3053204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D72FD6D-41E2-4639-8AA8-029D39B2CACA}" type="datetimeFigureOut">
              <a:rPr lang="en-GB" smtClean="0"/>
              <a:t>23/02/2022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81CF6-FCBD-4EDF-89E3-AED4905CC9A7}" type="slidenum">
              <a:rPr lang="en-GB" smtClean="0"/>
              <a:t>‹#›</a:t>
            </a:fld>
            <a:endParaRPr lang="en-GB"/>
          </a:p>
        </p:txBody>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blipFill dpi="0" rotWithShape="1">
            <a:blip r:embed="rId2">
              <a:duotone>
                <a:schemeClr val="accent3">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07083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D72FD6D-41E2-4639-8AA8-029D39B2CACA}" type="datetimeFigureOut">
              <a:rPr lang="en-GB" smtClean="0"/>
              <a:t>23/02/2022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81CF6-FCBD-4EDF-89E3-AED4905CC9A7}" type="slidenum">
              <a:rPr lang="en-GB" smtClean="0"/>
              <a:t>‹#›</a:t>
            </a:fld>
            <a:endParaRPr lang="en-GB"/>
          </a:p>
        </p:txBody>
      </p:sp>
    </p:spTree>
    <p:extLst>
      <p:ext uri="{BB962C8B-B14F-4D97-AF65-F5344CB8AC3E}">
        <p14:creationId xmlns:p14="http://schemas.microsoft.com/office/powerpoint/2010/main" val="3870584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D72FD6D-41E2-4639-8AA8-029D39B2CACA}" type="datetimeFigureOut">
              <a:rPr lang="en-GB" smtClean="0"/>
              <a:t>23/02/2022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A81CF6-FCBD-4EDF-89E3-AED4905CC9A7}" type="slidenum">
              <a:rPr lang="en-GB" smtClean="0"/>
              <a:t>‹#›</a:t>
            </a:fld>
            <a:endParaRPr lang="en-GB"/>
          </a:p>
        </p:txBody>
      </p:sp>
    </p:spTree>
    <p:extLst>
      <p:ext uri="{BB962C8B-B14F-4D97-AF65-F5344CB8AC3E}">
        <p14:creationId xmlns:p14="http://schemas.microsoft.com/office/powerpoint/2010/main" val="2257546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D72FD6D-41E2-4639-8AA8-029D39B2CACA}" type="datetimeFigureOut">
              <a:rPr lang="en-GB" smtClean="0"/>
              <a:t>23/02/2022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A81CF6-FCBD-4EDF-89E3-AED4905CC9A7}" type="slidenum">
              <a:rPr lang="en-GB" smtClean="0"/>
              <a:t>‹#›</a:t>
            </a:fld>
            <a:endParaRPr lang="en-GB"/>
          </a:p>
        </p:txBody>
      </p:sp>
    </p:spTree>
    <p:extLst>
      <p:ext uri="{BB962C8B-B14F-4D97-AF65-F5344CB8AC3E}">
        <p14:creationId xmlns:p14="http://schemas.microsoft.com/office/powerpoint/2010/main" val="2582621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72FD6D-41E2-4639-8AA8-029D39B2CACA}" type="datetimeFigureOut">
              <a:rPr lang="en-GB" smtClean="0"/>
              <a:t>23/02/2022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A81CF6-FCBD-4EDF-89E3-AED4905CC9A7}" type="slidenum">
              <a:rPr lang="en-GB" smtClean="0"/>
              <a:t>‹#›</a:t>
            </a:fld>
            <a:endParaRPr lang="en-GB"/>
          </a:p>
        </p:txBody>
      </p:sp>
    </p:spTree>
    <p:extLst>
      <p:ext uri="{BB962C8B-B14F-4D97-AF65-F5344CB8AC3E}">
        <p14:creationId xmlns:p14="http://schemas.microsoft.com/office/powerpoint/2010/main" val="4221928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D72FD6D-41E2-4639-8AA8-029D39B2CACA}" type="datetimeFigureOut">
              <a:rPr lang="en-GB" smtClean="0"/>
              <a:t>23/02/2022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81CF6-FCBD-4EDF-89E3-AED4905CC9A7}" type="slidenum">
              <a:rPr lang="en-GB" smtClean="0"/>
              <a:t>‹#›</a:t>
            </a:fld>
            <a:endParaRPr lang="en-GB"/>
          </a:p>
        </p:txBody>
      </p:sp>
    </p:spTree>
    <p:extLst>
      <p:ext uri="{BB962C8B-B14F-4D97-AF65-F5344CB8AC3E}">
        <p14:creationId xmlns:p14="http://schemas.microsoft.com/office/powerpoint/2010/main" val="3351043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D72FD6D-41E2-4639-8AA8-029D39B2CACA}" type="datetimeFigureOut">
              <a:rPr lang="en-GB" smtClean="0"/>
              <a:t>23/02/2022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A81CF6-FCBD-4EDF-89E3-AED4905CC9A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3609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72FD6D-41E2-4639-8AA8-029D39B2CACA}" type="datetimeFigureOut">
              <a:rPr lang="en-GB" smtClean="0"/>
              <a:t>23/02/2022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81CF6-FCBD-4EDF-89E3-AED4905CC9A7}" type="slidenum">
              <a:rPr lang="en-GB" smtClean="0"/>
              <a:t>‹#›</a:t>
            </a:fld>
            <a:endParaRPr lang="en-GB"/>
          </a:p>
        </p:txBody>
      </p:sp>
    </p:spTree>
    <p:extLst>
      <p:ext uri="{BB962C8B-B14F-4D97-AF65-F5344CB8AC3E}">
        <p14:creationId xmlns:p14="http://schemas.microsoft.com/office/powerpoint/2010/main" val="1969145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D72FD6D-41E2-4639-8AA8-029D39B2CACA}" type="datetimeFigureOut">
              <a:rPr lang="en-GB" smtClean="0"/>
              <a:t>23/02/2022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A81CF6-FCBD-4EDF-89E3-AED4905CC9A7}"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9437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D72FD6D-41E2-4639-8AA8-029D39B2CACA}" type="datetimeFigureOut">
              <a:rPr lang="en-GB" smtClean="0"/>
              <a:t>23/02/2022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1A81CF6-FCBD-4EDF-89E3-AED4905CC9A7}" type="slidenum">
              <a:rPr lang="en-GB" smtClean="0"/>
              <a:t>‹#›</a:t>
            </a:fld>
            <a:endParaRPr lang="en-GB"/>
          </a:p>
        </p:txBody>
      </p:sp>
      <p:cxnSp>
        <p:nvCxnSpPr>
          <p:cNvPr id="8" name="Straight Connector 7"/>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573227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7" Type="http://schemas.openxmlformats.org/officeDocument/2006/relationships/image" Target="../media/image3.png"/><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image" Target="../media/image5.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2.xml"/><Relationship Id="rId6" Type="http://schemas.openxmlformats.org/officeDocument/2006/relationships/image" Target="../media/image3.pn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3.png"/><Relationship Id="rId2" Type="http://schemas.microsoft.com/office/2007/relationships/media" Target="../media/media9.m4a"/><Relationship Id="rId1" Type="http://schemas.openxmlformats.org/officeDocument/2006/relationships/video" Target="https://www.youtube.com/embed/cyZp1Hz-xaU" TargetMode="External"/><Relationship Id="rId6" Type="http://schemas.openxmlformats.org/officeDocument/2006/relationships/image" Target="../media/image6.jpe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9.jpeg"/><Relationship Id="rId3" Type="http://schemas.microsoft.com/office/2007/relationships/media" Target="../media/media12.m4a"/><Relationship Id="rId7" Type="http://schemas.openxmlformats.org/officeDocument/2006/relationships/image" Target="../media/image8.jpeg"/><Relationship Id="rId2" Type="http://schemas.openxmlformats.org/officeDocument/2006/relationships/video" Target="https://www.youtube.com/embed/LQ6iSLvFIrY" TargetMode="External"/><Relationship Id="rId1" Type="http://schemas.openxmlformats.org/officeDocument/2006/relationships/video" Target="https://www.youtube.com/embed/U_uvbthrlR4" TargetMode="External"/><Relationship Id="rId6" Type="http://schemas.openxmlformats.org/officeDocument/2006/relationships/notesSlide" Target="../notesSlides/notesSlide12.xml"/><Relationship Id="rId5" Type="http://schemas.openxmlformats.org/officeDocument/2006/relationships/slideLayout" Target="../slideLayouts/slideLayout2.xml"/><Relationship Id="rId4" Type="http://schemas.openxmlformats.org/officeDocument/2006/relationships/audio" Target="../media/media12.m4a"/><Relationship Id="rId9"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3.m4a"/><Relationship Id="rId1" Type="http://schemas.openxmlformats.org/officeDocument/2006/relationships/audio" Target="NULL" TargetMode="External"/><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image" Target="../media/image2.jp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16.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Sentencing in England and Wales</a:t>
            </a:r>
          </a:p>
        </p:txBody>
      </p:sp>
      <p:sp>
        <p:nvSpPr>
          <p:cNvPr id="3" name="Subtitle 2"/>
          <p:cNvSpPr>
            <a:spLocks noGrp="1"/>
          </p:cNvSpPr>
          <p:nvPr>
            <p:ph type="subTitle" idx="1"/>
          </p:nvPr>
        </p:nvSpPr>
        <p:spPr/>
        <p:txBody>
          <a:bodyPr/>
          <a:lstStyle/>
          <a:p>
            <a:r>
              <a:rPr lang="en-GB" dirty="0"/>
              <a:t>Laura Knight</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86969846"/>
      </p:ext>
    </p:extLst>
  </p:cSld>
  <p:clrMapOvr>
    <a:masterClrMapping/>
  </p:clrMapOvr>
  <mc:AlternateContent xmlns:mc="http://schemas.openxmlformats.org/markup-compatibility/2006" xmlns:p14="http://schemas.microsoft.com/office/powerpoint/2010/main">
    <mc:Choice Requires="p14">
      <p:transition spd="slow" p14:dur="2000" advTm="28605"/>
    </mc:Choice>
    <mc:Fallback xmlns="">
      <p:transition spd="slow" advTm="286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p:txBody>
          <a:bodyPr vert="horz" lIns="45720" tIns="45720" rIns="45720" bIns="45720" rtlCol="0" anchor="t">
            <a:normAutofit/>
          </a:bodyPr>
          <a:lstStyle/>
          <a:p>
            <a:pPr marL="0" indent="0">
              <a:buNone/>
            </a:pPr>
            <a:r>
              <a:rPr lang="en-GB" dirty="0"/>
              <a:t>By the end of this session you should be able to . . . . </a:t>
            </a:r>
          </a:p>
          <a:p>
            <a:pPr marL="0" indent="0">
              <a:buNone/>
            </a:pPr>
            <a:endParaRPr lang="en-GB" dirty="0"/>
          </a:p>
          <a:p>
            <a:pPr>
              <a:buFontTx/>
              <a:buChar char="-"/>
            </a:pPr>
            <a:r>
              <a:rPr lang="en-GB" sz="2800" dirty="0"/>
              <a:t>Identify the legislation used for sentencing in England and Wales</a:t>
            </a:r>
          </a:p>
          <a:p>
            <a:pPr>
              <a:buFontTx/>
              <a:buChar char="-"/>
            </a:pPr>
            <a:r>
              <a:rPr lang="en-GB" sz="2800" dirty="0"/>
              <a:t>Explain the main aims of sentencing</a:t>
            </a:r>
          </a:p>
          <a:p>
            <a:pPr>
              <a:buFontTx/>
              <a:buChar char="-"/>
            </a:pPr>
            <a:r>
              <a:rPr lang="en-GB" sz="2800" dirty="0"/>
              <a:t> Describe the types of sentences that are used</a:t>
            </a:r>
          </a:p>
          <a:p>
            <a:pPr>
              <a:buFontTx/>
              <a:buChar char="-"/>
            </a:pPr>
            <a:r>
              <a:rPr lang="en-GB" sz="2800" dirty="0"/>
              <a:t> Explain how young offenders are sentenced in comparison to adult offenders</a:t>
            </a:r>
          </a:p>
          <a:p>
            <a:pPr>
              <a:buFontTx/>
              <a:buChar char="-"/>
            </a:pPr>
            <a:endParaRPr lang="en-GB" dirty="0"/>
          </a:p>
          <a:p>
            <a:pPr>
              <a:buFontTx/>
              <a:buChar char="-"/>
            </a:pP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86310630"/>
      </p:ext>
    </p:extLst>
  </p:cSld>
  <p:clrMapOvr>
    <a:masterClrMapping/>
  </p:clrMapOvr>
  <mc:AlternateContent xmlns:mc="http://schemas.openxmlformats.org/markup-compatibility/2006" xmlns:p14="http://schemas.microsoft.com/office/powerpoint/2010/main">
    <mc:Choice Requires="p14">
      <p:transition spd="slow" p14:dur="2000" advTm="31391"/>
    </mc:Choice>
    <mc:Fallback xmlns="">
      <p:transition spd="slow" advTm="31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6574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4256" y="4767072"/>
            <a:ext cx="6594189" cy="1625210"/>
          </a:xfrm>
        </p:spPr>
        <p:txBody>
          <a:bodyPr>
            <a:normAutofit/>
          </a:bodyPr>
          <a:lstStyle/>
          <a:p>
            <a:pPr algn="r"/>
            <a:r>
              <a:rPr lang="en-GB" u="sng">
                <a:solidFill>
                  <a:srgbClr val="FFFFFF"/>
                </a:solidFill>
              </a:rPr>
              <a:t>What is a sentence?</a:t>
            </a:r>
          </a:p>
        </p:txBody>
      </p:sp>
      <p:pic>
        <p:nvPicPr>
          <p:cNvPr id="4" name="Picture 3"/>
          <p:cNvPicPr>
            <a:picLocks noChangeAspect="1"/>
          </p:cNvPicPr>
          <p:nvPr/>
        </p:nvPicPr>
        <p:blipFill rotWithShape="1">
          <a:blip r:embed="rId5"/>
          <a:srcRect t="13580" r="1" b="21402"/>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029319" y="917725"/>
            <a:ext cx="3424739" cy="4852362"/>
          </a:xfrm>
        </p:spPr>
        <p:txBody>
          <a:bodyPr anchor="ctr">
            <a:normAutofit/>
          </a:bodyPr>
          <a:lstStyle/>
          <a:p>
            <a:r>
              <a:rPr lang="en-GB" sz="1700">
                <a:solidFill>
                  <a:srgbClr val="FFFFFF"/>
                </a:solidFill>
                <a:latin typeface="Arial" panose="020B0604020202020204" pitchFamily="34" charset="0"/>
                <a:cs typeface="Arial" panose="020B0604020202020204" pitchFamily="34" charset="0"/>
              </a:rPr>
              <a:t>- </a:t>
            </a:r>
            <a:r>
              <a:rPr lang="en-GB" sz="1700" b="1">
                <a:solidFill>
                  <a:srgbClr val="FFFFFF"/>
                </a:solidFill>
                <a:latin typeface="Arial" panose="020B0604020202020204" pitchFamily="34" charset="0"/>
                <a:cs typeface="Arial" panose="020B0604020202020204" pitchFamily="34" charset="0"/>
              </a:rPr>
              <a:t>Follows prosecution by either Magistrate or jury</a:t>
            </a:r>
          </a:p>
          <a:p>
            <a:endParaRPr lang="en-GB" sz="1700" b="1">
              <a:solidFill>
                <a:srgbClr val="FFFFFF"/>
              </a:solidFill>
              <a:latin typeface="Arial" panose="020B0604020202020204" pitchFamily="34" charset="0"/>
              <a:cs typeface="Arial" panose="020B0604020202020204" pitchFamily="34" charset="0"/>
            </a:endParaRPr>
          </a:p>
          <a:p>
            <a:r>
              <a:rPr lang="en-GB" sz="1700" b="1">
                <a:solidFill>
                  <a:srgbClr val="FFFFFF"/>
                </a:solidFill>
                <a:latin typeface="Arial" panose="020B0604020202020204" pitchFamily="34" charset="0"/>
                <a:cs typeface="Arial" panose="020B0604020202020204" pitchFamily="34" charset="0"/>
              </a:rPr>
              <a:t> - Punishment decided by a judge or magistrate</a:t>
            </a:r>
          </a:p>
          <a:p>
            <a:endParaRPr lang="en-GB" sz="1700" b="1">
              <a:solidFill>
                <a:srgbClr val="FFFFFF"/>
              </a:solidFill>
              <a:latin typeface="Arial" panose="020B0604020202020204" pitchFamily="34" charset="0"/>
              <a:cs typeface="Arial" panose="020B0604020202020204" pitchFamily="34" charset="0"/>
            </a:endParaRPr>
          </a:p>
          <a:p>
            <a:r>
              <a:rPr lang="en-GB" sz="1700" b="1">
                <a:solidFill>
                  <a:srgbClr val="FFFFFF"/>
                </a:solidFill>
                <a:latin typeface="Arial" panose="020B0604020202020204" pitchFamily="34" charset="0"/>
                <a:cs typeface="Arial" panose="020B0604020202020204" pitchFamily="34" charset="0"/>
              </a:rPr>
              <a:t>- </a:t>
            </a:r>
            <a:r>
              <a:rPr lang="en-GB" sz="1700" b="1" u="sng">
                <a:solidFill>
                  <a:srgbClr val="FFFFFF"/>
                </a:solidFill>
                <a:latin typeface="Arial" panose="020B0604020202020204" pitchFamily="34" charset="0"/>
                <a:cs typeface="Arial" panose="020B0604020202020204" pitchFamily="34" charset="0"/>
              </a:rPr>
              <a:t>What will be considered? </a:t>
            </a:r>
          </a:p>
          <a:p>
            <a:r>
              <a:rPr lang="en-GB" sz="1700" b="1">
                <a:solidFill>
                  <a:srgbClr val="FFFFFF"/>
                </a:solidFill>
                <a:latin typeface="Arial" panose="020B0604020202020204" pitchFamily="34" charset="0"/>
                <a:cs typeface="Arial" panose="020B0604020202020204" pitchFamily="34" charset="0"/>
              </a:rPr>
              <a:t>The harm caused to the Victim and how blameworthy the offender is</a:t>
            </a:r>
          </a:p>
          <a:p>
            <a:endParaRPr lang="en-GB" sz="1700" b="1">
              <a:solidFill>
                <a:srgbClr val="FFFFFF"/>
              </a:solidFill>
              <a:latin typeface="Arial" panose="020B0604020202020204" pitchFamily="34" charset="0"/>
              <a:cs typeface="Arial" panose="020B0604020202020204" pitchFamily="34" charset="0"/>
            </a:endParaRPr>
          </a:p>
          <a:p>
            <a:r>
              <a:rPr lang="en-GB" sz="1700" b="1">
                <a:solidFill>
                  <a:srgbClr val="FFFFFF"/>
                </a:solidFill>
                <a:latin typeface="Arial" panose="020B0604020202020204" pitchFamily="34" charset="0"/>
                <a:cs typeface="Arial" panose="020B0604020202020204" pitchFamily="34" charset="0"/>
              </a:rPr>
              <a:t>- The sentence should reflect the seriousness of the offence</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78821351"/>
      </p:ext>
    </p:extLst>
  </p:cSld>
  <p:clrMapOvr>
    <a:masterClrMapping/>
  </p:clrMapOvr>
  <mc:AlternateContent xmlns:mc="http://schemas.openxmlformats.org/markup-compatibility/2006" xmlns:p14="http://schemas.microsoft.com/office/powerpoint/2010/main">
    <mc:Choice Requires="p14">
      <p:transition spd="slow" p14:dur="2000" advTm="112495"/>
    </mc:Choice>
    <mc:Fallback xmlns="">
      <p:transition spd="slow" advTm="112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151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4256" y="4767072"/>
            <a:ext cx="6594189" cy="1625210"/>
          </a:xfrm>
        </p:spPr>
        <p:txBody>
          <a:bodyPr>
            <a:normAutofit/>
          </a:bodyPr>
          <a:lstStyle/>
          <a:p>
            <a:pPr algn="r"/>
            <a:r>
              <a:rPr lang="en-GB" u="sng">
                <a:solidFill>
                  <a:srgbClr val="FFFFFF"/>
                </a:solidFill>
              </a:rPr>
              <a:t>What are sentences for?</a:t>
            </a:r>
          </a:p>
        </p:txBody>
      </p:sp>
      <p:pic>
        <p:nvPicPr>
          <p:cNvPr id="4" name="Picture 3"/>
          <p:cNvPicPr>
            <a:picLocks noChangeAspect="1"/>
          </p:cNvPicPr>
          <p:nvPr/>
        </p:nvPicPr>
        <p:blipFill rotWithShape="1">
          <a:blip r:embed="rId6"/>
          <a:srcRect r="1" b="4211"/>
          <a:stretch/>
        </p:blipFill>
        <p:spPr>
          <a:xfrm>
            <a:off x="327547" y="321733"/>
            <a:ext cx="7058306" cy="4107392"/>
          </a:xfrm>
          <a:prstGeom prst="rect">
            <a:avLst/>
          </a:prstGeom>
        </p:spPr>
      </p:pic>
      <p:sp>
        <p:nvSpPr>
          <p:cNvPr id="16" name="Rectangle 1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029319" y="917725"/>
            <a:ext cx="3424739" cy="4852362"/>
          </a:xfrm>
        </p:spPr>
        <p:txBody>
          <a:bodyPr vert="horz" lIns="45720" tIns="45720" rIns="45720" bIns="45720" rtlCol="0" anchor="ctr">
            <a:normAutofit/>
          </a:bodyPr>
          <a:lstStyle/>
          <a:p>
            <a:r>
              <a:rPr lang="en-GB" sz="1500" b="1" u="sng">
                <a:solidFill>
                  <a:srgbClr val="FFFFFF"/>
                </a:solidFill>
                <a:latin typeface="Arial"/>
                <a:cs typeface="Arial"/>
              </a:rPr>
              <a:t>Punish the offender:</a:t>
            </a:r>
          </a:p>
          <a:p>
            <a:r>
              <a:rPr lang="en-GB" sz="1500">
                <a:solidFill>
                  <a:srgbClr val="FFFFFF"/>
                </a:solidFill>
                <a:latin typeface="Arial"/>
                <a:cs typeface="Arial"/>
              </a:rPr>
              <a:t>Prison, community work, curfew, fine.</a:t>
            </a:r>
          </a:p>
          <a:p>
            <a:r>
              <a:rPr lang="en-GB" sz="1500" b="1" u="sng">
                <a:solidFill>
                  <a:srgbClr val="FFFFFF"/>
                </a:solidFill>
                <a:latin typeface="Arial"/>
                <a:cs typeface="Arial"/>
              </a:rPr>
              <a:t>Reduce crime:</a:t>
            </a:r>
          </a:p>
          <a:p>
            <a:r>
              <a:rPr lang="en-GB" sz="1500">
                <a:solidFill>
                  <a:srgbClr val="FFFFFF"/>
                </a:solidFill>
                <a:latin typeface="Arial"/>
                <a:cs typeface="Arial"/>
              </a:rPr>
              <a:t>By preventing the offender committing more crime and deterrence</a:t>
            </a:r>
          </a:p>
          <a:p>
            <a:r>
              <a:rPr lang="en-GB" sz="1500" b="1" u="sng">
                <a:solidFill>
                  <a:srgbClr val="FFFFFF"/>
                </a:solidFill>
                <a:latin typeface="Arial"/>
                <a:cs typeface="Arial"/>
              </a:rPr>
              <a:t>Reform and rehabilitate offenders:</a:t>
            </a:r>
          </a:p>
          <a:p>
            <a:r>
              <a:rPr lang="en-GB" sz="1500">
                <a:solidFill>
                  <a:srgbClr val="FFFFFF"/>
                </a:solidFill>
                <a:latin typeface="Arial"/>
                <a:cs typeface="Arial"/>
              </a:rPr>
              <a:t>Change the offenders behaviour e.g. drug treatment</a:t>
            </a:r>
          </a:p>
          <a:p>
            <a:r>
              <a:rPr lang="en-GB" sz="1500" b="1" u="sng">
                <a:solidFill>
                  <a:srgbClr val="FFFFFF"/>
                </a:solidFill>
                <a:latin typeface="Arial"/>
                <a:cs typeface="Arial"/>
              </a:rPr>
              <a:t>Protect the public:</a:t>
            </a:r>
          </a:p>
          <a:p>
            <a:r>
              <a:rPr lang="en-GB" sz="1500">
                <a:solidFill>
                  <a:srgbClr val="FFFFFF"/>
                </a:solidFill>
                <a:latin typeface="Arial"/>
                <a:cs typeface="Arial"/>
              </a:rPr>
              <a:t>Prison, supervision by probation, restricting their activities</a:t>
            </a:r>
          </a:p>
          <a:p>
            <a:r>
              <a:rPr lang="en-GB" sz="1500" b="1" u="sng">
                <a:solidFill>
                  <a:srgbClr val="FFFFFF"/>
                </a:solidFill>
                <a:latin typeface="Arial"/>
                <a:cs typeface="Arial"/>
              </a:rPr>
              <a:t>Make the offender give something back: </a:t>
            </a:r>
            <a:endParaRPr lang="en-GB" sz="1500" b="1" u="sng">
              <a:solidFill>
                <a:srgbClr val="FFFFFF"/>
              </a:solidFill>
              <a:latin typeface="Arial" panose="020B0604020202020204" pitchFamily="34" charset="0"/>
              <a:cs typeface="Arial" panose="020B0604020202020204" pitchFamily="34" charset="0"/>
            </a:endParaRPr>
          </a:p>
          <a:p>
            <a:r>
              <a:rPr lang="en-GB" sz="1500">
                <a:solidFill>
                  <a:srgbClr val="FFFFFF"/>
                </a:solidFill>
                <a:latin typeface="Arial"/>
                <a:cs typeface="Arial"/>
              </a:rPr>
              <a:t>Payment of compensation, restorative justice</a:t>
            </a:r>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396107253"/>
      </p:ext>
    </p:extLst>
  </p:cSld>
  <p:clrMapOvr>
    <a:masterClrMapping/>
  </p:clrMapOvr>
  <mc:AlternateContent xmlns:mc="http://schemas.openxmlformats.org/markup-compatibility/2006" xmlns:p14="http://schemas.microsoft.com/office/powerpoint/2010/main">
    <mc:Choice Requires="p14">
      <p:transition spd="slow" p14:dur="2000" advTm="197895"/>
    </mc:Choice>
    <mc:Fallback xmlns="">
      <p:transition spd="slow" advTm="1978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1000"/>
                                        <p:tgtEl>
                                          <p:spTgt spid="3">
                                            <p:txEl>
                                              <p:pRg st="3" end="3"/>
                                            </p:txEl>
                                          </p:spTgt>
                                        </p:tgtEl>
                                      </p:cBhvr>
                                    </p:animEffect>
                                    <p:anim calcmode="lin" valueType="num">
                                      <p:cBhvr>
                                        <p:cTn id="3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1000"/>
                                        <p:tgtEl>
                                          <p:spTgt spid="3">
                                            <p:txEl>
                                              <p:pRg st="4" end="4"/>
                                            </p:txEl>
                                          </p:spTgt>
                                        </p:tgtEl>
                                      </p:cBhvr>
                                    </p:animEffect>
                                    <p:anim calcmode="lin" valueType="num">
                                      <p:cBhvr>
                                        <p:cTn id="4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3">
                                            <p:txEl>
                                              <p:pRg st="5" end="5"/>
                                            </p:txEl>
                                          </p:spTgt>
                                        </p:tgtEl>
                                        <p:attrNameLst>
                                          <p:attrName>style.visibility</p:attrName>
                                        </p:attrNameLst>
                                      </p:cBhvr>
                                      <p:to>
                                        <p:strVal val="visible"/>
                                      </p:to>
                                    </p:set>
                                    <p:animEffect transition="in" filter="fade">
                                      <p:cBhvr>
                                        <p:cTn id="46" dur="1000"/>
                                        <p:tgtEl>
                                          <p:spTgt spid="3">
                                            <p:txEl>
                                              <p:pRg st="5" end="5"/>
                                            </p:txEl>
                                          </p:spTgt>
                                        </p:tgtEl>
                                      </p:cBhvr>
                                    </p:animEffect>
                                    <p:anim calcmode="lin" valueType="num">
                                      <p:cBhvr>
                                        <p:cTn id="4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Effect transition="in" filter="fade">
                                      <p:cBhvr>
                                        <p:cTn id="53" dur="1000"/>
                                        <p:tgtEl>
                                          <p:spTgt spid="3">
                                            <p:txEl>
                                              <p:pRg st="6" end="6"/>
                                            </p:txEl>
                                          </p:spTgt>
                                        </p:tgtEl>
                                      </p:cBhvr>
                                    </p:animEffect>
                                    <p:anim calcmode="lin" valueType="num">
                                      <p:cBhvr>
                                        <p:cTn id="5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nodeType="clickEffect">
                                  <p:stCondLst>
                                    <p:cond delay="0"/>
                                  </p:stCondLst>
                                  <p:childTnLst>
                                    <p:set>
                                      <p:cBhvr>
                                        <p:cTn id="59" dur="1" fill="hold">
                                          <p:stCondLst>
                                            <p:cond delay="0"/>
                                          </p:stCondLst>
                                        </p:cTn>
                                        <p:tgtEl>
                                          <p:spTgt spid="3">
                                            <p:txEl>
                                              <p:pRg st="7" end="7"/>
                                            </p:txEl>
                                          </p:spTgt>
                                        </p:tgtEl>
                                        <p:attrNameLst>
                                          <p:attrName>style.visibility</p:attrName>
                                        </p:attrNameLst>
                                      </p:cBhvr>
                                      <p:to>
                                        <p:strVal val="visible"/>
                                      </p:to>
                                    </p:set>
                                    <p:animEffect transition="in" filter="fade">
                                      <p:cBhvr>
                                        <p:cTn id="60" dur="1000"/>
                                        <p:tgtEl>
                                          <p:spTgt spid="3">
                                            <p:txEl>
                                              <p:pRg st="7" end="7"/>
                                            </p:txEl>
                                          </p:spTgt>
                                        </p:tgtEl>
                                      </p:cBhvr>
                                    </p:animEffect>
                                    <p:anim calcmode="lin" valueType="num">
                                      <p:cBhvr>
                                        <p:cTn id="6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2"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nodeType="clickEffect">
                                  <p:stCondLst>
                                    <p:cond delay="0"/>
                                  </p:stCondLst>
                                  <p:childTnLst>
                                    <p:set>
                                      <p:cBhvr>
                                        <p:cTn id="66" dur="1" fill="hold">
                                          <p:stCondLst>
                                            <p:cond delay="0"/>
                                          </p:stCondLst>
                                        </p:cTn>
                                        <p:tgtEl>
                                          <p:spTgt spid="3">
                                            <p:txEl>
                                              <p:pRg st="8" end="8"/>
                                            </p:txEl>
                                          </p:spTgt>
                                        </p:tgtEl>
                                        <p:attrNameLst>
                                          <p:attrName>style.visibility</p:attrName>
                                        </p:attrNameLst>
                                      </p:cBhvr>
                                      <p:to>
                                        <p:strVal val="visible"/>
                                      </p:to>
                                    </p:set>
                                    <p:animEffect transition="in" filter="fade">
                                      <p:cBhvr>
                                        <p:cTn id="67" dur="1000"/>
                                        <p:tgtEl>
                                          <p:spTgt spid="3">
                                            <p:txEl>
                                              <p:pRg st="8" end="8"/>
                                            </p:txEl>
                                          </p:spTgt>
                                        </p:tgtEl>
                                      </p:cBhvr>
                                    </p:animEffect>
                                    <p:anim calcmode="lin" valueType="num">
                                      <p:cBhvr>
                                        <p:cTn id="6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nodeType="clickEffect">
                                  <p:stCondLst>
                                    <p:cond delay="0"/>
                                  </p:stCondLst>
                                  <p:childTnLst>
                                    <p:set>
                                      <p:cBhvr>
                                        <p:cTn id="73" dur="1" fill="hold">
                                          <p:stCondLst>
                                            <p:cond delay="0"/>
                                          </p:stCondLst>
                                        </p:cTn>
                                        <p:tgtEl>
                                          <p:spTgt spid="3">
                                            <p:txEl>
                                              <p:pRg st="9" end="9"/>
                                            </p:txEl>
                                          </p:spTgt>
                                        </p:tgtEl>
                                        <p:attrNameLst>
                                          <p:attrName>style.visibility</p:attrName>
                                        </p:attrNameLst>
                                      </p:cBhvr>
                                      <p:to>
                                        <p:strVal val="visible"/>
                                      </p:to>
                                    </p:set>
                                    <p:animEffect transition="in" filter="fade">
                                      <p:cBhvr>
                                        <p:cTn id="74" dur="1000"/>
                                        <p:tgtEl>
                                          <p:spTgt spid="3">
                                            <p:txEl>
                                              <p:pRg st="9" end="9"/>
                                            </p:txEl>
                                          </p:spTgt>
                                        </p:tgtEl>
                                      </p:cBhvr>
                                    </p:animEffect>
                                    <p:anim calcmode="lin" valueType="num">
                                      <p:cBhvr>
                                        <p:cTn id="75"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6"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normAutofit/>
          </a:bodyPr>
          <a:lstStyle/>
          <a:p>
            <a:pPr marL="0" indent="0" algn="ctr">
              <a:buNone/>
            </a:pPr>
            <a:r>
              <a:rPr lang="en-GB" sz="6600" dirty="0"/>
              <a:t>How many types of sentences can you identify?</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76608991"/>
      </p:ext>
    </p:extLst>
  </p:cSld>
  <p:clrMapOvr>
    <a:masterClrMapping/>
  </p:clrMapOvr>
  <mc:AlternateContent xmlns:mc="http://schemas.openxmlformats.org/markup-compatibility/2006" xmlns:p14="http://schemas.microsoft.com/office/powerpoint/2010/main">
    <mc:Choice Requires="p14">
      <p:transition spd="slow" p14:dur="2000" advTm="17382"/>
    </mc:Choice>
    <mc:Fallback xmlns="">
      <p:transition spd="slow" advTm="173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a:xfrm>
            <a:off x="6426926" y="339634"/>
            <a:ext cx="4650378" cy="305671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212925" y="2113570"/>
            <a:ext cx="4881589" cy="436821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u="sng" dirty="0"/>
              <a:t>Types of sentences</a:t>
            </a:r>
          </a:p>
        </p:txBody>
      </p:sp>
      <p:sp>
        <p:nvSpPr>
          <p:cNvPr id="3" name="Content Placeholder 2"/>
          <p:cNvSpPr>
            <a:spLocks noGrp="1"/>
          </p:cNvSpPr>
          <p:nvPr>
            <p:ph idx="1"/>
          </p:nvPr>
        </p:nvSpPr>
        <p:spPr>
          <a:xfrm>
            <a:off x="418012" y="2286001"/>
            <a:ext cx="4984786" cy="4023360"/>
          </a:xfrm>
        </p:spPr>
        <p:txBody>
          <a:bodyPr>
            <a:normAutofit/>
          </a:bodyPr>
          <a:lstStyle/>
          <a:p>
            <a:r>
              <a:rPr lang="en-GB" b="1" u="sng" dirty="0">
                <a:solidFill>
                  <a:srgbClr val="0070C0"/>
                </a:solidFill>
              </a:rPr>
              <a:t>Discharges</a:t>
            </a:r>
          </a:p>
          <a:p>
            <a:r>
              <a:rPr lang="en-GB" dirty="0">
                <a:solidFill>
                  <a:srgbClr val="0070C0"/>
                </a:solidFill>
              </a:rPr>
              <a:t>- used for less serious offences</a:t>
            </a:r>
          </a:p>
          <a:p>
            <a:r>
              <a:rPr lang="en-GB" dirty="0">
                <a:solidFill>
                  <a:srgbClr val="0070C0"/>
                </a:solidFill>
              </a:rPr>
              <a:t>- absolute discharge: no punishment because going to court was punishment enough</a:t>
            </a:r>
          </a:p>
          <a:p>
            <a:r>
              <a:rPr lang="en-GB" dirty="0">
                <a:solidFill>
                  <a:srgbClr val="0070C0"/>
                </a:solidFill>
              </a:rPr>
              <a:t>- conditional discharge: if the offender commits another crime, they can be sentenced for the first and new offence.</a:t>
            </a:r>
          </a:p>
          <a:p>
            <a:endParaRPr lang="en-GB" dirty="0">
              <a:solidFill>
                <a:srgbClr val="0070C0"/>
              </a:solidFill>
            </a:endParaRPr>
          </a:p>
          <a:p>
            <a:r>
              <a:rPr lang="en-GB" dirty="0">
                <a:solidFill>
                  <a:srgbClr val="0070C0"/>
                </a:solidFill>
              </a:rPr>
              <a:t>2017: 4% of all defendants </a:t>
            </a:r>
          </a:p>
        </p:txBody>
      </p:sp>
      <p:sp>
        <p:nvSpPr>
          <p:cNvPr id="5" name="TextBox 4"/>
          <p:cNvSpPr txBox="1"/>
          <p:nvPr/>
        </p:nvSpPr>
        <p:spPr>
          <a:xfrm>
            <a:off x="6799217" y="327362"/>
            <a:ext cx="3944983" cy="3970318"/>
          </a:xfrm>
          <a:prstGeom prst="rect">
            <a:avLst/>
          </a:prstGeom>
          <a:noFill/>
        </p:spPr>
        <p:txBody>
          <a:bodyPr wrap="square" rtlCol="0">
            <a:spAutoFit/>
          </a:bodyPr>
          <a:lstStyle/>
          <a:p>
            <a:r>
              <a:rPr lang="en-GB" sz="2000" b="1" u="sng" dirty="0">
                <a:solidFill>
                  <a:srgbClr val="7030A0"/>
                </a:solidFill>
                <a:latin typeface="Arial Narrow" panose="020B0606020202030204" pitchFamily="34" charset="0"/>
              </a:rPr>
              <a:t>Fines</a:t>
            </a:r>
          </a:p>
          <a:p>
            <a:pPr marL="285750" indent="-285750">
              <a:buFontTx/>
              <a:buChar char="-"/>
            </a:pPr>
            <a:r>
              <a:rPr lang="en-GB" sz="2000" b="1" dirty="0">
                <a:solidFill>
                  <a:srgbClr val="7030A0"/>
                </a:solidFill>
                <a:latin typeface="Arial Narrow" panose="020B0606020202030204" pitchFamily="34" charset="0"/>
              </a:rPr>
              <a:t>Most common type of sentence given</a:t>
            </a:r>
          </a:p>
          <a:p>
            <a:pPr marL="285750" indent="-285750">
              <a:buFontTx/>
              <a:buChar char="-"/>
            </a:pPr>
            <a:r>
              <a:rPr lang="en-GB" sz="2000" b="1" dirty="0">
                <a:solidFill>
                  <a:srgbClr val="7030A0"/>
                </a:solidFill>
                <a:latin typeface="Arial Narrow" panose="020B0606020202030204" pitchFamily="34" charset="0"/>
              </a:rPr>
              <a:t>Used for common lower level offences e.g. theft/minor driving offences</a:t>
            </a:r>
          </a:p>
          <a:p>
            <a:pPr marL="285750" indent="-285750">
              <a:buFontTx/>
              <a:buChar char="-"/>
            </a:pPr>
            <a:r>
              <a:rPr lang="en-GB" sz="2000" b="1" dirty="0">
                <a:solidFill>
                  <a:srgbClr val="7030A0"/>
                </a:solidFill>
                <a:latin typeface="Arial Narrow" panose="020B0606020202030204" pitchFamily="34" charset="0"/>
              </a:rPr>
              <a:t>Maximum fine given in the Magistrate’s and Crown Court is unlimited</a:t>
            </a:r>
          </a:p>
          <a:p>
            <a:endParaRPr lang="en-GB" u="sng" dirty="0"/>
          </a:p>
          <a:p>
            <a:endParaRPr lang="en-GB" u="sng" dirty="0"/>
          </a:p>
          <a:p>
            <a:endParaRPr lang="en-GB" u="sng" dirty="0"/>
          </a:p>
          <a:p>
            <a:r>
              <a:rPr lang="en-GB" dirty="0"/>
              <a:t> </a:t>
            </a:r>
          </a:p>
        </p:txBody>
      </p:sp>
      <p:sp>
        <p:nvSpPr>
          <p:cNvPr id="9" name="Rectangle 8"/>
          <p:cNvSpPr/>
          <p:nvPr/>
        </p:nvSpPr>
        <p:spPr>
          <a:xfrm>
            <a:off x="5669280" y="3641926"/>
            <a:ext cx="5277394" cy="304625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5775089" y="3784772"/>
            <a:ext cx="4767942" cy="3416320"/>
          </a:xfrm>
          <a:prstGeom prst="rect">
            <a:avLst/>
          </a:prstGeom>
          <a:noFill/>
        </p:spPr>
        <p:txBody>
          <a:bodyPr wrap="square" rtlCol="0">
            <a:spAutoFit/>
          </a:bodyPr>
          <a:lstStyle/>
          <a:p>
            <a:r>
              <a:rPr lang="en-GB" sz="2000" b="1" u="sng" dirty="0">
                <a:solidFill>
                  <a:srgbClr val="FFC000"/>
                </a:solidFill>
                <a:latin typeface="Californian FB" panose="0207040306080B030204" pitchFamily="18" charset="0"/>
              </a:rPr>
              <a:t>Community sentences</a:t>
            </a:r>
          </a:p>
          <a:p>
            <a:pPr marL="285750" indent="-285750">
              <a:buFontTx/>
              <a:buChar char="-"/>
            </a:pPr>
            <a:r>
              <a:rPr lang="en-GB" sz="2000" b="1" dirty="0">
                <a:solidFill>
                  <a:srgbClr val="FFC000"/>
                </a:solidFill>
                <a:latin typeface="Californian FB" panose="0207040306080B030204" pitchFamily="18" charset="0"/>
              </a:rPr>
              <a:t>Carrying out up to 300 hours of unpaid work</a:t>
            </a:r>
          </a:p>
          <a:p>
            <a:pPr marL="285750" indent="-285750">
              <a:buFontTx/>
              <a:buChar char="-"/>
            </a:pPr>
            <a:r>
              <a:rPr lang="en-GB" sz="2000" b="1" dirty="0">
                <a:solidFill>
                  <a:srgbClr val="FFC000"/>
                </a:solidFill>
                <a:latin typeface="Californian FB" panose="0207040306080B030204" pitchFamily="18" charset="0"/>
              </a:rPr>
              <a:t>Prohibition from doing particular activities</a:t>
            </a:r>
          </a:p>
          <a:p>
            <a:pPr marL="285750" indent="-285750">
              <a:buFontTx/>
              <a:buChar char="-"/>
            </a:pPr>
            <a:r>
              <a:rPr lang="en-GB" sz="2000" b="1" dirty="0">
                <a:solidFill>
                  <a:srgbClr val="FFC000"/>
                </a:solidFill>
                <a:latin typeface="Californian FB" panose="0207040306080B030204" pitchFamily="18" charset="0"/>
              </a:rPr>
              <a:t>Adherence to a curfew</a:t>
            </a:r>
          </a:p>
          <a:p>
            <a:pPr marL="285750" indent="-285750">
              <a:buFontTx/>
              <a:buChar char="-"/>
            </a:pPr>
            <a:r>
              <a:rPr lang="en-GB" sz="2000" b="1" dirty="0">
                <a:solidFill>
                  <a:srgbClr val="FFC000"/>
                </a:solidFill>
                <a:latin typeface="Californian FB" panose="0207040306080B030204" pitchFamily="18" charset="0"/>
              </a:rPr>
              <a:t>A residence requirement</a:t>
            </a:r>
          </a:p>
          <a:p>
            <a:pPr marL="285750" indent="-285750">
              <a:buFontTx/>
              <a:buChar char="-"/>
            </a:pPr>
            <a:r>
              <a:rPr lang="en-GB" sz="2000" b="1" dirty="0">
                <a:solidFill>
                  <a:srgbClr val="FFC000"/>
                </a:solidFill>
                <a:latin typeface="Californian FB" panose="0207040306080B030204" pitchFamily="18" charset="0"/>
              </a:rPr>
              <a:t>Mental health treatment  </a:t>
            </a:r>
          </a:p>
          <a:p>
            <a:pPr marL="285750" indent="-285750">
              <a:buFontTx/>
              <a:buChar char="-"/>
            </a:pPr>
            <a:r>
              <a:rPr lang="en-GB" sz="2000" b="1" dirty="0">
                <a:solidFill>
                  <a:srgbClr val="FFC000"/>
                </a:solidFill>
                <a:latin typeface="Californian FB" panose="0207040306080B030204" pitchFamily="18" charset="0"/>
              </a:rPr>
              <a:t>Substance abuse treatment</a:t>
            </a:r>
          </a:p>
          <a:p>
            <a:pPr marL="285750" indent="-285750">
              <a:buFontTx/>
              <a:buChar char="-"/>
            </a:pPr>
            <a:endParaRPr lang="en-GB" dirty="0"/>
          </a:p>
          <a:p>
            <a:endParaRPr lang="en-GB" dirty="0"/>
          </a:p>
        </p:txBody>
      </p:sp>
      <p:pic>
        <p:nvPicPr>
          <p:cNvPr id="7" name="Audio 6">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064080055"/>
      </p:ext>
    </p:extLst>
  </p:cSld>
  <p:clrMapOvr>
    <a:masterClrMapping/>
  </p:clrMapOvr>
  <mc:AlternateContent xmlns:mc="http://schemas.openxmlformats.org/markup-compatibility/2006" xmlns:p14="http://schemas.microsoft.com/office/powerpoint/2010/main">
    <mc:Choice Requires="p14">
      <p:transition spd="slow" p14:dur="2000" advTm="385394"/>
    </mc:Choice>
    <mc:Fallback xmlns="">
      <p:transition spd="slow" advTm="385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par>
                                <p:cTn id="12" presetID="22" presetClass="entr" presetSubtype="4"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00"/>
                                        <p:tgtEl>
                                          <p:spTgt spid="3">
                                            <p:txEl>
                                              <p:pRg st="1" end="1"/>
                                            </p:txEl>
                                          </p:spTgt>
                                        </p:tgtEl>
                                      </p:cBhvr>
                                    </p:animEffect>
                                  </p:childTnLst>
                                </p:cTn>
                              </p:par>
                              <p:par>
                                <p:cTn id="15" presetID="2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par>
                                <p:cTn id="18" presetID="22" presetClass="entr" presetSubtype="4"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ipe(down)">
                                      <p:cBhvr>
                                        <p:cTn id="20" dur="500"/>
                                        <p:tgtEl>
                                          <p:spTgt spid="3">
                                            <p:txEl>
                                              <p:pRg st="3" end="3"/>
                                            </p:txEl>
                                          </p:spTgt>
                                        </p:tgtEl>
                                      </p:cBhvr>
                                    </p:animEffect>
                                  </p:childTnLst>
                                </p:cTn>
                              </p:par>
                              <p:par>
                                <p:cTn id="21" presetID="2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wipe(down)">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nodeType="click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wipe(down)">
                                      <p:cBhvr>
                                        <p:cTn id="28" dur="500"/>
                                        <p:tgtEl>
                                          <p:spTgt spid="5">
                                            <p:txEl>
                                              <p:pRg st="0" end="0"/>
                                            </p:txEl>
                                          </p:spTgt>
                                        </p:tgtEl>
                                      </p:cBhvr>
                                    </p:animEffect>
                                  </p:childTnLst>
                                </p:cTn>
                              </p:par>
                              <p:par>
                                <p:cTn id="29" presetID="22" presetClass="entr" presetSubtype="4" fill="hold" nodeType="with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animEffect transition="in" filter="wipe(down)">
                                      <p:cBhvr>
                                        <p:cTn id="31" dur="500"/>
                                        <p:tgtEl>
                                          <p:spTgt spid="5">
                                            <p:txEl>
                                              <p:pRg st="1" end="1"/>
                                            </p:txEl>
                                          </p:spTgt>
                                        </p:tgtEl>
                                      </p:cBhvr>
                                    </p:animEffect>
                                  </p:childTnLst>
                                </p:cTn>
                              </p:par>
                              <p:par>
                                <p:cTn id="32" presetID="22" presetClass="entr" presetSubtype="4" fill="hold" nodeType="withEffect">
                                  <p:stCondLst>
                                    <p:cond delay="0"/>
                                  </p:stCondLst>
                                  <p:childTnLst>
                                    <p:set>
                                      <p:cBhvr>
                                        <p:cTn id="33" dur="1" fill="hold">
                                          <p:stCondLst>
                                            <p:cond delay="0"/>
                                          </p:stCondLst>
                                        </p:cTn>
                                        <p:tgtEl>
                                          <p:spTgt spid="5">
                                            <p:txEl>
                                              <p:pRg st="2" end="2"/>
                                            </p:txEl>
                                          </p:spTgt>
                                        </p:tgtEl>
                                        <p:attrNameLst>
                                          <p:attrName>style.visibility</p:attrName>
                                        </p:attrNameLst>
                                      </p:cBhvr>
                                      <p:to>
                                        <p:strVal val="visible"/>
                                      </p:to>
                                    </p:set>
                                    <p:animEffect transition="in" filter="wipe(down)">
                                      <p:cBhvr>
                                        <p:cTn id="34" dur="500"/>
                                        <p:tgtEl>
                                          <p:spTgt spid="5">
                                            <p:txEl>
                                              <p:pRg st="2" end="2"/>
                                            </p:txEl>
                                          </p:spTgt>
                                        </p:tgtEl>
                                      </p:cBhvr>
                                    </p:animEffect>
                                  </p:childTnLst>
                                </p:cTn>
                              </p:par>
                              <p:par>
                                <p:cTn id="35" presetID="22" presetClass="entr" presetSubtype="4" fill="hold" nodeType="withEffect">
                                  <p:stCondLst>
                                    <p:cond delay="0"/>
                                  </p:stCondLst>
                                  <p:childTnLst>
                                    <p:set>
                                      <p:cBhvr>
                                        <p:cTn id="36" dur="1" fill="hold">
                                          <p:stCondLst>
                                            <p:cond delay="0"/>
                                          </p:stCondLst>
                                        </p:cTn>
                                        <p:tgtEl>
                                          <p:spTgt spid="5">
                                            <p:txEl>
                                              <p:pRg st="3" end="3"/>
                                            </p:txEl>
                                          </p:spTgt>
                                        </p:tgtEl>
                                        <p:attrNameLst>
                                          <p:attrName>style.visibility</p:attrName>
                                        </p:attrNameLst>
                                      </p:cBhvr>
                                      <p:to>
                                        <p:strVal val="visible"/>
                                      </p:to>
                                    </p:set>
                                    <p:animEffect transition="in" filter="wipe(down)">
                                      <p:cBhvr>
                                        <p:cTn id="37" dur="500"/>
                                        <p:tgtEl>
                                          <p:spTgt spid="5">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10">
                                            <p:txEl>
                                              <p:pRg st="0" end="0"/>
                                            </p:txEl>
                                          </p:spTgt>
                                        </p:tgtEl>
                                        <p:attrNameLst>
                                          <p:attrName>style.visibility</p:attrName>
                                        </p:attrNameLst>
                                      </p:cBhvr>
                                      <p:to>
                                        <p:strVal val="visible"/>
                                      </p:to>
                                    </p:set>
                                    <p:animEffect transition="in" filter="wipe(down)">
                                      <p:cBhvr>
                                        <p:cTn id="42" dur="500"/>
                                        <p:tgtEl>
                                          <p:spTgt spid="10">
                                            <p:txEl>
                                              <p:pRg st="0" end="0"/>
                                            </p:txEl>
                                          </p:spTgt>
                                        </p:tgtEl>
                                      </p:cBhvr>
                                    </p:animEffect>
                                  </p:childTnLst>
                                </p:cTn>
                              </p:par>
                              <p:par>
                                <p:cTn id="43" presetID="22" presetClass="entr" presetSubtype="4" fill="hold" nodeType="withEffect">
                                  <p:stCondLst>
                                    <p:cond delay="0"/>
                                  </p:stCondLst>
                                  <p:childTnLst>
                                    <p:set>
                                      <p:cBhvr>
                                        <p:cTn id="44" dur="1" fill="hold">
                                          <p:stCondLst>
                                            <p:cond delay="0"/>
                                          </p:stCondLst>
                                        </p:cTn>
                                        <p:tgtEl>
                                          <p:spTgt spid="10">
                                            <p:txEl>
                                              <p:pRg st="1" end="1"/>
                                            </p:txEl>
                                          </p:spTgt>
                                        </p:tgtEl>
                                        <p:attrNameLst>
                                          <p:attrName>style.visibility</p:attrName>
                                        </p:attrNameLst>
                                      </p:cBhvr>
                                      <p:to>
                                        <p:strVal val="visible"/>
                                      </p:to>
                                    </p:set>
                                    <p:animEffect transition="in" filter="wipe(down)">
                                      <p:cBhvr>
                                        <p:cTn id="45" dur="500"/>
                                        <p:tgtEl>
                                          <p:spTgt spid="10">
                                            <p:txEl>
                                              <p:pRg st="1" end="1"/>
                                            </p:txEl>
                                          </p:spTgt>
                                        </p:tgtEl>
                                      </p:cBhvr>
                                    </p:animEffect>
                                  </p:childTnLst>
                                </p:cTn>
                              </p:par>
                              <p:par>
                                <p:cTn id="46" presetID="22" presetClass="entr" presetSubtype="4" fill="hold" nodeType="withEffect">
                                  <p:stCondLst>
                                    <p:cond delay="0"/>
                                  </p:stCondLst>
                                  <p:childTnLst>
                                    <p:set>
                                      <p:cBhvr>
                                        <p:cTn id="47" dur="1" fill="hold">
                                          <p:stCondLst>
                                            <p:cond delay="0"/>
                                          </p:stCondLst>
                                        </p:cTn>
                                        <p:tgtEl>
                                          <p:spTgt spid="10">
                                            <p:txEl>
                                              <p:pRg st="2" end="2"/>
                                            </p:txEl>
                                          </p:spTgt>
                                        </p:tgtEl>
                                        <p:attrNameLst>
                                          <p:attrName>style.visibility</p:attrName>
                                        </p:attrNameLst>
                                      </p:cBhvr>
                                      <p:to>
                                        <p:strVal val="visible"/>
                                      </p:to>
                                    </p:set>
                                    <p:animEffect transition="in" filter="wipe(down)">
                                      <p:cBhvr>
                                        <p:cTn id="48" dur="500"/>
                                        <p:tgtEl>
                                          <p:spTgt spid="10">
                                            <p:txEl>
                                              <p:pRg st="2" end="2"/>
                                            </p:txEl>
                                          </p:spTgt>
                                        </p:tgtEl>
                                      </p:cBhvr>
                                    </p:animEffect>
                                  </p:childTnLst>
                                </p:cTn>
                              </p:par>
                              <p:par>
                                <p:cTn id="49" presetID="22" presetClass="entr" presetSubtype="4" fill="hold" nodeType="withEffect">
                                  <p:stCondLst>
                                    <p:cond delay="0"/>
                                  </p:stCondLst>
                                  <p:childTnLst>
                                    <p:set>
                                      <p:cBhvr>
                                        <p:cTn id="50" dur="1" fill="hold">
                                          <p:stCondLst>
                                            <p:cond delay="0"/>
                                          </p:stCondLst>
                                        </p:cTn>
                                        <p:tgtEl>
                                          <p:spTgt spid="10">
                                            <p:txEl>
                                              <p:pRg st="3" end="3"/>
                                            </p:txEl>
                                          </p:spTgt>
                                        </p:tgtEl>
                                        <p:attrNameLst>
                                          <p:attrName>style.visibility</p:attrName>
                                        </p:attrNameLst>
                                      </p:cBhvr>
                                      <p:to>
                                        <p:strVal val="visible"/>
                                      </p:to>
                                    </p:set>
                                    <p:animEffect transition="in" filter="wipe(down)">
                                      <p:cBhvr>
                                        <p:cTn id="51" dur="500"/>
                                        <p:tgtEl>
                                          <p:spTgt spid="10">
                                            <p:txEl>
                                              <p:pRg st="3" end="3"/>
                                            </p:txEl>
                                          </p:spTgt>
                                        </p:tgtEl>
                                      </p:cBhvr>
                                    </p:animEffect>
                                  </p:childTnLst>
                                </p:cTn>
                              </p:par>
                              <p:par>
                                <p:cTn id="52" presetID="22" presetClass="entr" presetSubtype="4" fill="hold" nodeType="withEffect">
                                  <p:stCondLst>
                                    <p:cond delay="0"/>
                                  </p:stCondLst>
                                  <p:childTnLst>
                                    <p:set>
                                      <p:cBhvr>
                                        <p:cTn id="53" dur="1" fill="hold">
                                          <p:stCondLst>
                                            <p:cond delay="0"/>
                                          </p:stCondLst>
                                        </p:cTn>
                                        <p:tgtEl>
                                          <p:spTgt spid="10">
                                            <p:txEl>
                                              <p:pRg st="4" end="4"/>
                                            </p:txEl>
                                          </p:spTgt>
                                        </p:tgtEl>
                                        <p:attrNameLst>
                                          <p:attrName>style.visibility</p:attrName>
                                        </p:attrNameLst>
                                      </p:cBhvr>
                                      <p:to>
                                        <p:strVal val="visible"/>
                                      </p:to>
                                    </p:set>
                                    <p:animEffect transition="in" filter="wipe(down)">
                                      <p:cBhvr>
                                        <p:cTn id="54" dur="500"/>
                                        <p:tgtEl>
                                          <p:spTgt spid="10">
                                            <p:txEl>
                                              <p:pRg st="4" end="4"/>
                                            </p:txEl>
                                          </p:spTgt>
                                        </p:tgtEl>
                                      </p:cBhvr>
                                    </p:animEffect>
                                  </p:childTnLst>
                                </p:cTn>
                              </p:par>
                              <p:par>
                                <p:cTn id="55" presetID="22" presetClass="entr" presetSubtype="4" fill="hold" nodeType="withEffect">
                                  <p:stCondLst>
                                    <p:cond delay="0"/>
                                  </p:stCondLst>
                                  <p:childTnLst>
                                    <p:set>
                                      <p:cBhvr>
                                        <p:cTn id="56" dur="1" fill="hold">
                                          <p:stCondLst>
                                            <p:cond delay="0"/>
                                          </p:stCondLst>
                                        </p:cTn>
                                        <p:tgtEl>
                                          <p:spTgt spid="10">
                                            <p:txEl>
                                              <p:pRg st="5" end="5"/>
                                            </p:txEl>
                                          </p:spTgt>
                                        </p:tgtEl>
                                        <p:attrNameLst>
                                          <p:attrName>style.visibility</p:attrName>
                                        </p:attrNameLst>
                                      </p:cBhvr>
                                      <p:to>
                                        <p:strVal val="visible"/>
                                      </p:to>
                                    </p:set>
                                    <p:animEffect transition="in" filter="wipe(down)">
                                      <p:cBhvr>
                                        <p:cTn id="57" dur="500"/>
                                        <p:tgtEl>
                                          <p:spTgt spid="10">
                                            <p:txEl>
                                              <p:pRg st="5" end="5"/>
                                            </p:txEl>
                                          </p:spTgt>
                                        </p:tgtEl>
                                      </p:cBhvr>
                                    </p:animEffect>
                                  </p:childTnLst>
                                </p:cTn>
                              </p:par>
                              <p:par>
                                <p:cTn id="58" presetID="22" presetClass="entr" presetSubtype="4" fill="hold" nodeType="withEffect">
                                  <p:stCondLst>
                                    <p:cond delay="0"/>
                                  </p:stCondLst>
                                  <p:childTnLst>
                                    <p:set>
                                      <p:cBhvr>
                                        <p:cTn id="59" dur="1" fill="hold">
                                          <p:stCondLst>
                                            <p:cond delay="0"/>
                                          </p:stCondLst>
                                        </p:cTn>
                                        <p:tgtEl>
                                          <p:spTgt spid="10">
                                            <p:txEl>
                                              <p:pRg st="6" end="6"/>
                                            </p:txEl>
                                          </p:spTgt>
                                        </p:tgtEl>
                                        <p:attrNameLst>
                                          <p:attrName>style.visibility</p:attrName>
                                        </p:attrNameLst>
                                      </p:cBhvr>
                                      <p:to>
                                        <p:strVal val="visible"/>
                                      </p:to>
                                    </p:set>
                                    <p:animEffect transition="in" filter="wipe(down)">
                                      <p:cBhvr>
                                        <p:cTn id="60" dur="500"/>
                                        <p:tgtEl>
                                          <p:spTgt spid="10">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1"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ounded Rectangle 11"/>
          <p:cNvSpPr/>
          <p:nvPr/>
        </p:nvSpPr>
        <p:spPr>
          <a:xfrm>
            <a:off x="7182396" y="267791"/>
            <a:ext cx="4770118" cy="1875706"/>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u="sng" dirty="0"/>
              <a:t>Types of sentence</a:t>
            </a:r>
          </a:p>
        </p:txBody>
      </p:sp>
      <p:sp>
        <p:nvSpPr>
          <p:cNvPr id="4" name="TextBox 3"/>
          <p:cNvSpPr txBox="1"/>
          <p:nvPr/>
        </p:nvSpPr>
        <p:spPr>
          <a:xfrm>
            <a:off x="483326" y="2220685"/>
            <a:ext cx="3148148" cy="4985980"/>
          </a:xfrm>
          <a:prstGeom prst="rect">
            <a:avLst/>
          </a:prstGeom>
          <a:noFill/>
        </p:spPr>
        <p:txBody>
          <a:bodyPr wrap="square" rtlCol="0">
            <a:spAutoFit/>
          </a:bodyPr>
          <a:lstStyle/>
          <a:p>
            <a:r>
              <a:rPr lang="en-GB" sz="2400" b="1" u="sng" dirty="0">
                <a:solidFill>
                  <a:srgbClr val="00B0F0"/>
                </a:solidFill>
                <a:latin typeface="Arial" panose="020B0604020202020204" pitchFamily="34" charset="0"/>
                <a:cs typeface="Arial" panose="020B0604020202020204" pitchFamily="34" charset="0"/>
              </a:rPr>
              <a:t>Custodial sentences</a:t>
            </a:r>
          </a:p>
          <a:p>
            <a:pPr marL="285750" indent="-285750">
              <a:buFontTx/>
              <a:buChar char="-"/>
            </a:pPr>
            <a:r>
              <a:rPr lang="en-GB" sz="2400" dirty="0">
                <a:solidFill>
                  <a:srgbClr val="00B0F0"/>
                </a:solidFill>
                <a:latin typeface="Arial" panose="020B0604020202020204" pitchFamily="34" charset="0"/>
                <a:cs typeface="Arial" panose="020B0604020202020204" pitchFamily="34" charset="0"/>
              </a:rPr>
              <a:t>Reserved for the most serious offences</a:t>
            </a:r>
          </a:p>
          <a:p>
            <a:pPr marL="285750" indent="-285750">
              <a:buFontTx/>
              <a:buChar char="-"/>
            </a:pPr>
            <a:r>
              <a:rPr lang="en-GB" sz="2400" dirty="0">
                <a:solidFill>
                  <a:srgbClr val="00B0F0"/>
                </a:solidFill>
                <a:latin typeface="Arial" panose="020B0604020202020204" pitchFamily="34" charset="0"/>
                <a:cs typeface="Arial" panose="020B0604020202020204" pitchFamily="34" charset="0"/>
              </a:rPr>
              <a:t>Can be used when the court feels it is necessary to protect the public</a:t>
            </a:r>
          </a:p>
          <a:p>
            <a:pPr marL="285750" indent="-285750">
              <a:buFontTx/>
              <a:buChar char="-"/>
            </a:pPr>
            <a:r>
              <a:rPr lang="en-GB" sz="2400" dirty="0">
                <a:solidFill>
                  <a:srgbClr val="00B0F0"/>
                </a:solidFill>
                <a:latin typeface="Arial" panose="020B0604020202020204" pitchFamily="34" charset="0"/>
                <a:cs typeface="Arial" panose="020B0604020202020204" pitchFamily="34" charset="0"/>
              </a:rPr>
              <a:t>2017: 86,275 were given an immediate custodial sentence</a:t>
            </a:r>
          </a:p>
          <a:p>
            <a:pPr marL="285750" indent="-285750">
              <a:buFontTx/>
              <a:buChar char="-"/>
            </a:pPr>
            <a:endParaRPr lang="en-GB" dirty="0"/>
          </a:p>
          <a:p>
            <a:endParaRPr lang="en-GB" dirty="0"/>
          </a:p>
          <a:p>
            <a:endParaRPr lang="en-GB" dirty="0"/>
          </a:p>
        </p:txBody>
      </p:sp>
      <p:cxnSp>
        <p:nvCxnSpPr>
          <p:cNvPr id="6" name="Straight Arrow Connector 5"/>
          <p:cNvCxnSpPr/>
          <p:nvPr/>
        </p:nvCxnSpPr>
        <p:spPr>
          <a:xfrm flipV="1">
            <a:off x="3971109" y="1933303"/>
            <a:ext cx="2730137" cy="1254034"/>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8" name="Straight Arrow Connector 7"/>
          <p:cNvCxnSpPr/>
          <p:nvPr/>
        </p:nvCxnSpPr>
        <p:spPr>
          <a:xfrm flipV="1">
            <a:off x="3878581" y="3618412"/>
            <a:ext cx="2964180" cy="17693"/>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0" name="Straight Arrow Connector 9"/>
          <p:cNvCxnSpPr/>
          <p:nvPr/>
        </p:nvCxnSpPr>
        <p:spPr>
          <a:xfrm>
            <a:off x="3878581" y="4083567"/>
            <a:ext cx="2613659" cy="1086118"/>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11" name="TextBox 10"/>
          <p:cNvSpPr txBox="1"/>
          <p:nvPr/>
        </p:nvSpPr>
        <p:spPr>
          <a:xfrm>
            <a:off x="7492833" y="255648"/>
            <a:ext cx="4123118" cy="2308324"/>
          </a:xfrm>
          <a:prstGeom prst="rect">
            <a:avLst/>
          </a:prstGeom>
          <a:noFill/>
        </p:spPr>
        <p:txBody>
          <a:bodyPr wrap="square" rtlCol="0">
            <a:spAutoFit/>
          </a:bodyPr>
          <a:lstStyle/>
          <a:p>
            <a:r>
              <a:rPr lang="en-GB" b="1" u="sng" dirty="0"/>
              <a:t>Suspended sentence:</a:t>
            </a:r>
          </a:p>
          <a:p>
            <a:r>
              <a:rPr lang="en-GB" dirty="0"/>
              <a:t>A sentence given of 14 days – 24 months can be suspended up to 2 years.</a:t>
            </a:r>
          </a:p>
          <a:p>
            <a:r>
              <a:rPr lang="en-GB" dirty="0"/>
              <a:t>Offender is given the chance to stay out of trouble and not go to prison</a:t>
            </a:r>
          </a:p>
          <a:p>
            <a:endParaRPr lang="en-GB" dirty="0"/>
          </a:p>
        </p:txBody>
      </p:sp>
      <p:sp>
        <p:nvSpPr>
          <p:cNvPr id="13" name="Rounded Rectangle 12"/>
          <p:cNvSpPr/>
          <p:nvPr/>
        </p:nvSpPr>
        <p:spPr>
          <a:xfrm>
            <a:off x="7158447" y="2481942"/>
            <a:ext cx="4791890" cy="189672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ounded Rectangle 13"/>
          <p:cNvSpPr/>
          <p:nvPr/>
        </p:nvSpPr>
        <p:spPr>
          <a:xfrm>
            <a:off x="6842762" y="4420934"/>
            <a:ext cx="5240382" cy="2201935"/>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7427437" y="2451724"/>
            <a:ext cx="4410663" cy="1938992"/>
          </a:xfrm>
          <a:prstGeom prst="rect">
            <a:avLst/>
          </a:prstGeom>
          <a:noFill/>
        </p:spPr>
        <p:txBody>
          <a:bodyPr wrap="square" rtlCol="0">
            <a:spAutoFit/>
          </a:bodyPr>
          <a:lstStyle/>
          <a:p>
            <a:r>
              <a:rPr lang="en-GB" sz="2400" b="1" u="sng" dirty="0"/>
              <a:t>Determinate prison sentence</a:t>
            </a:r>
            <a:r>
              <a:rPr lang="en-GB" sz="2400" dirty="0"/>
              <a:t>:</a:t>
            </a:r>
          </a:p>
          <a:p>
            <a:r>
              <a:rPr lang="en-GB" sz="2400" dirty="0"/>
              <a:t>A sentence where the court sets a fixed length for the prison sentence</a:t>
            </a:r>
          </a:p>
        </p:txBody>
      </p:sp>
      <p:sp>
        <p:nvSpPr>
          <p:cNvPr id="5" name="TextBox 4"/>
          <p:cNvSpPr txBox="1"/>
          <p:nvPr/>
        </p:nvSpPr>
        <p:spPr>
          <a:xfrm>
            <a:off x="7380596" y="4518788"/>
            <a:ext cx="4457504" cy="1754326"/>
          </a:xfrm>
          <a:prstGeom prst="rect">
            <a:avLst/>
          </a:prstGeom>
          <a:noFill/>
        </p:spPr>
        <p:txBody>
          <a:bodyPr wrap="square" rtlCol="0">
            <a:spAutoFit/>
          </a:bodyPr>
          <a:lstStyle/>
          <a:p>
            <a:r>
              <a:rPr lang="en-GB" b="1" u="sng" dirty="0"/>
              <a:t>Extended sentences:</a:t>
            </a:r>
          </a:p>
          <a:p>
            <a:r>
              <a:rPr lang="en-GB" dirty="0"/>
              <a:t>Used when the offender poses a significant risk to the public</a:t>
            </a:r>
          </a:p>
          <a:p>
            <a:r>
              <a:rPr lang="en-GB" dirty="0"/>
              <a:t>The judge decides how long the offender should stay in prison and also fixes the extended licence period up to 8 years.</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16754010"/>
      </p:ext>
    </p:extLst>
  </p:cSld>
  <p:clrMapOvr>
    <a:masterClrMapping/>
  </p:clrMapOvr>
  <mc:AlternateContent xmlns:mc="http://schemas.openxmlformats.org/markup-compatibility/2006" xmlns:p14="http://schemas.microsoft.com/office/powerpoint/2010/main">
    <mc:Choice Requires="p14">
      <p:transition spd="slow" p14:dur="2000" advTm="400251"/>
    </mc:Choice>
    <mc:Fallback xmlns="">
      <p:transition spd="slow" advTm="400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sentence – </a:t>
            </a:r>
            <a:r>
              <a:rPr lang="en-GB" dirty="0">
                <a:solidFill>
                  <a:srgbClr val="7030A0"/>
                </a:solidFill>
              </a:rPr>
              <a:t>LIFE SENTENCES</a:t>
            </a:r>
          </a:p>
        </p:txBody>
      </p:sp>
      <p:sp>
        <p:nvSpPr>
          <p:cNvPr id="3" name="Content Placeholder 2"/>
          <p:cNvSpPr>
            <a:spLocks noGrp="1"/>
          </p:cNvSpPr>
          <p:nvPr>
            <p:ph idx="1"/>
          </p:nvPr>
        </p:nvSpPr>
        <p:spPr/>
        <p:txBody>
          <a:bodyPr>
            <a:normAutofit fontScale="92500" lnSpcReduction="10000"/>
          </a:bodyPr>
          <a:lstStyle/>
          <a:p>
            <a:r>
              <a:rPr lang="en-GB" dirty="0">
                <a:solidFill>
                  <a:srgbClr val="7030A0"/>
                </a:solidFill>
                <a:latin typeface="Adobe Fan Heiti Std B" panose="020B0700000000000000" pitchFamily="34" charset="-128"/>
                <a:ea typeface="Adobe Fan Heiti Std B" panose="020B0700000000000000" pitchFamily="34" charset="-128"/>
              </a:rPr>
              <a:t>Life sentences:</a:t>
            </a:r>
          </a:p>
          <a:p>
            <a:r>
              <a:rPr lang="en-GB" dirty="0">
                <a:latin typeface="Adobe Fan Heiti Std B" panose="020B0700000000000000" pitchFamily="34" charset="-128"/>
                <a:ea typeface="Adobe Fan Heiti Std B" panose="020B0700000000000000" pitchFamily="34" charset="-128"/>
              </a:rPr>
              <a:t>When the offender is subject to that sentence for the rest of their life.</a:t>
            </a:r>
          </a:p>
          <a:p>
            <a:endParaRPr lang="en-GB" dirty="0">
              <a:latin typeface="Adobe Fan Heiti Std B" panose="020B0700000000000000" pitchFamily="34" charset="-128"/>
              <a:ea typeface="Adobe Fan Heiti Std B" panose="020B0700000000000000" pitchFamily="34" charset="-128"/>
            </a:endParaRPr>
          </a:p>
          <a:p>
            <a:r>
              <a:rPr lang="en-GB" dirty="0">
                <a:solidFill>
                  <a:schemeClr val="accent2">
                    <a:lumMod val="60000"/>
                    <a:lumOff val="40000"/>
                  </a:schemeClr>
                </a:solidFill>
                <a:latin typeface="Adobe Fan Heiti Std B" panose="020B0700000000000000" pitchFamily="34" charset="-128"/>
                <a:ea typeface="Adobe Fan Heiti Std B" panose="020B0700000000000000" pitchFamily="34" charset="-128"/>
              </a:rPr>
              <a:t>Mandatory life sentences:</a:t>
            </a:r>
          </a:p>
          <a:p>
            <a:r>
              <a:rPr lang="en-GB" dirty="0">
                <a:latin typeface="Adobe Fan Heiti Std B" panose="020B0700000000000000" pitchFamily="34" charset="-128"/>
                <a:ea typeface="Adobe Fan Heiti Std B" panose="020B0700000000000000" pitchFamily="34" charset="-128"/>
              </a:rPr>
              <a:t>E.g. Murder – the judge will set a minimum term an offender must spend in prison before they can be considered for release.</a:t>
            </a:r>
          </a:p>
          <a:p>
            <a:endParaRPr lang="en-GB" dirty="0">
              <a:latin typeface="Adobe Fan Heiti Std B" panose="020B0700000000000000" pitchFamily="34" charset="-128"/>
              <a:ea typeface="Adobe Fan Heiti Std B" panose="020B0700000000000000" pitchFamily="34" charset="-128"/>
            </a:endParaRPr>
          </a:p>
          <a:p>
            <a:r>
              <a:rPr lang="en-GB" dirty="0">
                <a:solidFill>
                  <a:srgbClr val="0070C0"/>
                </a:solidFill>
                <a:latin typeface="Adobe Fan Heiti Std B" panose="020B0700000000000000" pitchFamily="34" charset="-128"/>
                <a:ea typeface="Adobe Fan Heiti Std B" panose="020B0700000000000000" pitchFamily="34" charset="-128"/>
              </a:rPr>
              <a:t>Whole life order:</a:t>
            </a:r>
          </a:p>
          <a:p>
            <a:r>
              <a:rPr lang="en-GB" dirty="0">
                <a:latin typeface="Adobe Fan Heiti Std B" panose="020B0700000000000000" pitchFamily="34" charset="-128"/>
                <a:ea typeface="Adobe Fan Heiti Std B" panose="020B0700000000000000" pitchFamily="34" charset="-128"/>
              </a:rPr>
              <a:t>This means that the crime was so serious that the offender will never be released from prison.</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61115844"/>
      </p:ext>
    </p:extLst>
  </p:cSld>
  <p:clrMapOvr>
    <a:masterClrMapping/>
  </p:clrMapOvr>
  <mc:AlternateContent xmlns:mc="http://schemas.openxmlformats.org/markup-compatibility/2006" xmlns:p14="http://schemas.microsoft.com/office/powerpoint/2010/main">
    <mc:Choice Requires="p14">
      <p:transition spd="slow" p14:dur="2000" advTm="179512"/>
    </mc:Choice>
    <mc:Fallback xmlns="">
      <p:transition spd="slow" advTm="1795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type of sentence?</a:t>
            </a:r>
          </a:p>
        </p:txBody>
      </p:sp>
      <p:pic>
        <p:nvPicPr>
          <p:cNvPr id="4" name="cyZp1Hz-xaU"/>
          <p:cNvPicPr>
            <a:picLocks noGrp="1" noRot="1" noChangeAspect="1"/>
          </p:cNvPicPr>
          <p:nvPr>
            <p:ph idx="1"/>
            <a:videoFile r:link="rId1"/>
          </p:nvPr>
        </p:nvPicPr>
        <p:blipFill>
          <a:blip r:embed="rId6"/>
          <a:stretch>
            <a:fillRect/>
          </a:stretch>
        </p:blipFill>
        <p:spPr>
          <a:xfrm>
            <a:off x="1772939" y="1890055"/>
            <a:ext cx="7145546" cy="3980730"/>
          </a:xfrm>
          <a:prstGeom prst="rect">
            <a:avLst/>
          </a:prstGeom>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80415303"/>
      </p:ext>
    </p:extLst>
  </p:cSld>
  <p:clrMapOvr>
    <a:masterClrMapping/>
  </p:clrMapOvr>
  <mc:AlternateContent xmlns:mc="http://schemas.openxmlformats.org/markup-compatibility/2006" xmlns:p14="http://schemas.microsoft.com/office/powerpoint/2010/main">
    <mc:Choice Requires="p14">
      <p:transition spd="slow" p14:dur="2000" advTm="54715"/>
    </mc:Choice>
    <mc:Fallback xmlns="">
      <p:transition spd="slow" advTm="547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Coroners and Justice Act 2009</a:t>
            </a:r>
          </a:p>
        </p:txBody>
      </p:sp>
      <p:sp>
        <p:nvSpPr>
          <p:cNvPr id="3" name="Content Placeholder 2"/>
          <p:cNvSpPr>
            <a:spLocks noGrp="1"/>
          </p:cNvSpPr>
          <p:nvPr>
            <p:ph idx="1"/>
          </p:nvPr>
        </p:nvSpPr>
        <p:spPr>
          <a:xfrm>
            <a:off x="259853" y="2221309"/>
            <a:ext cx="7942450" cy="4124899"/>
          </a:xfrm>
        </p:spPr>
        <p:txBody>
          <a:bodyPr>
            <a:normAutofit lnSpcReduction="10000"/>
          </a:bodyPr>
          <a:lstStyle/>
          <a:p>
            <a:pPr>
              <a:buFont typeface="Wingdings" panose="05000000000000000000" pitchFamily="2" charset="2"/>
              <a:buChar char="Ø"/>
            </a:pPr>
            <a:r>
              <a:rPr lang="en-GB" dirty="0">
                <a:latin typeface="Adobe Heiti Std R" panose="020B0400000000000000" pitchFamily="34" charset="-128"/>
                <a:ea typeface="Adobe Heiti Std R" panose="020B0400000000000000" pitchFamily="34" charset="-128"/>
              </a:rPr>
              <a:t> Sentencing an offender for an offence committed </a:t>
            </a:r>
            <a:r>
              <a:rPr lang="en-GB" b="1" dirty="0">
                <a:solidFill>
                  <a:srgbClr val="FF0000"/>
                </a:solidFill>
                <a:latin typeface="Adobe Heiti Std R" panose="020B0400000000000000" pitchFamily="34" charset="-128"/>
                <a:ea typeface="Adobe Heiti Std R" panose="020B0400000000000000" pitchFamily="34" charset="-128"/>
              </a:rPr>
              <a:t>on or after </a:t>
            </a:r>
            <a:r>
              <a:rPr lang="en-GB" dirty="0">
                <a:solidFill>
                  <a:srgbClr val="FF0000"/>
                </a:solidFill>
                <a:latin typeface="Adobe Heiti Std R" panose="020B0400000000000000" pitchFamily="34" charset="-128"/>
                <a:ea typeface="Adobe Heiti Std R" panose="020B0400000000000000" pitchFamily="34" charset="-128"/>
              </a:rPr>
              <a:t>6 April 2010</a:t>
            </a:r>
            <a:r>
              <a:rPr lang="en-GB" dirty="0">
                <a:latin typeface="Adobe Heiti Std R" panose="020B0400000000000000" pitchFamily="34" charset="-128"/>
                <a:ea typeface="Adobe Heiti Std R" panose="020B0400000000000000" pitchFamily="34" charset="-128"/>
              </a:rPr>
              <a:t>, a court </a:t>
            </a:r>
            <a:r>
              <a:rPr lang="en-GB" dirty="0">
                <a:solidFill>
                  <a:srgbClr val="FF0000"/>
                </a:solidFill>
                <a:latin typeface="Adobe Heiti Std R" panose="020B0400000000000000" pitchFamily="34" charset="-128"/>
                <a:ea typeface="Adobe Heiti Std R" panose="020B0400000000000000" pitchFamily="34" charset="-128"/>
              </a:rPr>
              <a:t>must follow </a:t>
            </a:r>
            <a:r>
              <a:rPr lang="en-GB" dirty="0">
                <a:latin typeface="Adobe Heiti Std R" panose="020B0400000000000000" pitchFamily="34" charset="-128"/>
                <a:ea typeface="Adobe Heiti Std R" panose="020B0400000000000000" pitchFamily="34" charset="-128"/>
              </a:rPr>
              <a:t>any relevant sentencing guidelines</a:t>
            </a:r>
          </a:p>
          <a:p>
            <a:pPr>
              <a:buFont typeface="Wingdings" panose="05000000000000000000" pitchFamily="2" charset="2"/>
              <a:buChar char="Ø"/>
            </a:pPr>
            <a:endParaRPr lang="en-GB" dirty="0">
              <a:latin typeface="Adobe Heiti Std R" panose="020B0400000000000000" pitchFamily="34" charset="-128"/>
              <a:ea typeface="Adobe Heiti Std R" panose="020B0400000000000000" pitchFamily="34" charset="-128"/>
            </a:endParaRPr>
          </a:p>
          <a:p>
            <a:pPr>
              <a:buFont typeface="Wingdings" panose="05000000000000000000" pitchFamily="2" charset="2"/>
              <a:buChar char="Ø"/>
            </a:pPr>
            <a:r>
              <a:rPr lang="en-GB" dirty="0">
                <a:latin typeface="Adobe Heiti Std R" panose="020B0400000000000000" pitchFamily="34" charset="-128"/>
                <a:ea typeface="Adobe Heiti Std R" panose="020B0400000000000000" pitchFamily="34" charset="-128"/>
              </a:rPr>
              <a:t> When sentencing an offender for an offence which happened </a:t>
            </a:r>
            <a:r>
              <a:rPr lang="en-GB" b="1" dirty="0">
                <a:solidFill>
                  <a:srgbClr val="FF0000"/>
                </a:solidFill>
                <a:latin typeface="Adobe Heiti Std R" panose="020B0400000000000000" pitchFamily="34" charset="-128"/>
                <a:ea typeface="Adobe Heiti Std R" panose="020B0400000000000000" pitchFamily="34" charset="-128"/>
              </a:rPr>
              <a:t>before</a:t>
            </a:r>
            <a:r>
              <a:rPr lang="en-GB" dirty="0">
                <a:solidFill>
                  <a:srgbClr val="FF0000"/>
                </a:solidFill>
                <a:latin typeface="Adobe Heiti Std R" panose="020B0400000000000000" pitchFamily="34" charset="-128"/>
                <a:ea typeface="Adobe Heiti Std R" panose="020B0400000000000000" pitchFamily="34" charset="-128"/>
              </a:rPr>
              <a:t> 6 April 2010</a:t>
            </a:r>
            <a:r>
              <a:rPr lang="en-GB" dirty="0">
                <a:latin typeface="Adobe Heiti Std R" panose="020B0400000000000000" pitchFamily="34" charset="-128"/>
                <a:ea typeface="Adobe Heiti Std R" panose="020B0400000000000000" pitchFamily="34" charset="-128"/>
              </a:rPr>
              <a:t>, a court </a:t>
            </a:r>
            <a:r>
              <a:rPr lang="en-GB" dirty="0">
                <a:solidFill>
                  <a:srgbClr val="FF0000"/>
                </a:solidFill>
                <a:latin typeface="Adobe Heiti Std R" panose="020B0400000000000000" pitchFamily="34" charset="-128"/>
                <a:ea typeface="Adobe Heiti Std R" panose="020B0400000000000000" pitchFamily="34" charset="-128"/>
              </a:rPr>
              <a:t>must have regard </a:t>
            </a:r>
            <a:r>
              <a:rPr lang="en-GB" dirty="0">
                <a:latin typeface="Adobe Heiti Std R" panose="020B0400000000000000" pitchFamily="34" charset="-128"/>
                <a:ea typeface="Adobe Heiti Std R" panose="020B0400000000000000" pitchFamily="34" charset="-128"/>
              </a:rPr>
              <a:t>to any relevant sentencing guidelines.</a:t>
            </a:r>
          </a:p>
          <a:p>
            <a:pPr>
              <a:buFont typeface="Wingdings" panose="05000000000000000000" pitchFamily="2" charset="2"/>
              <a:buChar char="Ø"/>
            </a:pPr>
            <a:endParaRPr lang="en-GB" dirty="0">
              <a:latin typeface="Adobe Heiti Std R" panose="020B0400000000000000" pitchFamily="34" charset="-128"/>
              <a:ea typeface="Adobe Heiti Std R" panose="020B0400000000000000" pitchFamily="34" charset="-128"/>
            </a:endParaRPr>
          </a:p>
          <a:p>
            <a:pPr>
              <a:buFont typeface="Wingdings" panose="05000000000000000000" pitchFamily="2" charset="2"/>
              <a:buChar char="Ø"/>
            </a:pPr>
            <a:r>
              <a:rPr lang="en-GB" dirty="0">
                <a:latin typeface="Adobe Heiti Std R" panose="020B0400000000000000" pitchFamily="34" charset="-128"/>
                <a:ea typeface="Adobe Heiti Std R" panose="020B0400000000000000" pitchFamily="34" charset="-128"/>
              </a:rPr>
              <a:t> Where no sentencing guidelines exist, judges refer to the Court of appeal judgements to examine past decisions made in similar cases.</a:t>
            </a:r>
          </a:p>
        </p:txBody>
      </p:sp>
      <p:pic>
        <p:nvPicPr>
          <p:cNvPr id="4" name="Picture 3"/>
          <p:cNvPicPr>
            <a:picLocks noChangeAspect="1"/>
          </p:cNvPicPr>
          <p:nvPr/>
        </p:nvPicPr>
        <p:blipFill>
          <a:blip r:embed="rId5"/>
          <a:stretch>
            <a:fillRect/>
          </a:stretch>
        </p:blipFill>
        <p:spPr>
          <a:xfrm>
            <a:off x="8202303" y="1855984"/>
            <a:ext cx="3810000" cy="294322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8558305"/>
      </p:ext>
    </p:extLst>
  </p:cSld>
  <p:clrMapOvr>
    <a:masterClrMapping/>
  </p:clrMapOvr>
  <mc:AlternateContent xmlns:mc="http://schemas.openxmlformats.org/markup-compatibility/2006" xmlns:p14="http://schemas.microsoft.com/office/powerpoint/2010/main">
    <mc:Choice Requires="p14">
      <p:transition spd="slow" p14:dur="2000" advTm="150984"/>
    </mc:Choice>
    <mc:Fallback xmlns="">
      <p:transition spd="slow" advTm="150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1928" y="-260945"/>
            <a:ext cx="9720072" cy="1499616"/>
          </a:xfrm>
        </p:spPr>
        <p:txBody>
          <a:bodyPr/>
          <a:lstStyle/>
          <a:p>
            <a:r>
              <a:rPr lang="en-GB" dirty="0"/>
              <a:t>Sentencing guidelines</a:t>
            </a:r>
          </a:p>
        </p:txBody>
      </p:sp>
      <p:sp>
        <p:nvSpPr>
          <p:cNvPr id="3" name="Content Placeholder 2"/>
          <p:cNvSpPr>
            <a:spLocks noGrp="1"/>
          </p:cNvSpPr>
          <p:nvPr>
            <p:ph idx="1"/>
          </p:nvPr>
        </p:nvSpPr>
        <p:spPr>
          <a:xfrm>
            <a:off x="418011" y="1005841"/>
            <a:ext cx="11005165" cy="5722506"/>
          </a:xfrm>
        </p:spPr>
        <p:txBody>
          <a:bodyPr>
            <a:normAutofit fontScale="47500" lnSpcReduction="20000"/>
          </a:bodyPr>
          <a:lstStyle/>
          <a:p>
            <a:r>
              <a:rPr lang="en-GB" sz="3300" b="1" u="sng" dirty="0">
                <a:latin typeface="Adobe Myungjo Std M" panose="02020600000000000000" pitchFamily="18" charset="-128"/>
                <a:ea typeface="Adobe Myungjo Std M" panose="02020600000000000000" pitchFamily="18" charset="-128"/>
              </a:rPr>
              <a:t>Step 1 – Priorities</a:t>
            </a:r>
          </a:p>
          <a:p>
            <a:r>
              <a:rPr lang="en-GB" sz="3300" dirty="0">
                <a:latin typeface="Adobe Myungjo Std M" panose="02020600000000000000" pitchFamily="18" charset="-128"/>
                <a:ea typeface="Adobe Myungjo Std M" panose="02020600000000000000" pitchFamily="18" charset="-128"/>
              </a:rPr>
              <a:t>The Council identifies high priority work and research begins.</a:t>
            </a:r>
          </a:p>
          <a:p>
            <a:r>
              <a:rPr lang="en-GB" sz="3300" b="1" u="sng" dirty="0">
                <a:latin typeface="Adobe Myungjo Std M" panose="02020600000000000000" pitchFamily="18" charset="-128"/>
                <a:ea typeface="Adobe Myungjo Std M" panose="02020600000000000000" pitchFamily="18" charset="-128"/>
              </a:rPr>
              <a:t>Step 2 – Research</a:t>
            </a:r>
          </a:p>
          <a:p>
            <a:r>
              <a:rPr lang="en-GB" sz="3300" dirty="0">
                <a:latin typeface="Adobe Myungjo Std M" panose="02020600000000000000" pitchFamily="18" charset="-128"/>
                <a:ea typeface="Adobe Myungjo Std M" panose="02020600000000000000" pitchFamily="18" charset="-128"/>
              </a:rPr>
              <a:t>Research is undertaken; policy and legal investigations are carried out; the approach is agreed and an initial draft is created.</a:t>
            </a:r>
          </a:p>
          <a:p>
            <a:r>
              <a:rPr lang="en-GB" sz="3300" b="1" u="sng" dirty="0">
                <a:latin typeface="Adobe Myungjo Std M" panose="02020600000000000000" pitchFamily="18" charset="-128"/>
                <a:ea typeface="Adobe Myungjo Std M" panose="02020600000000000000" pitchFamily="18" charset="-128"/>
              </a:rPr>
              <a:t>Step 3 – Approach</a:t>
            </a:r>
          </a:p>
          <a:p>
            <a:r>
              <a:rPr lang="en-GB" sz="3300" dirty="0">
                <a:latin typeface="Adobe Myungjo Std M" panose="02020600000000000000" pitchFamily="18" charset="-128"/>
                <a:ea typeface="Adobe Myungjo Std M" panose="02020600000000000000" pitchFamily="18" charset="-128"/>
              </a:rPr>
              <a:t>Council members discuss the draft guideline, refine the approach and agree on the broad structure and detail which will form the basis for consultation.</a:t>
            </a:r>
          </a:p>
          <a:p>
            <a:r>
              <a:rPr lang="en-GB" sz="3300" b="1" u="sng" dirty="0">
                <a:latin typeface="Adobe Myungjo Std M" panose="02020600000000000000" pitchFamily="18" charset="-128"/>
                <a:ea typeface="Adobe Myungjo Std M" panose="02020600000000000000" pitchFamily="18" charset="-128"/>
              </a:rPr>
              <a:t>Step 4 – Consultation</a:t>
            </a:r>
          </a:p>
          <a:p>
            <a:r>
              <a:rPr lang="en-GB" sz="3300" dirty="0">
                <a:latin typeface="Adobe Myungjo Std M" panose="02020600000000000000" pitchFamily="18" charset="-128"/>
                <a:ea typeface="Adobe Myungjo Std M" panose="02020600000000000000" pitchFamily="18" charset="-128"/>
              </a:rPr>
              <a:t>The Council consults the statutory consultees, criminal justice professionals and wider public over a 12 week period. A draft resource assessment and an equality impact assessment are also produced.</a:t>
            </a:r>
          </a:p>
          <a:p>
            <a:r>
              <a:rPr lang="en-GB" sz="3300" b="1" u="sng" dirty="0">
                <a:latin typeface="Adobe Myungjo Std M" panose="02020600000000000000" pitchFamily="18" charset="-128"/>
                <a:ea typeface="Adobe Myungjo Std M" panose="02020600000000000000" pitchFamily="18" charset="-128"/>
              </a:rPr>
              <a:t>Step 5 – Responses</a:t>
            </a:r>
          </a:p>
          <a:p>
            <a:r>
              <a:rPr lang="en-GB" sz="3300" dirty="0">
                <a:latin typeface="Adobe Myungjo Std M" panose="02020600000000000000" pitchFamily="18" charset="-128"/>
                <a:ea typeface="Adobe Myungjo Std M" panose="02020600000000000000" pitchFamily="18" charset="-128"/>
              </a:rPr>
              <a:t>The Council considers the responses to the consultation and develops a definitive version of the guideline.</a:t>
            </a:r>
          </a:p>
          <a:p>
            <a:r>
              <a:rPr lang="en-GB" sz="3300" b="1" u="sng" dirty="0">
                <a:latin typeface="Adobe Myungjo Std M" panose="02020600000000000000" pitchFamily="18" charset="-128"/>
                <a:ea typeface="Adobe Myungjo Std M" panose="02020600000000000000" pitchFamily="18" charset="-128"/>
              </a:rPr>
              <a:t>Step 6 – Publication</a:t>
            </a:r>
          </a:p>
          <a:p>
            <a:r>
              <a:rPr lang="en-GB" sz="3300" dirty="0">
                <a:latin typeface="Adobe Myungjo Std M" panose="02020600000000000000" pitchFamily="18" charset="-128"/>
                <a:ea typeface="Adobe Myungjo Std M" panose="02020600000000000000" pitchFamily="18" charset="-128"/>
              </a:rPr>
              <a:t>The Council issues the definitive guideline and associated publications and supports training for </a:t>
            </a:r>
            <a:r>
              <a:rPr lang="en-GB" sz="3300" dirty="0" err="1">
                <a:latin typeface="Adobe Myungjo Std M" panose="02020600000000000000" pitchFamily="18" charset="-128"/>
                <a:ea typeface="Adobe Myungjo Std M" panose="02020600000000000000" pitchFamily="18" charset="-128"/>
              </a:rPr>
              <a:t>sentencers</a:t>
            </a:r>
            <a:r>
              <a:rPr lang="en-GB" sz="3300" dirty="0">
                <a:latin typeface="Adobe Myungjo Std M" panose="02020600000000000000" pitchFamily="18" charset="-128"/>
                <a:ea typeface="Adobe Myungjo Std M" panose="02020600000000000000" pitchFamily="18" charset="-128"/>
              </a:rPr>
              <a:t> where necessary.</a:t>
            </a:r>
          </a:p>
          <a:p>
            <a:r>
              <a:rPr lang="en-GB" sz="3300" b="1" u="sng" dirty="0">
                <a:latin typeface="Adobe Myungjo Std M" panose="02020600000000000000" pitchFamily="18" charset="-128"/>
                <a:ea typeface="Adobe Myungjo Std M" panose="02020600000000000000" pitchFamily="18" charset="-128"/>
              </a:rPr>
              <a:t>Step 7 – Monitoring</a:t>
            </a:r>
          </a:p>
          <a:p>
            <a:r>
              <a:rPr lang="en-GB" sz="3300" dirty="0">
                <a:latin typeface="Adobe Myungjo Std M" panose="02020600000000000000" pitchFamily="18" charset="-128"/>
                <a:ea typeface="Adobe Myungjo Std M" panose="02020600000000000000" pitchFamily="18" charset="-128"/>
              </a:rPr>
              <a:t>The use of the guideline is monitored via the Crown Court Sentencing Survey.</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11066066"/>
      </p:ext>
    </p:extLst>
  </p:cSld>
  <p:clrMapOvr>
    <a:masterClrMapping/>
  </p:clrMapOvr>
  <mc:AlternateContent xmlns:mc="http://schemas.openxmlformats.org/markup-compatibility/2006" xmlns:p14="http://schemas.microsoft.com/office/powerpoint/2010/main">
    <mc:Choice Requires="p14">
      <p:transition spd="slow" p14:dur="2000" advTm="150239"/>
    </mc:Choice>
    <mc:Fallback xmlns="">
      <p:transition spd="slow" advTm="150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a judge will use sentencing guidelines</a:t>
            </a:r>
          </a:p>
        </p:txBody>
      </p:sp>
      <p:pic>
        <p:nvPicPr>
          <p:cNvPr id="4" name="U_uvbthrlR4"/>
          <p:cNvPicPr>
            <a:picLocks noGrp="1" noRot="1" noChangeAspect="1"/>
          </p:cNvPicPr>
          <p:nvPr>
            <p:ph idx="1"/>
            <a:videoFile r:link="rId1"/>
          </p:nvPr>
        </p:nvPicPr>
        <p:blipFill>
          <a:blip r:embed="rId7"/>
          <a:stretch>
            <a:fillRect/>
          </a:stretch>
        </p:blipFill>
        <p:spPr>
          <a:xfrm>
            <a:off x="81532" y="2634382"/>
            <a:ext cx="6019230" cy="3283278"/>
          </a:xfrm>
          <a:prstGeom prst="rect">
            <a:avLst/>
          </a:prstGeom>
        </p:spPr>
      </p:pic>
      <p:pic>
        <p:nvPicPr>
          <p:cNvPr id="5" name="LQ6iSLvFIrY"/>
          <p:cNvPicPr>
            <a:picLocks noRot="1" noChangeAspect="1"/>
          </p:cNvPicPr>
          <p:nvPr>
            <a:videoFile r:link="rId2"/>
          </p:nvPr>
        </p:nvPicPr>
        <p:blipFill>
          <a:blip r:embed="rId8"/>
          <a:stretch>
            <a:fillRect/>
          </a:stretch>
        </p:blipFill>
        <p:spPr>
          <a:xfrm>
            <a:off x="6079323" y="2447793"/>
            <a:ext cx="5789581" cy="3614275"/>
          </a:xfrm>
          <a:prstGeom prst="rect">
            <a:avLst/>
          </a:prstGeom>
        </p:spPr>
      </p:pic>
      <p:pic>
        <p:nvPicPr>
          <p:cNvPr id="3" name="Audio 2">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7697150"/>
      </p:ext>
    </p:extLst>
  </p:cSld>
  <p:clrMapOvr>
    <a:masterClrMapping/>
  </p:clrMapOvr>
  <mc:AlternateContent xmlns:mc="http://schemas.openxmlformats.org/markup-compatibility/2006" xmlns:p14="http://schemas.microsoft.com/office/powerpoint/2010/main">
    <mc:Choice Requires="p14">
      <p:transition spd="slow" p14:dur="2000" advTm="55078"/>
    </mc:Choice>
    <mc:Fallback xmlns="">
      <p:transition spd="slow" advTm="55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0E9F9C-67CC-4F74-935E-A8FC5C50A349}"/>
              </a:ext>
            </a:extLst>
          </p:cNvPr>
          <p:cNvSpPr>
            <a:spLocks noGrp="1"/>
          </p:cNvSpPr>
          <p:nvPr>
            <p:ph type="title"/>
          </p:nvPr>
        </p:nvSpPr>
        <p:spPr>
          <a:xfrm>
            <a:off x="964788" y="804333"/>
            <a:ext cx="3391900" cy="5249334"/>
          </a:xfrm>
        </p:spPr>
        <p:txBody>
          <a:bodyPr>
            <a:normAutofit/>
          </a:bodyPr>
          <a:lstStyle/>
          <a:p>
            <a:pPr algn="r"/>
            <a:r>
              <a:rPr lang="en-GB" dirty="0"/>
              <a:t>Law Commission (2014) The sentencing code</a:t>
            </a:r>
            <a:endParaRPr lang="en-GB"/>
          </a:p>
        </p:txBody>
      </p:sp>
      <p:cxnSp>
        <p:nvCxnSpPr>
          <p:cNvPr id="10" name="Straight Connector 9">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6207BF4-1FF7-4BD2-9954-9582A262DD7A}"/>
              </a:ext>
            </a:extLst>
          </p:cNvPr>
          <p:cNvSpPr>
            <a:spLocks noGrp="1"/>
          </p:cNvSpPr>
          <p:nvPr>
            <p:ph idx="1"/>
          </p:nvPr>
        </p:nvSpPr>
        <p:spPr>
          <a:xfrm>
            <a:off x="4683029" y="531164"/>
            <a:ext cx="6890324" cy="5953824"/>
          </a:xfrm>
        </p:spPr>
        <p:txBody>
          <a:bodyPr vert="horz" lIns="45720" tIns="45720" rIns="45720" bIns="45720" rtlCol="0" anchor="ctr">
            <a:normAutofit/>
          </a:bodyPr>
          <a:lstStyle/>
          <a:p>
            <a:r>
              <a:rPr lang="en-GB" sz="1900">
                <a:latin typeface="Arial Black"/>
                <a:ea typeface="+mn-lt"/>
                <a:cs typeface="+mn-lt"/>
              </a:rPr>
              <a:t>“The present state of sentencing law is a disgrace to our jurisprudence. It is totally unacceptable to have so much complexity and uncertainty that result from layer upon layer of statues that have been brought into effect in a piecemeal fashion or have never been brought into effect at all”</a:t>
            </a:r>
          </a:p>
          <a:p>
            <a:r>
              <a:rPr lang="en-GB" sz="1900">
                <a:latin typeface="Arial Black"/>
                <a:ea typeface="+mn-lt"/>
                <a:cs typeface="+mn-lt"/>
              </a:rPr>
              <a:t> HHJ Andrew </a:t>
            </a:r>
            <a:r>
              <a:rPr lang="en-GB" sz="1900" err="1">
                <a:latin typeface="Arial Black"/>
                <a:ea typeface="+mn-lt"/>
                <a:cs typeface="+mn-lt"/>
              </a:rPr>
              <a:t>Goymer</a:t>
            </a:r>
            <a:r>
              <a:rPr lang="en-GB" sz="1900">
                <a:latin typeface="Arial Black"/>
                <a:ea typeface="+mn-lt"/>
                <a:cs typeface="+mn-lt"/>
              </a:rPr>
              <a:t>, on behalf of the Council of HM Circuit Judges</a:t>
            </a:r>
          </a:p>
          <a:p>
            <a:r>
              <a:rPr lang="en-GB" sz="1900" b="1">
                <a:ea typeface="+mn-lt"/>
                <a:cs typeface="+mn-lt"/>
              </a:rPr>
              <a:t>“The complexity of sentencing legislation is such that errors [in sentencing] are inevitably becoming more frequent as judges and advocates struggle with (and take time to resolve) the multiplicity of disposals and the statutory requirements for each.”</a:t>
            </a:r>
          </a:p>
          <a:p>
            <a:r>
              <a:rPr lang="en-GB" sz="1900" b="1">
                <a:ea typeface="+mn-lt"/>
                <a:cs typeface="+mn-lt"/>
              </a:rPr>
              <a:t> Sir Brian Leveson, Head of Criminal Justice in R v Thompson [2018] EWCA Crim 639, [2018] 2 Cr. App. R. (S.) 19</a:t>
            </a:r>
            <a:endParaRPr lang="en-GB" sz="1900" b="1">
              <a:latin typeface="Tw Cen MT"/>
            </a:endParaRPr>
          </a:p>
        </p:txBody>
      </p:sp>
      <p:pic>
        <p:nvPicPr>
          <p:cNvPr id="4" name="Audio 3">
            <a:hlinkClick r:id="" action="ppaction://media"/>
          </p:cNvPr>
          <p:cNvPicPr>
            <a:picLocks noChangeAspect="1"/>
          </p:cNvPicPr>
          <p:nvPr>
            <a:audioFile r:link="rId1"/>
            <p:extLst>
              <p:ext uri="{DAA4B4D4-6D71-4841-9C94-3DE7FCFB9230}">
                <p14:media xmlns:p14="http://schemas.microsoft.com/office/powerpoint/2010/main" r:embed="rId2">
                  <p14:trim st="10220"/>
                </p14:media>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95534261"/>
      </p:ext>
    </p:extLst>
  </p:cSld>
  <p:clrMapOvr>
    <a:masterClrMapping/>
  </p:clrMapOvr>
  <mc:AlternateContent xmlns:mc="http://schemas.openxmlformats.org/markup-compatibility/2006" xmlns:p14="http://schemas.microsoft.com/office/powerpoint/2010/main">
    <mc:Choice Requires="p14">
      <p:transition spd="slow" p14:dur="2000" advTm="252508"/>
    </mc:Choice>
    <mc:Fallback xmlns="">
      <p:transition spd="slow" advTm="252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C9D6DD36-50FE-47C1-8D00-3D3C4187EC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0F9ADC11-F6B8-4B69-8AC7-50377071A1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blipFill dpi="0" rotWithShape="1">
            <a:blip r:embed="rId4">
              <a:duotone>
                <a:schemeClr val="accent1">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94D87A0-BA55-4A8B-9FD6-6109543D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946" y="620720"/>
            <a:ext cx="3366054" cy="5571069"/>
          </a:xfrm>
          <a:prstGeom prst="rect">
            <a:avLst/>
          </a:prstGeom>
          <a:blipFill dpi="0" rotWithShape="1">
            <a:blip r:embed="rId4">
              <a:duotone>
                <a:schemeClr val="accent1">
                  <a:shade val="45000"/>
                  <a:satMod val="135000"/>
                </a:schemeClr>
                <a:prstClr val="white"/>
              </a:duotone>
            </a:blip>
            <a:srcRect/>
            <a:tile tx="0" ty="0" sx="80000" sy="80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B76B3B-C4C8-4EA4-8209-2A4456ECD900}"/>
              </a:ext>
            </a:extLst>
          </p:cNvPr>
          <p:cNvSpPr>
            <a:spLocks noGrp="1"/>
          </p:cNvSpPr>
          <p:nvPr>
            <p:ph type="title"/>
          </p:nvPr>
        </p:nvSpPr>
        <p:spPr>
          <a:xfrm>
            <a:off x="4713224" y="1105351"/>
            <a:ext cx="6353967" cy="3023981"/>
          </a:xfrm>
        </p:spPr>
        <p:txBody>
          <a:bodyPr vert="horz" lIns="91440" tIns="45720" rIns="91440" bIns="45720" rtlCol="0" anchor="b">
            <a:normAutofit/>
          </a:bodyPr>
          <a:lstStyle/>
          <a:p>
            <a:r>
              <a:rPr lang="en-US" sz="4800" spc="200">
                <a:solidFill>
                  <a:srgbClr val="FFFFFF"/>
                </a:solidFill>
              </a:rPr>
              <a:t>WHAT IS THE PROPOSED SOLUTION TO THESE PROBLEMS?</a:t>
            </a:r>
          </a:p>
        </p:txBody>
      </p:sp>
      <p:cxnSp>
        <p:nvCxnSpPr>
          <p:cNvPr id="17" name="Straight Connector 16">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59995590"/>
      </p:ext>
    </p:extLst>
  </p:cSld>
  <p:clrMapOvr>
    <a:masterClrMapping/>
  </p:clrMapOvr>
  <mc:AlternateContent xmlns:mc="http://schemas.openxmlformats.org/markup-compatibility/2006" xmlns:p14="http://schemas.microsoft.com/office/powerpoint/2010/main">
    <mc:Choice Requires="p14">
      <p:transition spd="slow" p14:dur="2000" advTm="6399"/>
    </mc:Choice>
    <mc:Fallback xmlns="">
      <p:transition spd="slow" advTm="63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61657BD-3333-446A-A16A-CBDC77C8E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2CAFF06-4D3A-42A5-8614-B1FA47EA0F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6" cy="5571066"/>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0870355-0BE3-46AB-A092-11E19BE56006}"/>
              </a:ext>
            </a:extLst>
          </p:cNvPr>
          <p:cNvSpPr txBox="1"/>
          <p:nvPr/>
        </p:nvSpPr>
        <p:spPr>
          <a:xfrm>
            <a:off x="6607835" y="1388852"/>
            <a:ext cx="3936519"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sz="2000" dirty="0">
                <a:solidFill>
                  <a:srgbClr val="0B0C0C"/>
                </a:solidFill>
                <a:latin typeface="nta"/>
              </a:rPr>
              <a:t>sentencing procedure made simpler and quicker</a:t>
            </a:r>
          </a:p>
          <a:p>
            <a:endParaRPr lang="en-US" sz="2000" dirty="0">
              <a:solidFill>
                <a:srgbClr val="0B0C0C"/>
              </a:solidFill>
              <a:latin typeface="nta"/>
            </a:endParaRPr>
          </a:p>
          <a:p>
            <a:pPr>
              <a:buChar char="•"/>
            </a:pPr>
            <a:r>
              <a:rPr lang="en-US" sz="2000" dirty="0">
                <a:solidFill>
                  <a:srgbClr val="0B0C0C"/>
                </a:solidFill>
                <a:latin typeface="nta"/>
              </a:rPr>
              <a:t>consolidates more than 1,300 pages of legislation</a:t>
            </a:r>
          </a:p>
          <a:p>
            <a:endParaRPr lang="en-US" sz="2000" dirty="0">
              <a:solidFill>
                <a:srgbClr val="0B0C0C"/>
              </a:solidFill>
              <a:latin typeface="nta"/>
            </a:endParaRPr>
          </a:p>
          <a:p>
            <a:pPr>
              <a:buChar char="•"/>
            </a:pPr>
            <a:r>
              <a:rPr lang="en-US" sz="2000" dirty="0">
                <a:solidFill>
                  <a:srgbClr val="0B0C0C"/>
                </a:solidFill>
                <a:latin typeface="nta"/>
              </a:rPr>
              <a:t>will increase efficiency of courts by reducing errors</a:t>
            </a:r>
          </a:p>
          <a:p>
            <a:endParaRPr lang="en-US" sz="2000" dirty="0">
              <a:solidFill>
                <a:srgbClr val="0B0C0C"/>
              </a:solidFill>
              <a:latin typeface="nta"/>
            </a:endParaRPr>
          </a:p>
          <a:p>
            <a:pPr>
              <a:buChar char="•"/>
            </a:pPr>
            <a:r>
              <a:rPr lang="en-US" sz="2000" dirty="0">
                <a:solidFill>
                  <a:srgbClr val="0B0C0C"/>
                </a:solidFill>
                <a:latin typeface="nta"/>
              </a:rPr>
              <a:t>part of our wider sentencing reforms to increase transparency and boost public confidence in the justice system</a:t>
            </a:r>
          </a:p>
        </p:txBody>
      </p:sp>
      <p:pic>
        <p:nvPicPr>
          <p:cNvPr id="6" name="Picture 5">
            <a:extLst>
              <a:ext uri="{FF2B5EF4-FFF2-40B4-BE49-F238E27FC236}">
                <a16:creationId xmlns:a16="http://schemas.microsoft.com/office/drawing/2014/main" id="{3702BBFC-B089-4374-9FB4-82971B09E4AC}"/>
              </a:ext>
            </a:extLst>
          </p:cNvPr>
          <p:cNvPicPr>
            <a:picLocks noChangeAspect="1"/>
          </p:cNvPicPr>
          <p:nvPr/>
        </p:nvPicPr>
        <p:blipFill rotWithShape="1">
          <a:blip r:embed="rId5"/>
          <a:srcRect l="6991" t="13569" r="7325" b="21949"/>
          <a:stretch/>
        </p:blipFill>
        <p:spPr>
          <a:xfrm>
            <a:off x="1221898" y="1227011"/>
            <a:ext cx="4586630" cy="2301116"/>
          </a:xfrm>
          <a:prstGeom prst="rect">
            <a:avLst/>
          </a:prstGeom>
        </p:spPr>
      </p:pic>
      <p:pic>
        <p:nvPicPr>
          <p:cNvPr id="8" name="Audio 7">
            <a:hlinkClick r:id="" action="ppaction://media"/>
            <a:extLst>
              <a:ext uri="{FF2B5EF4-FFF2-40B4-BE49-F238E27FC236}">
                <a16:creationId xmlns:a16="http://schemas.microsoft.com/office/drawing/2014/main" id="{E226B88D-EA9A-478B-8A44-6E14E2E740C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90958397"/>
      </p:ext>
    </p:extLst>
  </p:cSld>
  <p:clrMapOvr>
    <a:masterClrMapping/>
  </p:clrMapOvr>
  <mc:AlternateContent xmlns:mc="http://schemas.openxmlformats.org/markup-compatibility/2006">
    <mc:Choice xmlns:p14="http://schemas.microsoft.com/office/powerpoint/2010/main" Requires="p14">
      <p:transition spd="slow" p14:dur="2000" advTm="107439"/>
    </mc:Choice>
    <mc:Fallback>
      <p:transition spd="slow" advTm="107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THINKPOINT</a:t>
            </a:r>
          </a:p>
        </p:txBody>
      </p:sp>
      <p:sp>
        <p:nvSpPr>
          <p:cNvPr id="3" name="Content Placeholder 2"/>
          <p:cNvSpPr>
            <a:spLocks noGrp="1"/>
          </p:cNvSpPr>
          <p:nvPr>
            <p:ph idx="1"/>
          </p:nvPr>
        </p:nvSpPr>
        <p:spPr/>
        <p:txBody>
          <a:bodyPr>
            <a:normAutofit/>
          </a:bodyPr>
          <a:lstStyle/>
          <a:p>
            <a:pPr marL="0" indent="0" algn="ctr">
              <a:buNone/>
            </a:pPr>
            <a:r>
              <a:rPr lang="en-GB" sz="5400" dirty="0"/>
              <a:t>Are young people who commit crime sentenced in the same way as adult offenders?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35098269"/>
      </p:ext>
    </p:extLst>
  </p:cSld>
  <p:clrMapOvr>
    <a:masterClrMapping/>
  </p:clrMapOvr>
  <mc:AlternateContent xmlns:mc="http://schemas.openxmlformats.org/markup-compatibility/2006" xmlns:p14="http://schemas.microsoft.com/office/powerpoint/2010/main">
    <mc:Choice Requires="p14">
      <p:transition spd="slow" p14:dur="2000" advTm="27310"/>
    </mc:Choice>
    <mc:Fallback xmlns="">
      <p:transition spd="slow" advTm="273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offenders and sentencing</a:t>
            </a:r>
          </a:p>
        </p:txBody>
      </p:sp>
      <p:pic>
        <p:nvPicPr>
          <p:cNvPr id="4" name="Content Placeholder 3"/>
          <p:cNvPicPr>
            <a:picLocks noGrp="1" noChangeAspect="1"/>
          </p:cNvPicPr>
          <p:nvPr>
            <p:ph idx="1"/>
          </p:nvPr>
        </p:nvPicPr>
        <p:blipFill rotWithShape="1">
          <a:blip r:embed="rId5"/>
          <a:srcRect l="29644" t="15263" r="29989" b="6479"/>
          <a:stretch/>
        </p:blipFill>
        <p:spPr>
          <a:xfrm>
            <a:off x="496389" y="1933303"/>
            <a:ext cx="3485830" cy="3801291"/>
          </a:xfrm>
          <a:prstGeom prst="rect">
            <a:avLst/>
          </a:prstGeom>
        </p:spPr>
      </p:pic>
      <p:sp>
        <p:nvSpPr>
          <p:cNvPr id="6" name="TextBox 5"/>
          <p:cNvSpPr txBox="1"/>
          <p:nvPr/>
        </p:nvSpPr>
        <p:spPr>
          <a:xfrm>
            <a:off x="5055326" y="2084832"/>
            <a:ext cx="5434148" cy="4708981"/>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Bell MT" panose="02020503060305020303" pitchFamily="18" charset="0"/>
              </a:rPr>
              <a:t>Young people aren’t treated the same way by the courts as adults except for the most serious offences.</a:t>
            </a:r>
          </a:p>
          <a:p>
            <a:pPr marL="342900" indent="-342900">
              <a:buFont typeface="Arial" panose="020B0604020202020204" pitchFamily="34" charset="0"/>
              <a:buChar char="•"/>
            </a:pPr>
            <a:endParaRPr lang="en-GB" sz="2400" dirty="0">
              <a:latin typeface="Bell MT" panose="02020503060305020303" pitchFamily="18" charset="0"/>
            </a:endParaRPr>
          </a:p>
          <a:p>
            <a:pPr marL="342900" indent="-342900">
              <a:buFont typeface="Arial" panose="020B0604020202020204" pitchFamily="34" charset="0"/>
              <a:buChar char="•"/>
            </a:pPr>
            <a:r>
              <a:rPr lang="en-GB" sz="2400" dirty="0">
                <a:latin typeface="Bell MT" panose="02020503060305020303" pitchFamily="18" charset="0"/>
              </a:rPr>
              <a:t>Offenders aged 10-17 are usually sentenced in the youth court, except for really serious offences.</a:t>
            </a:r>
          </a:p>
          <a:p>
            <a:endParaRPr lang="en-GB" sz="2400" dirty="0">
              <a:latin typeface="Bell MT" panose="02020503060305020303" pitchFamily="18" charset="0"/>
            </a:endParaRPr>
          </a:p>
          <a:p>
            <a:pPr marL="342900" indent="-342900">
              <a:buFont typeface="Arial" panose="020B0604020202020204" pitchFamily="34" charset="0"/>
              <a:buChar char="•"/>
            </a:pPr>
            <a:r>
              <a:rPr lang="en-GB" sz="2400" dirty="0">
                <a:latin typeface="Bell MT" panose="02020503060305020303" pitchFamily="18" charset="0"/>
              </a:rPr>
              <a:t>Main aim of the youth justice system: The PREVENTION of offending by children and young people.</a:t>
            </a:r>
          </a:p>
          <a:p>
            <a:endParaRPr lang="en-GB" dirty="0"/>
          </a:p>
          <a:p>
            <a:endParaRPr lang="en-GB"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77093259"/>
      </p:ext>
    </p:extLst>
  </p:cSld>
  <p:clrMapOvr>
    <a:masterClrMapping/>
  </p:clrMapOvr>
  <mc:AlternateContent xmlns:mc="http://schemas.openxmlformats.org/markup-compatibility/2006" xmlns:p14="http://schemas.microsoft.com/office/powerpoint/2010/main">
    <mc:Choice Requires="p14">
      <p:transition spd="slow" p14:dur="2000" advTm="62944"/>
    </mc:Choice>
    <mc:Fallback xmlns="">
      <p:transition spd="slow" advTm="62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F2F28D-77D1-4701-BA46-0125089193AD}"/>
              </a:ext>
            </a:extLst>
          </p:cNvPr>
          <p:cNvSpPr>
            <a:spLocks noGrp="1"/>
          </p:cNvSpPr>
          <p:nvPr>
            <p:ph idx="1"/>
          </p:nvPr>
        </p:nvSpPr>
        <p:spPr/>
        <p:txBody>
          <a:bodyPr>
            <a:normAutofit/>
          </a:bodyPr>
          <a:lstStyle/>
          <a:p>
            <a:pPr algn="ctr"/>
            <a:r>
              <a:rPr lang="en-GB" sz="8800" dirty="0"/>
              <a:t>Thank you for listening.</a:t>
            </a:r>
          </a:p>
        </p:txBody>
      </p:sp>
      <p:pic>
        <p:nvPicPr>
          <p:cNvPr id="4" name="Audio 3">
            <a:hlinkClick r:id="" action="ppaction://media"/>
            <a:extLst>
              <a:ext uri="{FF2B5EF4-FFF2-40B4-BE49-F238E27FC236}">
                <a16:creationId xmlns:a16="http://schemas.microsoft.com/office/drawing/2014/main" id="{1DF5E825-1E54-424D-AFCA-0E941B9EB59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42297578"/>
      </p:ext>
    </p:extLst>
  </p:cSld>
  <p:clrMapOvr>
    <a:masterClrMapping/>
  </p:clrMapOvr>
  <mc:AlternateContent xmlns:mc="http://schemas.openxmlformats.org/markup-compatibility/2006">
    <mc:Choice xmlns:p14="http://schemas.microsoft.com/office/powerpoint/2010/main" Requires="p14">
      <p:transition spd="slow" p14:dur="2000" advTm="6309"/>
    </mc:Choice>
    <mc:Fallback>
      <p:transition spd="slow" advTm="6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8.1|38.4|8.2|30.4|3.3|8.8|39.8|28|3.6|6.1"/>
</p:tagLst>
</file>

<file path=ppt/tags/tag2.xml><?xml version="1.0" encoding="utf-8"?>
<p:tagLst xmlns:a="http://schemas.openxmlformats.org/drawingml/2006/main" xmlns:r="http://schemas.openxmlformats.org/officeDocument/2006/relationships" xmlns:p="http://schemas.openxmlformats.org/presentationml/2006/main">
  <p:tag name="TIMING" val="|7.7|65|134.9"/>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455F51"/>
      </a:dk2>
      <a:lt2>
        <a:srgbClr val="E3DED1"/>
      </a:lt2>
      <a:accent1>
        <a:srgbClr val="99CB38"/>
      </a:accent1>
      <a:accent2>
        <a:srgbClr val="63A537"/>
      </a:accent2>
      <a:accent3>
        <a:srgbClr val="E6D024"/>
      </a:accent3>
      <a:accent4>
        <a:srgbClr val="CC9700"/>
      </a:accent4>
      <a:accent5>
        <a:srgbClr val="4EB3CF"/>
      </a:accent5>
      <a:accent6>
        <a:srgbClr val="378DA6"/>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29F68FFC-748B-4FC3-BF39-7F84A6D584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1365</Words>
  <Application>Microsoft Office PowerPoint</Application>
  <PresentationFormat>Widescreen</PresentationFormat>
  <Paragraphs>162</Paragraphs>
  <Slides>18</Slides>
  <Notes>16</Notes>
  <HiddenSlides>0</HiddenSlides>
  <MMClips>21</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18</vt:i4>
      </vt:variant>
    </vt:vector>
  </HeadingPairs>
  <TitlesOfParts>
    <vt:vector size="34" baseType="lpstr">
      <vt:lpstr>Adobe Fan Heiti Std B</vt:lpstr>
      <vt:lpstr>Adobe Heiti Std R</vt:lpstr>
      <vt:lpstr>Adobe Myungjo Std M</vt:lpstr>
      <vt:lpstr>nta</vt:lpstr>
      <vt:lpstr>Arial</vt:lpstr>
      <vt:lpstr>Arial Black</vt:lpstr>
      <vt:lpstr>Arial Narrow</vt:lpstr>
      <vt:lpstr>Bell MT</vt:lpstr>
      <vt:lpstr>Calibri</vt:lpstr>
      <vt:lpstr>Californian FB</vt:lpstr>
      <vt:lpstr>Open Sans</vt:lpstr>
      <vt:lpstr>Tw Cen MT</vt:lpstr>
      <vt:lpstr>Tw Cen MT Condensed</vt:lpstr>
      <vt:lpstr>Wingdings</vt:lpstr>
      <vt:lpstr>Wingdings 3</vt:lpstr>
      <vt:lpstr>Integral</vt:lpstr>
      <vt:lpstr>Sentencing in England and Wales</vt:lpstr>
      <vt:lpstr>Learning objectives</vt:lpstr>
      <vt:lpstr>What is a sentence?</vt:lpstr>
      <vt:lpstr>What are sentences for?</vt:lpstr>
      <vt:lpstr>TASK</vt:lpstr>
      <vt:lpstr>Types of sentences</vt:lpstr>
      <vt:lpstr>Types of sentence</vt:lpstr>
      <vt:lpstr>Types of sentence – LIFE SENTENCES</vt:lpstr>
      <vt:lpstr>What type of sentence?</vt:lpstr>
      <vt:lpstr>Coroners and Justice Act 2009</vt:lpstr>
      <vt:lpstr>Sentencing guidelines</vt:lpstr>
      <vt:lpstr>How a judge will use sentencing guidelines</vt:lpstr>
      <vt:lpstr>Law Commission (2014) The sentencing code</vt:lpstr>
      <vt:lpstr>WHAT IS THE PROPOSED SOLUTION TO THESE PROBLEMS?</vt:lpstr>
      <vt:lpstr>PowerPoint Presentation</vt:lpstr>
      <vt:lpstr>THINKPOINT</vt:lpstr>
      <vt:lpstr>Young offenders and sentencing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Sentencing in England and Wales</dc:title>
  <dc:creator>Laura Knight</dc:creator>
  <cp:lastModifiedBy>Laura Knight</cp:lastModifiedBy>
  <cp:revision>121</cp:revision>
  <cp:lastPrinted>2018-10-30T14:02:57Z</cp:lastPrinted>
  <dcterms:created xsi:type="dcterms:W3CDTF">2018-10-17T13:14:13Z</dcterms:created>
  <dcterms:modified xsi:type="dcterms:W3CDTF">2022-02-23T13:18:50Z</dcterms:modified>
</cp:coreProperties>
</file>