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6"/>
  </p:notesMasterIdLst>
  <p:sldIdLst>
    <p:sldId id="256" r:id="rId2"/>
    <p:sldId id="267" r:id="rId3"/>
    <p:sldId id="268" r:id="rId4"/>
    <p:sldId id="257" r:id="rId5"/>
    <p:sldId id="300" r:id="rId6"/>
    <p:sldId id="299" r:id="rId7"/>
    <p:sldId id="307" r:id="rId8"/>
    <p:sldId id="306" r:id="rId9"/>
    <p:sldId id="308" r:id="rId10"/>
    <p:sldId id="333" r:id="rId11"/>
    <p:sldId id="332" r:id="rId12"/>
    <p:sldId id="344" r:id="rId13"/>
    <p:sldId id="356" r:id="rId14"/>
    <p:sldId id="358" r:id="rId15"/>
    <p:sldId id="359" r:id="rId16"/>
    <p:sldId id="360" r:id="rId17"/>
    <p:sldId id="365" r:id="rId18"/>
    <p:sldId id="366" r:id="rId19"/>
    <p:sldId id="361" r:id="rId20"/>
    <p:sldId id="362" r:id="rId21"/>
    <p:sldId id="363" r:id="rId22"/>
    <p:sldId id="364" r:id="rId23"/>
    <p:sldId id="367" r:id="rId24"/>
    <p:sldId id="368" r:id="rId25"/>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FD3352A-5C80-DAE6-7700-23F8B55EEB3E}" v="15" dt="2025-10-24T13:47:11.40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72" autoAdjust="0"/>
    <p:restoredTop sz="94660"/>
  </p:normalViewPr>
  <p:slideViewPr>
    <p:cSldViewPr snapToGrid="0">
      <p:cViewPr varScale="1">
        <p:scale>
          <a:sx n="70" d="100"/>
          <a:sy n="70" d="100"/>
        </p:scale>
        <p:origin x="534"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image" Target="../media/image5.png"/></Relationships>
</file>

<file path=ppt/diagrams/_rels/data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image" Target="../media/image7.png"/></Relationships>
</file>

<file path=ppt/diagrams/_rels/data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image" Target="../media/image9.png"/></Relationships>
</file>

<file path=ppt/diagrams/_rels/data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image" Target="../media/image11.png"/></Relationships>
</file>

<file path=ppt/diagrams/_rels/drawing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image" Target="../media/image5.png"/></Relationships>
</file>

<file path=ppt/diagrams/_rels/drawing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image" Target="../media/image7.png"/></Relationships>
</file>

<file path=ppt/diagrams/_rels/drawing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image" Target="../media/image9.png"/></Relationships>
</file>

<file path=ppt/diagrams/_rels/drawing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image" Target="../media/image11.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10E6AEC-73DB-4A6D-AFDE-FCA5CA73F6EF}" type="doc">
      <dgm:prSet loTypeId="urn:microsoft.com/office/officeart/2005/8/layout/pList2" loCatId="list" qsTypeId="urn:microsoft.com/office/officeart/2005/8/quickstyle/simple1" qsCatId="simple" csTypeId="urn:microsoft.com/office/officeart/2005/8/colors/accent1_2" csCatId="accent1" phldr="1"/>
      <dgm:spPr/>
    </dgm:pt>
    <dgm:pt modelId="{5EA88163-EA69-4DBE-BF1C-0168BD0B7D12}">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Screening the witness from the accused</a:t>
          </a:r>
        </a:p>
      </dgm:t>
    </dgm:pt>
    <dgm:pt modelId="{A8C5C97A-D3F1-4FB4-858E-39D0C45B2572}" type="parTrans" cxnId="{8D2881AD-E980-465D-A48E-E535A2F12336}">
      <dgm:prSet/>
      <dgm:spPr/>
      <dgm:t>
        <a:bodyPr/>
        <a:lstStyle/>
        <a:p>
          <a:endParaRPr lang="en-GB"/>
        </a:p>
      </dgm:t>
    </dgm:pt>
    <dgm:pt modelId="{6113DB03-ADF2-469F-BFC6-A23453252941}" type="sibTrans" cxnId="{8D2881AD-E980-465D-A48E-E535A2F12336}">
      <dgm:prSet/>
      <dgm:spPr/>
      <dgm:t>
        <a:bodyPr/>
        <a:lstStyle/>
        <a:p>
          <a:endParaRPr lang="en-GB"/>
        </a:p>
      </dgm:t>
    </dgm:pt>
    <dgm:pt modelId="{F99258FB-B68B-4C1D-8403-F58B0BF09900}">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Giving evidence by means of a TV link</a:t>
          </a:r>
        </a:p>
      </dgm:t>
    </dgm:pt>
    <dgm:pt modelId="{E71D6261-3903-4D00-A69E-3C4B127ED0CE}" type="parTrans" cxnId="{29761615-37EB-48F6-B2FD-79C9F4BF0ECE}">
      <dgm:prSet/>
      <dgm:spPr/>
      <dgm:t>
        <a:bodyPr/>
        <a:lstStyle/>
        <a:p>
          <a:endParaRPr lang="en-GB"/>
        </a:p>
      </dgm:t>
    </dgm:pt>
    <dgm:pt modelId="{7AB1A850-B23A-4D07-BC50-7A591DC66D3E}" type="sibTrans" cxnId="{29761615-37EB-48F6-B2FD-79C9F4BF0ECE}">
      <dgm:prSet/>
      <dgm:spPr/>
      <dgm:t>
        <a:bodyPr/>
        <a:lstStyle/>
        <a:p>
          <a:endParaRPr lang="en-GB"/>
        </a:p>
      </dgm:t>
    </dgm:pt>
    <dgm:pt modelId="{BF78EDB2-50BA-481F-899B-5702AA5A0B91}" type="pres">
      <dgm:prSet presAssocID="{010E6AEC-73DB-4A6D-AFDE-FCA5CA73F6EF}" presName="Name0" presStyleCnt="0">
        <dgm:presLayoutVars>
          <dgm:dir/>
          <dgm:resizeHandles val="exact"/>
        </dgm:presLayoutVars>
      </dgm:prSet>
      <dgm:spPr/>
    </dgm:pt>
    <dgm:pt modelId="{BB1902AA-3EDC-4476-8BA7-B2E3FE148E83}" type="pres">
      <dgm:prSet presAssocID="{010E6AEC-73DB-4A6D-AFDE-FCA5CA73F6EF}" presName="bkgdShp" presStyleLbl="alignAccFollowNode1" presStyleIdx="0" presStyleCnt="1"/>
      <dgm:spPr>
        <a:solidFill>
          <a:schemeClr val="accent2">
            <a:lumMod val="60000"/>
            <a:lumOff val="40000"/>
            <a:alpha val="90000"/>
          </a:schemeClr>
        </a:solidFill>
        <a:ln>
          <a:solidFill>
            <a:schemeClr val="tx1">
              <a:alpha val="90000"/>
            </a:schemeClr>
          </a:solidFill>
        </a:ln>
      </dgm:spPr>
    </dgm:pt>
    <dgm:pt modelId="{A7881F52-1908-4660-876A-36459C2199E5}" type="pres">
      <dgm:prSet presAssocID="{010E6AEC-73DB-4A6D-AFDE-FCA5CA73F6EF}" presName="linComp" presStyleCnt="0"/>
      <dgm:spPr/>
    </dgm:pt>
    <dgm:pt modelId="{7A36E53D-530C-4E53-AFBE-76CDBE247777}" type="pres">
      <dgm:prSet presAssocID="{5EA88163-EA69-4DBE-BF1C-0168BD0B7D12}" presName="compNode" presStyleCnt="0"/>
      <dgm:spPr/>
    </dgm:pt>
    <dgm:pt modelId="{601DAB12-D792-47CE-8D69-F4A4ED7B3C08}" type="pres">
      <dgm:prSet presAssocID="{5EA88163-EA69-4DBE-BF1C-0168BD0B7D12}" presName="node" presStyleLbl="node1" presStyleIdx="0" presStyleCnt="2">
        <dgm:presLayoutVars>
          <dgm:bulletEnabled val="1"/>
        </dgm:presLayoutVars>
      </dgm:prSet>
      <dgm:spPr/>
    </dgm:pt>
    <dgm:pt modelId="{0A72B306-DDAB-4D26-B36E-FEE9D03C3BEE}" type="pres">
      <dgm:prSet presAssocID="{5EA88163-EA69-4DBE-BF1C-0168BD0B7D12}" presName="invisiNode" presStyleLbl="node1" presStyleIdx="0" presStyleCnt="2"/>
      <dgm:spPr/>
    </dgm:pt>
    <dgm:pt modelId="{F6CBAD31-2F8A-42D3-8803-0D806601CBE9}" type="pres">
      <dgm:prSet presAssocID="{5EA88163-EA69-4DBE-BF1C-0168BD0B7D12}" presName="imagNode" presStyleLbl="fgImgPlace1" presStyleIdx="0" presStyleCnt="2"/>
      <dgm:spPr>
        <a:blipFill rotWithShape="1">
          <a:blip xmlns:r="http://schemas.openxmlformats.org/officeDocument/2006/relationships" r:embed="rId1"/>
          <a:srcRect/>
          <a:stretch>
            <a:fillRect/>
          </a:stretch>
        </a:blipFill>
        <a:ln>
          <a:solidFill>
            <a:schemeClr val="tx1"/>
          </a:solidFill>
        </a:ln>
      </dgm:spPr>
    </dgm:pt>
    <dgm:pt modelId="{4CBEF841-EED3-46F2-B8FA-AF58D8C6E8AB}" type="pres">
      <dgm:prSet presAssocID="{6113DB03-ADF2-469F-BFC6-A23453252941}" presName="sibTrans" presStyleLbl="sibTrans2D1" presStyleIdx="0" presStyleCnt="0"/>
      <dgm:spPr/>
    </dgm:pt>
    <dgm:pt modelId="{C3575E1A-7DF4-4EED-8FE6-A84C47CBBA38}" type="pres">
      <dgm:prSet presAssocID="{F99258FB-B68B-4C1D-8403-F58B0BF09900}" presName="compNode" presStyleCnt="0"/>
      <dgm:spPr/>
    </dgm:pt>
    <dgm:pt modelId="{6E8C608E-6F32-481E-A1D8-52F57B72F082}" type="pres">
      <dgm:prSet presAssocID="{F99258FB-B68B-4C1D-8403-F58B0BF09900}" presName="node" presStyleLbl="node1" presStyleIdx="1" presStyleCnt="2">
        <dgm:presLayoutVars>
          <dgm:bulletEnabled val="1"/>
        </dgm:presLayoutVars>
      </dgm:prSet>
      <dgm:spPr/>
    </dgm:pt>
    <dgm:pt modelId="{9DE59D6A-8CD3-4F9E-AE7B-9EAC576BC086}" type="pres">
      <dgm:prSet presAssocID="{F99258FB-B68B-4C1D-8403-F58B0BF09900}" presName="invisiNode" presStyleLbl="node1" presStyleIdx="1" presStyleCnt="2"/>
      <dgm:spPr/>
    </dgm:pt>
    <dgm:pt modelId="{C84B9DF4-CBB9-476C-A0AD-21174F9780E7}" type="pres">
      <dgm:prSet presAssocID="{F99258FB-B68B-4C1D-8403-F58B0BF09900}" presName="imagNode" presStyleLbl="fgImgPlace1" presStyleIdx="1" presStyleCnt="2"/>
      <dgm:spPr>
        <a:blipFill rotWithShape="1">
          <a:blip xmlns:r="http://schemas.openxmlformats.org/officeDocument/2006/relationships" r:embed="rId2"/>
          <a:srcRect/>
          <a:stretch>
            <a:fillRect t="-6000" b="-6000"/>
          </a:stretch>
        </a:blipFill>
        <a:ln>
          <a:solidFill>
            <a:schemeClr val="tx1"/>
          </a:solidFill>
        </a:ln>
      </dgm:spPr>
    </dgm:pt>
  </dgm:ptLst>
  <dgm:cxnLst>
    <dgm:cxn modelId="{3B28B914-B495-4454-B758-75C86D31F7B3}" type="presOf" srcId="{6113DB03-ADF2-469F-BFC6-A23453252941}" destId="{4CBEF841-EED3-46F2-B8FA-AF58D8C6E8AB}" srcOrd="0" destOrd="0" presId="urn:microsoft.com/office/officeart/2005/8/layout/pList2"/>
    <dgm:cxn modelId="{29761615-37EB-48F6-B2FD-79C9F4BF0ECE}" srcId="{010E6AEC-73DB-4A6D-AFDE-FCA5CA73F6EF}" destId="{F99258FB-B68B-4C1D-8403-F58B0BF09900}" srcOrd="1" destOrd="0" parTransId="{E71D6261-3903-4D00-A69E-3C4B127ED0CE}" sibTransId="{7AB1A850-B23A-4D07-BC50-7A591DC66D3E}"/>
    <dgm:cxn modelId="{13A20E5F-4D0C-4C84-913B-63C44A86C70C}" type="presOf" srcId="{F99258FB-B68B-4C1D-8403-F58B0BF09900}" destId="{6E8C608E-6F32-481E-A1D8-52F57B72F082}" srcOrd="0" destOrd="0" presId="urn:microsoft.com/office/officeart/2005/8/layout/pList2"/>
    <dgm:cxn modelId="{1B99A872-52DD-40B3-809E-D352AD056129}" type="presOf" srcId="{5EA88163-EA69-4DBE-BF1C-0168BD0B7D12}" destId="{601DAB12-D792-47CE-8D69-F4A4ED7B3C08}" srcOrd="0" destOrd="0" presId="urn:microsoft.com/office/officeart/2005/8/layout/pList2"/>
    <dgm:cxn modelId="{8D2881AD-E980-465D-A48E-E535A2F12336}" srcId="{010E6AEC-73DB-4A6D-AFDE-FCA5CA73F6EF}" destId="{5EA88163-EA69-4DBE-BF1C-0168BD0B7D12}" srcOrd="0" destOrd="0" parTransId="{A8C5C97A-D3F1-4FB4-858E-39D0C45B2572}" sibTransId="{6113DB03-ADF2-469F-BFC6-A23453252941}"/>
    <dgm:cxn modelId="{ED2369F7-FBAF-489D-8CC8-82FE33934B8D}" type="presOf" srcId="{010E6AEC-73DB-4A6D-AFDE-FCA5CA73F6EF}" destId="{BF78EDB2-50BA-481F-899B-5702AA5A0B91}" srcOrd="0" destOrd="0" presId="urn:microsoft.com/office/officeart/2005/8/layout/pList2"/>
    <dgm:cxn modelId="{EA492BC1-C087-4F7A-B6BD-219B6E05C9D3}" type="presParOf" srcId="{BF78EDB2-50BA-481F-899B-5702AA5A0B91}" destId="{BB1902AA-3EDC-4476-8BA7-B2E3FE148E83}" srcOrd="0" destOrd="0" presId="urn:microsoft.com/office/officeart/2005/8/layout/pList2"/>
    <dgm:cxn modelId="{7E2626A8-E214-41BA-BE90-A179E0103157}" type="presParOf" srcId="{BF78EDB2-50BA-481F-899B-5702AA5A0B91}" destId="{A7881F52-1908-4660-876A-36459C2199E5}" srcOrd="1" destOrd="0" presId="urn:microsoft.com/office/officeart/2005/8/layout/pList2"/>
    <dgm:cxn modelId="{6DFE0A5D-0B24-4BC9-B35D-0B28DB619343}" type="presParOf" srcId="{A7881F52-1908-4660-876A-36459C2199E5}" destId="{7A36E53D-530C-4E53-AFBE-76CDBE247777}" srcOrd="0" destOrd="0" presId="urn:microsoft.com/office/officeart/2005/8/layout/pList2"/>
    <dgm:cxn modelId="{C7A47F9D-94A0-40FB-8FF0-40DEF702213F}" type="presParOf" srcId="{7A36E53D-530C-4E53-AFBE-76CDBE247777}" destId="{601DAB12-D792-47CE-8D69-F4A4ED7B3C08}" srcOrd="0" destOrd="0" presId="urn:microsoft.com/office/officeart/2005/8/layout/pList2"/>
    <dgm:cxn modelId="{F91C459D-BB48-4146-B1C5-A81A0C262417}" type="presParOf" srcId="{7A36E53D-530C-4E53-AFBE-76CDBE247777}" destId="{0A72B306-DDAB-4D26-B36E-FEE9D03C3BEE}" srcOrd="1" destOrd="0" presId="urn:microsoft.com/office/officeart/2005/8/layout/pList2"/>
    <dgm:cxn modelId="{D7076821-B084-42A8-9621-58ADA1127126}" type="presParOf" srcId="{7A36E53D-530C-4E53-AFBE-76CDBE247777}" destId="{F6CBAD31-2F8A-42D3-8803-0D806601CBE9}" srcOrd="2" destOrd="0" presId="urn:microsoft.com/office/officeart/2005/8/layout/pList2"/>
    <dgm:cxn modelId="{AA3223B8-2E12-4261-BAA3-109C09113827}" type="presParOf" srcId="{A7881F52-1908-4660-876A-36459C2199E5}" destId="{4CBEF841-EED3-46F2-B8FA-AF58D8C6E8AB}" srcOrd="1" destOrd="0" presId="urn:microsoft.com/office/officeart/2005/8/layout/pList2"/>
    <dgm:cxn modelId="{DB7D748B-188E-4FBB-B68E-FAAFECDEF64D}" type="presParOf" srcId="{A7881F52-1908-4660-876A-36459C2199E5}" destId="{C3575E1A-7DF4-4EED-8FE6-A84C47CBBA38}" srcOrd="2" destOrd="0" presId="urn:microsoft.com/office/officeart/2005/8/layout/pList2"/>
    <dgm:cxn modelId="{3C1E42F3-3BB3-4FD0-BA3E-A9D8EA265EDD}" type="presParOf" srcId="{C3575E1A-7DF4-4EED-8FE6-A84C47CBBA38}" destId="{6E8C608E-6F32-481E-A1D8-52F57B72F082}" srcOrd="0" destOrd="0" presId="urn:microsoft.com/office/officeart/2005/8/layout/pList2"/>
    <dgm:cxn modelId="{34A920DE-BF8E-48B0-BCBA-A50E6EDD4248}" type="presParOf" srcId="{C3575E1A-7DF4-4EED-8FE6-A84C47CBBA38}" destId="{9DE59D6A-8CD3-4F9E-AE7B-9EAC576BC086}" srcOrd="1" destOrd="0" presId="urn:microsoft.com/office/officeart/2005/8/layout/pList2"/>
    <dgm:cxn modelId="{C7FC01DE-8517-4440-BB13-579E01C5AB9B}" type="presParOf" srcId="{C3575E1A-7DF4-4EED-8FE6-A84C47CBBA38}" destId="{C84B9DF4-CBB9-476C-A0AD-21174F9780E7}" srcOrd="2" destOrd="0" presId="urn:microsoft.com/office/officeart/2005/8/layout/pList2"/>
  </dgm:cxnLst>
  <dgm:bg>
    <a:noFill/>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10E6AEC-73DB-4A6D-AFDE-FCA5CA73F6EF}" type="doc">
      <dgm:prSet loTypeId="urn:microsoft.com/office/officeart/2005/8/layout/pList2" loCatId="list" qsTypeId="urn:microsoft.com/office/officeart/2005/8/quickstyle/simple1" qsCatId="simple" csTypeId="urn:microsoft.com/office/officeart/2005/8/colors/accent1_2" csCatId="accent1" phldr="1"/>
      <dgm:spPr/>
    </dgm:pt>
    <dgm:pt modelId="{5EA88163-EA69-4DBE-BF1C-0168BD0B7D12}">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Removal of wigs &amp; gowns</a:t>
          </a:r>
        </a:p>
      </dgm:t>
    </dgm:pt>
    <dgm:pt modelId="{A8C5C97A-D3F1-4FB4-858E-39D0C45B2572}" type="parTrans" cxnId="{8D2881AD-E980-465D-A48E-E535A2F12336}">
      <dgm:prSet/>
      <dgm:spPr/>
      <dgm:t>
        <a:bodyPr/>
        <a:lstStyle/>
        <a:p>
          <a:endParaRPr lang="en-GB"/>
        </a:p>
      </dgm:t>
    </dgm:pt>
    <dgm:pt modelId="{6113DB03-ADF2-469F-BFC6-A23453252941}" type="sibTrans" cxnId="{8D2881AD-E980-465D-A48E-E535A2F12336}">
      <dgm:prSet/>
      <dgm:spPr/>
      <dgm:t>
        <a:bodyPr/>
        <a:lstStyle/>
        <a:p>
          <a:endParaRPr lang="en-GB"/>
        </a:p>
      </dgm:t>
    </dgm:pt>
    <dgm:pt modelId="{F99258FB-B68B-4C1D-8403-F58B0BF09900}">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Video recorded interview</a:t>
          </a:r>
        </a:p>
      </dgm:t>
    </dgm:pt>
    <dgm:pt modelId="{E71D6261-3903-4D00-A69E-3C4B127ED0CE}" type="parTrans" cxnId="{29761615-37EB-48F6-B2FD-79C9F4BF0ECE}">
      <dgm:prSet/>
      <dgm:spPr/>
      <dgm:t>
        <a:bodyPr/>
        <a:lstStyle/>
        <a:p>
          <a:endParaRPr lang="en-GB"/>
        </a:p>
      </dgm:t>
    </dgm:pt>
    <dgm:pt modelId="{7AB1A850-B23A-4D07-BC50-7A591DC66D3E}" type="sibTrans" cxnId="{29761615-37EB-48F6-B2FD-79C9F4BF0ECE}">
      <dgm:prSet/>
      <dgm:spPr/>
      <dgm:t>
        <a:bodyPr/>
        <a:lstStyle/>
        <a:p>
          <a:endParaRPr lang="en-GB"/>
        </a:p>
      </dgm:t>
    </dgm:pt>
    <dgm:pt modelId="{BF78EDB2-50BA-481F-899B-5702AA5A0B91}" type="pres">
      <dgm:prSet presAssocID="{010E6AEC-73DB-4A6D-AFDE-FCA5CA73F6EF}" presName="Name0" presStyleCnt="0">
        <dgm:presLayoutVars>
          <dgm:dir/>
          <dgm:resizeHandles val="exact"/>
        </dgm:presLayoutVars>
      </dgm:prSet>
      <dgm:spPr/>
    </dgm:pt>
    <dgm:pt modelId="{BB1902AA-3EDC-4476-8BA7-B2E3FE148E83}" type="pres">
      <dgm:prSet presAssocID="{010E6AEC-73DB-4A6D-AFDE-FCA5CA73F6EF}" presName="bkgdShp" presStyleLbl="alignAccFollowNode1" presStyleIdx="0" presStyleCnt="1"/>
      <dgm:spPr>
        <a:solidFill>
          <a:schemeClr val="accent2">
            <a:lumMod val="60000"/>
            <a:lumOff val="40000"/>
            <a:alpha val="90000"/>
          </a:schemeClr>
        </a:solidFill>
        <a:ln>
          <a:solidFill>
            <a:schemeClr val="tx1">
              <a:alpha val="90000"/>
            </a:schemeClr>
          </a:solidFill>
        </a:ln>
      </dgm:spPr>
    </dgm:pt>
    <dgm:pt modelId="{A7881F52-1908-4660-876A-36459C2199E5}" type="pres">
      <dgm:prSet presAssocID="{010E6AEC-73DB-4A6D-AFDE-FCA5CA73F6EF}" presName="linComp" presStyleCnt="0"/>
      <dgm:spPr/>
    </dgm:pt>
    <dgm:pt modelId="{7A36E53D-530C-4E53-AFBE-76CDBE247777}" type="pres">
      <dgm:prSet presAssocID="{5EA88163-EA69-4DBE-BF1C-0168BD0B7D12}" presName="compNode" presStyleCnt="0"/>
      <dgm:spPr/>
    </dgm:pt>
    <dgm:pt modelId="{601DAB12-D792-47CE-8D69-F4A4ED7B3C08}" type="pres">
      <dgm:prSet presAssocID="{5EA88163-EA69-4DBE-BF1C-0168BD0B7D12}" presName="node" presStyleLbl="node1" presStyleIdx="0" presStyleCnt="2">
        <dgm:presLayoutVars>
          <dgm:bulletEnabled val="1"/>
        </dgm:presLayoutVars>
      </dgm:prSet>
      <dgm:spPr/>
    </dgm:pt>
    <dgm:pt modelId="{0A72B306-DDAB-4D26-B36E-FEE9D03C3BEE}" type="pres">
      <dgm:prSet presAssocID="{5EA88163-EA69-4DBE-BF1C-0168BD0B7D12}" presName="invisiNode" presStyleLbl="node1" presStyleIdx="0" presStyleCnt="2"/>
      <dgm:spPr/>
    </dgm:pt>
    <dgm:pt modelId="{F6CBAD31-2F8A-42D3-8803-0D806601CBE9}" type="pres">
      <dgm:prSet presAssocID="{5EA88163-EA69-4DBE-BF1C-0168BD0B7D12}" presName="imagNode" presStyleLbl="fgImgPlace1" presStyleIdx="0" presStyleCnt="2" custLinFactX="9600" custLinFactNeighborX="100000" custLinFactNeighborY="-1137"/>
      <dgm:spPr>
        <a:blipFill rotWithShape="1">
          <a:blip xmlns:r="http://schemas.openxmlformats.org/officeDocument/2006/relationships" r:embed="rId1"/>
          <a:srcRect/>
          <a:stretch>
            <a:fillRect t="-5000" b="-5000"/>
          </a:stretch>
        </a:blipFill>
        <a:ln>
          <a:solidFill>
            <a:schemeClr val="tx1"/>
          </a:solidFill>
        </a:ln>
      </dgm:spPr>
    </dgm:pt>
    <dgm:pt modelId="{4CBEF841-EED3-46F2-B8FA-AF58D8C6E8AB}" type="pres">
      <dgm:prSet presAssocID="{6113DB03-ADF2-469F-BFC6-A23453252941}" presName="sibTrans" presStyleLbl="sibTrans2D1" presStyleIdx="0" presStyleCnt="0"/>
      <dgm:spPr/>
    </dgm:pt>
    <dgm:pt modelId="{C3575E1A-7DF4-4EED-8FE6-A84C47CBBA38}" type="pres">
      <dgm:prSet presAssocID="{F99258FB-B68B-4C1D-8403-F58B0BF09900}" presName="compNode" presStyleCnt="0"/>
      <dgm:spPr/>
    </dgm:pt>
    <dgm:pt modelId="{6E8C608E-6F32-481E-A1D8-52F57B72F082}" type="pres">
      <dgm:prSet presAssocID="{F99258FB-B68B-4C1D-8403-F58B0BF09900}" presName="node" presStyleLbl="node1" presStyleIdx="1" presStyleCnt="2">
        <dgm:presLayoutVars>
          <dgm:bulletEnabled val="1"/>
        </dgm:presLayoutVars>
      </dgm:prSet>
      <dgm:spPr/>
    </dgm:pt>
    <dgm:pt modelId="{9DE59D6A-8CD3-4F9E-AE7B-9EAC576BC086}" type="pres">
      <dgm:prSet presAssocID="{F99258FB-B68B-4C1D-8403-F58B0BF09900}" presName="invisiNode" presStyleLbl="node1" presStyleIdx="1" presStyleCnt="2"/>
      <dgm:spPr/>
    </dgm:pt>
    <dgm:pt modelId="{C84B9DF4-CBB9-476C-A0AD-21174F9780E7}" type="pres">
      <dgm:prSet presAssocID="{F99258FB-B68B-4C1D-8403-F58B0BF09900}" presName="imagNode" presStyleLbl="fgImgPlace1" presStyleIdx="1" presStyleCnt="2" custLinFactX="-7296" custLinFactNeighborX="-100000" custLinFactNeighborY="-1"/>
      <dgm:spPr>
        <a:blipFill rotWithShape="1">
          <a:blip xmlns:r="http://schemas.openxmlformats.org/officeDocument/2006/relationships" r:embed="rId2"/>
          <a:srcRect/>
          <a:stretch>
            <a:fillRect t="-10000" b="-10000"/>
          </a:stretch>
        </a:blipFill>
        <a:ln>
          <a:solidFill>
            <a:schemeClr val="tx1"/>
          </a:solidFill>
        </a:ln>
      </dgm:spPr>
    </dgm:pt>
  </dgm:ptLst>
  <dgm:cxnLst>
    <dgm:cxn modelId="{3B28B914-B495-4454-B758-75C86D31F7B3}" type="presOf" srcId="{6113DB03-ADF2-469F-BFC6-A23453252941}" destId="{4CBEF841-EED3-46F2-B8FA-AF58D8C6E8AB}" srcOrd="0" destOrd="0" presId="urn:microsoft.com/office/officeart/2005/8/layout/pList2"/>
    <dgm:cxn modelId="{29761615-37EB-48F6-B2FD-79C9F4BF0ECE}" srcId="{010E6AEC-73DB-4A6D-AFDE-FCA5CA73F6EF}" destId="{F99258FB-B68B-4C1D-8403-F58B0BF09900}" srcOrd="1" destOrd="0" parTransId="{E71D6261-3903-4D00-A69E-3C4B127ED0CE}" sibTransId="{7AB1A850-B23A-4D07-BC50-7A591DC66D3E}"/>
    <dgm:cxn modelId="{13A20E5F-4D0C-4C84-913B-63C44A86C70C}" type="presOf" srcId="{F99258FB-B68B-4C1D-8403-F58B0BF09900}" destId="{6E8C608E-6F32-481E-A1D8-52F57B72F082}" srcOrd="0" destOrd="0" presId="urn:microsoft.com/office/officeart/2005/8/layout/pList2"/>
    <dgm:cxn modelId="{1B99A872-52DD-40B3-809E-D352AD056129}" type="presOf" srcId="{5EA88163-EA69-4DBE-BF1C-0168BD0B7D12}" destId="{601DAB12-D792-47CE-8D69-F4A4ED7B3C08}" srcOrd="0" destOrd="0" presId="urn:microsoft.com/office/officeart/2005/8/layout/pList2"/>
    <dgm:cxn modelId="{8D2881AD-E980-465D-A48E-E535A2F12336}" srcId="{010E6AEC-73DB-4A6D-AFDE-FCA5CA73F6EF}" destId="{5EA88163-EA69-4DBE-BF1C-0168BD0B7D12}" srcOrd="0" destOrd="0" parTransId="{A8C5C97A-D3F1-4FB4-858E-39D0C45B2572}" sibTransId="{6113DB03-ADF2-469F-BFC6-A23453252941}"/>
    <dgm:cxn modelId="{ED2369F7-FBAF-489D-8CC8-82FE33934B8D}" type="presOf" srcId="{010E6AEC-73DB-4A6D-AFDE-FCA5CA73F6EF}" destId="{BF78EDB2-50BA-481F-899B-5702AA5A0B91}" srcOrd="0" destOrd="0" presId="urn:microsoft.com/office/officeart/2005/8/layout/pList2"/>
    <dgm:cxn modelId="{EA492BC1-C087-4F7A-B6BD-219B6E05C9D3}" type="presParOf" srcId="{BF78EDB2-50BA-481F-899B-5702AA5A0B91}" destId="{BB1902AA-3EDC-4476-8BA7-B2E3FE148E83}" srcOrd="0" destOrd="0" presId="urn:microsoft.com/office/officeart/2005/8/layout/pList2"/>
    <dgm:cxn modelId="{7E2626A8-E214-41BA-BE90-A179E0103157}" type="presParOf" srcId="{BF78EDB2-50BA-481F-899B-5702AA5A0B91}" destId="{A7881F52-1908-4660-876A-36459C2199E5}" srcOrd="1" destOrd="0" presId="urn:microsoft.com/office/officeart/2005/8/layout/pList2"/>
    <dgm:cxn modelId="{6DFE0A5D-0B24-4BC9-B35D-0B28DB619343}" type="presParOf" srcId="{A7881F52-1908-4660-876A-36459C2199E5}" destId="{7A36E53D-530C-4E53-AFBE-76CDBE247777}" srcOrd="0" destOrd="0" presId="urn:microsoft.com/office/officeart/2005/8/layout/pList2"/>
    <dgm:cxn modelId="{C7A47F9D-94A0-40FB-8FF0-40DEF702213F}" type="presParOf" srcId="{7A36E53D-530C-4E53-AFBE-76CDBE247777}" destId="{601DAB12-D792-47CE-8D69-F4A4ED7B3C08}" srcOrd="0" destOrd="0" presId="urn:microsoft.com/office/officeart/2005/8/layout/pList2"/>
    <dgm:cxn modelId="{F91C459D-BB48-4146-B1C5-A81A0C262417}" type="presParOf" srcId="{7A36E53D-530C-4E53-AFBE-76CDBE247777}" destId="{0A72B306-DDAB-4D26-B36E-FEE9D03C3BEE}" srcOrd="1" destOrd="0" presId="urn:microsoft.com/office/officeart/2005/8/layout/pList2"/>
    <dgm:cxn modelId="{D7076821-B084-42A8-9621-58ADA1127126}" type="presParOf" srcId="{7A36E53D-530C-4E53-AFBE-76CDBE247777}" destId="{F6CBAD31-2F8A-42D3-8803-0D806601CBE9}" srcOrd="2" destOrd="0" presId="urn:microsoft.com/office/officeart/2005/8/layout/pList2"/>
    <dgm:cxn modelId="{AA3223B8-2E12-4261-BAA3-109C09113827}" type="presParOf" srcId="{A7881F52-1908-4660-876A-36459C2199E5}" destId="{4CBEF841-EED3-46F2-B8FA-AF58D8C6E8AB}" srcOrd="1" destOrd="0" presId="urn:microsoft.com/office/officeart/2005/8/layout/pList2"/>
    <dgm:cxn modelId="{DB7D748B-188E-4FBB-B68E-FAAFECDEF64D}" type="presParOf" srcId="{A7881F52-1908-4660-876A-36459C2199E5}" destId="{C3575E1A-7DF4-4EED-8FE6-A84C47CBBA38}" srcOrd="2" destOrd="0" presId="urn:microsoft.com/office/officeart/2005/8/layout/pList2"/>
    <dgm:cxn modelId="{3C1E42F3-3BB3-4FD0-BA3E-A9D8EA265EDD}" type="presParOf" srcId="{C3575E1A-7DF4-4EED-8FE6-A84C47CBBA38}" destId="{6E8C608E-6F32-481E-A1D8-52F57B72F082}" srcOrd="0" destOrd="0" presId="urn:microsoft.com/office/officeart/2005/8/layout/pList2"/>
    <dgm:cxn modelId="{34A920DE-BF8E-48B0-BCBA-A50E6EDD4248}" type="presParOf" srcId="{C3575E1A-7DF4-4EED-8FE6-A84C47CBBA38}" destId="{9DE59D6A-8CD3-4F9E-AE7B-9EAC576BC086}" srcOrd="1" destOrd="0" presId="urn:microsoft.com/office/officeart/2005/8/layout/pList2"/>
    <dgm:cxn modelId="{C7FC01DE-8517-4440-BB13-579E01C5AB9B}" type="presParOf" srcId="{C3575E1A-7DF4-4EED-8FE6-A84C47CBBA38}" destId="{C84B9DF4-CBB9-476C-A0AD-21174F9780E7}" srcOrd="2" destOrd="0" presId="urn:microsoft.com/office/officeart/2005/8/layout/pList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10E6AEC-73DB-4A6D-AFDE-FCA5CA73F6EF}" type="doc">
      <dgm:prSet loTypeId="urn:microsoft.com/office/officeart/2005/8/layout/pList2" loCatId="list" qsTypeId="urn:microsoft.com/office/officeart/2005/8/quickstyle/simple1" qsCatId="simple" csTypeId="urn:microsoft.com/office/officeart/2005/8/colors/accent1_2" csCatId="accent1" phldr="1"/>
      <dgm:spPr/>
    </dgm:pt>
    <dgm:pt modelId="{5EA88163-EA69-4DBE-BF1C-0168BD0B7D12}">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Giving</a:t>
          </a:r>
          <a:r>
            <a:rPr lang="en-GB" sz="2400" baseline="0" dirty="0">
              <a:solidFill>
                <a:schemeClr val="tx1"/>
              </a:solidFill>
            </a:rPr>
            <a:t> evidence in private</a:t>
          </a:r>
          <a:endParaRPr lang="en-GB" sz="2400" dirty="0">
            <a:solidFill>
              <a:schemeClr val="tx1"/>
            </a:solidFill>
          </a:endParaRPr>
        </a:p>
      </dgm:t>
    </dgm:pt>
    <dgm:pt modelId="{A8C5C97A-D3F1-4FB4-858E-39D0C45B2572}" type="parTrans" cxnId="{8D2881AD-E980-465D-A48E-E535A2F12336}">
      <dgm:prSet/>
      <dgm:spPr/>
      <dgm:t>
        <a:bodyPr/>
        <a:lstStyle/>
        <a:p>
          <a:endParaRPr lang="en-GB"/>
        </a:p>
      </dgm:t>
    </dgm:pt>
    <dgm:pt modelId="{6113DB03-ADF2-469F-BFC6-A23453252941}" type="sibTrans" cxnId="{8D2881AD-E980-465D-A48E-E535A2F12336}">
      <dgm:prSet/>
      <dgm:spPr/>
      <dgm:t>
        <a:bodyPr/>
        <a:lstStyle/>
        <a:p>
          <a:endParaRPr lang="en-GB"/>
        </a:p>
      </dgm:t>
    </dgm:pt>
    <dgm:pt modelId="{F99258FB-B68B-4C1D-8403-F58B0BF09900}">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Examination of witnesses  through </a:t>
          </a:r>
          <a:r>
            <a:rPr lang="en-GB" sz="2400" baseline="0" dirty="0">
              <a:solidFill>
                <a:schemeClr val="tx1"/>
              </a:solidFill>
            </a:rPr>
            <a:t>intermediary</a:t>
          </a:r>
          <a:endParaRPr lang="en-GB" sz="2400" dirty="0">
            <a:solidFill>
              <a:schemeClr val="tx1"/>
            </a:solidFill>
          </a:endParaRPr>
        </a:p>
      </dgm:t>
    </dgm:pt>
    <dgm:pt modelId="{E71D6261-3903-4D00-A69E-3C4B127ED0CE}" type="parTrans" cxnId="{29761615-37EB-48F6-B2FD-79C9F4BF0ECE}">
      <dgm:prSet/>
      <dgm:spPr/>
      <dgm:t>
        <a:bodyPr/>
        <a:lstStyle/>
        <a:p>
          <a:endParaRPr lang="en-GB"/>
        </a:p>
      </dgm:t>
    </dgm:pt>
    <dgm:pt modelId="{7AB1A850-B23A-4D07-BC50-7A591DC66D3E}" type="sibTrans" cxnId="{29761615-37EB-48F6-B2FD-79C9F4BF0ECE}">
      <dgm:prSet/>
      <dgm:spPr/>
      <dgm:t>
        <a:bodyPr/>
        <a:lstStyle/>
        <a:p>
          <a:endParaRPr lang="en-GB"/>
        </a:p>
      </dgm:t>
    </dgm:pt>
    <dgm:pt modelId="{BF78EDB2-50BA-481F-899B-5702AA5A0B91}" type="pres">
      <dgm:prSet presAssocID="{010E6AEC-73DB-4A6D-AFDE-FCA5CA73F6EF}" presName="Name0" presStyleCnt="0">
        <dgm:presLayoutVars>
          <dgm:dir/>
          <dgm:resizeHandles val="exact"/>
        </dgm:presLayoutVars>
      </dgm:prSet>
      <dgm:spPr/>
    </dgm:pt>
    <dgm:pt modelId="{BB1902AA-3EDC-4476-8BA7-B2E3FE148E83}" type="pres">
      <dgm:prSet presAssocID="{010E6AEC-73DB-4A6D-AFDE-FCA5CA73F6EF}" presName="bkgdShp" presStyleLbl="alignAccFollowNode1" presStyleIdx="0" presStyleCnt="1"/>
      <dgm:spPr>
        <a:solidFill>
          <a:schemeClr val="accent2">
            <a:lumMod val="60000"/>
            <a:lumOff val="40000"/>
            <a:alpha val="90000"/>
          </a:schemeClr>
        </a:solidFill>
        <a:ln>
          <a:solidFill>
            <a:schemeClr val="tx1">
              <a:alpha val="90000"/>
            </a:schemeClr>
          </a:solidFill>
        </a:ln>
      </dgm:spPr>
    </dgm:pt>
    <dgm:pt modelId="{A7881F52-1908-4660-876A-36459C2199E5}" type="pres">
      <dgm:prSet presAssocID="{010E6AEC-73DB-4A6D-AFDE-FCA5CA73F6EF}" presName="linComp" presStyleCnt="0"/>
      <dgm:spPr/>
    </dgm:pt>
    <dgm:pt modelId="{7A36E53D-530C-4E53-AFBE-76CDBE247777}" type="pres">
      <dgm:prSet presAssocID="{5EA88163-EA69-4DBE-BF1C-0168BD0B7D12}" presName="compNode" presStyleCnt="0"/>
      <dgm:spPr/>
    </dgm:pt>
    <dgm:pt modelId="{601DAB12-D792-47CE-8D69-F4A4ED7B3C08}" type="pres">
      <dgm:prSet presAssocID="{5EA88163-EA69-4DBE-BF1C-0168BD0B7D12}" presName="node" presStyleLbl="node1" presStyleIdx="0" presStyleCnt="2">
        <dgm:presLayoutVars>
          <dgm:bulletEnabled val="1"/>
        </dgm:presLayoutVars>
      </dgm:prSet>
      <dgm:spPr/>
    </dgm:pt>
    <dgm:pt modelId="{0A72B306-DDAB-4D26-B36E-FEE9D03C3BEE}" type="pres">
      <dgm:prSet presAssocID="{5EA88163-EA69-4DBE-BF1C-0168BD0B7D12}" presName="invisiNode" presStyleLbl="node1" presStyleIdx="0" presStyleCnt="2"/>
      <dgm:spPr/>
    </dgm:pt>
    <dgm:pt modelId="{F6CBAD31-2F8A-42D3-8803-0D806601CBE9}" type="pres">
      <dgm:prSet presAssocID="{5EA88163-EA69-4DBE-BF1C-0168BD0B7D12}" presName="imagNode" presStyleLbl="fgImgPlace1" presStyleIdx="0" presStyleCnt="2"/>
      <dgm:spPr>
        <a:blipFill rotWithShape="1">
          <a:blip xmlns:r="http://schemas.openxmlformats.org/officeDocument/2006/relationships" r:embed="rId1"/>
          <a:srcRect/>
          <a:stretch>
            <a:fillRect/>
          </a:stretch>
        </a:blipFill>
        <a:ln>
          <a:solidFill>
            <a:schemeClr val="tx1"/>
          </a:solidFill>
        </a:ln>
      </dgm:spPr>
    </dgm:pt>
    <dgm:pt modelId="{4CBEF841-EED3-46F2-B8FA-AF58D8C6E8AB}" type="pres">
      <dgm:prSet presAssocID="{6113DB03-ADF2-469F-BFC6-A23453252941}" presName="sibTrans" presStyleLbl="sibTrans2D1" presStyleIdx="0" presStyleCnt="0"/>
      <dgm:spPr/>
    </dgm:pt>
    <dgm:pt modelId="{C3575E1A-7DF4-4EED-8FE6-A84C47CBBA38}" type="pres">
      <dgm:prSet presAssocID="{F99258FB-B68B-4C1D-8403-F58B0BF09900}" presName="compNode" presStyleCnt="0"/>
      <dgm:spPr/>
    </dgm:pt>
    <dgm:pt modelId="{6E8C608E-6F32-481E-A1D8-52F57B72F082}" type="pres">
      <dgm:prSet presAssocID="{F99258FB-B68B-4C1D-8403-F58B0BF09900}" presName="node" presStyleLbl="node1" presStyleIdx="1" presStyleCnt="2">
        <dgm:presLayoutVars>
          <dgm:bulletEnabled val="1"/>
        </dgm:presLayoutVars>
      </dgm:prSet>
      <dgm:spPr/>
    </dgm:pt>
    <dgm:pt modelId="{9DE59D6A-8CD3-4F9E-AE7B-9EAC576BC086}" type="pres">
      <dgm:prSet presAssocID="{F99258FB-B68B-4C1D-8403-F58B0BF09900}" presName="invisiNode" presStyleLbl="node1" presStyleIdx="1" presStyleCnt="2"/>
      <dgm:spPr/>
    </dgm:pt>
    <dgm:pt modelId="{C84B9DF4-CBB9-476C-A0AD-21174F9780E7}" type="pres">
      <dgm:prSet presAssocID="{F99258FB-B68B-4C1D-8403-F58B0BF09900}" presName="imagNode" presStyleLbl="fgImgPlace1" presStyleIdx="1" presStyleCnt="2"/>
      <dgm:spPr>
        <a:blipFill rotWithShape="1">
          <a:blip xmlns:r="http://schemas.openxmlformats.org/officeDocument/2006/relationships" r:embed="rId2"/>
          <a:srcRect/>
          <a:stretch>
            <a:fillRect t="-6000" b="-6000"/>
          </a:stretch>
        </a:blipFill>
        <a:ln>
          <a:solidFill>
            <a:schemeClr val="tx1"/>
          </a:solidFill>
        </a:ln>
      </dgm:spPr>
    </dgm:pt>
  </dgm:ptLst>
  <dgm:cxnLst>
    <dgm:cxn modelId="{3B28B914-B495-4454-B758-75C86D31F7B3}" type="presOf" srcId="{6113DB03-ADF2-469F-BFC6-A23453252941}" destId="{4CBEF841-EED3-46F2-B8FA-AF58D8C6E8AB}" srcOrd="0" destOrd="0" presId="urn:microsoft.com/office/officeart/2005/8/layout/pList2"/>
    <dgm:cxn modelId="{29761615-37EB-48F6-B2FD-79C9F4BF0ECE}" srcId="{010E6AEC-73DB-4A6D-AFDE-FCA5CA73F6EF}" destId="{F99258FB-B68B-4C1D-8403-F58B0BF09900}" srcOrd="1" destOrd="0" parTransId="{E71D6261-3903-4D00-A69E-3C4B127ED0CE}" sibTransId="{7AB1A850-B23A-4D07-BC50-7A591DC66D3E}"/>
    <dgm:cxn modelId="{13A20E5F-4D0C-4C84-913B-63C44A86C70C}" type="presOf" srcId="{F99258FB-B68B-4C1D-8403-F58B0BF09900}" destId="{6E8C608E-6F32-481E-A1D8-52F57B72F082}" srcOrd="0" destOrd="0" presId="urn:microsoft.com/office/officeart/2005/8/layout/pList2"/>
    <dgm:cxn modelId="{1B99A872-52DD-40B3-809E-D352AD056129}" type="presOf" srcId="{5EA88163-EA69-4DBE-BF1C-0168BD0B7D12}" destId="{601DAB12-D792-47CE-8D69-F4A4ED7B3C08}" srcOrd="0" destOrd="0" presId="urn:microsoft.com/office/officeart/2005/8/layout/pList2"/>
    <dgm:cxn modelId="{8D2881AD-E980-465D-A48E-E535A2F12336}" srcId="{010E6AEC-73DB-4A6D-AFDE-FCA5CA73F6EF}" destId="{5EA88163-EA69-4DBE-BF1C-0168BD0B7D12}" srcOrd="0" destOrd="0" parTransId="{A8C5C97A-D3F1-4FB4-858E-39D0C45B2572}" sibTransId="{6113DB03-ADF2-469F-BFC6-A23453252941}"/>
    <dgm:cxn modelId="{ED2369F7-FBAF-489D-8CC8-82FE33934B8D}" type="presOf" srcId="{010E6AEC-73DB-4A6D-AFDE-FCA5CA73F6EF}" destId="{BF78EDB2-50BA-481F-899B-5702AA5A0B91}" srcOrd="0" destOrd="0" presId="urn:microsoft.com/office/officeart/2005/8/layout/pList2"/>
    <dgm:cxn modelId="{EA492BC1-C087-4F7A-B6BD-219B6E05C9D3}" type="presParOf" srcId="{BF78EDB2-50BA-481F-899B-5702AA5A0B91}" destId="{BB1902AA-3EDC-4476-8BA7-B2E3FE148E83}" srcOrd="0" destOrd="0" presId="urn:microsoft.com/office/officeart/2005/8/layout/pList2"/>
    <dgm:cxn modelId="{7E2626A8-E214-41BA-BE90-A179E0103157}" type="presParOf" srcId="{BF78EDB2-50BA-481F-899B-5702AA5A0B91}" destId="{A7881F52-1908-4660-876A-36459C2199E5}" srcOrd="1" destOrd="0" presId="urn:microsoft.com/office/officeart/2005/8/layout/pList2"/>
    <dgm:cxn modelId="{6DFE0A5D-0B24-4BC9-B35D-0B28DB619343}" type="presParOf" srcId="{A7881F52-1908-4660-876A-36459C2199E5}" destId="{7A36E53D-530C-4E53-AFBE-76CDBE247777}" srcOrd="0" destOrd="0" presId="urn:microsoft.com/office/officeart/2005/8/layout/pList2"/>
    <dgm:cxn modelId="{C7A47F9D-94A0-40FB-8FF0-40DEF702213F}" type="presParOf" srcId="{7A36E53D-530C-4E53-AFBE-76CDBE247777}" destId="{601DAB12-D792-47CE-8D69-F4A4ED7B3C08}" srcOrd="0" destOrd="0" presId="urn:microsoft.com/office/officeart/2005/8/layout/pList2"/>
    <dgm:cxn modelId="{F91C459D-BB48-4146-B1C5-A81A0C262417}" type="presParOf" srcId="{7A36E53D-530C-4E53-AFBE-76CDBE247777}" destId="{0A72B306-DDAB-4D26-B36E-FEE9D03C3BEE}" srcOrd="1" destOrd="0" presId="urn:microsoft.com/office/officeart/2005/8/layout/pList2"/>
    <dgm:cxn modelId="{D7076821-B084-42A8-9621-58ADA1127126}" type="presParOf" srcId="{7A36E53D-530C-4E53-AFBE-76CDBE247777}" destId="{F6CBAD31-2F8A-42D3-8803-0D806601CBE9}" srcOrd="2" destOrd="0" presId="urn:microsoft.com/office/officeart/2005/8/layout/pList2"/>
    <dgm:cxn modelId="{AA3223B8-2E12-4261-BAA3-109C09113827}" type="presParOf" srcId="{A7881F52-1908-4660-876A-36459C2199E5}" destId="{4CBEF841-EED3-46F2-B8FA-AF58D8C6E8AB}" srcOrd="1" destOrd="0" presId="urn:microsoft.com/office/officeart/2005/8/layout/pList2"/>
    <dgm:cxn modelId="{DB7D748B-188E-4FBB-B68E-FAAFECDEF64D}" type="presParOf" srcId="{A7881F52-1908-4660-876A-36459C2199E5}" destId="{C3575E1A-7DF4-4EED-8FE6-A84C47CBBA38}" srcOrd="2" destOrd="0" presId="urn:microsoft.com/office/officeart/2005/8/layout/pList2"/>
    <dgm:cxn modelId="{3C1E42F3-3BB3-4FD0-BA3E-A9D8EA265EDD}" type="presParOf" srcId="{C3575E1A-7DF4-4EED-8FE6-A84C47CBBA38}" destId="{6E8C608E-6F32-481E-A1D8-52F57B72F082}" srcOrd="0" destOrd="0" presId="urn:microsoft.com/office/officeart/2005/8/layout/pList2"/>
    <dgm:cxn modelId="{34A920DE-BF8E-48B0-BCBA-A50E6EDD4248}" type="presParOf" srcId="{C3575E1A-7DF4-4EED-8FE6-A84C47CBBA38}" destId="{9DE59D6A-8CD3-4F9E-AE7B-9EAC576BC086}" srcOrd="1" destOrd="0" presId="urn:microsoft.com/office/officeart/2005/8/layout/pList2"/>
    <dgm:cxn modelId="{C7FC01DE-8517-4440-BB13-579E01C5AB9B}" type="presParOf" srcId="{C3575E1A-7DF4-4EED-8FE6-A84C47CBBA38}" destId="{C84B9DF4-CBB9-476C-A0AD-21174F9780E7}" srcOrd="2" destOrd="0" presId="urn:microsoft.com/office/officeart/2005/8/layout/pList2"/>
  </dgm:cxnLst>
  <dgm:bg>
    <a:noFill/>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10E6AEC-73DB-4A6D-AFDE-FCA5CA73F6EF}" type="doc">
      <dgm:prSet loTypeId="urn:microsoft.com/office/officeart/2005/8/layout/pList2" loCatId="list" qsTypeId="urn:microsoft.com/office/officeart/2005/8/quickstyle/simple1" qsCatId="simple" csTypeId="urn:microsoft.com/office/officeart/2005/8/colors/accent1_2" csCatId="accent1" phldr="1"/>
      <dgm:spPr/>
    </dgm:pt>
    <dgm:pt modelId="{5EA88163-EA69-4DBE-BF1C-0168BD0B7D12}">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Aids to communication</a:t>
          </a:r>
        </a:p>
      </dgm:t>
    </dgm:pt>
    <dgm:pt modelId="{A8C5C97A-D3F1-4FB4-858E-39D0C45B2572}" type="parTrans" cxnId="{8D2881AD-E980-465D-A48E-E535A2F12336}">
      <dgm:prSet/>
      <dgm:spPr/>
      <dgm:t>
        <a:bodyPr/>
        <a:lstStyle/>
        <a:p>
          <a:endParaRPr lang="en-GB"/>
        </a:p>
      </dgm:t>
    </dgm:pt>
    <dgm:pt modelId="{6113DB03-ADF2-469F-BFC6-A23453252941}" type="sibTrans" cxnId="{8D2881AD-E980-465D-A48E-E535A2F12336}">
      <dgm:prSet/>
      <dgm:spPr/>
      <dgm:t>
        <a:bodyPr/>
        <a:lstStyle/>
        <a:p>
          <a:endParaRPr lang="en-GB"/>
        </a:p>
      </dgm:t>
    </dgm:pt>
    <dgm:pt modelId="{F99258FB-B68B-4C1D-8403-F58B0BF09900}">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Using video recording for giving evidence</a:t>
          </a:r>
        </a:p>
      </dgm:t>
    </dgm:pt>
    <dgm:pt modelId="{E71D6261-3903-4D00-A69E-3C4B127ED0CE}" type="parTrans" cxnId="{29761615-37EB-48F6-B2FD-79C9F4BF0ECE}">
      <dgm:prSet/>
      <dgm:spPr/>
      <dgm:t>
        <a:bodyPr/>
        <a:lstStyle/>
        <a:p>
          <a:endParaRPr lang="en-GB"/>
        </a:p>
      </dgm:t>
    </dgm:pt>
    <dgm:pt modelId="{7AB1A850-B23A-4D07-BC50-7A591DC66D3E}" type="sibTrans" cxnId="{29761615-37EB-48F6-B2FD-79C9F4BF0ECE}">
      <dgm:prSet/>
      <dgm:spPr/>
      <dgm:t>
        <a:bodyPr/>
        <a:lstStyle/>
        <a:p>
          <a:endParaRPr lang="en-GB"/>
        </a:p>
      </dgm:t>
    </dgm:pt>
    <dgm:pt modelId="{BF78EDB2-50BA-481F-899B-5702AA5A0B91}" type="pres">
      <dgm:prSet presAssocID="{010E6AEC-73DB-4A6D-AFDE-FCA5CA73F6EF}" presName="Name0" presStyleCnt="0">
        <dgm:presLayoutVars>
          <dgm:dir/>
          <dgm:resizeHandles val="exact"/>
        </dgm:presLayoutVars>
      </dgm:prSet>
      <dgm:spPr/>
    </dgm:pt>
    <dgm:pt modelId="{BB1902AA-3EDC-4476-8BA7-B2E3FE148E83}" type="pres">
      <dgm:prSet presAssocID="{010E6AEC-73DB-4A6D-AFDE-FCA5CA73F6EF}" presName="bkgdShp" presStyleLbl="alignAccFollowNode1" presStyleIdx="0" presStyleCnt="1"/>
      <dgm:spPr>
        <a:solidFill>
          <a:schemeClr val="accent2">
            <a:lumMod val="60000"/>
            <a:lumOff val="40000"/>
            <a:alpha val="90000"/>
          </a:schemeClr>
        </a:solidFill>
        <a:ln>
          <a:solidFill>
            <a:schemeClr val="tx1">
              <a:alpha val="90000"/>
            </a:schemeClr>
          </a:solidFill>
        </a:ln>
      </dgm:spPr>
    </dgm:pt>
    <dgm:pt modelId="{A7881F52-1908-4660-876A-36459C2199E5}" type="pres">
      <dgm:prSet presAssocID="{010E6AEC-73DB-4A6D-AFDE-FCA5CA73F6EF}" presName="linComp" presStyleCnt="0"/>
      <dgm:spPr/>
    </dgm:pt>
    <dgm:pt modelId="{7A36E53D-530C-4E53-AFBE-76CDBE247777}" type="pres">
      <dgm:prSet presAssocID="{5EA88163-EA69-4DBE-BF1C-0168BD0B7D12}" presName="compNode" presStyleCnt="0"/>
      <dgm:spPr/>
    </dgm:pt>
    <dgm:pt modelId="{601DAB12-D792-47CE-8D69-F4A4ED7B3C08}" type="pres">
      <dgm:prSet presAssocID="{5EA88163-EA69-4DBE-BF1C-0168BD0B7D12}" presName="node" presStyleLbl="node1" presStyleIdx="0" presStyleCnt="2" custScaleX="116038">
        <dgm:presLayoutVars>
          <dgm:bulletEnabled val="1"/>
        </dgm:presLayoutVars>
      </dgm:prSet>
      <dgm:spPr/>
    </dgm:pt>
    <dgm:pt modelId="{0A72B306-DDAB-4D26-B36E-FEE9D03C3BEE}" type="pres">
      <dgm:prSet presAssocID="{5EA88163-EA69-4DBE-BF1C-0168BD0B7D12}" presName="invisiNode" presStyleLbl="node1" presStyleIdx="0" presStyleCnt="2"/>
      <dgm:spPr/>
    </dgm:pt>
    <dgm:pt modelId="{F6CBAD31-2F8A-42D3-8803-0D806601CBE9}" type="pres">
      <dgm:prSet presAssocID="{5EA88163-EA69-4DBE-BF1C-0168BD0B7D12}" presName="imagNode" presStyleLbl="fgImgPlace1" presStyleIdx="0" presStyleCnt="2" custLinFactX="9600" custLinFactNeighborX="100000" custLinFactNeighborY="-1137"/>
      <dgm:spPr>
        <a:blipFill rotWithShape="1">
          <a:blip xmlns:r="http://schemas.openxmlformats.org/officeDocument/2006/relationships" r:embed="rId1"/>
          <a:srcRect/>
          <a:stretch>
            <a:fillRect l="-4000" r="-4000"/>
          </a:stretch>
        </a:blipFill>
        <a:ln>
          <a:solidFill>
            <a:schemeClr val="tx1"/>
          </a:solidFill>
        </a:ln>
      </dgm:spPr>
    </dgm:pt>
    <dgm:pt modelId="{4CBEF841-EED3-46F2-B8FA-AF58D8C6E8AB}" type="pres">
      <dgm:prSet presAssocID="{6113DB03-ADF2-469F-BFC6-A23453252941}" presName="sibTrans" presStyleLbl="sibTrans2D1" presStyleIdx="0" presStyleCnt="0"/>
      <dgm:spPr/>
    </dgm:pt>
    <dgm:pt modelId="{C3575E1A-7DF4-4EED-8FE6-A84C47CBBA38}" type="pres">
      <dgm:prSet presAssocID="{F99258FB-B68B-4C1D-8403-F58B0BF09900}" presName="compNode" presStyleCnt="0"/>
      <dgm:spPr/>
    </dgm:pt>
    <dgm:pt modelId="{6E8C608E-6F32-481E-A1D8-52F57B72F082}" type="pres">
      <dgm:prSet presAssocID="{F99258FB-B68B-4C1D-8403-F58B0BF09900}" presName="node" presStyleLbl="node1" presStyleIdx="1" presStyleCnt="2">
        <dgm:presLayoutVars>
          <dgm:bulletEnabled val="1"/>
        </dgm:presLayoutVars>
      </dgm:prSet>
      <dgm:spPr/>
    </dgm:pt>
    <dgm:pt modelId="{9DE59D6A-8CD3-4F9E-AE7B-9EAC576BC086}" type="pres">
      <dgm:prSet presAssocID="{F99258FB-B68B-4C1D-8403-F58B0BF09900}" presName="invisiNode" presStyleLbl="node1" presStyleIdx="1" presStyleCnt="2"/>
      <dgm:spPr/>
    </dgm:pt>
    <dgm:pt modelId="{C84B9DF4-CBB9-476C-A0AD-21174F9780E7}" type="pres">
      <dgm:prSet presAssocID="{F99258FB-B68B-4C1D-8403-F58B0BF09900}" presName="imagNode" presStyleLbl="fgImgPlace1" presStyleIdx="1" presStyleCnt="2" custLinFactX="-7296" custLinFactNeighborX="-100000" custLinFactNeighborY="-1"/>
      <dgm:spPr>
        <a:blipFill rotWithShape="1">
          <a:blip xmlns:r="http://schemas.openxmlformats.org/officeDocument/2006/relationships" r:embed="rId2"/>
          <a:srcRect/>
          <a:stretch>
            <a:fillRect t="-37000" b="-37000"/>
          </a:stretch>
        </a:blipFill>
        <a:ln>
          <a:solidFill>
            <a:schemeClr val="tx1"/>
          </a:solidFill>
        </a:ln>
      </dgm:spPr>
    </dgm:pt>
  </dgm:ptLst>
  <dgm:cxnLst>
    <dgm:cxn modelId="{3B28B914-B495-4454-B758-75C86D31F7B3}" type="presOf" srcId="{6113DB03-ADF2-469F-BFC6-A23453252941}" destId="{4CBEF841-EED3-46F2-B8FA-AF58D8C6E8AB}" srcOrd="0" destOrd="0" presId="urn:microsoft.com/office/officeart/2005/8/layout/pList2"/>
    <dgm:cxn modelId="{29761615-37EB-48F6-B2FD-79C9F4BF0ECE}" srcId="{010E6AEC-73DB-4A6D-AFDE-FCA5CA73F6EF}" destId="{F99258FB-B68B-4C1D-8403-F58B0BF09900}" srcOrd="1" destOrd="0" parTransId="{E71D6261-3903-4D00-A69E-3C4B127ED0CE}" sibTransId="{7AB1A850-B23A-4D07-BC50-7A591DC66D3E}"/>
    <dgm:cxn modelId="{13A20E5F-4D0C-4C84-913B-63C44A86C70C}" type="presOf" srcId="{F99258FB-B68B-4C1D-8403-F58B0BF09900}" destId="{6E8C608E-6F32-481E-A1D8-52F57B72F082}" srcOrd="0" destOrd="0" presId="urn:microsoft.com/office/officeart/2005/8/layout/pList2"/>
    <dgm:cxn modelId="{1B99A872-52DD-40B3-809E-D352AD056129}" type="presOf" srcId="{5EA88163-EA69-4DBE-BF1C-0168BD0B7D12}" destId="{601DAB12-D792-47CE-8D69-F4A4ED7B3C08}" srcOrd="0" destOrd="0" presId="urn:microsoft.com/office/officeart/2005/8/layout/pList2"/>
    <dgm:cxn modelId="{8D2881AD-E980-465D-A48E-E535A2F12336}" srcId="{010E6AEC-73DB-4A6D-AFDE-FCA5CA73F6EF}" destId="{5EA88163-EA69-4DBE-BF1C-0168BD0B7D12}" srcOrd="0" destOrd="0" parTransId="{A8C5C97A-D3F1-4FB4-858E-39D0C45B2572}" sibTransId="{6113DB03-ADF2-469F-BFC6-A23453252941}"/>
    <dgm:cxn modelId="{ED2369F7-FBAF-489D-8CC8-82FE33934B8D}" type="presOf" srcId="{010E6AEC-73DB-4A6D-AFDE-FCA5CA73F6EF}" destId="{BF78EDB2-50BA-481F-899B-5702AA5A0B91}" srcOrd="0" destOrd="0" presId="urn:microsoft.com/office/officeart/2005/8/layout/pList2"/>
    <dgm:cxn modelId="{EA492BC1-C087-4F7A-B6BD-219B6E05C9D3}" type="presParOf" srcId="{BF78EDB2-50BA-481F-899B-5702AA5A0B91}" destId="{BB1902AA-3EDC-4476-8BA7-B2E3FE148E83}" srcOrd="0" destOrd="0" presId="urn:microsoft.com/office/officeart/2005/8/layout/pList2"/>
    <dgm:cxn modelId="{7E2626A8-E214-41BA-BE90-A179E0103157}" type="presParOf" srcId="{BF78EDB2-50BA-481F-899B-5702AA5A0B91}" destId="{A7881F52-1908-4660-876A-36459C2199E5}" srcOrd="1" destOrd="0" presId="urn:microsoft.com/office/officeart/2005/8/layout/pList2"/>
    <dgm:cxn modelId="{6DFE0A5D-0B24-4BC9-B35D-0B28DB619343}" type="presParOf" srcId="{A7881F52-1908-4660-876A-36459C2199E5}" destId="{7A36E53D-530C-4E53-AFBE-76CDBE247777}" srcOrd="0" destOrd="0" presId="urn:microsoft.com/office/officeart/2005/8/layout/pList2"/>
    <dgm:cxn modelId="{C7A47F9D-94A0-40FB-8FF0-40DEF702213F}" type="presParOf" srcId="{7A36E53D-530C-4E53-AFBE-76CDBE247777}" destId="{601DAB12-D792-47CE-8D69-F4A4ED7B3C08}" srcOrd="0" destOrd="0" presId="urn:microsoft.com/office/officeart/2005/8/layout/pList2"/>
    <dgm:cxn modelId="{F91C459D-BB48-4146-B1C5-A81A0C262417}" type="presParOf" srcId="{7A36E53D-530C-4E53-AFBE-76CDBE247777}" destId="{0A72B306-DDAB-4D26-B36E-FEE9D03C3BEE}" srcOrd="1" destOrd="0" presId="urn:microsoft.com/office/officeart/2005/8/layout/pList2"/>
    <dgm:cxn modelId="{D7076821-B084-42A8-9621-58ADA1127126}" type="presParOf" srcId="{7A36E53D-530C-4E53-AFBE-76CDBE247777}" destId="{F6CBAD31-2F8A-42D3-8803-0D806601CBE9}" srcOrd="2" destOrd="0" presId="urn:microsoft.com/office/officeart/2005/8/layout/pList2"/>
    <dgm:cxn modelId="{AA3223B8-2E12-4261-BAA3-109C09113827}" type="presParOf" srcId="{A7881F52-1908-4660-876A-36459C2199E5}" destId="{4CBEF841-EED3-46F2-B8FA-AF58D8C6E8AB}" srcOrd="1" destOrd="0" presId="urn:microsoft.com/office/officeart/2005/8/layout/pList2"/>
    <dgm:cxn modelId="{DB7D748B-188E-4FBB-B68E-FAAFECDEF64D}" type="presParOf" srcId="{A7881F52-1908-4660-876A-36459C2199E5}" destId="{C3575E1A-7DF4-4EED-8FE6-A84C47CBBA38}" srcOrd="2" destOrd="0" presId="urn:microsoft.com/office/officeart/2005/8/layout/pList2"/>
    <dgm:cxn modelId="{3C1E42F3-3BB3-4FD0-BA3E-A9D8EA265EDD}" type="presParOf" srcId="{C3575E1A-7DF4-4EED-8FE6-A84C47CBBA38}" destId="{6E8C608E-6F32-481E-A1D8-52F57B72F082}" srcOrd="0" destOrd="0" presId="urn:microsoft.com/office/officeart/2005/8/layout/pList2"/>
    <dgm:cxn modelId="{34A920DE-BF8E-48B0-BCBA-A50E6EDD4248}" type="presParOf" srcId="{C3575E1A-7DF4-4EED-8FE6-A84C47CBBA38}" destId="{9DE59D6A-8CD3-4F9E-AE7B-9EAC576BC086}" srcOrd="1" destOrd="0" presId="urn:microsoft.com/office/officeart/2005/8/layout/pList2"/>
    <dgm:cxn modelId="{C7FC01DE-8517-4440-BB13-579E01C5AB9B}" type="presParOf" srcId="{C3575E1A-7DF4-4EED-8FE6-A84C47CBBA38}" destId="{C84B9DF4-CBB9-476C-A0AD-21174F9780E7}" srcOrd="2" destOrd="0" presId="urn:microsoft.com/office/officeart/2005/8/layout/pList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1902AA-3EDC-4476-8BA7-B2E3FE148E83}">
      <dsp:nvSpPr>
        <dsp:cNvPr id="0" name=""/>
        <dsp:cNvSpPr/>
      </dsp:nvSpPr>
      <dsp:spPr>
        <a:xfrm>
          <a:off x="0" y="0"/>
          <a:ext cx="5228428" cy="1891843"/>
        </a:xfrm>
        <a:prstGeom prst="roundRect">
          <a:avLst>
            <a:gd name="adj" fmla="val 10000"/>
          </a:avLst>
        </a:prstGeom>
        <a:solidFill>
          <a:schemeClr val="accent2">
            <a:lumMod val="60000"/>
            <a:lumOff val="40000"/>
            <a:alpha val="90000"/>
          </a:schemeClr>
        </a:solidFill>
        <a:ln w="1905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sp>
    <dsp:sp modelId="{F6CBAD31-2F8A-42D3-8803-0D806601CBE9}">
      <dsp:nvSpPr>
        <dsp:cNvPr id="0" name=""/>
        <dsp:cNvSpPr/>
      </dsp:nvSpPr>
      <dsp:spPr>
        <a:xfrm>
          <a:off x="157452" y="252245"/>
          <a:ext cx="2339772" cy="1387352"/>
        </a:xfrm>
        <a:prstGeom prst="roundRect">
          <a:avLst>
            <a:gd name="adj" fmla="val 10000"/>
          </a:avLst>
        </a:prstGeom>
        <a:blipFill rotWithShape="1">
          <a:blip xmlns:r="http://schemas.openxmlformats.org/officeDocument/2006/relationships" r:embed="rId1"/>
          <a:srcRect/>
          <a:stretch>
            <a:fillRect/>
          </a:stretch>
        </a:blipFill>
        <a:ln w="1905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601DAB12-D792-47CE-8D69-F4A4ED7B3C08}">
      <dsp:nvSpPr>
        <dsp:cNvPr id="0" name=""/>
        <dsp:cNvSpPr/>
      </dsp:nvSpPr>
      <dsp:spPr>
        <a:xfrm rot="10800000">
          <a:off x="157452" y="1891843"/>
          <a:ext cx="2339772" cy="2312253"/>
        </a:xfrm>
        <a:prstGeom prst="round2SameRect">
          <a:avLst>
            <a:gd name="adj1" fmla="val 10500"/>
            <a:gd name="adj2" fmla="val 0"/>
          </a:avLst>
        </a:prstGeom>
        <a:solidFill>
          <a:schemeClr val="accent2">
            <a:lumMod val="20000"/>
            <a:lumOff val="80000"/>
          </a:schemeClr>
        </a:solidFill>
        <a:ln w="1905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Screening the witness from the accused</a:t>
          </a:r>
        </a:p>
      </dsp:txBody>
      <dsp:txXfrm rot="10800000">
        <a:off x="228562" y="1891843"/>
        <a:ext cx="2197552" cy="2241143"/>
      </dsp:txXfrm>
    </dsp:sp>
    <dsp:sp modelId="{C84B9DF4-CBB9-476C-A0AD-21174F9780E7}">
      <dsp:nvSpPr>
        <dsp:cNvPr id="0" name=""/>
        <dsp:cNvSpPr/>
      </dsp:nvSpPr>
      <dsp:spPr>
        <a:xfrm>
          <a:off x="2731202" y="252245"/>
          <a:ext cx="2339772" cy="1387352"/>
        </a:xfrm>
        <a:prstGeom prst="roundRect">
          <a:avLst>
            <a:gd name="adj" fmla="val 10000"/>
          </a:avLst>
        </a:prstGeom>
        <a:blipFill rotWithShape="1">
          <a:blip xmlns:r="http://schemas.openxmlformats.org/officeDocument/2006/relationships" r:embed="rId2"/>
          <a:srcRect/>
          <a:stretch>
            <a:fillRect t="-6000" b="-6000"/>
          </a:stretch>
        </a:blipFill>
        <a:ln w="1905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6E8C608E-6F32-481E-A1D8-52F57B72F082}">
      <dsp:nvSpPr>
        <dsp:cNvPr id="0" name=""/>
        <dsp:cNvSpPr/>
      </dsp:nvSpPr>
      <dsp:spPr>
        <a:xfrm rot="10800000">
          <a:off x="2731202" y="1891843"/>
          <a:ext cx="2339772" cy="2312253"/>
        </a:xfrm>
        <a:prstGeom prst="round2SameRect">
          <a:avLst>
            <a:gd name="adj1" fmla="val 10500"/>
            <a:gd name="adj2" fmla="val 0"/>
          </a:avLst>
        </a:prstGeom>
        <a:solidFill>
          <a:schemeClr val="accent2">
            <a:lumMod val="20000"/>
            <a:lumOff val="80000"/>
          </a:schemeClr>
        </a:solidFill>
        <a:ln w="1905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Giving evidence by means of a TV link</a:t>
          </a:r>
        </a:p>
      </dsp:txBody>
      <dsp:txXfrm rot="10800000">
        <a:off x="2802312" y="1891843"/>
        <a:ext cx="2197552" cy="224114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1902AA-3EDC-4476-8BA7-B2E3FE148E83}">
      <dsp:nvSpPr>
        <dsp:cNvPr id="0" name=""/>
        <dsp:cNvSpPr/>
      </dsp:nvSpPr>
      <dsp:spPr>
        <a:xfrm>
          <a:off x="0" y="0"/>
          <a:ext cx="5228428" cy="1891843"/>
        </a:xfrm>
        <a:prstGeom prst="roundRect">
          <a:avLst>
            <a:gd name="adj" fmla="val 10000"/>
          </a:avLst>
        </a:prstGeom>
        <a:solidFill>
          <a:schemeClr val="accent2">
            <a:lumMod val="60000"/>
            <a:lumOff val="40000"/>
            <a:alpha val="90000"/>
          </a:schemeClr>
        </a:solidFill>
        <a:ln w="1905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sp>
    <dsp:sp modelId="{F6CBAD31-2F8A-42D3-8803-0D806601CBE9}">
      <dsp:nvSpPr>
        <dsp:cNvPr id="0" name=""/>
        <dsp:cNvSpPr/>
      </dsp:nvSpPr>
      <dsp:spPr>
        <a:xfrm>
          <a:off x="2721843" y="236471"/>
          <a:ext cx="2339772" cy="1387352"/>
        </a:xfrm>
        <a:prstGeom prst="roundRect">
          <a:avLst>
            <a:gd name="adj" fmla="val 10000"/>
          </a:avLst>
        </a:prstGeom>
        <a:blipFill rotWithShape="1">
          <a:blip xmlns:r="http://schemas.openxmlformats.org/officeDocument/2006/relationships" r:embed="rId1"/>
          <a:srcRect/>
          <a:stretch>
            <a:fillRect t="-5000" b="-5000"/>
          </a:stretch>
        </a:blipFill>
        <a:ln w="1905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601DAB12-D792-47CE-8D69-F4A4ED7B3C08}">
      <dsp:nvSpPr>
        <dsp:cNvPr id="0" name=""/>
        <dsp:cNvSpPr/>
      </dsp:nvSpPr>
      <dsp:spPr>
        <a:xfrm rot="10800000">
          <a:off x="157452" y="1891843"/>
          <a:ext cx="2339772" cy="2312253"/>
        </a:xfrm>
        <a:prstGeom prst="round2SameRect">
          <a:avLst>
            <a:gd name="adj1" fmla="val 10500"/>
            <a:gd name="adj2" fmla="val 0"/>
          </a:avLst>
        </a:prstGeom>
        <a:solidFill>
          <a:schemeClr val="accent2">
            <a:lumMod val="20000"/>
            <a:lumOff val="80000"/>
          </a:schemeClr>
        </a:solidFill>
        <a:ln w="1905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Removal of wigs &amp; gowns</a:t>
          </a:r>
        </a:p>
      </dsp:txBody>
      <dsp:txXfrm rot="10800000">
        <a:off x="228562" y="1891843"/>
        <a:ext cx="2197552" cy="2241143"/>
      </dsp:txXfrm>
    </dsp:sp>
    <dsp:sp modelId="{C84B9DF4-CBB9-476C-A0AD-21174F9780E7}">
      <dsp:nvSpPr>
        <dsp:cNvPr id="0" name=""/>
        <dsp:cNvSpPr/>
      </dsp:nvSpPr>
      <dsp:spPr>
        <a:xfrm>
          <a:off x="220720" y="252231"/>
          <a:ext cx="2339772" cy="1387352"/>
        </a:xfrm>
        <a:prstGeom prst="roundRect">
          <a:avLst>
            <a:gd name="adj" fmla="val 10000"/>
          </a:avLst>
        </a:prstGeom>
        <a:blipFill rotWithShape="1">
          <a:blip xmlns:r="http://schemas.openxmlformats.org/officeDocument/2006/relationships" r:embed="rId2"/>
          <a:srcRect/>
          <a:stretch>
            <a:fillRect t="-10000" b="-10000"/>
          </a:stretch>
        </a:blipFill>
        <a:ln w="1905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6E8C608E-6F32-481E-A1D8-52F57B72F082}">
      <dsp:nvSpPr>
        <dsp:cNvPr id="0" name=""/>
        <dsp:cNvSpPr/>
      </dsp:nvSpPr>
      <dsp:spPr>
        <a:xfrm rot="10800000">
          <a:off x="2731202" y="1891843"/>
          <a:ext cx="2339772" cy="2312253"/>
        </a:xfrm>
        <a:prstGeom prst="round2SameRect">
          <a:avLst>
            <a:gd name="adj1" fmla="val 10500"/>
            <a:gd name="adj2" fmla="val 0"/>
          </a:avLst>
        </a:prstGeom>
        <a:solidFill>
          <a:schemeClr val="accent2">
            <a:lumMod val="20000"/>
            <a:lumOff val="80000"/>
          </a:schemeClr>
        </a:solidFill>
        <a:ln w="1905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Video recorded interview</a:t>
          </a:r>
        </a:p>
      </dsp:txBody>
      <dsp:txXfrm rot="10800000">
        <a:off x="2802312" y="1891843"/>
        <a:ext cx="2197552" cy="224114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1902AA-3EDC-4476-8BA7-B2E3FE148E83}">
      <dsp:nvSpPr>
        <dsp:cNvPr id="0" name=""/>
        <dsp:cNvSpPr/>
      </dsp:nvSpPr>
      <dsp:spPr>
        <a:xfrm>
          <a:off x="0" y="0"/>
          <a:ext cx="5228428" cy="1891843"/>
        </a:xfrm>
        <a:prstGeom prst="roundRect">
          <a:avLst>
            <a:gd name="adj" fmla="val 10000"/>
          </a:avLst>
        </a:prstGeom>
        <a:solidFill>
          <a:schemeClr val="accent2">
            <a:lumMod val="60000"/>
            <a:lumOff val="40000"/>
            <a:alpha val="90000"/>
          </a:schemeClr>
        </a:solidFill>
        <a:ln w="1905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sp>
    <dsp:sp modelId="{F6CBAD31-2F8A-42D3-8803-0D806601CBE9}">
      <dsp:nvSpPr>
        <dsp:cNvPr id="0" name=""/>
        <dsp:cNvSpPr/>
      </dsp:nvSpPr>
      <dsp:spPr>
        <a:xfrm>
          <a:off x="157452" y="252245"/>
          <a:ext cx="2339772" cy="1387352"/>
        </a:xfrm>
        <a:prstGeom prst="roundRect">
          <a:avLst>
            <a:gd name="adj" fmla="val 10000"/>
          </a:avLst>
        </a:prstGeom>
        <a:blipFill rotWithShape="1">
          <a:blip xmlns:r="http://schemas.openxmlformats.org/officeDocument/2006/relationships" r:embed="rId1"/>
          <a:srcRect/>
          <a:stretch>
            <a:fillRect/>
          </a:stretch>
        </a:blipFill>
        <a:ln w="1905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601DAB12-D792-47CE-8D69-F4A4ED7B3C08}">
      <dsp:nvSpPr>
        <dsp:cNvPr id="0" name=""/>
        <dsp:cNvSpPr/>
      </dsp:nvSpPr>
      <dsp:spPr>
        <a:xfrm rot="10800000">
          <a:off x="157452" y="1891843"/>
          <a:ext cx="2339772" cy="2312253"/>
        </a:xfrm>
        <a:prstGeom prst="round2SameRect">
          <a:avLst>
            <a:gd name="adj1" fmla="val 10500"/>
            <a:gd name="adj2" fmla="val 0"/>
          </a:avLst>
        </a:prstGeom>
        <a:solidFill>
          <a:schemeClr val="accent2">
            <a:lumMod val="20000"/>
            <a:lumOff val="80000"/>
          </a:schemeClr>
        </a:solidFill>
        <a:ln w="1905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Giving</a:t>
          </a:r>
          <a:r>
            <a:rPr lang="en-GB" sz="2400" kern="1200" baseline="0" dirty="0">
              <a:solidFill>
                <a:schemeClr val="tx1"/>
              </a:solidFill>
            </a:rPr>
            <a:t> evidence in private</a:t>
          </a:r>
          <a:endParaRPr lang="en-GB" sz="2400" kern="1200" dirty="0">
            <a:solidFill>
              <a:schemeClr val="tx1"/>
            </a:solidFill>
          </a:endParaRPr>
        </a:p>
      </dsp:txBody>
      <dsp:txXfrm rot="10800000">
        <a:off x="228562" y="1891843"/>
        <a:ext cx="2197552" cy="2241143"/>
      </dsp:txXfrm>
    </dsp:sp>
    <dsp:sp modelId="{C84B9DF4-CBB9-476C-A0AD-21174F9780E7}">
      <dsp:nvSpPr>
        <dsp:cNvPr id="0" name=""/>
        <dsp:cNvSpPr/>
      </dsp:nvSpPr>
      <dsp:spPr>
        <a:xfrm>
          <a:off x="2731202" y="252245"/>
          <a:ext cx="2339772" cy="1387352"/>
        </a:xfrm>
        <a:prstGeom prst="roundRect">
          <a:avLst>
            <a:gd name="adj" fmla="val 10000"/>
          </a:avLst>
        </a:prstGeom>
        <a:blipFill rotWithShape="1">
          <a:blip xmlns:r="http://schemas.openxmlformats.org/officeDocument/2006/relationships" r:embed="rId2"/>
          <a:srcRect/>
          <a:stretch>
            <a:fillRect t="-6000" b="-6000"/>
          </a:stretch>
        </a:blipFill>
        <a:ln w="1905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6E8C608E-6F32-481E-A1D8-52F57B72F082}">
      <dsp:nvSpPr>
        <dsp:cNvPr id="0" name=""/>
        <dsp:cNvSpPr/>
      </dsp:nvSpPr>
      <dsp:spPr>
        <a:xfrm rot="10800000">
          <a:off x="2731202" y="1891843"/>
          <a:ext cx="2339772" cy="2312253"/>
        </a:xfrm>
        <a:prstGeom prst="round2SameRect">
          <a:avLst>
            <a:gd name="adj1" fmla="val 10500"/>
            <a:gd name="adj2" fmla="val 0"/>
          </a:avLst>
        </a:prstGeom>
        <a:solidFill>
          <a:schemeClr val="accent2">
            <a:lumMod val="20000"/>
            <a:lumOff val="80000"/>
          </a:schemeClr>
        </a:solidFill>
        <a:ln w="1905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Examination of witnesses  through </a:t>
          </a:r>
          <a:r>
            <a:rPr lang="en-GB" sz="2400" kern="1200" baseline="0" dirty="0">
              <a:solidFill>
                <a:schemeClr val="tx1"/>
              </a:solidFill>
            </a:rPr>
            <a:t>intermediary</a:t>
          </a:r>
          <a:endParaRPr lang="en-GB" sz="2400" kern="1200" dirty="0">
            <a:solidFill>
              <a:schemeClr val="tx1"/>
            </a:solidFill>
          </a:endParaRPr>
        </a:p>
      </dsp:txBody>
      <dsp:txXfrm rot="10800000">
        <a:off x="2802312" y="1891843"/>
        <a:ext cx="2197552" cy="224114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1902AA-3EDC-4476-8BA7-B2E3FE148E83}">
      <dsp:nvSpPr>
        <dsp:cNvPr id="0" name=""/>
        <dsp:cNvSpPr/>
      </dsp:nvSpPr>
      <dsp:spPr>
        <a:xfrm>
          <a:off x="0" y="0"/>
          <a:ext cx="5228428" cy="1891843"/>
        </a:xfrm>
        <a:prstGeom prst="roundRect">
          <a:avLst>
            <a:gd name="adj" fmla="val 10000"/>
          </a:avLst>
        </a:prstGeom>
        <a:solidFill>
          <a:schemeClr val="accent2">
            <a:lumMod val="60000"/>
            <a:lumOff val="40000"/>
            <a:alpha val="90000"/>
          </a:schemeClr>
        </a:solidFill>
        <a:ln w="1905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sp>
    <dsp:sp modelId="{F6CBAD31-2F8A-42D3-8803-0D806601CBE9}">
      <dsp:nvSpPr>
        <dsp:cNvPr id="0" name=""/>
        <dsp:cNvSpPr/>
      </dsp:nvSpPr>
      <dsp:spPr>
        <a:xfrm>
          <a:off x="2714226" y="236471"/>
          <a:ext cx="2174188" cy="1387352"/>
        </a:xfrm>
        <a:prstGeom prst="roundRect">
          <a:avLst>
            <a:gd name="adj" fmla="val 10000"/>
          </a:avLst>
        </a:prstGeom>
        <a:blipFill rotWithShape="1">
          <a:blip xmlns:r="http://schemas.openxmlformats.org/officeDocument/2006/relationships" r:embed="rId1"/>
          <a:srcRect/>
          <a:stretch>
            <a:fillRect l="-4000" r="-4000"/>
          </a:stretch>
        </a:blipFill>
        <a:ln w="1905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601DAB12-D792-47CE-8D69-F4A4ED7B3C08}">
      <dsp:nvSpPr>
        <dsp:cNvPr id="0" name=""/>
        <dsp:cNvSpPr/>
      </dsp:nvSpPr>
      <dsp:spPr>
        <a:xfrm rot="10800000">
          <a:off x="156967" y="1891843"/>
          <a:ext cx="2522885" cy="2312253"/>
        </a:xfrm>
        <a:prstGeom prst="round2SameRect">
          <a:avLst>
            <a:gd name="adj1" fmla="val 10500"/>
            <a:gd name="adj2" fmla="val 0"/>
          </a:avLst>
        </a:prstGeom>
        <a:solidFill>
          <a:schemeClr val="accent2">
            <a:lumMod val="20000"/>
            <a:lumOff val="80000"/>
          </a:schemeClr>
        </a:solidFill>
        <a:ln w="1905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Aids to communication</a:t>
          </a:r>
        </a:p>
      </dsp:txBody>
      <dsp:txXfrm rot="10800000">
        <a:off x="228077" y="1891843"/>
        <a:ext cx="2380665" cy="2241143"/>
      </dsp:txXfrm>
    </dsp:sp>
    <dsp:sp modelId="{C84B9DF4-CBB9-476C-A0AD-21174F9780E7}">
      <dsp:nvSpPr>
        <dsp:cNvPr id="0" name=""/>
        <dsp:cNvSpPr/>
      </dsp:nvSpPr>
      <dsp:spPr>
        <a:xfrm>
          <a:off x="564454" y="252231"/>
          <a:ext cx="2174188" cy="1387352"/>
        </a:xfrm>
        <a:prstGeom prst="roundRect">
          <a:avLst>
            <a:gd name="adj" fmla="val 10000"/>
          </a:avLst>
        </a:prstGeom>
        <a:blipFill rotWithShape="1">
          <a:blip xmlns:r="http://schemas.openxmlformats.org/officeDocument/2006/relationships" r:embed="rId2"/>
          <a:srcRect/>
          <a:stretch>
            <a:fillRect t="-37000" b="-37000"/>
          </a:stretch>
        </a:blipFill>
        <a:ln w="1905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6E8C608E-6F32-481E-A1D8-52F57B72F082}">
      <dsp:nvSpPr>
        <dsp:cNvPr id="0" name=""/>
        <dsp:cNvSpPr/>
      </dsp:nvSpPr>
      <dsp:spPr>
        <a:xfrm rot="10800000">
          <a:off x="2897271" y="1891843"/>
          <a:ext cx="2174188" cy="2312253"/>
        </a:xfrm>
        <a:prstGeom prst="round2SameRect">
          <a:avLst>
            <a:gd name="adj1" fmla="val 10500"/>
            <a:gd name="adj2" fmla="val 0"/>
          </a:avLst>
        </a:prstGeom>
        <a:solidFill>
          <a:schemeClr val="accent2">
            <a:lumMod val="20000"/>
            <a:lumOff val="80000"/>
          </a:schemeClr>
        </a:solidFill>
        <a:ln w="1905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Using video recording for giving evidence</a:t>
          </a:r>
        </a:p>
      </dsp:txBody>
      <dsp:txXfrm rot="10800000">
        <a:off x="2964135" y="1891843"/>
        <a:ext cx="2040460" cy="2245389"/>
      </dsp:txXfrm>
    </dsp:sp>
  </dsp:spTree>
</dsp:drawing>
</file>

<file path=ppt/diagrams/layout1.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2.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3.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4.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BC05275-9A73-42AA-86AD-71156C0113F0}" type="datetimeFigureOut">
              <a:rPr lang="en-US" smtClean="0"/>
              <a:t>10/24/2025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0ADECE2-F34C-4806-90E5-3A8BFAE264C5}" type="slidenum">
              <a:rPr lang="en-US" smtClean="0"/>
              <a:t>‹#›</a:t>
            </a:fld>
            <a:endParaRPr lang="en-US"/>
          </a:p>
        </p:txBody>
      </p:sp>
    </p:spTree>
    <p:extLst>
      <p:ext uri="{BB962C8B-B14F-4D97-AF65-F5344CB8AC3E}">
        <p14:creationId xmlns:p14="http://schemas.microsoft.com/office/powerpoint/2010/main" val="34965883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victimsupport.org.uk/help-and-support/your-rights/victims-code/"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t>What makes someone a victim? - </a:t>
            </a:r>
            <a:r>
              <a:rPr lang="en-US"/>
              <a:t>Under the revised (2020) Victims' Code, a 'victim' is defined as:</a:t>
            </a:r>
          </a:p>
          <a:p>
            <a:r>
              <a:rPr lang="en-US"/>
              <a:t>The term </a:t>
            </a:r>
            <a:r>
              <a:rPr lang="en-US" b="1" i="1"/>
              <a:t>close relative </a:t>
            </a:r>
            <a:r>
              <a:rPr lang="en-US"/>
              <a:t>includes bereaved relatives or partners (including same sex partners) in homicide and fatal road traffic cases, as well as parents or </a:t>
            </a:r>
            <a:r>
              <a:rPr lang="en-US" err="1"/>
              <a:t>carers</a:t>
            </a:r>
            <a:r>
              <a:rPr lang="en-US"/>
              <a:t> where the victim is a child or a vulnerable adult. </a:t>
            </a:r>
            <a:endParaRPr lang="en-US">
              <a:cs typeface="Calibri"/>
            </a:endParaRPr>
          </a:p>
          <a:p>
            <a:r>
              <a:rPr lang="en-US"/>
              <a:t>Small businesses are included, but large retailers or corporations do not come within the definition of victim. </a:t>
            </a:r>
            <a:endParaRPr lang="en-US">
              <a:cs typeface="Calibri"/>
            </a:endParaRPr>
          </a:p>
          <a:p>
            <a:r>
              <a:rPr lang="en-US" b="1"/>
              <a:t>It is important to note that the victim can also be the complainant </a:t>
            </a:r>
            <a:r>
              <a:rPr lang="en-US" b="1" err="1"/>
              <a:t>i.e</a:t>
            </a:r>
            <a:r>
              <a:rPr lang="en-US" b="1"/>
              <a:t> a person who makes a formal complaint in a court of law.</a:t>
            </a:r>
            <a:endParaRPr lang="en-US"/>
          </a:p>
          <a:p>
            <a:endParaRPr lang="en-US">
              <a:cs typeface="Calibri"/>
            </a:endParaRPr>
          </a:p>
        </p:txBody>
      </p:sp>
      <p:sp>
        <p:nvSpPr>
          <p:cNvPr id="4" name="Slide Number Placeholder 3"/>
          <p:cNvSpPr>
            <a:spLocks noGrp="1"/>
          </p:cNvSpPr>
          <p:nvPr>
            <p:ph type="sldNum" sz="quarter" idx="5"/>
          </p:nvPr>
        </p:nvSpPr>
        <p:spPr/>
        <p:txBody>
          <a:bodyPr/>
          <a:lstStyle/>
          <a:p>
            <a:fld id="{ADDDE0D5-A8D5-4FFA-BA8D-DFD6D4E04E2C}" type="slidenum">
              <a:t>2</a:t>
            </a:fld>
            <a:endParaRPr lang="en-US"/>
          </a:p>
        </p:txBody>
      </p:sp>
    </p:spTree>
    <p:extLst>
      <p:ext uri="{BB962C8B-B14F-4D97-AF65-F5344CB8AC3E}">
        <p14:creationId xmlns:p14="http://schemas.microsoft.com/office/powerpoint/2010/main" val="35677943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what does the term ‘witness’ mean to you? -  A witness is someone who stands up in court to state what they know after taking an oath to tell the truth </a:t>
            </a:r>
            <a:r>
              <a:rPr lang="en-US" dirty="0"/>
              <a:t>(unless they are under 14 years of age, in which case their evidence is unsworn). An individual can be both a victim and a witness. </a:t>
            </a:r>
          </a:p>
          <a:p>
            <a:r>
              <a:rPr lang="en-US" dirty="0"/>
              <a:t>Witnesses play a vital role in bringing criminals to justice. In general, being a witness is a voluntary process (the person is prepared to make a statement and possibly go to court to give evidence).</a:t>
            </a:r>
            <a:endParaRPr lang="en-US" dirty="0">
              <a:cs typeface="Calibri"/>
            </a:endParaRPr>
          </a:p>
          <a:p>
            <a:r>
              <a:rPr lang="en-US" dirty="0"/>
              <a:t>The Criminal Justice System (CJS) has to </a:t>
            </a:r>
            <a:r>
              <a:rPr lang="en-US" dirty="0" err="1"/>
              <a:t>categorise</a:t>
            </a:r>
            <a:r>
              <a:rPr lang="en-US" dirty="0"/>
              <a:t> victims and witnesses so that the best evidence can be presented to the court, which leads ultimately to a fair and balanced trial</a:t>
            </a:r>
            <a:endParaRPr lang="en-US" b="1"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ADDDE0D5-A8D5-4FFA-BA8D-DFD6D4E04E2C}" type="slidenum">
              <a:t>3</a:t>
            </a:fld>
            <a:endParaRPr lang="en-US"/>
          </a:p>
        </p:txBody>
      </p:sp>
    </p:spTree>
    <p:extLst>
      <p:ext uri="{BB962C8B-B14F-4D97-AF65-F5344CB8AC3E}">
        <p14:creationId xmlns:p14="http://schemas.microsoft.com/office/powerpoint/2010/main" val="310726462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Why are victims and witnesses important? – </a:t>
            </a:r>
            <a:r>
              <a:rPr lang="en-US" dirty="0"/>
              <a:t>In relation to obtaining best evidence from Victims, Witnesses and Defendants, it would be best practice where you can to separate all involved to take accounts, which will help assist you in making decisions.</a:t>
            </a:r>
            <a:endParaRPr lang="en-US" dirty="0">
              <a:cs typeface="Calibri"/>
            </a:endParaRPr>
          </a:p>
          <a:p>
            <a:r>
              <a:rPr lang="en-US" dirty="0"/>
              <a:t>There are some areas for consideration:</a:t>
            </a:r>
            <a:endParaRPr lang="en-US" dirty="0">
              <a:cs typeface="Calibri"/>
            </a:endParaRPr>
          </a:p>
          <a:p>
            <a:r>
              <a:rPr lang="en-US" dirty="0"/>
              <a:t>•There will be a variance in accounts – each person will see things from a different perspective i.e. angle of viewpoint.</a:t>
            </a:r>
            <a:endParaRPr lang="en-US" dirty="0">
              <a:cs typeface="Calibri"/>
            </a:endParaRPr>
          </a:p>
          <a:p>
            <a:r>
              <a:rPr lang="en-US" dirty="0"/>
              <a:t>•Are there any other information sources that can be obtained? – CCTV</a:t>
            </a:r>
            <a:endParaRPr lang="en-US" dirty="0">
              <a:cs typeface="Calibri"/>
            </a:endParaRPr>
          </a:p>
          <a:p>
            <a:r>
              <a:rPr lang="en-US" dirty="0"/>
              <a:t>•It </a:t>
            </a:r>
            <a:r>
              <a:rPr lang="en-GB" dirty="0"/>
              <a:t>is important to keep the defendant/suspect from the victim and witnesses where possible, to prevent an escalation of the situation</a:t>
            </a:r>
            <a:endParaRPr lang="en-GB" dirty="0">
              <a:cs typeface="Calibri"/>
            </a:endParaRPr>
          </a:p>
          <a:p>
            <a:r>
              <a:rPr lang="en-GB" dirty="0"/>
              <a:t>•It is also important that the account are taking separately in order to obtain the accounts are as sterile as possible and can prevent ideas being planted by over hearing accounts, whereby a witness who did not see something may turn around and say ‘I saw this happen…’ when they did not, but said it because the victim or another witness had said it. Even if this is not malicious, it can happen.</a:t>
            </a:r>
            <a:endParaRPr lang="en-GB" dirty="0">
              <a:cs typeface="Calibri"/>
            </a:endParaRPr>
          </a:p>
          <a:p>
            <a:r>
              <a:rPr lang="en-GB" dirty="0"/>
              <a:t>•Dependant on the course of action you will take e.g. arrest, PCR, PND, the defendant will give an account either in a PACE custody based interview, or on the street whereby you will issue the correct disposal. </a:t>
            </a:r>
            <a:endParaRPr lang="en-GB" dirty="0">
              <a:cs typeface="Calibri"/>
            </a:endParaRPr>
          </a:p>
          <a:p>
            <a:endParaRPr lang="en-GB" dirty="0">
              <a:cs typeface="Calibri"/>
            </a:endParaRPr>
          </a:p>
          <a:p>
            <a:r>
              <a:rPr lang="en-GB" dirty="0"/>
              <a:t>•Incident – what has happened; to whom; timings; </a:t>
            </a:r>
            <a:endParaRPr lang="en-GB" dirty="0">
              <a:cs typeface="Calibri"/>
            </a:endParaRPr>
          </a:p>
          <a:p>
            <a:r>
              <a:rPr lang="en-GB" dirty="0"/>
              <a:t>•Victim account - note injury, damage or theft etc.</a:t>
            </a:r>
            <a:endParaRPr lang="en-GB" dirty="0">
              <a:cs typeface="Calibri"/>
            </a:endParaRPr>
          </a:p>
          <a:p>
            <a:r>
              <a:rPr lang="en-GB" dirty="0"/>
              <a:t>•Witness account – what have they seen, where were they when it happened, is there any CCTV</a:t>
            </a:r>
            <a:endParaRPr lang="en-GB" dirty="0">
              <a:cs typeface="Calibri"/>
            </a:endParaRPr>
          </a:p>
          <a:p>
            <a:r>
              <a:rPr lang="en-GB" dirty="0"/>
              <a:t>•Defence account – Interview in Custody; contemporaneous account; Body Warn, EPNB </a:t>
            </a:r>
            <a:endParaRPr lang="en-GB" dirty="0">
              <a:cs typeface="Calibri"/>
            </a:endParaRPr>
          </a:p>
          <a:p>
            <a:r>
              <a:rPr lang="en-GB" dirty="0"/>
              <a:t>•Police Action – Examples can be: Report for prosecution; arrest and charge; No further action. In essence, we must use the necessary legislation that is applicable at the time, or if other issues arise. Remember unconscious bias and try not to react on it</a:t>
            </a:r>
            <a:endParaRPr lang="en-GB" dirty="0">
              <a:cs typeface="Calibri"/>
            </a:endParaRPr>
          </a:p>
        </p:txBody>
      </p:sp>
      <p:sp>
        <p:nvSpPr>
          <p:cNvPr id="4" name="Slide Number Placeholder 3"/>
          <p:cNvSpPr>
            <a:spLocks noGrp="1"/>
          </p:cNvSpPr>
          <p:nvPr>
            <p:ph type="sldNum" sz="quarter" idx="5"/>
          </p:nvPr>
        </p:nvSpPr>
        <p:spPr/>
        <p:txBody>
          <a:bodyPr/>
          <a:lstStyle/>
          <a:p>
            <a:fld id="{ADDDE0D5-A8D5-4FFA-BA8D-DFD6D4E04E2C}" type="slidenum">
              <a:t>4</a:t>
            </a:fld>
            <a:endParaRPr lang="en-US"/>
          </a:p>
        </p:txBody>
      </p:sp>
    </p:spTree>
    <p:extLst>
      <p:ext uri="{BB962C8B-B14F-4D97-AF65-F5344CB8AC3E}">
        <p14:creationId xmlns:p14="http://schemas.microsoft.com/office/powerpoint/2010/main" val="215915140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https://www.victimsupport.org.uk/help-and-support/your-rights/victims-code/</a:t>
            </a:r>
            <a:endParaRPr lang="en-US" dirty="0"/>
          </a:p>
          <a:p>
            <a:endParaRPr lang="en-US" dirty="0">
              <a:cs typeface="Calibri"/>
            </a:endParaRPr>
          </a:p>
          <a:p>
            <a:r>
              <a:rPr lang="en-US" dirty="0"/>
              <a:t>https://www.gov.uk/government/publications/the-code-of-practice-for-victims-of-crime</a:t>
            </a:r>
            <a:endParaRPr lang="en-US" dirty="0">
              <a:cs typeface="Calibri" panose="020F0502020204030204"/>
            </a:endParaRPr>
          </a:p>
        </p:txBody>
      </p:sp>
      <p:sp>
        <p:nvSpPr>
          <p:cNvPr id="4" name="Slide Number Placeholder 3"/>
          <p:cNvSpPr>
            <a:spLocks noGrp="1"/>
          </p:cNvSpPr>
          <p:nvPr>
            <p:ph type="sldNum" sz="quarter" idx="5"/>
          </p:nvPr>
        </p:nvSpPr>
        <p:spPr/>
        <p:txBody>
          <a:bodyPr/>
          <a:lstStyle/>
          <a:p>
            <a:fld id="{ADDDE0D5-A8D5-4FFA-BA8D-DFD6D4E04E2C}" type="slidenum">
              <a:rPr lang="en-GB"/>
              <a:t>6</a:t>
            </a:fld>
            <a:endParaRPr lang="en-GB"/>
          </a:p>
        </p:txBody>
      </p:sp>
    </p:spTree>
    <p:extLst>
      <p:ext uri="{BB962C8B-B14F-4D97-AF65-F5344CB8AC3E}">
        <p14:creationId xmlns:p14="http://schemas.microsoft.com/office/powerpoint/2010/main" val="358042489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662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166688" indent="-166688">
              <a:buFontTx/>
              <a:buChar char="•"/>
            </a:pPr>
            <a:r>
              <a:rPr lang="en-GB" altLang="en-US" dirty="0"/>
              <a:t>Crime currently 32%</a:t>
            </a:r>
          </a:p>
          <a:p>
            <a:pPr marL="166688" indent="-166688">
              <a:buFontTx/>
              <a:buChar char="•"/>
            </a:pPr>
            <a:r>
              <a:rPr lang="en-GB" altLang="en-US" dirty="0"/>
              <a:t>ASB 6 % real concern that we are not identifying the right cohort and people going under the radar.</a:t>
            </a:r>
          </a:p>
        </p:txBody>
      </p:sp>
      <p:sp>
        <p:nvSpPr>
          <p:cNvPr id="4" name="Slide Number Placeholder 3"/>
          <p:cNvSpPr>
            <a:spLocks noGrp="1"/>
          </p:cNvSpPr>
          <p:nvPr>
            <p:ph type="sldNum" sz="quarter" idx="5"/>
          </p:nvPr>
        </p:nvSpPr>
        <p:spPr/>
        <p:txBody>
          <a:bodyPr/>
          <a:lstStyle>
            <a:lvl1pPr eaLnBrk="0" hangingPunct="0">
              <a:defRPr>
                <a:solidFill>
                  <a:schemeClr val="tx1"/>
                </a:solidFill>
                <a:latin typeface="Calibri" panose="020F0502020204030204" pitchFamily="34" charset="0"/>
                <a:cs typeface="Arial" panose="020B0604020202020204" pitchFamily="34" charset="0"/>
              </a:defRPr>
            </a:lvl1pPr>
            <a:lvl2pPr marL="742950" indent="-285750" eaLnBrk="0" hangingPunct="0">
              <a:defRPr>
                <a:solidFill>
                  <a:schemeClr val="tx1"/>
                </a:solidFill>
                <a:latin typeface="Calibri" panose="020F0502020204030204" pitchFamily="34" charset="0"/>
                <a:cs typeface="Arial" panose="020B0604020202020204" pitchFamily="34" charset="0"/>
              </a:defRPr>
            </a:lvl2pPr>
            <a:lvl3pPr marL="1143000" indent="-228600" eaLnBrk="0" hangingPunct="0">
              <a:defRPr>
                <a:solidFill>
                  <a:schemeClr val="tx1"/>
                </a:solidFill>
                <a:latin typeface="Calibri" panose="020F0502020204030204" pitchFamily="34" charset="0"/>
                <a:cs typeface="Arial" panose="020B0604020202020204" pitchFamily="34" charset="0"/>
              </a:defRPr>
            </a:lvl3pPr>
            <a:lvl4pPr marL="1600200" indent="-228600" eaLnBrk="0" hangingPunct="0">
              <a:defRPr>
                <a:solidFill>
                  <a:schemeClr val="tx1"/>
                </a:solidFill>
                <a:latin typeface="Calibri" panose="020F0502020204030204" pitchFamily="34" charset="0"/>
                <a:cs typeface="Arial" panose="020B0604020202020204" pitchFamily="34" charset="0"/>
              </a:defRPr>
            </a:lvl4pPr>
            <a:lvl5pPr marL="2057400" indent="-228600" eaLnBrk="0" hangingPunct="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eaLnBrk="1" hangingPunct="1"/>
            <a:fld id="{F3692B7C-F075-4679-AAC6-5254DA3F5272}" type="slidenum">
              <a:rPr lang="en-GB" altLang="en-US"/>
              <a:pPr eaLnBrk="1" hangingPunct="1"/>
              <a:t>9</a:t>
            </a:fld>
            <a:endParaRPr lang="en-GB" altLang="en-US"/>
          </a:p>
        </p:txBody>
      </p:sp>
    </p:spTree>
    <p:extLst>
      <p:ext uri="{BB962C8B-B14F-4D97-AF65-F5344CB8AC3E}">
        <p14:creationId xmlns:p14="http://schemas.microsoft.com/office/powerpoint/2010/main" val="220790009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30000"/>
              </a:spcBef>
              <a:spcAft>
                <a:spcPct val="0"/>
              </a:spcAft>
            </a:pPr>
            <a:r>
              <a:rPr lang="en-GB" dirty="0"/>
              <a:t>The Youth Justice and Criminal Evidence Act 1999 sets out a number of special measures that assist vulnerable and intimidated witnesses (both adults &amp; children) to improve the quality of their evidence.</a:t>
            </a:r>
            <a:endParaRPr lang="en-US"/>
          </a:p>
          <a:p>
            <a:r>
              <a:rPr lang="en-GB" dirty="0"/>
              <a:t>(Achieving Best Evidence). It applies to both prosecution and defence witnesses (but it does not apply to the accused). </a:t>
            </a:r>
            <a:endParaRPr lang="en-US"/>
          </a:p>
          <a:p>
            <a:endParaRPr lang="en-GB" dirty="0"/>
          </a:p>
          <a:p>
            <a:r>
              <a:rPr lang="en-GB" dirty="0"/>
              <a:t>Consideration as to which, if any of the special measures should be made available will be made by  the investigating officer, the Crown Prosecution Service and the Court.</a:t>
            </a:r>
            <a:endParaRPr lang="en-US"/>
          </a:p>
          <a:p>
            <a:r>
              <a:rPr lang="en-GB" dirty="0"/>
              <a:t>Child witnesses under the age of 18 will automatically be eligible for special measures </a:t>
            </a:r>
            <a:endParaRPr lang="en-US"/>
          </a:p>
          <a:p>
            <a:r>
              <a:rPr lang="en-GB" b="1" dirty="0"/>
              <a:t>Screens:</a:t>
            </a:r>
            <a:r>
              <a:rPr lang="en-GB" dirty="0"/>
              <a:t> the witness sits behind a screen and can be seen by the judge/jury but not the accused (or the public depending on how intimidated they are)</a:t>
            </a:r>
            <a:endParaRPr lang="en-US"/>
          </a:p>
          <a:p>
            <a:r>
              <a:rPr lang="en-GB" b="1" dirty="0"/>
              <a:t>Live TV link:</a:t>
            </a:r>
            <a:r>
              <a:rPr lang="en-GB" dirty="0"/>
              <a:t> enables the witness to give evidence during the trial through a televised link to the courtroom. Can be from a remote location with evidence being given as though they were actually in court.</a:t>
            </a:r>
            <a:endParaRPr lang="en-US"/>
          </a:p>
          <a:p>
            <a:r>
              <a:rPr lang="en-GB" b="1" dirty="0"/>
              <a:t>Removal of wigs or gowns by judges and barristers:</a:t>
            </a:r>
            <a:r>
              <a:rPr lang="en-GB" dirty="0"/>
              <a:t> usually for children to appear less formal</a:t>
            </a:r>
            <a:endParaRPr lang="en-US"/>
          </a:p>
          <a:p>
            <a:pPr>
              <a:spcBef>
                <a:spcPct val="30000"/>
              </a:spcBef>
              <a:spcAft>
                <a:spcPct val="0"/>
              </a:spcAft>
            </a:pPr>
            <a:r>
              <a:rPr lang="en-GB" b="1" dirty="0"/>
              <a:t>Video recorded interview:</a:t>
            </a:r>
            <a:r>
              <a:rPr lang="en-GB" dirty="0"/>
              <a:t> a video-recorded interview with a vulnerable or intimidated witness before trial may be admitted by the court as witness evidence-in-chief - for adult complainants in sexual offence trials in the Crown</a:t>
            </a:r>
          </a:p>
          <a:p>
            <a:pPr marL="457200"/>
            <a:r>
              <a:rPr lang="en-GB" dirty="0"/>
              <a:t>9 Safe video link – evidence facility sites in the SWP area  Barry</a:t>
            </a:r>
            <a:endParaRPr lang="en-US" dirty="0"/>
          </a:p>
          <a:p>
            <a:pPr marL="457200"/>
            <a:r>
              <a:rPr lang="en-GB" dirty="0"/>
              <a:t>Swansea</a:t>
            </a:r>
            <a:endParaRPr lang="en-US" dirty="0"/>
          </a:p>
          <a:p>
            <a:pPr marL="457200"/>
            <a:r>
              <a:rPr lang="en-GB" dirty="0"/>
              <a:t>Neath</a:t>
            </a:r>
            <a:endParaRPr lang="en-US" dirty="0"/>
          </a:p>
          <a:p>
            <a:pPr marL="457200"/>
            <a:r>
              <a:rPr lang="en-GB" dirty="0"/>
              <a:t>Maesteg</a:t>
            </a:r>
            <a:endParaRPr lang="en-US" dirty="0"/>
          </a:p>
          <a:p>
            <a:pPr marL="457200"/>
            <a:r>
              <a:rPr lang="en-GB" dirty="0" err="1"/>
              <a:t>Tonypandy</a:t>
            </a:r>
            <a:endParaRPr lang="en-US" dirty="0" err="1"/>
          </a:p>
          <a:p>
            <a:pPr marL="457200"/>
            <a:r>
              <a:rPr lang="en-GB" dirty="0"/>
              <a:t>Aberdare</a:t>
            </a:r>
            <a:endParaRPr lang="en-US" dirty="0"/>
          </a:p>
          <a:p>
            <a:pPr marL="457200"/>
            <a:r>
              <a:rPr lang="en-GB" dirty="0"/>
              <a:t>Merthyr</a:t>
            </a:r>
            <a:endParaRPr lang="en-US" dirty="0"/>
          </a:p>
          <a:p>
            <a:pPr marL="457200"/>
            <a:r>
              <a:rPr lang="en-GB" dirty="0"/>
              <a:t>Cardiff x 2.</a:t>
            </a:r>
            <a:endParaRPr lang="en-US" dirty="0"/>
          </a:p>
          <a:p>
            <a:pPr marL="457200"/>
            <a:r>
              <a:rPr lang="en-GB" dirty="0"/>
              <a:t> </a:t>
            </a:r>
            <a:endParaRPr lang="en-US" dirty="0"/>
          </a:p>
          <a:p>
            <a:pPr>
              <a:spcBef>
                <a:spcPct val="30000"/>
              </a:spcBef>
              <a:spcAft>
                <a:spcPct val="0"/>
              </a:spcAft>
            </a:pPr>
            <a:endParaRPr lang="en-GB" dirty="0">
              <a:cs typeface="Calibri"/>
            </a:endParaRPr>
          </a:p>
        </p:txBody>
      </p:sp>
      <p:sp>
        <p:nvSpPr>
          <p:cNvPr id="4" name="Slide Number Placeholder 3"/>
          <p:cNvSpPr>
            <a:spLocks noGrp="1"/>
          </p:cNvSpPr>
          <p:nvPr>
            <p:ph type="sldNum" sz="quarter" idx="5"/>
          </p:nvPr>
        </p:nvSpPr>
        <p:spPr/>
        <p:txBody>
          <a:bodyPr/>
          <a:lstStyle/>
          <a:p>
            <a:fld id="{ADDDE0D5-A8D5-4FFA-BA8D-DFD6D4E04E2C}" type="slidenum">
              <a:rPr lang="en-US"/>
              <a:t>11</a:t>
            </a:fld>
            <a:endParaRPr lang="en-US"/>
          </a:p>
        </p:txBody>
      </p:sp>
    </p:spTree>
    <p:extLst>
      <p:ext uri="{BB962C8B-B14F-4D97-AF65-F5344CB8AC3E}">
        <p14:creationId xmlns:p14="http://schemas.microsoft.com/office/powerpoint/2010/main" val="15662779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 typeface="+mj-lt"/>
              <a:buNone/>
              <a:tabLst/>
              <a:defRPr/>
            </a:pPr>
            <a:r>
              <a:rPr kumimoji="0" lang="en-GB" altLang="en-US" sz="12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Giving evidence in private </a:t>
            </a:r>
            <a:r>
              <a:rPr kumimoji="0" lang="en-GB" altLang="en-US" sz="12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members of the public and press (except for one named person to represent the press) may be excluded from court in cases involving sexual offences or intimidation by someone other than the accused.</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2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Examination of witness through intermediary - </a:t>
            </a:r>
            <a:r>
              <a:rPr kumimoji="0" lang="en-GB" altLang="en-US" sz="12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accredited specialists who help with communication difficulties. Can assist victims when being interviewed by police &amp; at court. They explain questions &amp; answers to help witness without changing substance of evidence. Might be used to help young children or adults who have suffered a stroke or other brain injury.</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2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Aids to communication </a:t>
            </a:r>
            <a:r>
              <a:rPr kumimoji="0" lang="en-GB" altLang="en-US" sz="12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This can include computers, voice synthesisers, symbol boards and books. </a:t>
            </a:r>
            <a:r>
              <a:rPr kumimoji="0" lang="en-GB" sz="12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case of R v Watts [2010] EWCA Crim 1824 is a leading example of the use of this special measure, which was granted in combination with a number of other special measures to enable non-verbal witnesses with severe communication needs to give evidence.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200" b="1"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Video recorded cross examination/re-examination </a:t>
            </a:r>
            <a:r>
              <a:rPr kumimoji="0" lang="en-GB" altLang="en-US" sz="12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lang="en-GB" sz="2000" dirty="0">
                <a:effectLst/>
                <a:latin typeface="Calibri" panose="020F0502020204030204" pitchFamily="34" charset="0"/>
                <a:ea typeface="Calibri" panose="020F0502020204030204" pitchFamily="34" charset="0"/>
              </a:rPr>
              <a:t>Section 28 (pre-recorded cross exam) is now available to all S17 witnesses (</a:t>
            </a:r>
            <a:r>
              <a:rPr lang="en-GB" sz="2000" dirty="0" err="1">
                <a:effectLst/>
                <a:latin typeface="Calibri" panose="020F0502020204030204" pitchFamily="34" charset="0"/>
                <a:ea typeface="Calibri" panose="020F0502020204030204" pitchFamily="34" charset="0"/>
              </a:rPr>
              <a:t>inc</a:t>
            </a:r>
            <a:r>
              <a:rPr lang="en-GB" sz="2000" dirty="0">
                <a:effectLst/>
                <a:latin typeface="Calibri" panose="020F0502020204030204" pitchFamily="34" charset="0"/>
                <a:ea typeface="Calibri" panose="020F0502020204030204" pitchFamily="34" charset="0"/>
              </a:rPr>
              <a:t> 17.4 and 17.5 etc). Please bear in mind that S28 cannot be used without S27 (VREIC). It is only applicable in Crown Courts cases.</a:t>
            </a:r>
          </a:p>
          <a:p>
            <a:pPr marL="457200"/>
            <a:r>
              <a:rPr lang="en-GB" dirty="0"/>
              <a:t> </a:t>
            </a:r>
            <a:endParaRPr lang="en-US" dirty="0"/>
          </a:p>
          <a:p>
            <a:pPr>
              <a:spcBef>
                <a:spcPct val="30000"/>
              </a:spcBef>
              <a:spcAft>
                <a:spcPct val="0"/>
              </a:spcAft>
            </a:pPr>
            <a:endParaRPr lang="en-GB" dirty="0">
              <a:cs typeface="Calibri"/>
            </a:endParaRPr>
          </a:p>
        </p:txBody>
      </p:sp>
      <p:sp>
        <p:nvSpPr>
          <p:cNvPr id="4" name="Slide Number Placeholder 3"/>
          <p:cNvSpPr>
            <a:spLocks noGrp="1"/>
          </p:cNvSpPr>
          <p:nvPr>
            <p:ph type="sldNum" sz="quarter" idx="5"/>
          </p:nvPr>
        </p:nvSpPr>
        <p:spPr/>
        <p:txBody>
          <a:bodyPr/>
          <a:lstStyle/>
          <a:p>
            <a:fld id="{ADDDE0D5-A8D5-4FFA-BA8D-DFD6D4E04E2C}" type="slidenum">
              <a:rPr lang="en-US"/>
              <a:t>12</a:t>
            </a:fld>
            <a:endParaRPr lang="en-US"/>
          </a:p>
        </p:txBody>
      </p:sp>
    </p:spTree>
    <p:extLst>
      <p:ext uri="{BB962C8B-B14F-4D97-AF65-F5344CB8AC3E}">
        <p14:creationId xmlns:p14="http://schemas.microsoft.com/office/powerpoint/2010/main" val="16306507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24/10/2025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24/10/2025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24/10/2025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24/10/2025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24/10/2025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24/10/2025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24/10/2025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24/10/2025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24/10/2025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24/10/2025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24/10/2025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24/10/2025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diagramData" Target="../diagrams/data2.xml"/><Relationship Id="rId3" Type="http://schemas.openxmlformats.org/officeDocument/2006/relationships/diagramData" Target="../diagrams/data1.xml"/><Relationship Id="rId7" Type="http://schemas.microsoft.com/office/2007/relationships/diagramDrawing" Target="../diagrams/drawing1.xml"/><Relationship Id="rId12"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1.xml"/><Relationship Id="rId11" Type="http://schemas.openxmlformats.org/officeDocument/2006/relationships/diagramColors" Target="../diagrams/colors2.xml"/><Relationship Id="rId5" Type="http://schemas.openxmlformats.org/officeDocument/2006/relationships/diagramQuickStyle" Target="../diagrams/quickStyle1.xml"/><Relationship Id="rId10" Type="http://schemas.openxmlformats.org/officeDocument/2006/relationships/diagramQuickStyle" Target="../diagrams/quickStyle2.xml"/><Relationship Id="rId4" Type="http://schemas.openxmlformats.org/officeDocument/2006/relationships/diagramLayout" Target="../diagrams/layout1.xml"/><Relationship Id="rId9" Type="http://schemas.openxmlformats.org/officeDocument/2006/relationships/diagramLayout" Target="../diagrams/layout2.xml"/></Relationships>
</file>

<file path=ppt/slides/_rels/slide12.xml.rels><?xml version="1.0" encoding="UTF-8" standalone="yes"?>
<Relationships xmlns="http://schemas.openxmlformats.org/package/2006/relationships"><Relationship Id="rId8" Type="http://schemas.openxmlformats.org/officeDocument/2006/relationships/diagramData" Target="../diagrams/data4.xml"/><Relationship Id="rId3" Type="http://schemas.openxmlformats.org/officeDocument/2006/relationships/diagramData" Target="../diagrams/data3.xml"/><Relationship Id="rId7" Type="http://schemas.microsoft.com/office/2007/relationships/diagramDrawing" Target="../diagrams/drawing3.xml"/><Relationship Id="rId12" Type="http://schemas.microsoft.com/office/2007/relationships/diagramDrawing" Target="../diagrams/drawing4.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3.xml"/><Relationship Id="rId11" Type="http://schemas.openxmlformats.org/officeDocument/2006/relationships/diagramColors" Target="../diagrams/colors4.xml"/><Relationship Id="rId5" Type="http://schemas.openxmlformats.org/officeDocument/2006/relationships/diagramQuickStyle" Target="../diagrams/quickStyle3.xml"/><Relationship Id="rId10" Type="http://schemas.openxmlformats.org/officeDocument/2006/relationships/diagramQuickStyle" Target="../diagrams/quickStyle4.xml"/><Relationship Id="rId4" Type="http://schemas.openxmlformats.org/officeDocument/2006/relationships/diagramLayout" Target="../diagrams/layout3.xml"/><Relationship Id="rId9" Type="http://schemas.openxmlformats.org/officeDocument/2006/relationships/diagramLayout" Target="../diagrams/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Victims Continued</a:t>
            </a:r>
          </a:p>
        </p:txBody>
      </p:sp>
      <p:sp>
        <p:nvSpPr>
          <p:cNvPr id="3" name="Subtitle 2"/>
          <p:cNvSpPr>
            <a:spLocks noGrp="1"/>
          </p:cNvSpPr>
          <p:nvPr>
            <p:ph type="subTitle" idx="1"/>
          </p:nvPr>
        </p:nvSpPr>
        <p:spPr/>
        <p:txBody>
          <a:bodyPr vert="horz" lIns="91440" tIns="45720" rIns="91440" bIns="45720" rtlCol="0" anchor="t">
            <a:normAutofit/>
          </a:bodyPr>
          <a:lstStyle/>
          <a:p>
            <a:r>
              <a:rPr lang="en-GB" dirty="0"/>
              <a:t>Week 5</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3"/>
          <a:srcRect r="2616" b="-1"/>
          <a:stretch/>
        </p:blipFill>
        <p:spPr>
          <a:xfrm>
            <a:off x="643467" y="643467"/>
            <a:ext cx="10905066" cy="5571065"/>
          </a:xfrm>
          <a:prstGeom prst="rect">
            <a:avLst/>
          </a:prstGeom>
          <a:ln>
            <a:noFill/>
          </a:ln>
        </p:spPr>
      </p:pic>
    </p:spTree>
    <p:extLst>
      <p:ext uri="{BB962C8B-B14F-4D97-AF65-F5344CB8AC3E}">
        <p14:creationId xmlns:p14="http://schemas.microsoft.com/office/powerpoint/2010/main" val="29358526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Text&#10;&#10;Description automatically generated">
            <a:extLst>
              <a:ext uri="{FF2B5EF4-FFF2-40B4-BE49-F238E27FC236}">
                <a16:creationId xmlns:a16="http://schemas.microsoft.com/office/drawing/2014/main" id="{02DA5206-1D7D-1DDA-6930-3DC86AED6BD1}"/>
              </a:ext>
            </a:extLst>
          </p:cNvPr>
          <p:cNvPicPr>
            <a:picLocks noChangeAspect="1"/>
          </p:cNvPicPr>
          <p:nvPr/>
        </p:nvPicPr>
        <p:blipFill>
          <a:blip r:embed="rId3"/>
          <a:stretch>
            <a:fillRect/>
          </a:stretch>
        </p:blipFill>
        <p:spPr>
          <a:xfrm>
            <a:off x="643467" y="729996"/>
            <a:ext cx="10905066" cy="5398006"/>
          </a:xfrm>
          <a:prstGeom prst="rect">
            <a:avLst/>
          </a:prstGeom>
        </p:spPr>
      </p:pic>
    </p:spTree>
    <p:extLst>
      <p:ext uri="{BB962C8B-B14F-4D97-AF65-F5344CB8AC3E}">
        <p14:creationId xmlns:p14="http://schemas.microsoft.com/office/powerpoint/2010/main" val="4690236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71162"/>
            <a:ext cx="2840182" cy="2371148"/>
          </a:xfrm>
        </p:spPr>
        <p:txBody>
          <a:bodyPr vert="horz" lIns="91440" tIns="45720" rIns="91440" bIns="45720" rtlCol="0" anchor="ctr">
            <a:normAutofit fontScale="90000"/>
          </a:bodyPr>
          <a:lstStyle/>
          <a:p>
            <a:br>
              <a:rPr lang="en-US" sz="3200" b="1" kern="1200" dirty="0"/>
            </a:br>
            <a:r>
              <a:rPr lang="en-GB" sz="3200" b="1" kern="1200" dirty="0">
                <a:latin typeface="+mj-lt"/>
                <a:ea typeface="+mj-ea"/>
                <a:cs typeface="+mj-cs"/>
              </a:rPr>
              <a:t>Victim, Witness and Defence Accounts</a:t>
            </a:r>
            <a:r>
              <a:rPr lang="en-GB" sz="3200" b="1" dirty="0"/>
              <a:t> / Evidence</a:t>
            </a:r>
            <a:endParaRPr lang="en-GB" sz="3200" kern="1200" dirty="0">
              <a:latin typeface="+mj-lt"/>
              <a:cs typeface="Calibri Light"/>
            </a:endParaRPr>
          </a:p>
          <a:p>
            <a:endParaRPr lang="en-GB" sz="3200" kern="1200" dirty="0">
              <a:solidFill>
                <a:srgbClr val="FFFFFF"/>
              </a:solidFill>
              <a:latin typeface="+mj-lt"/>
              <a:cs typeface="Calibri Light"/>
            </a:endParaRPr>
          </a:p>
        </p:txBody>
      </p:sp>
      <p:pic>
        <p:nvPicPr>
          <p:cNvPr id="4" name="Picture 4" descr="Diagram&#10;&#10;Description automatically generated">
            <a:extLst>
              <a:ext uri="{FF2B5EF4-FFF2-40B4-BE49-F238E27FC236}">
                <a16:creationId xmlns:a16="http://schemas.microsoft.com/office/drawing/2014/main" id="{1B44D29E-614C-A2FA-F0A9-5A5D5AB20969}"/>
              </a:ext>
            </a:extLst>
          </p:cNvPr>
          <p:cNvPicPr>
            <a:picLocks noGrp="1" noChangeAspect="1"/>
          </p:cNvPicPr>
          <p:nvPr>
            <p:ph idx="1"/>
          </p:nvPr>
        </p:nvPicPr>
        <p:blipFill>
          <a:blip r:embed="rId3"/>
          <a:stretch>
            <a:fillRect/>
          </a:stretch>
        </p:blipFill>
        <p:spPr>
          <a:xfrm>
            <a:off x="4285500" y="640080"/>
            <a:ext cx="7192403" cy="5578816"/>
          </a:xfrm>
          <a:prstGeom prst="rect">
            <a:avLst/>
          </a:prstGeom>
        </p:spPr>
      </p:pic>
    </p:spTree>
    <p:extLst>
      <p:ext uri="{BB962C8B-B14F-4D97-AF65-F5344CB8AC3E}">
        <p14:creationId xmlns:p14="http://schemas.microsoft.com/office/powerpoint/2010/main" val="40095545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2B8A2D-6695-49F1-6B4B-E1B94000570D}"/>
              </a:ext>
            </a:extLst>
          </p:cNvPr>
          <p:cNvSpPr>
            <a:spLocks noGrp="1"/>
          </p:cNvSpPr>
          <p:nvPr>
            <p:ph type="title"/>
          </p:nvPr>
        </p:nvSpPr>
        <p:spPr>
          <a:xfrm>
            <a:off x="761803" y="350196"/>
            <a:ext cx="4646904" cy="1624520"/>
          </a:xfrm>
        </p:spPr>
        <p:txBody>
          <a:bodyPr anchor="ctr">
            <a:normAutofit/>
          </a:bodyPr>
          <a:lstStyle/>
          <a:p>
            <a:r>
              <a:rPr lang="en-GB" sz="4000"/>
              <a:t>Rights </a:t>
            </a:r>
            <a:endParaRPr lang="en-US" sz="4000"/>
          </a:p>
        </p:txBody>
      </p:sp>
      <p:sp>
        <p:nvSpPr>
          <p:cNvPr id="3" name="Content Placeholder 2">
            <a:extLst>
              <a:ext uri="{FF2B5EF4-FFF2-40B4-BE49-F238E27FC236}">
                <a16:creationId xmlns:a16="http://schemas.microsoft.com/office/drawing/2014/main" id="{06ACD87B-C2A6-6CF7-7DBF-2BB458F06B88}"/>
              </a:ext>
            </a:extLst>
          </p:cNvPr>
          <p:cNvSpPr>
            <a:spLocks noGrp="1"/>
          </p:cNvSpPr>
          <p:nvPr>
            <p:ph idx="1"/>
          </p:nvPr>
        </p:nvSpPr>
        <p:spPr>
          <a:xfrm>
            <a:off x="761802" y="2743200"/>
            <a:ext cx="4646905" cy="3613149"/>
          </a:xfrm>
        </p:spPr>
        <p:txBody>
          <a:bodyPr anchor="ctr">
            <a:normAutofit/>
          </a:bodyPr>
          <a:lstStyle/>
          <a:p>
            <a:r>
              <a:rPr lang="en-GB" sz="2000" dirty="0"/>
              <a:t>How many victim’s rights are there?</a:t>
            </a:r>
          </a:p>
          <a:p>
            <a:r>
              <a:rPr lang="en-GB" sz="2000" dirty="0"/>
              <a:t>Name some</a:t>
            </a:r>
          </a:p>
          <a:p>
            <a:endParaRPr lang="en-US" sz="2000" dirty="0"/>
          </a:p>
        </p:txBody>
      </p:sp>
      <p:pic>
        <p:nvPicPr>
          <p:cNvPr id="5" name="Picture 4" descr="Hands holding each other's wrists and interlinked to form a circle">
            <a:extLst>
              <a:ext uri="{FF2B5EF4-FFF2-40B4-BE49-F238E27FC236}">
                <a16:creationId xmlns:a16="http://schemas.microsoft.com/office/drawing/2014/main" id="{C891C086-B2F8-B653-9EE4-1EACC8A5898D}"/>
              </a:ext>
            </a:extLst>
          </p:cNvPr>
          <p:cNvPicPr>
            <a:picLocks noChangeAspect="1"/>
          </p:cNvPicPr>
          <p:nvPr/>
        </p:nvPicPr>
        <p:blipFill>
          <a:blip r:embed="rId2"/>
          <a:srcRect l="22117" r="18482" b="-2"/>
          <a:stretch>
            <a:fillRect/>
          </a:stretch>
        </p:blipFill>
        <p:spPr>
          <a:xfrm>
            <a:off x="6096000" y="1"/>
            <a:ext cx="6102825" cy="6858000"/>
          </a:xfrm>
          <a:prstGeom prst="rect">
            <a:avLst/>
          </a:prstGeom>
        </p:spPr>
      </p:pic>
    </p:spTree>
    <p:extLst>
      <p:ext uri="{BB962C8B-B14F-4D97-AF65-F5344CB8AC3E}">
        <p14:creationId xmlns:p14="http://schemas.microsoft.com/office/powerpoint/2010/main" val="6176125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AAABE0-C08B-246D-88FE-DE005CE6CB92}"/>
              </a:ext>
            </a:extLst>
          </p:cNvPr>
          <p:cNvSpPr>
            <a:spLocks noGrp="1"/>
          </p:cNvSpPr>
          <p:nvPr>
            <p:ph type="title"/>
          </p:nvPr>
        </p:nvSpPr>
        <p:spPr>
          <a:xfrm>
            <a:off x="1138450" y="435198"/>
            <a:ext cx="10515600" cy="491677"/>
          </a:xfrm>
        </p:spPr>
        <p:txBody>
          <a:bodyPr>
            <a:normAutofit/>
          </a:bodyPr>
          <a:lstStyle/>
          <a:p>
            <a:r>
              <a:rPr lang="en-GB" sz="2800" dirty="0">
                <a:cs typeface="Calibri Light"/>
              </a:rPr>
              <a:t>Victim's Rights - </a:t>
            </a:r>
            <a:r>
              <a:rPr lang="en-US" sz="2000" dirty="0"/>
              <a:t>Domestic Violence, Crime and Victims Act 2004</a:t>
            </a:r>
            <a:endParaRPr lang="en-GB" sz="2000" dirty="0">
              <a:cs typeface="Calibri Light"/>
            </a:endParaRPr>
          </a:p>
        </p:txBody>
      </p:sp>
      <p:sp>
        <p:nvSpPr>
          <p:cNvPr id="3" name="Content Placeholder 2">
            <a:extLst>
              <a:ext uri="{FF2B5EF4-FFF2-40B4-BE49-F238E27FC236}">
                <a16:creationId xmlns:a16="http://schemas.microsoft.com/office/drawing/2014/main" id="{C6B2D544-81C4-A1D7-2853-5F05BB8ED75D}"/>
              </a:ext>
            </a:extLst>
          </p:cNvPr>
          <p:cNvSpPr>
            <a:spLocks noGrp="1"/>
          </p:cNvSpPr>
          <p:nvPr>
            <p:ph idx="1"/>
          </p:nvPr>
        </p:nvSpPr>
        <p:spPr>
          <a:xfrm>
            <a:off x="838200" y="962984"/>
            <a:ext cx="10515600" cy="5213979"/>
          </a:xfrm>
        </p:spPr>
        <p:txBody>
          <a:bodyPr vert="horz" lIns="91440" tIns="45720" rIns="91440" bIns="45720" rtlCol="0" anchor="t">
            <a:normAutofit fontScale="85000" lnSpcReduction="20000"/>
          </a:bodyPr>
          <a:lstStyle/>
          <a:p>
            <a:r>
              <a:rPr lang="en-GB" dirty="0">
                <a:ea typeface="+mn-lt"/>
                <a:cs typeface="+mn-lt"/>
              </a:rPr>
              <a:t>To be able to understand and to be understood</a:t>
            </a:r>
            <a:endParaRPr lang="en-GB" dirty="0">
              <a:cs typeface="Calibri" panose="020F0502020204030204"/>
            </a:endParaRPr>
          </a:p>
          <a:p>
            <a:r>
              <a:rPr lang="en-GB" dirty="0">
                <a:ea typeface="+mn-lt"/>
                <a:cs typeface="+mn-lt"/>
              </a:rPr>
              <a:t>To have the details of the crime recorded without unjustified delay</a:t>
            </a:r>
            <a:endParaRPr lang="en-GB" dirty="0"/>
          </a:p>
          <a:p>
            <a:r>
              <a:rPr lang="en-GB" dirty="0">
                <a:ea typeface="+mn-lt"/>
                <a:cs typeface="+mn-lt"/>
              </a:rPr>
              <a:t>To be provided with information when reporting the crime</a:t>
            </a:r>
            <a:endParaRPr lang="en-GB" dirty="0"/>
          </a:p>
          <a:p>
            <a:r>
              <a:rPr lang="en-GB" dirty="0">
                <a:ea typeface="+mn-lt"/>
                <a:cs typeface="+mn-lt"/>
              </a:rPr>
              <a:t>To be referred to services that support victims and have services and support tailored to your needs</a:t>
            </a:r>
            <a:endParaRPr lang="en-GB" dirty="0"/>
          </a:p>
          <a:p>
            <a:r>
              <a:rPr lang="en-GB" dirty="0">
                <a:ea typeface="+mn-lt"/>
                <a:cs typeface="+mn-lt"/>
              </a:rPr>
              <a:t>To be provided with information about compensation</a:t>
            </a:r>
            <a:endParaRPr lang="en-GB" dirty="0"/>
          </a:p>
          <a:p>
            <a:r>
              <a:rPr lang="en-GB" dirty="0">
                <a:ea typeface="+mn-lt"/>
                <a:cs typeface="+mn-lt"/>
              </a:rPr>
              <a:t>To be provided with information about the investigation and prosecution</a:t>
            </a:r>
            <a:endParaRPr lang="en-GB" dirty="0"/>
          </a:p>
          <a:p>
            <a:r>
              <a:rPr lang="en-GB" dirty="0">
                <a:ea typeface="+mn-lt"/>
                <a:cs typeface="+mn-lt"/>
              </a:rPr>
              <a:t>To make a Victims Personal Statement</a:t>
            </a:r>
          </a:p>
          <a:p>
            <a:r>
              <a:rPr lang="en-GB" dirty="0">
                <a:ea typeface="+mn-lt"/>
                <a:cs typeface="+mn-lt"/>
              </a:rPr>
              <a:t>To be given information about the trial, trial process and your role as a witness</a:t>
            </a:r>
            <a:endParaRPr lang="en-GB" dirty="0">
              <a:cs typeface="Calibri"/>
            </a:endParaRPr>
          </a:p>
          <a:p>
            <a:r>
              <a:rPr lang="en-GB" dirty="0">
                <a:ea typeface="+mn-lt"/>
                <a:cs typeface="+mn-lt"/>
              </a:rPr>
              <a:t>To be given information about the outcome of the case and any appeals</a:t>
            </a:r>
            <a:endParaRPr lang="en-GB" dirty="0"/>
          </a:p>
          <a:p>
            <a:r>
              <a:rPr lang="en-GB" dirty="0">
                <a:ea typeface="+mn-lt"/>
                <a:cs typeface="+mn-lt"/>
              </a:rPr>
              <a:t>To be paid expenses and have property returned</a:t>
            </a:r>
            <a:endParaRPr lang="en-GB" dirty="0"/>
          </a:p>
          <a:p>
            <a:r>
              <a:rPr lang="en-GB" dirty="0">
                <a:ea typeface="+mn-lt"/>
                <a:cs typeface="+mn-lt"/>
              </a:rPr>
              <a:t>To be given information about the offender following a conviction</a:t>
            </a:r>
            <a:endParaRPr lang="en-GB" dirty="0"/>
          </a:p>
          <a:p>
            <a:r>
              <a:rPr lang="en-GB" dirty="0">
                <a:ea typeface="+mn-lt"/>
                <a:cs typeface="+mn-lt"/>
              </a:rPr>
              <a:t>To make a complaint about your Rights not being met</a:t>
            </a:r>
            <a:endParaRPr lang="en-GB" dirty="0"/>
          </a:p>
          <a:p>
            <a:endParaRPr lang="en-GB" dirty="0">
              <a:cs typeface="Calibri"/>
            </a:endParaRPr>
          </a:p>
        </p:txBody>
      </p:sp>
    </p:spTree>
    <p:extLst>
      <p:ext uri="{BB962C8B-B14F-4D97-AF65-F5344CB8AC3E}">
        <p14:creationId xmlns:p14="http://schemas.microsoft.com/office/powerpoint/2010/main" val="21115219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325563"/>
          </a:xfrm>
        </p:spPr>
        <p:txBody>
          <a:bodyPr>
            <a:normAutofit/>
          </a:bodyPr>
          <a:lstStyle/>
          <a:p>
            <a:r>
              <a:rPr lang="en-GB" sz="5400" b="1"/>
              <a:t>Enhanced / Special Services</a:t>
            </a:r>
          </a:p>
        </p:txBody>
      </p:sp>
      <p:sp>
        <p:nvSpPr>
          <p:cNvPr id="3" name="Content Placeholder 2"/>
          <p:cNvSpPr>
            <a:spLocks noGrp="1"/>
          </p:cNvSpPr>
          <p:nvPr>
            <p:ph idx="1"/>
          </p:nvPr>
        </p:nvSpPr>
        <p:spPr>
          <a:xfrm>
            <a:off x="838200" y="1929384"/>
            <a:ext cx="10515600" cy="4251960"/>
          </a:xfrm>
        </p:spPr>
        <p:txBody>
          <a:bodyPr>
            <a:normAutofit/>
          </a:bodyPr>
          <a:lstStyle/>
          <a:p>
            <a:r>
              <a:rPr lang="en-GB" dirty="0"/>
              <a:t>The victim’s code defines 4 distinct ‘cohorts’ of victims who should qualify for an ‘</a:t>
            </a:r>
            <a:r>
              <a:rPr lang="en-GB" b="1" dirty="0"/>
              <a:t>enhanced service’</a:t>
            </a:r>
            <a:endParaRPr lang="en-GB" dirty="0"/>
          </a:p>
          <a:p>
            <a:r>
              <a:rPr lang="en-GB" b="1" dirty="0"/>
              <a:t>Victims of serious crime; persistently targeted victims; vulnerable victims and intimidated victim.</a:t>
            </a:r>
          </a:p>
          <a:p>
            <a:r>
              <a:rPr lang="en-GB" dirty="0"/>
              <a:t>The categories are designed to ensure that victims who are most in need will be able to access enhanced support. </a:t>
            </a:r>
          </a:p>
          <a:p>
            <a:r>
              <a:rPr lang="en-GB" dirty="0"/>
              <a:t>Entitlement can over lap more than one category. </a:t>
            </a:r>
          </a:p>
          <a:p>
            <a:endParaRPr lang="en-GB" sz="2200" dirty="0"/>
          </a:p>
        </p:txBody>
      </p:sp>
    </p:spTree>
    <p:extLst>
      <p:ext uri="{BB962C8B-B14F-4D97-AF65-F5344CB8AC3E}">
        <p14:creationId xmlns:p14="http://schemas.microsoft.com/office/powerpoint/2010/main" val="24373479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325563"/>
          </a:xfrm>
        </p:spPr>
        <p:txBody>
          <a:bodyPr>
            <a:normAutofit fontScale="90000"/>
          </a:bodyPr>
          <a:lstStyle/>
          <a:p>
            <a:br>
              <a:rPr lang="en-GB" sz="1400" i="1" dirty="0"/>
            </a:br>
            <a:br>
              <a:rPr lang="en-GB" sz="1400" i="1" dirty="0"/>
            </a:br>
            <a:r>
              <a:rPr lang="en-GB" sz="3200" b="1" dirty="0"/>
              <a:t>Distinct ‘cohorts’ </a:t>
            </a:r>
            <a:br>
              <a:rPr lang="en-GB" sz="3200" b="1" dirty="0"/>
            </a:br>
            <a:r>
              <a:rPr lang="en-GB" sz="3200" b="1" dirty="0"/>
              <a:t>Victims of the most serious crime </a:t>
            </a:r>
            <a:br>
              <a:rPr lang="en-GB" sz="3200" b="1" dirty="0"/>
            </a:br>
            <a:br>
              <a:rPr lang="en-GB" sz="3200" b="1" dirty="0"/>
            </a:br>
            <a:endParaRPr lang="en-GB" sz="3200" b="1" dirty="0"/>
          </a:p>
        </p:txBody>
      </p:sp>
      <p:sp>
        <p:nvSpPr>
          <p:cNvPr id="3" name="Content Placeholder 2"/>
          <p:cNvSpPr>
            <a:spLocks noGrp="1"/>
          </p:cNvSpPr>
          <p:nvPr>
            <p:ph idx="1"/>
          </p:nvPr>
        </p:nvSpPr>
        <p:spPr>
          <a:xfrm>
            <a:off x="838200" y="1929384"/>
            <a:ext cx="10515600" cy="4251960"/>
          </a:xfrm>
        </p:spPr>
        <p:txBody>
          <a:bodyPr>
            <a:normAutofit/>
          </a:bodyPr>
          <a:lstStyle/>
          <a:p>
            <a:pPr fontAlgn="ctr"/>
            <a:r>
              <a:rPr lang="en-GB" sz="2200" b="1" dirty="0"/>
              <a:t>Domestic abuse </a:t>
            </a:r>
          </a:p>
          <a:p>
            <a:pPr fontAlgn="ctr"/>
            <a:r>
              <a:rPr lang="en-GB" sz="2200" b="1" dirty="0"/>
              <a:t>Sexual offences </a:t>
            </a:r>
          </a:p>
          <a:p>
            <a:pPr fontAlgn="ctr"/>
            <a:r>
              <a:rPr lang="en-GB" sz="2200" b="1" dirty="0"/>
              <a:t>Terrorism</a:t>
            </a:r>
          </a:p>
          <a:p>
            <a:pPr fontAlgn="ctr"/>
            <a:r>
              <a:rPr lang="en-GB" sz="2200" b="1" dirty="0"/>
              <a:t>Hate crime </a:t>
            </a:r>
          </a:p>
          <a:p>
            <a:pPr fontAlgn="ctr"/>
            <a:r>
              <a:rPr lang="en-GB" sz="2200" b="1" dirty="0"/>
              <a:t>Human trafficking </a:t>
            </a:r>
          </a:p>
          <a:p>
            <a:pPr fontAlgn="ctr"/>
            <a:r>
              <a:rPr lang="en-GB" sz="2200" b="1" dirty="0"/>
              <a:t>Attempted murder</a:t>
            </a:r>
          </a:p>
          <a:p>
            <a:pPr fontAlgn="ctr"/>
            <a:r>
              <a:rPr lang="en-GB" sz="2200" b="1" dirty="0"/>
              <a:t>Wounding / causing grievous bodily harm with intent</a:t>
            </a:r>
          </a:p>
          <a:p>
            <a:pPr fontAlgn="ctr"/>
            <a:r>
              <a:rPr lang="en-GB" sz="2200" b="1" dirty="0"/>
              <a:t>False imprisonment</a:t>
            </a:r>
          </a:p>
          <a:p>
            <a:pPr fontAlgn="ctr"/>
            <a:r>
              <a:rPr lang="en-GB" sz="2200" b="1" dirty="0"/>
              <a:t>Arson with intent to endanger life </a:t>
            </a:r>
          </a:p>
          <a:p>
            <a:pPr fontAlgn="ctr"/>
            <a:r>
              <a:rPr lang="en-GB" sz="2200" b="1" dirty="0"/>
              <a:t>Kidnap</a:t>
            </a:r>
          </a:p>
          <a:p>
            <a:endParaRPr lang="en-GB" sz="2200" dirty="0"/>
          </a:p>
        </p:txBody>
      </p:sp>
    </p:spTree>
    <p:extLst>
      <p:ext uri="{BB962C8B-B14F-4D97-AF65-F5344CB8AC3E}">
        <p14:creationId xmlns:p14="http://schemas.microsoft.com/office/powerpoint/2010/main" val="23993101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p:cNvSpPr>
            <a:spLocks noGrp="1"/>
          </p:cNvSpPr>
          <p:nvPr>
            <p:ph type="title"/>
          </p:nvPr>
        </p:nvSpPr>
        <p:spPr>
          <a:xfrm>
            <a:off x="1524000" y="0"/>
            <a:ext cx="9144000" cy="838200"/>
          </a:xfrm>
          <a:solidFill>
            <a:schemeClr val="tx2">
              <a:lumMod val="60000"/>
              <a:lumOff val="40000"/>
            </a:schemeClr>
          </a:solidFill>
        </p:spPr>
        <p:txBody>
          <a:bodyPr rtlCol="0">
            <a:normAutofit/>
          </a:bodyPr>
          <a:lstStyle/>
          <a:p>
            <a:pPr>
              <a:defRPr/>
            </a:pPr>
            <a:r>
              <a:rPr lang="en-GB" dirty="0">
                <a:ln w="18415" cmpd="sng">
                  <a:solidFill>
                    <a:srgbClr val="FFFFFF"/>
                  </a:solidFill>
                  <a:prstDash val="solid"/>
                </a:ln>
                <a:solidFill>
                  <a:srgbClr val="FFFFFF"/>
                </a:solidFill>
                <a:effectLst>
                  <a:outerShdw blurRad="63500" dir="3600000" algn="tl" rotWithShape="0">
                    <a:srgbClr val="000000">
                      <a:alpha val="70000"/>
                    </a:srgbClr>
                  </a:outerShdw>
                </a:effectLst>
              </a:rPr>
              <a:t>Who we should be focusing on</a:t>
            </a:r>
          </a:p>
        </p:txBody>
      </p:sp>
      <p:sp>
        <p:nvSpPr>
          <p:cNvPr id="6" name="Title 1"/>
          <p:cNvSpPr txBox="1">
            <a:spLocks/>
          </p:cNvSpPr>
          <p:nvPr/>
        </p:nvSpPr>
        <p:spPr>
          <a:xfrm>
            <a:off x="1524000" y="6477000"/>
            <a:ext cx="9144000" cy="381000"/>
          </a:xfrm>
          <a:prstGeom prst="rect">
            <a:avLst/>
          </a:prstGeom>
        </p:spPr>
        <p:txBody>
          <a:bodyPr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defRPr/>
            </a:pPr>
            <a:endParaRPr lang="en-GB" sz="1200" b="1" spc="300" dirty="0">
              <a:solidFill>
                <a:srgbClr val="FF0000"/>
              </a:solidFill>
            </a:endParaRPr>
          </a:p>
        </p:txBody>
      </p:sp>
      <p:sp>
        <p:nvSpPr>
          <p:cNvPr id="14340" name="AutoShape 6" descr="http://www.google.co.uk/url?sa=i&amp;source=images&amp;cd=&amp;docid=1kALM6Otnl_hgM&amp;tbnid=Z5srNKc4mkdw0M&amp;ved=0CAUQjBw&amp;url=http%3A%2F%2Fwww.thesite.org%2Fcontent%2F2%2Fc4%2F06%2F24%2Fhomepage-140.jpg&amp;ei=RF8nU_DCCIaThQeBvYGoCQ&amp;psig=AFQjCNEoqCBruaIbYGPeZdbZj0E5szYVAA&amp;ust=1395175620257659"/>
          <p:cNvSpPr>
            <a:spLocks noChangeAspect="1" noChangeArrowheads="1"/>
          </p:cNvSpPr>
          <p:nvPr/>
        </p:nvSpPr>
        <p:spPr bwMode="auto">
          <a:xfrm>
            <a:off x="1576388" y="-136525"/>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solidFill>
                <a:srgbClr val="000000"/>
              </a:solidFill>
            </a:endParaRPr>
          </a:p>
        </p:txBody>
      </p:sp>
      <p:sp>
        <p:nvSpPr>
          <p:cNvPr id="14341" name="AutoShape 2" descr="http://www.google.co.uk/url?sa=i&amp;source=images&amp;cd=&amp;docid=1kALM6Otnl_hgM&amp;tbnid=Z5srNKc4mkdw0M&amp;ved=0CAUQjBw&amp;url=http%3A%2F%2Fwww.thesite.org%2Fcontent%2F2%2Fc4%2F06%2F24%2Fhomepage-140.jpg&amp;ei=RF8nU_DCCIaThQeBvYGoCQ&amp;psig=AFQjCNEoqCBruaIbYGPeZdbZj0E5szYVAA&amp;ust=1395175620257659"/>
          <p:cNvSpPr>
            <a:spLocks noChangeAspect="1" noChangeArrowheads="1"/>
          </p:cNvSpPr>
          <p:nvPr/>
        </p:nvSpPr>
        <p:spPr bwMode="auto">
          <a:xfrm>
            <a:off x="1728788" y="15875"/>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solidFill>
                <a:srgbClr val="000000"/>
              </a:solidFill>
            </a:endParaRPr>
          </a:p>
        </p:txBody>
      </p:sp>
      <p:sp>
        <p:nvSpPr>
          <p:cNvPr id="14342" name="AutoShape 4" descr="http://www.google.co.uk/url?sa=i&amp;source=images&amp;cd=&amp;docid=1kALM6Otnl_hgM&amp;tbnid=Z5srNKc4mkdw0M&amp;ved=0CAUQjBw&amp;url=http%3A%2F%2Fwww.thesite.org%2Fcontent%2F2%2Fc4%2F06%2F24%2Fhomepage-140.jpg&amp;ei=RF8nU_DCCIaThQeBvYGoCQ&amp;psig=AFQjCNEoqCBruaIbYGPeZdbZj0E5szYVAA&amp;ust=1395175620257659"/>
          <p:cNvSpPr>
            <a:spLocks noChangeAspect="1" noChangeArrowheads="1"/>
          </p:cNvSpPr>
          <p:nvPr/>
        </p:nvSpPr>
        <p:spPr bwMode="auto">
          <a:xfrm>
            <a:off x="1881188" y="168275"/>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solidFill>
                <a:srgbClr val="000000"/>
              </a:solidFill>
            </a:endParaRPr>
          </a:p>
        </p:txBody>
      </p:sp>
      <p:graphicFrame>
        <p:nvGraphicFramePr>
          <p:cNvPr id="4" name="Table 3"/>
          <p:cNvGraphicFramePr>
            <a:graphicFrameLocks noGrp="1"/>
          </p:cNvGraphicFramePr>
          <p:nvPr/>
        </p:nvGraphicFramePr>
        <p:xfrm>
          <a:off x="1728788" y="838200"/>
          <a:ext cx="9853611" cy="5826756"/>
        </p:xfrm>
        <a:graphic>
          <a:graphicData uri="http://schemas.openxmlformats.org/drawingml/2006/table">
            <a:tbl>
              <a:tblPr firstRow="1" firstCol="1" bandRow="1">
                <a:tableStyleId>{5C22544A-7EE6-4342-B048-85BDC9FD1C3A}</a:tableStyleId>
              </a:tblPr>
              <a:tblGrid>
                <a:gridCol w="209193">
                  <a:extLst>
                    <a:ext uri="{9D8B030D-6E8A-4147-A177-3AD203B41FA5}">
                      <a16:colId xmlns:a16="http://schemas.microsoft.com/office/drawing/2014/main" val="20000"/>
                    </a:ext>
                  </a:extLst>
                </a:gridCol>
                <a:gridCol w="2534072">
                  <a:extLst>
                    <a:ext uri="{9D8B030D-6E8A-4147-A177-3AD203B41FA5}">
                      <a16:colId xmlns:a16="http://schemas.microsoft.com/office/drawing/2014/main" val="20001"/>
                    </a:ext>
                  </a:extLst>
                </a:gridCol>
                <a:gridCol w="3637153">
                  <a:extLst>
                    <a:ext uri="{9D8B030D-6E8A-4147-A177-3AD203B41FA5}">
                      <a16:colId xmlns:a16="http://schemas.microsoft.com/office/drawing/2014/main" val="20002"/>
                    </a:ext>
                  </a:extLst>
                </a:gridCol>
                <a:gridCol w="3473193">
                  <a:extLst>
                    <a:ext uri="{9D8B030D-6E8A-4147-A177-3AD203B41FA5}">
                      <a16:colId xmlns:a16="http://schemas.microsoft.com/office/drawing/2014/main" val="20003"/>
                    </a:ext>
                  </a:extLst>
                </a:gridCol>
              </a:tblGrid>
              <a:tr h="318284">
                <a:tc>
                  <a:txBody>
                    <a:bodyPr/>
                    <a:lstStyle/>
                    <a:p>
                      <a:pPr algn="just">
                        <a:lnSpc>
                          <a:spcPct val="115000"/>
                        </a:lnSpc>
                        <a:spcAft>
                          <a:spcPts val="0"/>
                        </a:spcAft>
                      </a:pPr>
                      <a:r>
                        <a:rPr lang="en-GB" sz="1200" dirty="0">
                          <a:effectLst/>
                        </a:rPr>
                        <a:t> </a:t>
                      </a:r>
                      <a:endParaRPr lang="en-GB" sz="1200" dirty="0">
                        <a:effectLst/>
                        <a:latin typeface="Calibri"/>
                        <a:ea typeface="Times New Roman"/>
                        <a:cs typeface="Times New Roman"/>
                      </a:endParaRPr>
                    </a:p>
                  </a:txBody>
                  <a:tcPr marL="47961" marR="47961" marT="0" marB="0">
                    <a:noFill/>
                  </a:tcPr>
                </a:tc>
                <a:tc gridSpan="3">
                  <a:txBody>
                    <a:bodyPr/>
                    <a:lstStyle/>
                    <a:p>
                      <a:pPr algn="just">
                        <a:lnSpc>
                          <a:spcPct val="115000"/>
                        </a:lnSpc>
                        <a:spcAft>
                          <a:spcPts val="0"/>
                        </a:spcAft>
                      </a:pPr>
                      <a:r>
                        <a:rPr lang="en-GB" sz="1400" dirty="0">
                          <a:effectLst/>
                        </a:rPr>
                        <a:t>Victims of the most serious crime</a:t>
                      </a:r>
                      <a:endParaRPr lang="en-GB" sz="1400" dirty="0">
                        <a:effectLst/>
                        <a:latin typeface="Calibri"/>
                        <a:ea typeface="Times New Roman"/>
                        <a:cs typeface="Times New Roman"/>
                      </a:endParaRPr>
                    </a:p>
                  </a:txBody>
                  <a:tcPr marL="47961" marR="47961" marT="0" marB="0" anchor="ctr">
                    <a:lnB w="38100" cmpd="sng">
                      <a:noFill/>
                    </a:lnB>
                    <a:solidFill>
                      <a:schemeClr val="accent1">
                        <a:lumMod val="75000"/>
                      </a:schemeClr>
                    </a:solid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0"/>
                  </a:ext>
                </a:extLst>
              </a:tr>
              <a:tr h="219616">
                <a:tc>
                  <a:txBody>
                    <a:bodyPr/>
                    <a:lstStyle/>
                    <a:p>
                      <a:pPr algn="just">
                        <a:lnSpc>
                          <a:spcPct val="115000"/>
                        </a:lnSpc>
                        <a:spcAft>
                          <a:spcPts val="0"/>
                        </a:spcAft>
                      </a:pPr>
                      <a:r>
                        <a:rPr lang="en-GB" sz="1200" dirty="0">
                          <a:effectLst/>
                        </a:rPr>
                        <a:t> </a:t>
                      </a:r>
                      <a:endParaRPr lang="en-GB" sz="1200" dirty="0">
                        <a:effectLst/>
                        <a:latin typeface="Calibri"/>
                        <a:ea typeface="Times New Roman"/>
                        <a:cs typeface="Times New Roman"/>
                      </a:endParaRPr>
                    </a:p>
                  </a:txBody>
                  <a:tcPr marL="47961" marR="47961" marT="0" marB="0">
                    <a:lnR w="12700" cmpd="sng">
                      <a:noFill/>
                    </a:lnR>
                    <a:noFill/>
                  </a:tcPr>
                </a:tc>
                <a:tc>
                  <a:txBody>
                    <a:bodyPr/>
                    <a:lstStyle/>
                    <a:p>
                      <a:pPr marL="342900" lvl="0" indent="-342900" algn="just">
                        <a:lnSpc>
                          <a:spcPct val="115000"/>
                        </a:lnSpc>
                        <a:spcAft>
                          <a:spcPts val="0"/>
                        </a:spcAft>
                        <a:buFont typeface="Wingdings"/>
                        <a:buChar char=""/>
                      </a:pPr>
                      <a:r>
                        <a:rPr lang="en-GB" sz="1200" dirty="0">
                          <a:effectLst/>
                        </a:rPr>
                        <a:t>Domestic abuse </a:t>
                      </a:r>
                      <a:endParaRPr lang="en-GB" sz="1200" dirty="0">
                        <a:effectLst/>
                        <a:latin typeface="Calibri"/>
                        <a:ea typeface="Times New Roman"/>
                        <a:cs typeface="Times New Roman"/>
                      </a:endParaRPr>
                    </a:p>
                  </a:txBody>
                  <a:tcPr marL="47961" marR="47961" marT="0" marB="0" anchor="ctr">
                    <a:lnL w="12700" cmpd="sng">
                      <a:noFill/>
                    </a:lnL>
                    <a:lnR w="12700" cmpd="sng">
                      <a:noFill/>
                    </a:lnR>
                    <a:lnT w="38100" cmpd="sng">
                      <a:noFill/>
                    </a:lnT>
                    <a:lnB w="12700" cmpd="sng">
                      <a:noFill/>
                    </a:lnB>
                    <a:lnTlToBr w="12700" cmpd="sng">
                      <a:noFill/>
                      <a:prstDash val="solid"/>
                    </a:lnTlToBr>
                    <a:lnBlToTr w="12700" cmpd="sng">
                      <a:noFill/>
                      <a:prstDash val="solid"/>
                    </a:lnBlToTr>
                    <a:solidFill>
                      <a:schemeClr val="accent1">
                        <a:lumMod val="20000"/>
                        <a:lumOff val="80000"/>
                      </a:schemeClr>
                    </a:solidFill>
                  </a:tcPr>
                </a:tc>
                <a:tc>
                  <a:txBody>
                    <a:bodyPr/>
                    <a:lstStyle/>
                    <a:p>
                      <a:pPr marL="342900" lvl="0" indent="-342900" algn="just">
                        <a:lnSpc>
                          <a:spcPct val="115000"/>
                        </a:lnSpc>
                        <a:spcAft>
                          <a:spcPts val="0"/>
                        </a:spcAft>
                        <a:buFont typeface="Wingdings"/>
                        <a:buChar char=""/>
                      </a:pPr>
                      <a:r>
                        <a:rPr lang="en-GB" sz="1200" dirty="0">
                          <a:effectLst/>
                        </a:rPr>
                        <a:t>Sexual offences </a:t>
                      </a:r>
                      <a:endParaRPr lang="en-GB" sz="1200" dirty="0">
                        <a:effectLst/>
                        <a:latin typeface="Calibri"/>
                        <a:ea typeface="Times New Roman"/>
                        <a:cs typeface="Times New Roman"/>
                      </a:endParaRPr>
                    </a:p>
                  </a:txBody>
                  <a:tcPr marL="47961" marR="47961" marT="0" marB="0" anchor="ctr">
                    <a:lnL w="12700" cmpd="sng">
                      <a:noFill/>
                    </a:lnL>
                    <a:lnR w="12700" cmpd="sng">
                      <a:noFill/>
                    </a:lnR>
                    <a:lnT w="38100" cmpd="sng">
                      <a:noFill/>
                    </a:lnT>
                    <a:lnB w="12700" cmpd="sng">
                      <a:noFill/>
                    </a:lnB>
                    <a:lnTlToBr w="12700" cmpd="sng">
                      <a:noFill/>
                      <a:prstDash val="solid"/>
                    </a:lnTlToBr>
                    <a:lnBlToTr w="12700" cmpd="sng">
                      <a:noFill/>
                      <a:prstDash val="solid"/>
                    </a:lnBlToTr>
                    <a:solidFill>
                      <a:schemeClr val="accent1">
                        <a:lumMod val="20000"/>
                        <a:lumOff val="80000"/>
                      </a:schemeClr>
                    </a:solidFill>
                  </a:tcPr>
                </a:tc>
                <a:tc>
                  <a:txBody>
                    <a:bodyPr/>
                    <a:lstStyle/>
                    <a:p>
                      <a:pPr marL="342900" lvl="0" indent="-342900" algn="just">
                        <a:lnSpc>
                          <a:spcPct val="115000"/>
                        </a:lnSpc>
                        <a:spcAft>
                          <a:spcPts val="0"/>
                        </a:spcAft>
                        <a:buFont typeface="Wingdings"/>
                        <a:buChar char=""/>
                      </a:pPr>
                      <a:r>
                        <a:rPr lang="en-GB" sz="1200" dirty="0">
                          <a:effectLst/>
                        </a:rPr>
                        <a:t>Terrorism</a:t>
                      </a:r>
                      <a:endParaRPr lang="en-GB" sz="1200" dirty="0">
                        <a:effectLst/>
                        <a:latin typeface="Calibri"/>
                        <a:ea typeface="Times New Roman"/>
                        <a:cs typeface="Times New Roman"/>
                      </a:endParaRPr>
                    </a:p>
                  </a:txBody>
                  <a:tcPr marL="47961" marR="47961" marT="0" marB="0" anchor="ctr">
                    <a:lnL w="12700" cmpd="sng">
                      <a:noFill/>
                    </a:lnL>
                    <a:lnR w="12700" cmpd="sng">
                      <a:noFill/>
                    </a:lnR>
                    <a:lnT w="38100" cmpd="sng">
                      <a:noFill/>
                    </a:lnT>
                    <a:lnB w="12700" cmpd="sng">
                      <a:noFill/>
                    </a:lnB>
                    <a:lnTlToBr w="12700" cmpd="sng">
                      <a:noFill/>
                      <a:prstDash val="solid"/>
                    </a:lnTlToBr>
                    <a:lnBlToTr w="12700" cmpd="sng">
                      <a:noFill/>
                      <a:prstDash val="solid"/>
                    </a:lnBlToTr>
                    <a:solidFill>
                      <a:schemeClr val="accent1">
                        <a:lumMod val="20000"/>
                        <a:lumOff val="80000"/>
                      </a:schemeClr>
                    </a:solidFill>
                  </a:tcPr>
                </a:tc>
                <a:extLst>
                  <a:ext uri="{0D108BD9-81ED-4DB2-BD59-A6C34878D82A}">
                    <a16:rowId xmlns:a16="http://schemas.microsoft.com/office/drawing/2014/main" val="10001"/>
                  </a:ext>
                </a:extLst>
              </a:tr>
              <a:tr h="219616">
                <a:tc>
                  <a:txBody>
                    <a:bodyPr/>
                    <a:lstStyle/>
                    <a:p>
                      <a:pPr algn="just">
                        <a:lnSpc>
                          <a:spcPct val="115000"/>
                        </a:lnSpc>
                        <a:spcAft>
                          <a:spcPts val="0"/>
                        </a:spcAft>
                      </a:pPr>
                      <a:r>
                        <a:rPr lang="en-GB" sz="1200" dirty="0">
                          <a:effectLst/>
                        </a:rPr>
                        <a:t> </a:t>
                      </a:r>
                      <a:endParaRPr lang="en-GB" sz="1200" dirty="0">
                        <a:effectLst/>
                        <a:latin typeface="Calibri"/>
                        <a:ea typeface="Times New Roman"/>
                        <a:cs typeface="Times New Roman"/>
                      </a:endParaRPr>
                    </a:p>
                  </a:txBody>
                  <a:tcPr marL="47961" marR="47961" marT="0" marB="0">
                    <a:lnR w="12700" cmpd="sng">
                      <a:noFill/>
                    </a:lnR>
                    <a:noFill/>
                  </a:tcPr>
                </a:tc>
                <a:tc>
                  <a:txBody>
                    <a:bodyPr/>
                    <a:lstStyle/>
                    <a:p>
                      <a:pPr marL="342900" lvl="0" indent="-342900" algn="just">
                        <a:lnSpc>
                          <a:spcPct val="115000"/>
                        </a:lnSpc>
                        <a:spcAft>
                          <a:spcPts val="0"/>
                        </a:spcAft>
                        <a:buFont typeface="Wingdings"/>
                        <a:buChar char=""/>
                      </a:pPr>
                      <a:r>
                        <a:rPr lang="en-GB" sz="1200" dirty="0">
                          <a:effectLst/>
                        </a:rPr>
                        <a:t>Hate crime </a:t>
                      </a:r>
                      <a:endParaRPr lang="en-GB" sz="1200" dirty="0">
                        <a:effectLst/>
                        <a:latin typeface="Calibri"/>
                        <a:ea typeface="Times New Roman"/>
                        <a:cs typeface="Times New Roman"/>
                      </a:endParaRPr>
                    </a:p>
                  </a:txBody>
                  <a:tcPr marL="47961" marR="47961"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accent1">
                        <a:lumMod val="20000"/>
                        <a:lumOff val="80000"/>
                      </a:schemeClr>
                    </a:solidFill>
                  </a:tcPr>
                </a:tc>
                <a:tc>
                  <a:txBody>
                    <a:bodyPr/>
                    <a:lstStyle/>
                    <a:p>
                      <a:pPr marL="342900" lvl="0" indent="-342900" algn="just">
                        <a:lnSpc>
                          <a:spcPct val="115000"/>
                        </a:lnSpc>
                        <a:spcAft>
                          <a:spcPts val="0"/>
                        </a:spcAft>
                        <a:buFont typeface="Wingdings"/>
                        <a:buChar char=""/>
                      </a:pPr>
                      <a:r>
                        <a:rPr lang="en-GB" sz="1200" dirty="0">
                          <a:effectLst/>
                        </a:rPr>
                        <a:t>Human trafficking </a:t>
                      </a:r>
                      <a:endParaRPr lang="en-GB" sz="1200" dirty="0">
                        <a:effectLst/>
                        <a:latin typeface="Calibri"/>
                        <a:ea typeface="Times New Roman"/>
                        <a:cs typeface="Times New Roman"/>
                      </a:endParaRPr>
                    </a:p>
                  </a:txBody>
                  <a:tcPr marL="47961" marR="47961"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accent1">
                        <a:lumMod val="20000"/>
                        <a:lumOff val="80000"/>
                      </a:schemeClr>
                    </a:solidFill>
                  </a:tcPr>
                </a:tc>
                <a:tc>
                  <a:txBody>
                    <a:bodyPr/>
                    <a:lstStyle/>
                    <a:p>
                      <a:pPr marL="342900" lvl="0" indent="-342900" algn="just">
                        <a:lnSpc>
                          <a:spcPct val="115000"/>
                        </a:lnSpc>
                        <a:spcAft>
                          <a:spcPts val="0"/>
                        </a:spcAft>
                        <a:buFont typeface="Wingdings"/>
                        <a:buChar char=""/>
                      </a:pPr>
                      <a:r>
                        <a:rPr lang="en-GB" sz="1200" dirty="0">
                          <a:effectLst/>
                        </a:rPr>
                        <a:t>Attempted murder</a:t>
                      </a:r>
                      <a:endParaRPr lang="en-GB" sz="1200" dirty="0">
                        <a:effectLst/>
                        <a:latin typeface="Calibri"/>
                        <a:ea typeface="Times New Roman"/>
                        <a:cs typeface="Times New Roman"/>
                      </a:endParaRPr>
                    </a:p>
                  </a:txBody>
                  <a:tcPr marL="47961" marR="47961"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accent1">
                        <a:lumMod val="20000"/>
                        <a:lumOff val="80000"/>
                      </a:schemeClr>
                    </a:solidFill>
                  </a:tcPr>
                </a:tc>
                <a:extLst>
                  <a:ext uri="{0D108BD9-81ED-4DB2-BD59-A6C34878D82A}">
                    <a16:rowId xmlns:a16="http://schemas.microsoft.com/office/drawing/2014/main" val="10002"/>
                  </a:ext>
                </a:extLst>
              </a:tr>
              <a:tr h="219616">
                <a:tc>
                  <a:txBody>
                    <a:bodyPr/>
                    <a:lstStyle/>
                    <a:p>
                      <a:pPr algn="just">
                        <a:lnSpc>
                          <a:spcPct val="115000"/>
                        </a:lnSpc>
                        <a:spcAft>
                          <a:spcPts val="0"/>
                        </a:spcAft>
                      </a:pPr>
                      <a:r>
                        <a:rPr lang="en-GB" sz="1200" dirty="0">
                          <a:effectLst/>
                        </a:rPr>
                        <a:t> </a:t>
                      </a:r>
                      <a:endParaRPr lang="en-GB" sz="1200" dirty="0">
                        <a:effectLst/>
                        <a:latin typeface="Calibri"/>
                        <a:ea typeface="Times New Roman"/>
                        <a:cs typeface="Times New Roman"/>
                      </a:endParaRPr>
                    </a:p>
                  </a:txBody>
                  <a:tcPr marL="47961" marR="47961" marT="0" marB="0">
                    <a:lnR w="12700" cmpd="sng">
                      <a:noFill/>
                    </a:lnR>
                    <a:noFill/>
                  </a:tcPr>
                </a:tc>
                <a:tc gridSpan="2">
                  <a:txBody>
                    <a:bodyPr/>
                    <a:lstStyle/>
                    <a:p>
                      <a:pPr marL="342900" lvl="0" indent="-342900" algn="just">
                        <a:lnSpc>
                          <a:spcPct val="115000"/>
                        </a:lnSpc>
                        <a:spcAft>
                          <a:spcPts val="0"/>
                        </a:spcAft>
                        <a:buFont typeface="Wingdings"/>
                        <a:buChar char=""/>
                      </a:pPr>
                      <a:r>
                        <a:rPr lang="en-GB" sz="1200" dirty="0">
                          <a:effectLst/>
                        </a:rPr>
                        <a:t>Wounding / causing grievous bodily harm with intent</a:t>
                      </a:r>
                      <a:endParaRPr lang="en-GB" sz="1200" dirty="0">
                        <a:effectLst/>
                        <a:latin typeface="Calibri"/>
                        <a:ea typeface="Times New Roman"/>
                        <a:cs typeface="Times New Roman"/>
                      </a:endParaRPr>
                    </a:p>
                  </a:txBody>
                  <a:tcPr marL="47961" marR="47961"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accent1">
                        <a:lumMod val="20000"/>
                        <a:lumOff val="80000"/>
                      </a:schemeClr>
                    </a:solidFill>
                  </a:tcPr>
                </a:tc>
                <a:tc hMerge="1">
                  <a:txBody>
                    <a:bodyPr/>
                    <a:lstStyle/>
                    <a:p>
                      <a:endParaRPr lang="en-GB"/>
                    </a:p>
                  </a:txBody>
                  <a:tcPr/>
                </a:tc>
                <a:tc>
                  <a:txBody>
                    <a:bodyPr/>
                    <a:lstStyle/>
                    <a:p>
                      <a:pPr marL="342900" lvl="0" indent="-342900" algn="just">
                        <a:lnSpc>
                          <a:spcPct val="115000"/>
                        </a:lnSpc>
                        <a:spcAft>
                          <a:spcPts val="0"/>
                        </a:spcAft>
                        <a:buFont typeface="Wingdings"/>
                        <a:buChar char=""/>
                      </a:pPr>
                      <a:r>
                        <a:rPr lang="en-GB" sz="1200" dirty="0">
                          <a:effectLst/>
                        </a:rPr>
                        <a:t>False imprisonment</a:t>
                      </a:r>
                      <a:endParaRPr lang="en-GB" sz="1200" dirty="0">
                        <a:effectLst/>
                        <a:latin typeface="Calibri"/>
                        <a:ea typeface="Times New Roman"/>
                        <a:cs typeface="Times New Roman"/>
                      </a:endParaRPr>
                    </a:p>
                  </a:txBody>
                  <a:tcPr marL="47961" marR="47961"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accent1">
                        <a:lumMod val="20000"/>
                        <a:lumOff val="80000"/>
                      </a:schemeClr>
                    </a:solidFill>
                  </a:tcPr>
                </a:tc>
                <a:extLst>
                  <a:ext uri="{0D108BD9-81ED-4DB2-BD59-A6C34878D82A}">
                    <a16:rowId xmlns:a16="http://schemas.microsoft.com/office/drawing/2014/main" val="10003"/>
                  </a:ext>
                </a:extLst>
              </a:tr>
              <a:tr h="219616">
                <a:tc>
                  <a:txBody>
                    <a:bodyPr/>
                    <a:lstStyle/>
                    <a:p>
                      <a:pPr algn="just">
                        <a:lnSpc>
                          <a:spcPct val="115000"/>
                        </a:lnSpc>
                        <a:spcAft>
                          <a:spcPts val="0"/>
                        </a:spcAft>
                      </a:pPr>
                      <a:r>
                        <a:rPr lang="en-GB" sz="1200" dirty="0">
                          <a:effectLst/>
                        </a:rPr>
                        <a:t> </a:t>
                      </a:r>
                      <a:endParaRPr lang="en-GB" sz="1200" dirty="0">
                        <a:effectLst/>
                        <a:latin typeface="Calibri"/>
                        <a:ea typeface="Times New Roman"/>
                        <a:cs typeface="Times New Roman"/>
                      </a:endParaRPr>
                    </a:p>
                  </a:txBody>
                  <a:tcPr marL="47961" marR="47961" marT="0" marB="0">
                    <a:lnR w="12700" cmpd="sng">
                      <a:noFill/>
                    </a:lnR>
                    <a:noFill/>
                  </a:tcPr>
                </a:tc>
                <a:tc gridSpan="2">
                  <a:txBody>
                    <a:bodyPr/>
                    <a:lstStyle/>
                    <a:p>
                      <a:pPr marL="342900" lvl="0" indent="-342900" algn="just">
                        <a:lnSpc>
                          <a:spcPct val="115000"/>
                        </a:lnSpc>
                        <a:spcAft>
                          <a:spcPts val="0"/>
                        </a:spcAft>
                        <a:buFont typeface="Wingdings"/>
                        <a:buChar char=""/>
                      </a:pPr>
                      <a:r>
                        <a:rPr lang="en-GB" sz="1200" dirty="0">
                          <a:effectLst/>
                        </a:rPr>
                        <a:t>Arson with intent to endanger life </a:t>
                      </a:r>
                      <a:endParaRPr lang="en-GB" sz="1200" dirty="0">
                        <a:effectLst/>
                        <a:latin typeface="Calibri"/>
                        <a:ea typeface="Times New Roman"/>
                        <a:cs typeface="Times New Roman"/>
                      </a:endParaRPr>
                    </a:p>
                  </a:txBody>
                  <a:tcPr marL="47961" marR="47961"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accent1">
                        <a:lumMod val="20000"/>
                        <a:lumOff val="80000"/>
                      </a:schemeClr>
                    </a:solidFill>
                  </a:tcPr>
                </a:tc>
                <a:tc hMerge="1">
                  <a:txBody>
                    <a:bodyPr/>
                    <a:lstStyle/>
                    <a:p>
                      <a:endParaRPr lang="en-GB"/>
                    </a:p>
                  </a:txBody>
                  <a:tcPr/>
                </a:tc>
                <a:tc>
                  <a:txBody>
                    <a:bodyPr/>
                    <a:lstStyle/>
                    <a:p>
                      <a:pPr marL="342900" lvl="0" indent="-342900" algn="just">
                        <a:lnSpc>
                          <a:spcPct val="115000"/>
                        </a:lnSpc>
                        <a:spcAft>
                          <a:spcPts val="0"/>
                        </a:spcAft>
                        <a:buFont typeface="Wingdings"/>
                        <a:buChar char=""/>
                      </a:pPr>
                      <a:r>
                        <a:rPr lang="en-GB" sz="1200" dirty="0">
                          <a:effectLst/>
                        </a:rPr>
                        <a:t>Kidnap</a:t>
                      </a:r>
                      <a:endParaRPr lang="en-GB" sz="1200" dirty="0">
                        <a:effectLst/>
                        <a:latin typeface="Calibri"/>
                        <a:ea typeface="Times New Roman"/>
                        <a:cs typeface="Times New Roman"/>
                      </a:endParaRPr>
                    </a:p>
                  </a:txBody>
                  <a:tcPr marL="47961" marR="47961"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accent1">
                        <a:lumMod val="20000"/>
                        <a:lumOff val="80000"/>
                      </a:schemeClr>
                    </a:solidFill>
                  </a:tcPr>
                </a:tc>
                <a:extLst>
                  <a:ext uri="{0D108BD9-81ED-4DB2-BD59-A6C34878D82A}">
                    <a16:rowId xmlns:a16="http://schemas.microsoft.com/office/drawing/2014/main" val="10004"/>
                  </a:ext>
                </a:extLst>
              </a:tr>
              <a:tr h="315368">
                <a:tc>
                  <a:txBody>
                    <a:bodyPr/>
                    <a:lstStyle/>
                    <a:p>
                      <a:pPr algn="just">
                        <a:lnSpc>
                          <a:spcPct val="115000"/>
                        </a:lnSpc>
                        <a:spcAft>
                          <a:spcPts val="0"/>
                        </a:spcAft>
                      </a:pPr>
                      <a:r>
                        <a:rPr lang="en-GB" sz="1200" dirty="0">
                          <a:effectLst/>
                        </a:rPr>
                        <a:t> </a:t>
                      </a:r>
                      <a:endParaRPr lang="en-GB" sz="1200" dirty="0">
                        <a:effectLst/>
                        <a:latin typeface="Calibri"/>
                        <a:ea typeface="Times New Roman"/>
                        <a:cs typeface="Times New Roman"/>
                      </a:endParaRPr>
                    </a:p>
                  </a:txBody>
                  <a:tcPr marL="47961" marR="47961" marT="0" marB="0">
                    <a:noFill/>
                  </a:tcPr>
                </a:tc>
                <a:tc gridSpan="3">
                  <a:txBody>
                    <a:bodyPr/>
                    <a:lstStyle/>
                    <a:p>
                      <a:pPr algn="just">
                        <a:lnSpc>
                          <a:spcPct val="115000"/>
                        </a:lnSpc>
                        <a:spcAft>
                          <a:spcPts val="0"/>
                        </a:spcAft>
                      </a:pPr>
                      <a:r>
                        <a:rPr lang="en-GB" sz="1400" b="1" kern="1200" dirty="0">
                          <a:solidFill>
                            <a:schemeClr val="lt1"/>
                          </a:solidFill>
                          <a:effectLst/>
                          <a:latin typeface="+mn-lt"/>
                          <a:ea typeface="+mn-ea"/>
                          <a:cs typeface="+mn-cs"/>
                        </a:rPr>
                        <a:t>Persistently targeted victims</a:t>
                      </a:r>
                    </a:p>
                  </a:txBody>
                  <a:tcPr marL="47961" marR="47961" marT="0" marB="0" anchor="ctr">
                    <a:lnT w="12700" cmpd="sng">
                      <a:noFill/>
                    </a:lnT>
                    <a:solidFill>
                      <a:schemeClr val="accent1">
                        <a:lumMod val="75000"/>
                      </a:schemeClr>
                    </a:solid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5"/>
                  </a:ext>
                </a:extLst>
              </a:tr>
              <a:tr h="532045">
                <a:tc>
                  <a:txBody>
                    <a:bodyPr/>
                    <a:lstStyle/>
                    <a:p>
                      <a:pPr algn="just">
                        <a:lnSpc>
                          <a:spcPct val="115000"/>
                        </a:lnSpc>
                        <a:spcAft>
                          <a:spcPts val="0"/>
                        </a:spcAft>
                      </a:pPr>
                      <a:r>
                        <a:rPr lang="en-GB" sz="1200" dirty="0">
                          <a:effectLst/>
                        </a:rPr>
                        <a:t> </a:t>
                      </a:r>
                      <a:endParaRPr lang="en-GB" sz="1200" dirty="0">
                        <a:effectLst/>
                        <a:latin typeface="Calibri"/>
                        <a:ea typeface="Times New Roman"/>
                        <a:cs typeface="Times New Roman"/>
                      </a:endParaRPr>
                    </a:p>
                  </a:txBody>
                  <a:tcPr marL="47961" marR="47961" marT="0" marB="0">
                    <a:noFill/>
                  </a:tcPr>
                </a:tc>
                <a:tc gridSpan="3">
                  <a:txBody>
                    <a:bodyPr/>
                    <a:lstStyle/>
                    <a:p>
                      <a:pPr algn="just">
                        <a:lnSpc>
                          <a:spcPct val="115000"/>
                        </a:lnSpc>
                        <a:spcAft>
                          <a:spcPts val="0"/>
                        </a:spcAft>
                      </a:pPr>
                      <a:r>
                        <a:rPr lang="en-GB" sz="1200" dirty="0">
                          <a:effectLst/>
                        </a:rPr>
                        <a:t>A victim that has been targeted repeatedly as a direct victim of crime over a period of time; particularly if they have been deliberately targeted; or they are a victim of a sustained campaign of harassment or stalking.</a:t>
                      </a:r>
                      <a:endParaRPr lang="en-GB" sz="1200" dirty="0">
                        <a:effectLst/>
                        <a:latin typeface="Calibri"/>
                        <a:ea typeface="Times New Roman"/>
                        <a:cs typeface="Times New Roman"/>
                      </a:endParaRPr>
                    </a:p>
                  </a:txBody>
                  <a:tcPr marL="47961" marR="47961" marT="0" marB="0" anchor="ct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6"/>
                  </a:ext>
                </a:extLst>
              </a:tr>
              <a:tr h="263665">
                <a:tc>
                  <a:txBody>
                    <a:bodyPr/>
                    <a:lstStyle/>
                    <a:p>
                      <a:pPr algn="just">
                        <a:lnSpc>
                          <a:spcPct val="115000"/>
                        </a:lnSpc>
                        <a:spcAft>
                          <a:spcPts val="0"/>
                        </a:spcAft>
                      </a:pPr>
                      <a:r>
                        <a:rPr lang="en-GB" sz="1200" b="1" dirty="0">
                          <a:solidFill>
                            <a:schemeClr val="bg1"/>
                          </a:solidFill>
                          <a:effectLst/>
                        </a:rPr>
                        <a:t> </a:t>
                      </a:r>
                      <a:endParaRPr lang="en-GB" sz="1200" b="1" dirty="0">
                        <a:solidFill>
                          <a:schemeClr val="bg1"/>
                        </a:solidFill>
                        <a:effectLst/>
                        <a:latin typeface="Calibri"/>
                        <a:ea typeface="Times New Roman"/>
                        <a:cs typeface="Times New Roman"/>
                      </a:endParaRPr>
                    </a:p>
                  </a:txBody>
                  <a:tcPr marL="47961" marR="47961" marT="0" marB="0">
                    <a:noFill/>
                  </a:tcPr>
                </a:tc>
                <a:tc gridSpan="3">
                  <a:txBody>
                    <a:bodyPr/>
                    <a:lstStyle/>
                    <a:p>
                      <a:pPr algn="just">
                        <a:lnSpc>
                          <a:spcPct val="115000"/>
                        </a:lnSpc>
                        <a:spcAft>
                          <a:spcPts val="0"/>
                        </a:spcAft>
                      </a:pPr>
                      <a:r>
                        <a:rPr lang="en-GB" sz="1400" b="1" dirty="0">
                          <a:solidFill>
                            <a:schemeClr val="bg1"/>
                          </a:solidFill>
                          <a:effectLst/>
                        </a:rPr>
                        <a:t>Vulnerable victims</a:t>
                      </a:r>
                      <a:endParaRPr lang="en-GB" sz="1400" b="1" dirty="0">
                        <a:solidFill>
                          <a:schemeClr val="bg1"/>
                        </a:solidFill>
                        <a:effectLst/>
                        <a:latin typeface="Calibri"/>
                        <a:ea typeface="Times New Roman"/>
                        <a:cs typeface="Times New Roman"/>
                      </a:endParaRPr>
                    </a:p>
                  </a:txBody>
                  <a:tcPr marL="47961" marR="47961" marT="0" marB="0" anchor="ctr">
                    <a:solidFill>
                      <a:schemeClr val="accent1">
                        <a:lumMod val="75000"/>
                      </a:schemeClr>
                    </a:solid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7"/>
                  </a:ext>
                </a:extLst>
              </a:tr>
              <a:tr h="219616">
                <a:tc>
                  <a:txBody>
                    <a:bodyPr/>
                    <a:lstStyle/>
                    <a:p>
                      <a:pPr algn="just">
                        <a:lnSpc>
                          <a:spcPct val="115000"/>
                        </a:lnSpc>
                        <a:spcAft>
                          <a:spcPts val="0"/>
                        </a:spcAft>
                      </a:pPr>
                      <a:r>
                        <a:rPr lang="en-GB" sz="1200" dirty="0">
                          <a:effectLst/>
                        </a:rPr>
                        <a:t> </a:t>
                      </a:r>
                      <a:endParaRPr lang="en-GB" sz="1200" dirty="0">
                        <a:effectLst/>
                        <a:latin typeface="Calibri"/>
                        <a:ea typeface="Times New Roman"/>
                        <a:cs typeface="Times New Roman"/>
                      </a:endParaRPr>
                    </a:p>
                  </a:txBody>
                  <a:tcPr marL="47961" marR="47961" marT="0" marB="0">
                    <a:noFill/>
                  </a:tcPr>
                </a:tc>
                <a:tc gridSpan="3">
                  <a:txBody>
                    <a:bodyPr/>
                    <a:lstStyle/>
                    <a:p>
                      <a:pPr algn="just">
                        <a:lnSpc>
                          <a:spcPct val="115000"/>
                        </a:lnSpc>
                        <a:spcAft>
                          <a:spcPts val="0"/>
                        </a:spcAft>
                      </a:pPr>
                      <a:r>
                        <a:rPr lang="en-GB" sz="1200" dirty="0">
                          <a:effectLst/>
                        </a:rPr>
                        <a:t>All victims who are under 18 years of age at the time of the offence.</a:t>
                      </a:r>
                      <a:endParaRPr lang="en-GB" sz="1200" dirty="0">
                        <a:effectLst/>
                        <a:latin typeface="Calibri"/>
                        <a:ea typeface="Times New Roman"/>
                        <a:cs typeface="Times New Roman"/>
                      </a:endParaRPr>
                    </a:p>
                  </a:txBody>
                  <a:tcPr marL="47961" marR="47961" marT="0" marB="0" anchor="ctr">
                    <a:solidFill>
                      <a:schemeClr val="accent1">
                        <a:lumMod val="20000"/>
                        <a:lumOff val="80000"/>
                      </a:schemeClr>
                    </a:solid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8"/>
                  </a:ext>
                </a:extLst>
              </a:tr>
              <a:tr h="283346">
                <a:tc>
                  <a:txBody>
                    <a:bodyPr/>
                    <a:lstStyle/>
                    <a:p>
                      <a:pPr algn="just">
                        <a:lnSpc>
                          <a:spcPct val="115000"/>
                        </a:lnSpc>
                        <a:spcAft>
                          <a:spcPts val="0"/>
                        </a:spcAft>
                      </a:pPr>
                      <a:r>
                        <a:rPr lang="en-GB" sz="1200" dirty="0">
                          <a:effectLst/>
                        </a:rPr>
                        <a:t> </a:t>
                      </a:r>
                      <a:endParaRPr lang="en-GB" sz="1200" dirty="0">
                        <a:effectLst/>
                        <a:latin typeface="Calibri"/>
                        <a:ea typeface="Times New Roman"/>
                        <a:cs typeface="Times New Roman"/>
                      </a:endParaRPr>
                    </a:p>
                  </a:txBody>
                  <a:tcPr marL="47961" marR="47961" marT="0" marB="0">
                    <a:noFill/>
                  </a:tcPr>
                </a:tc>
                <a:tc gridSpan="3">
                  <a:txBody>
                    <a:bodyPr/>
                    <a:lstStyle/>
                    <a:p>
                      <a:pPr algn="just">
                        <a:lnSpc>
                          <a:spcPct val="115000"/>
                        </a:lnSpc>
                        <a:spcAft>
                          <a:spcPts val="0"/>
                        </a:spcAft>
                      </a:pPr>
                      <a:r>
                        <a:rPr lang="en-GB" sz="1200" dirty="0">
                          <a:effectLst/>
                        </a:rPr>
                        <a:t>Victims whose quality of the evidence is likely to be affected because they:</a:t>
                      </a:r>
                      <a:endParaRPr lang="en-GB" sz="1200" dirty="0">
                        <a:effectLst/>
                        <a:latin typeface="Calibri"/>
                        <a:ea typeface="Times New Roman"/>
                        <a:cs typeface="Times New Roman"/>
                      </a:endParaRPr>
                    </a:p>
                  </a:txBody>
                  <a:tcPr marL="47961" marR="47961" marT="0" marB="0" anchor="ctr">
                    <a:solidFill>
                      <a:schemeClr val="accent1">
                        <a:lumMod val="20000"/>
                        <a:lumOff val="80000"/>
                      </a:schemeClr>
                    </a:solid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9"/>
                  </a:ext>
                </a:extLst>
              </a:tr>
              <a:tr h="224845">
                <a:tc>
                  <a:txBody>
                    <a:bodyPr/>
                    <a:lstStyle/>
                    <a:p>
                      <a:pPr algn="just">
                        <a:lnSpc>
                          <a:spcPct val="115000"/>
                        </a:lnSpc>
                        <a:spcAft>
                          <a:spcPts val="0"/>
                        </a:spcAft>
                      </a:pPr>
                      <a:r>
                        <a:rPr lang="en-GB" sz="1200" dirty="0">
                          <a:effectLst/>
                        </a:rPr>
                        <a:t> </a:t>
                      </a:r>
                      <a:endParaRPr lang="en-GB" sz="1200" dirty="0">
                        <a:effectLst/>
                        <a:latin typeface="Calibri"/>
                        <a:ea typeface="Times New Roman"/>
                        <a:cs typeface="Times New Roman"/>
                      </a:endParaRPr>
                    </a:p>
                  </a:txBody>
                  <a:tcPr marL="47961" marR="47961" marT="0" marB="0">
                    <a:noFill/>
                  </a:tcPr>
                </a:tc>
                <a:tc gridSpan="3">
                  <a:txBody>
                    <a:bodyPr/>
                    <a:lstStyle/>
                    <a:p>
                      <a:pPr marL="342900" lvl="0" indent="-342900" algn="just">
                        <a:lnSpc>
                          <a:spcPct val="115000"/>
                        </a:lnSpc>
                        <a:spcAft>
                          <a:spcPts val="0"/>
                        </a:spcAft>
                        <a:buFont typeface="Wingdings"/>
                        <a:buChar char=""/>
                      </a:pPr>
                      <a:r>
                        <a:rPr lang="en-GB" sz="1200" dirty="0">
                          <a:effectLst/>
                        </a:rPr>
                        <a:t>suffer from mental disorder within the meaning of the Mental Health Act 1983</a:t>
                      </a:r>
                      <a:endParaRPr lang="en-GB" sz="1200" dirty="0">
                        <a:effectLst/>
                        <a:latin typeface="Calibri"/>
                        <a:ea typeface="Times New Roman"/>
                        <a:cs typeface="Times New Roman"/>
                      </a:endParaRPr>
                    </a:p>
                  </a:txBody>
                  <a:tcPr marL="47961" marR="47961" marT="0" marB="0" anchor="ctr">
                    <a:solidFill>
                      <a:schemeClr val="accent1">
                        <a:lumMod val="20000"/>
                        <a:lumOff val="80000"/>
                      </a:schemeClr>
                    </a:solid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10"/>
                  </a:ext>
                </a:extLst>
              </a:tr>
              <a:tr h="238713">
                <a:tc>
                  <a:txBody>
                    <a:bodyPr/>
                    <a:lstStyle/>
                    <a:p>
                      <a:pPr algn="just">
                        <a:lnSpc>
                          <a:spcPct val="115000"/>
                        </a:lnSpc>
                        <a:spcAft>
                          <a:spcPts val="0"/>
                        </a:spcAft>
                      </a:pPr>
                      <a:r>
                        <a:rPr lang="en-GB" sz="1200" dirty="0">
                          <a:effectLst/>
                        </a:rPr>
                        <a:t> </a:t>
                      </a:r>
                      <a:endParaRPr lang="en-GB" sz="1200" dirty="0">
                        <a:effectLst/>
                        <a:latin typeface="Calibri"/>
                        <a:ea typeface="Times New Roman"/>
                        <a:cs typeface="Times New Roman"/>
                      </a:endParaRPr>
                    </a:p>
                  </a:txBody>
                  <a:tcPr marL="47961" marR="47961" marT="0" marB="0">
                    <a:noFill/>
                  </a:tcPr>
                </a:tc>
                <a:tc gridSpan="3">
                  <a:txBody>
                    <a:bodyPr/>
                    <a:lstStyle/>
                    <a:p>
                      <a:pPr marL="342900" lvl="0" indent="-342900" algn="just">
                        <a:lnSpc>
                          <a:spcPct val="115000"/>
                        </a:lnSpc>
                        <a:spcAft>
                          <a:spcPts val="0"/>
                        </a:spcAft>
                        <a:buFont typeface="Wingdings"/>
                        <a:buChar char=""/>
                      </a:pPr>
                      <a:r>
                        <a:rPr lang="en-GB" sz="1200" dirty="0">
                          <a:effectLst/>
                        </a:rPr>
                        <a:t>have a significant impairment of intelligence and social functioning</a:t>
                      </a:r>
                      <a:endParaRPr lang="en-GB" sz="1200" dirty="0">
                        <a:effectLst/>
                        <a:latin typeface="Calibri"/>
                        <a:ea typeface="Times New Roman"/>
                        <a:cs typeface="Times New Roman"/>
                      </a:endParaRPr>
                    </a:p>
                  </a:txBody>
                  <a:tcPr marL="47961" marR="47961" marT="0" marB="0" anchor="ctr">
                    <a:solidFill>
                      <a:schemeClr val="accent1">
                        <a:lumMod val="20000"/>
                        <a:lumOff val="80000"/>
                      </a:schemeClr>
                    </a:solid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11"/>
                  </a:ext>
                </a:extLst>
              </a:tr>
              <a:tr h="283868">
                <a:tc>
                  <a:txBody>
                    <a:bodyPr/>
                    <a:lstStyle/>
                    <a:p>
                      <a:pPr algn="just">
                        <a:lnSpc>
                          <a:spcPct val="115000"/>
                        </a:lnSpc>
                        <a:spcAft>
                          <a:spcPts val="0"/>
                        </a:spcAft>
                      </a:pPr>
                      <a:r>
                        <a:rPr lang="en-GB" sz="1200" dirty="0">
                          <a:effectLst/>
                        </a:rPr>
                        <a:t> </a:t>
                      </a:r>
                      <a:endParaRPr lang="en-GB" sz="1200" dirty="0">
                        <a:effectLst/>
                        <a:latin typeface="Calibri"/>
                        <a:ea typeface="Times New Roman"/>
                        <a:cs typeface="Times New Roman"/>
                      </a:endParaRPr>
                    </a:p>
                  </a:txBody>
                  <a:tcPr marL="47961" marR="47961" marT="0" marB="0">
                    <a:noFill/>
                  </a:tcPr>
                </a:tc>
                <a:tc gridSpan="3">
                  <a:txBody>
                    <a:bodyPr/>
                    <a:lstStyle/>
                    <a:p>
                      <a:pPr marL="342900" lvl="0" indent="-342900" algn="just">
                        <a:lnSpc>
                          <a:spcPct val="115000"/>
                        </a:lnSpc>
                        <a:spcAft>
                          <a:spcPts val="0"/>
                        </a:spcAft>
                        <a:buFont typeface="Wingdings"/>
                        <a:buChar char=""/>
                      </a:pPr>
                      <a:r>
                        <a:rPr lang="en-GB" sz="1200" dirty="0">
                          <a:effectLst/>
                        </a:rPr>
                        <a:t>have a physical disability or is suffering from a physical disorder.</a:t>
                      </a:r>
                      <a:endParaRPr lang="en-GB" sz="1200" dirty="0">
                        <a:effectLst/>
                        <a:latin typeface="Calibri"/>
                        <a:ea typeface="Times New Roman"/>
                        <a:cs typeface="Times New Roman"/>
                      </a:endParaRPr>
                    </a:p>
                  </a:txBody>
                  <a:tcPr marL="47961" marR="47961" marT="0" marB="0" anchor="ctr">
                    <a:solidFill>
                      <a:schemeClr val="accent1">
                        <a:lumMod val="20000"/>
                        <a:lumOff val="80000"/>
                      </a:schemeClr>
                    </a:solid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12"/>
                  </a:ext>
                </a:extLst>
              </a:tr>
              <a:tr h="292517">
                <a:tc>
                  <a:txBody>
                    <a:bodyPr/>
                    <a:lstStyle/>
                    <a:p>
                      <a:pPr algn="just">
                        <a:lnSpc>
                          <a:spcPct val="115000"/>
                        </a:lnSpc>
                        <a:spcAft>
                          <a:spcPts val="0"/>
                        </a:spcAft>
                      </a:pPr>
                      <a:r>
                        <a:rPr lang="en-GB" sz="1200" b="1" dirty="0">
                          <a:solidFill>
                            <a:schemeClr val="bg1"/>
                          </a:solidFill>
                          <a:effectLst/>
                        </a:rPr>
                        <a:t> </a:t>
                      </a:r>
                      <a:endParaRPr lang="en-GB" sz="1200" b="1" dirty="0">
                        <a:solidFill>
                          <a:schemeClr val="bg1"/>
                        </a:solidFill>
                        <a:effectLst/>
                        <a:latin typeface="Calibri"/>
                        <a:ea typeface="Times New Roman"/>
                        <a:cs typeface="Times New Roman"/>
                      </a:endParaRPr>
                    </a:p>
                  </a:txBody>
                  <a:tcPr marL="47961" marR="47961" marT="0" marB="0">
                    <a:noFill/>
                  </a:tcPr>
                </a:tc>
                <a:tc gridSpan="3">
                  <a:txBody>
                    <a:bodyPr/>
                    <a:lstStyle/>
                    <a:p>
                      <a:pPr algn="just">
                        <a:lnSpc>
                          <a:spcPct val="115000"/>
                        </a:lnSpc>
                        <a:spcAft>
                          <a:spcPts val="0"/>
                        </a:spcAft>
                      </a:pPr>
                      <a:r>
                        <a:rPr lang="en-GB" sz="1400" b="1" dirty="0">
                          <a:solidFill>
                            <a:schemeClr val="bg1"/>
                          </a:solidFill>
                          <a:effectLst/>
                        </a:rPr>
                        <a:t>Intimidated victims</a:t>
                      </a:r>
                      <a:endParaRPr lang="en-GB" sz="1400" b="1" dirty="0">
                        <a:solidFill>
                          <a:schemeClr val="bg1"/>
                        </a:solidFill>
                        <a:effectLst/>
                        <a:latin typeface="Calibri"/>
                        <a:ea typeface="Times New Roman"/>
                        <a:cs typeface="Times New Roman"/>
                      </a:endParaRPr>
                    </a:p>
                  </a:txBody>
                  <a:tcPr marL="47961" marR="47961" marT="0" marB="0" anchor="ctr">
                    <a:solidFill>
                      <a:schemeClr val="accent1">
                        <a:lumMod val="75000"/>
                      </a:schemeClr>
                    </a:solid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13"/>
                  </a:ext>
                </a:extLst>
              </a:tr>
              <a:tr h="507952">
                <a:tc>
                  <a:txBody>
                    <a:bodyPr/>
                    <a:lstStyle/>
                    <a:p>
                      <a:pPr algn="just">
                        <a:lnSpc>
                          <a:spcPct val="115000"/>
                        </a:lnSpc>
                        <a:spcAft>
                          <a:spcPts val="0"/>
                        </a:spcAft>
                      </a:pPr>
                      <a:r>
                        <a:rPr lang="en-GB" sz="1200" dirty="0">
                          <a:effectLst/>
                        </a:rPr>
                        <a:t> </a:t>
                      </a:r>
                      <a:endParaRPr lang="en-GB" sz="1200" dirty="0">
                        <a:effectLst/>
                        <a:latin typeface="Calibri"/>
                        <a:ea typeface="Times New Roman"/>
                        <a:cs typeface="Times New Roman"/>
                      </a:endParaRPr>
                    </a:p>
                  </a:txBody>
                  <a:tcPr marL="47961" marR="47961" marT="0" marB="0">
                    <a:noFill/>
                  </a:tcPr>
                </a:tc>
                <a:tc gridSpan="3">
                  <a:txBody>
                    <a:bodyPr/>
                    <a:lstStyle/>
                    <a:p>
                      <a:pPr algn="just">
                        <a:lnSpc>
                          <a:spcPct val="115000"/>
                        </a:lnSpc>
                        <a:spcAft>
                          <a:spcPts val="0"/>
                        </a:spcAft>
                      </a:pPr>
                      <a:r>
                        <a:rPr lang="en-GB" sz="1200" dirty="0">
                          <a:effectLst/>
                        </a:rPr>
                        <a:t>Victims whose quality of evidence may be affected because of fear or distress about testifying in court.   </a:t>
                      </a:r>
                    </a:p>
                    <a:p>
                      <a:pPr algn="just">
                        <a:lnSpc>
                          <a:spcPct val="115000"/>
                        </a:lnSpc>
                        <a:spcAft>
                          <a:spcPts val="0"/>
                        </a:spcAft>
                      </a:pPr>
                      <a:r>
                        <a:rPr lang="en-GB" sz="1200" dirty="0">
                          <a:effectLst/>
                        </a:rPr>
                        <a:t>When assessing whether a victim is intimidated, the service provider must take account of:</a:t>
                      </a:r>
                      <a:endParaRPr lang="en-GB" sz="1200" dirty="0">
                        <a:effectLst/>
                        <a:latin typeface="Calibri"/>
                        <a:ea typeface="Times New Roman"/>
                        <a:cs typeface="Times New Roman"/>
                      </a:endParaRPr>
                    </a:p>
                  </a:txBody>
                  <a:tcPr marL="47961" marR="47961" marT="0" marB="0" anchor="ct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14"/>
                  </a:ext>
                </a:extLst>
              </a:tr>
              <a:tr h="520890">
                <a:tc>
                  <a:txBody>
                    <a:bodyPr/>
                    <a:lstStyle/>
                    <a:p>
                      <a:pPr algn="just">
                        <a:lnSpc>
                          <a:spcPct val="115000"/>
                        </a:lnSpc>
                        <a:spcAft>
                          <a:spcPts val="0"/>
                        </a:spcAft>
                      </a:pPr>
                      <a:r>
                        <a:rPr lang="en-GB" sz="1200" dirty="0">
                          <a:effectLst/>
                        </a:rPr>
                        <a:t> </a:t>
                      </a:r>
                      <a:endParaRPr lang="en-GB" sz="1200" dirty="0">
                        <a:effectLst/>
                        <a:latin typeface="Calibri"/>
                        <a:ea typeface="Times New Roman"/>
                        <a:cs typeface="Times New Roman"/>
                      </a:endParaRPr>
                    </a:p>
                  </a:txBody>
                  <a:tcPr marL="47961" marR="47961" marT="0" marB="0">
                    <a:noFill/>
                  </a:tcPr>
                </a:tc>
                <a:tc gridSpan="3">
                  <a:txBody>
                    <a:bodyPr/>
                    <a:lstStyle/>
                    <a:p>
                      <a:pPr marL="342900" lvl="0" indent="-342900" algn="just">
                        <a:lnSpc>
                          <a:spcPct val="115000"/>
                        </a:lnSpc>
                        <a:spcAft>
                          <a:spcPts val="0"/>
                        </a:spcAft>
                        <a:buFont typeface="Wingdings"/>
                        <a:buChar char=""/>
                      </a:pPr>
                      <a:r>
                        <a:rPr lang="en-GB" sz="1200" dirty="0">
                          <a:effectLst/>
                        </a:rPr>
                        <a:t>behaviour towards the victim on the part of the accused, members of the family or associates of the accused, and any other person who is likely to be an accused or witness in a potential court case</a:t>
                      </a:r>
                      <a:endParaRPr lang="en-GB" sz="1200" dirty="0">
                        <a:effectLst/>
                        <a:latin typeface="Calibri"/>
                        <a:ea typeface="Times New Roman"/>
                        <a:cs typeface="Times New Roman"/>
                      </a:endParaRPr>
                    </a:p>
                  </a:txBody>
                  <a:tcPr marL="47961" marR="47961" marT="0" marB="0" anchor="ct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15"/>
                  </a:ext>
                </a:extLst>
              </a:tr>
              <a:tr h="507952">
                <a:tc>
                  <a:txBody>
                    <a:bodyPr/>
                    <a:lstStyle/>
                    <a:p>
                      <a:pPr algn="just">
                        <a:lnSpc>
                          <a:spcPct val="115000"/>
                        </a:lnSpc>
                        <a:spcAft>
                          <a:spcPts val="0"/>
                        </a:spcAft>
                      </a:pPr>
                      <a:r>
                        <a:rPr lang="en-GB" sz="1200" dirty="0">
                          <a:effectLst/>
                        </a:rPr>
                        <a:t> </a:t>
                      </a:r>
                      <a:endParaRPr lang="en-GB" sz="1200" dirty="0">
                        <a:effectLst/>
                        <a:latin typeface="Calibri"/>
                        <a:ea typeface="Times New Roman"/>
                        <a:cs typeface="Times New Roman"/>
                      </a:endParaRPr>
                    </a:p>
                  </a:txBody>
                  <a:tcPr marL="47961" marR="47961" marT="0" marB="0">
                    <a:noFill/>
                  </a:tcPr>
                </a:tc>
                <a:tc gridSpan="3">
                  <a:txBody>
                    <a:bodyPr/>
                    <a:lstStyle/>
                    <a:p>
                      <a:pPr marL="342900" lvl="0" indent="-342900" algn="just">
                        <a:lnSpc>
                          <a:spcPct val="115000"/>
                        </a:lnSpc>
                        <a:spcAft>
                          <a:spcPts val="0"/>
                        </a:spcAft>
                        <a:buFont typeface="Wingdings"/>
                        <a:buChar char=""/>
                      </a:pPr>
                      <a:r>
                        <a:rPr lang="en-GB" sz="1200" dirty="0">
                          <a:effectLst/>
                        </a:rPr>
                        <a:t>the nature and alleged circumstance of the offence to which a potential court case relates. Victims of a sexual offence or human trafficking will automatically be considered to be intimidated</a:t>
                      </a:r>
                      <a:endParaRPr lang="en-GB" sz="1200" dirty="0">
                        <a:effectLst/>
                        <a:latin typeface="Calibri"/>
                        <a:ea typeface="Times New Roman"/>
                        <a:cs typeface="Times New Roman"/>
                      </a:endParaRPr>
                    </a:p>
                  </a:txBody>
                  <a:tcPr marL="47961" marR="47961" marT="0" marB="0" anchor="ct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16"/>
                  </a:ext>
                </a:extLst>
              </a:tr>
              <a:tr h="439231">
                <a:tc>
                  <a:txBody>
                    <a:bodyPr/>
                    <a:lstStyle/>
                    <a:p>
                      <a:pPr algn="just">
                        <a:lnSpc>
                          <a:spcPct val="115000"/>
                        </a:lnSpc>
                        <a:spcAft>
                          <a:spcPts val="0"/>
                        </a:spcAft>
                      </a:pPr>
                      <a:r>
                        <a:rPr lang="en-GB" sz="1200" dirty="0">
                          <a:effectLst/>
                        </a:rPr>
                        <a:t> </a:t>
                      </a:r>
                      <a:endParaRPr lang="en-GB" sz="1200" dirty="0">
                        <a:effectLst/>
                        <a:latin typeface="Calibri"/>
                        <a:ea typeface="Times New Roman"/>
                        <a:cs typeface="Times New Roman"/>
                      </a:endParaRPr>
                    </a:p>
                  </a:txBody>
                  <a:tcPr marL="47961" marR="47961" marT="0" marB="0">
                    <a:noFill/>
                  </a:tcPr>
                </a:tc>
                <a:tc gridSpan="3">
                  <a:txBody>
                    <a:bodyPr/>
                    <a:lstStyle/>
                    <a:p>
                      <a:pPr marL="342900" lvl="0" indent="-342900" algn="just">
                        <a:lnSpc>
                          <a:spcPct val="115000"/>
                        </a:lnSpc>
                        <a:spcAft>
                          <a:spcPts val="0"/>
                        </a:spcAft>
                        <a:buFont typeface="Wingdings"/>
                        <a:buChar char=""/>
                      </a:pPr>
                      <a:r>
                        <a:rPr lang="en-GB" sz="1200" dirty="0">
                          <a:effectLst/>
                        </a:rPr>
                        <a:t>the victim’s age and, if relevant, the victim’s social and cultural background, religious beliefs or political opinions, ethnic origin, domestic and employment circumstances.</a:t>
                      </a:r>
                      <a:endParaRPr lang="en-GB" sz="1200" dirty="0">
                        <a:effectLst/>
                        <a:latin typeface="Calibri"/>
                        <a:ea typeface="Times New Roman"/>
                        <a:cs typeface="Times New Roman"/>
                      </a:endParaRPr>
                    </a:p>
                  </a:txBody>
                  <a:tcPr marL="47961" marR="47961" marT="0" marB="0" anchor="ct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17"/>
                  </a:ext>
                </a:extLst>
              </a:tr>
            </a:tbl>
          </a:graphicData>
        </a:graphic>
      </p:graphicFrame>
      <p:sp>
        <p:nvSpPr>
          <p:cNvPr id="11" name="Content Placeholder 1"/>
          <p:cNvSpPr>
            <a:spLocks noGrp="1"/>
          </p:cNvSpPr>
          <p:nvPr>
            <p:ph idx="1"/>
          </p:nvPr>
        </p:nvSpPr>
        <p:spPr>
          <a:xfrm>
            <a:off x="325120" y="1066800"/>
            <a:ext cx="1403668" cy="5334000"/>
          </a:xfrm>
        </p:spPr>
        <p:txBody>
          <a:bodyPr rtlCol="0">
            <a:normAutofit/>
          </a:bodyPr>
          <a:lstStyle/>
          <a:p>
            <a:pPr marL="0" indent="0">
              <a:buNone/>
              <a:defRPr/>
            </a:pPr>
            <a:r>
              <a:rPr lang="en-GB" sz="1400" i="1" dirty="0">
                <a:solidFill>
                  <a:schemeClr val="tx1">
                    <a:lumMod val="95000"/>
                    <a:lumOff val="5000"/>
                  </a:schemeClr>
                </a:solidFill>
              </a:rPr>
              <a:t>The victim’s code of practice (VCOP) defines 4 distinct ‘cohorts’ of victims who should qualify for an ‘</a:t>
            </a:r>
            <a:r>
              <a:rPr lang="en-GB" sz="1400" b="1" i="1" dirty="0">
                <a:solidFill>
                  <a:schemeClr val="tx1">
                    <a:lumMod val="95000"/>
                    <a:lumOff val="5000"/>
                  </a:schemeClr>
                </a:solidFill>
              </a:rPr>
              <a:t>enhanced service’ </a:t>
            </a:r>
            <a:r>
              <a:rPr lang="en-GB" sz="1400" i="1" dirty="0">
                <a:solidFill>
                  <a:schemeClr val="tx1">
                    <a:lumMod val="95000"/>
                    <a:lumOff val="5000"/>
                  </a:schemeClr>
                </a:solidFill>
              </a:rPr>
              <a:t>and referral to support</a:t>
            </a:r>
          </a:p>
          <a:p>
            <a:pPr marL="0" indent="0">
              <a:buNone/>
              <a:defRPr/>
            </a:pPr>
            <a:endParaRPr lang="en-GB" dirty="0">
              <a:solidFill>
                <a:srgbClr val="FF0000"/>
              </a:solidFill>
            </a:endParaRPr>
          </a:p>
        </p:txBody>
      </p:sp>
    </p:spTree>
    <p:extLst>
      <p:ext uri="{BB962C8B-B14F-4D97-AF65-F5344CB8AC3E}">
        <p14:creationId xmlns:p14="http://schemas.microsoft.com/office/powerpoint/2010/main" val="32967720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F3CCCB-012D-8B3E-8A84-A573D46BF923}"/>
              </a:ext>
            </a:extLst>
          </p:cNvPr>
          <p:cNvSpPr>
            <a:spLocks noGrp="1"/>
          </p:cNvSpPr>
          <p:nvPr>
            <p:ph type="title"/>
          </p:nvPr>
        </p:nvSpPr>
        <p:spPr>
          <a:xfrm>
            <a:off x="838200" y="365125"/>
            <a:ext cx="10515600" cy="1325563"/>
          </a:xfrm>
        </p:spPr>
        <p:txBody>
          <a:bodyPr>
            <a:normAutofit/>
          </a:bodyPr>
          <a:lstStyle/>
          <a:p>
            <a:r>
              <a:rPr lang="en-US" sz="5400">
                <a:cs typeface="Calibri Light"/>
              </a:rPr>
              <a:t>Special Measures</a:t>
            </a:r>
          </a:p>
        </p:txBody>
      </p:sp>
      <p:sp>
        <p:nvSpPr>
          <p:cNvPr id="3" name="Content Placeholder 2">
            <a:extLst>
              <a:ext uri="{FF2B5EF4-FFF2-40B4-BE49-F238E27FC236}">
                <a16:creationId xmlns:a16="http://schemas.microsoft.com/office/drawing/2014/main" id="{011F3C87-8263-0271-7B12-8083F69CB902}"/>
              </a:ext>
            </a:extLst>
          </p:cNvPr>
          <p:cNvSpPr>
            <a:spLocks noGrp="1"/>
          </p:cNvSpPr>
          <p:nvPr>
            <p:ph idx="1"/>
          </p:nvPr>
        </p:nvSpPr>
        <p:spPr>
          <a:xfrm>
            <a:off x="838200" y="1929384"/>
            <a:ext cx="10515600" cy="4251960"/>
          </a:xfrm>
        </p:spPr>
        <p:txBody>
          <a:bodyPr vert="horz" lIns="91440" tIns="45720" rIns="91440" bIns="45720" rtlCol="0">
            <a:normAutofit lnSpcReduction="10000"/>
          </a:bodyPr>
          <a:lstStyle/>
          <a:p>
            <a:r>
              <a:rPr lang="en-US" dirty="0">
                <a:ea typeface="+mn-lt"/>
                <a:cs typeface="+mn-lt"/>
              </a:rPr>
              <a:t>These are in place so that those who need extra support to give the very best evidence in court</a:t>
            </a:r>
          </a:p>
          <a:p>
            <a:pPr>
              <a:spcBef>
                <a:spcPct val="30000"/>
              </a:spcBef>
              <a:spcAft>
                <a:spcPct val="0"/>
              </a:spcAft>
            </a:pPr>
            <a:r>
              <a:rPr lang="en-GB" dirty="0">
                <a:ea typeface="+mn-lt"/>
                <a:cs typeface="+mn-lt"/>
              </a:rPr>
              <a:t>The Youth Justice and Criminal Evidence Act 1999 set out a number of special measures that assist vulnerable and intimidated witnesses (both adults &amp; children) to improve the quality of their evidence.</a:t>
            </a:r>
            <a:endParaRPr lang="en-US" dirty="0">
              <a:ea typeface="+mn-lt"/>
              <a:cs typeface="+mn-lt"/>
            </a:endParaRPr>
          </a:p>
          <a:p>
            <a:pPr>
              <a:spcBef>
                <a:spcPts val="0"/>
              </a:spcBef>
            </a:pPr>
            <a:r>
              <a:rPr lang="en-GB" dirty="0">
                <a:ea typeface="+mn-lt"/>
                <a:cs typeface="+mn-lt"/>
              </a:rPr>
              <a:t>Achieving Best Evidence </a:t>
            </a:r>
            <a:endParaRPr lang="en-US" dirty="0">
              <a:ea typeface="+mn-lt"/>
              <a:cs typeface="+mn-lt"/>
            </a:endParaRPr>
          </a:p>
          <a:p>
            <a:pPr>
              <a:spcBef>
                <a:spcPts val="0"/>
              </a:spcBef>
            </a:pPr>
            <a:r>
              <a:rPr lang="en-GB" dirty="0">
                <a:ea typeface="+mn-lt"/>
                <a:cs typeface="+mn-lt"/>
              </a:rPr>
              <a:t>Vulnerable witnesses include children under 18 years old and people with a mental disorder, people significantly impaired by intelligence and social functioning, people with a physical disability.</a:t>
            </a:r>
          </a:p>
          <a:p>
            <a:endParaRPr lang="en-US" sz="2200" dirty="0">
              <a:ea typeface="Calibri" panose="020F0502020204030204"/>
              <a:cs typeface="Calibri" panose="020F0502020204030204"/>
            </a:endParaRPr>
          </a:p>
          <a:p>
            <a:endParaRPr lang="en-US" sz="2200" dirty="0"/>
          </a:p>
        </p:txBody>
      </p:sp>
    </p:spTree>
    <p:extLst>
      <p:ext uri="{BB962C8B-B14F-4D97-AF65-F5344CB8AC3E}">
        <p14:creationId xmlns:p14="http://schemas.microsoft.com/office/powerpoint/2010/main" val="224116447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B2E4AB-AA3E-67C5-3192-E9A70393EC98}"/>
              </a:ext>
            </a:extLst>
          </p:cNvPr>
          <p:cNvSpPr>
            <a:spLocks noGrp="1"/>
          </p:cNvSpPr>
          <p:nvPr>
            <p:ph type="title"/>
          </p:nvPr>
        </p:nvSpPr>
        <p:spPr>
          <a:xfrm>
            <a:off x="838200" y="365125"/>
            <a:ext cx="10515600" cy="549186"/>
          </a:xfrm>
        </p:spPr>
        <p:txBody>
          <a:bodyPr>
            <a:normAutofit/>
          </a:bodyPr>
          <a:lstStyle/>
          <a:p>
            <a:r>
              <a:rPr lang="en-US" sz="3200" dirty="0">
                <a:cs typeface="Calibri Light"/>
              </a:rPr>
              <a:t>Special Measures </a:t>
            </a:r>
            <a:endParaRPr lang="en-US" sz="3200">
              <a:cs typeface="Calibri Light"/>
            </a:endParaRPr>
          </a:p>
        </p:txBody>
      </p:sp>
      <p:sp>
        <p:nvSpPr>
          <p:cNvPr id="3" name="Content Placeholder 2">
            <a:extLst>
              <a:ext uri="{FF2B5EF4-FFF2-40B4-BE49-F238E27FC236}">
                <a16:creationId xmlns:a16="http://schemas.microsoft.com/office/drawing/2014/main" id="{2D644C29-7A7F-FC89-1053-2CF9B83B6923}"/>
              </a:ext>
            </a:extLst>
          </p:cNvPr>
          <p:cNvSpPr>
            <a:spLocks noGrp="1"/>
          </p:cNvSpPr>
          <p:nvPr>
            <p:ph idx="1"/>
          </p:nvPr>
        </p:nvSpPr>
        <p:spPr>
          <a:xfrm>
            <a:off x="838200" y="1178644"/>
            <a:ext cx="10515600" cy="4998319"/>
          </a:xfrm>
        </p:spPr>
        <p:txBody>
          <a:bodyPr/>
          <a:lstStyle/>
          <a:p>
            <a:endParaRPr lang="en-US"/>
          </a:p>
        </p:txBody>
      </p:sp>
      <p:graphicFrame>
        <p:nvGraphicFramePr>
          <p:cNvPr id="5" name="Diagram 4">
            <a:extLst>
              <a:ext uri="{FF2B5EF4-FFF2-40B4-BE49-F238E27FC236}">
                <a16:creationId xmlns:a16="http://schemas.microsoft.com/office/drawing/2014/main" id="{42016F6E-6174-5D73-2AC7-1E7FFA0441B8}"/>
              </a:ext>
            </a:extLst>
          </p:cNvPr>
          <p:cNvGraphicFramePr/>
          <p:nvPr/>
        </p:nvGraphicFramePr>
        <p:xfrm>
          <a:off x="1038557" y="1306464"/>
          <a:ext cx="5228428" cy="420409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14" name="Diagram 13">
            <a:extLst>
              <a:ext uri="{FF2B5EF4-FFF2-40B4-BE49-F238E27FC236}">
                <a16:creationId xmlns:a16="http://schemas.microsoft.com/office/drawing/2014/main" id="{650407AE-0B1D-BE64-4DED-FAC5A266F93B}"/>
              </a:ext>
            </a:extLst>
          </p:cNvPr>
          <p:cNvGraphicFramePr/>
          <p:nvPr/>
        </p:nvGraphicFramePr>
        <p:xfrm>
          <a:off x="6375608" y="1326951"/>
          <a:ext cx="5228428" cy="4204097"/>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307824763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BB1902AA-3EDC-4476-8BA7-B2E3FE148E83}"/>
                                            </p:graphicEl>
                                          </p:spTgt>
                                        </p:tgtEl>
                                        <p:attrNameLst>
                                          <p:attrName>style.visibility</p:attrName>
                                        </p:attrNameLst>
                                      </p:cBhvr>
                                      <p:to>
                                        <p:strVal val="visible"/>
                                      </p:to>
                                    </p:set>
                                    <p:animEffect transition="in" filter="fade">
                                      <p:cBhvr>
                                        <p:cTn id="7" dur="500"/>
                                        <p:tgtEl>
                                          <p:spTgt spid="5">
                                            <p:graphicEl>
                                              <a:dgm id="{BB1902AA-3EDC-4476-8BA7-B2E3FE148E83}"/>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F6CBAD31-2F8A-42D3-8803-0D806601CBE9}"/>
                                            </p:graphicEl>
                                          </p:spTgt>
                                        </p:tgtEl>
                                        <p:attrNameLst>
                                          <p:attrName>style.visibility</p:attrName>
                                        </p:attrNameLst>
                                      </p:cBhvr>
                                      <p:to>
                                        <p:strVal val="visible"/>
                                      </p:to>
                                    </p:set>
                                    <p:animEffect transition="in" filter="fade">
                                      <p:cBhvr>
                                        <p:cTn id="12" dur="500"/>
                                        <p:tgtEl>
                                          <p:spTgt spid="5">
                                            <p:graphicEl>
                                              <a:dgm id="{F6CBAD31-2F8A-42D3-8803-0D806601CBE9}"/>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5">
                                            <p:graphicEl>
                                              <a:dgm id="{601DAB12-D792-47CE-8D69-F4A4ED7B3C08}"/>
                                            </p:graphicEl>
                                          </p:spTgt>
                                        </p:tgtEl>
                                        <p:attrNameLst>
                                          <p:attrName>style.visibility</p:attrName>
                                        </p:attrNameLst>
                                      </p:cBhvr>
                                      <p:to>
                                        <p:strVal val="visible"/>
                                      </p:to>
                                    </p:set>
                                    <p:animEffect transition="in" filter="fade">
                                      <p:cBhvr>
                                        <p:cTn id="15" dur="500"/>
                                        <p:tgtEl>
                                          <p:spTgt spid="5">
                                            <p:graphicEl>
                                              <a:dgm id="{601DAB12-D792-47CE-8D69-F4A4ED7B3C08}"/>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5">
                                            <p:graphicEl>
                                              <a:dgm id="{C84B9DF4-CBB9-476C-A0AD-21174F9780E7}"/>
                                            </p:graphicEl>
                                          </p:spTgt>
                                        </p:tgtEl>
                                        <p:attrNameLst>
                                          <p:attrName>style.visibility</p:attrName>
                                        </p:attrNameLst>
                                      </p:cBhvr>
                                      <p:to>
                                        <p:strVal val="visible"/>
                                      </p:to>
                                    </p:set>
                                    <p:animEffect transition="in" filter="fade">
                                      <p:cBhvr>
                                        <p:cTn id="20" dur="500"/>
                                        <p:tgtEl>
                                          <p:spTgt spid="5">
                                            <p:graphicEl>
                                              <a:dgm id="{C84B9DF4-CBB9-476C-A0AD-21174F9780E7}"/>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5">
                                            <p:graphicEl>
                                              <a:dgm id="{6E8C608E-6F32-481E-A1D8-52F57B72F082}"/>
                                            </p:graphicEl>
                                          </p:spTgt>
                                        </p:tgtEl>
                                        <p:attrNameLst>
                                          <p:attrName>style.visibility</p:attrName>
                                        </p:attrNameLst>
                                      </p:cBhvr>
                                      <p:to>
                                        <p:strVal val="visible"/>
                                      </p:to>
                                    </p:set>
                                    <p:animEffect transition="in" filter="fade">
                                      <p:cBhvr>
                                        <p:cTn id="23" dur="500"/>
                                        <p:tgtEl>
                                          <p:spTgt spid="5">
                                            <p:graphicEl>
                                              <a:dgm id="{6E8C608E-6F32-481E-A1D8-52F57B72F082}"/>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14">
                                            <p:graphicEl>
                                              <a:dgm id="{BB1902AA-3EDC-4476-8BA7-B2E3FE148E83}"/>
                                            </p:graphicEl>
                                          </p:spTgt>
                                        </p:tgtEl>
                                        <p:attrNameLst>
                                          <p:attrName>style.visibility</p:attrName>
                                        </p:attrNameLst>
                                      </p:cBhvr>
                                      <p:to>
                                        <p:strVal val="visible"/>
                                      </p:to>
                                    </p:set>
                                    <p:animEffect transition="in" filter="fade">
                                      <p:cBhvr>
                                        <p:cTn id="28" dur="500"/>
                                        <p:tgtEl>
                                          <p:spTgt spid="14">
                                            <p:graphicEl>
                                              <a:dgm id="{BB1902AA-3EDC-4476-8BA7-B2E3FE148E83}"/>
                                            </p:graphic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14">
                                            <p:graphicEl>
                                              <a:dgm id="{F6CBAD31-2F8A-42D3-8803-0D806601CBE9}"/>
                                            </p:graphicEl>
                                          </p:spTgt>
                                        </p:tgtEl>
                                        <p:attrNameLst>
                                          <p:attrName>style.visibility</p:attrName>
                                        </p:attrNameLst>
                                      </p:cBhvr>
                                      <p:to>
                                        <p:strVal val="visible"/>
                                      </p:to>
                                    </p:set>
                                    <p:animEffect transition="in" filter="fade">
                                      <p:cBhvr>
                                        <p:cTn id="33" dur="500"/>
                                        <p:tgtEl>
                                          <p:spTgt spid="14">
                                            <p:graphicEl>
                                              <a:dgm id="{F6CBAD31-2F8A-42D3-8803-0D806601CBE9}"/>
                                            </p:graphicEl>
                                          </p:spTgt>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14">
                                            <p:graphicEl>
                                              <a:dgm id="{601DAB12-D792-47CE-8D69-F4A4ED7B3C08}"/>
                                            </p:graphicEl>
                                          </p:spTgt>
                                        </p:tgtEl>
                                        <p:attrNameLst>
                                          <p:attrName>style.visibility</p:attrName>
                                        </p:attrNameLst>
                                      </p:cBhvr>
                                      <p:to>
                                        <p:strVal val="visible"/>
                                      </p:to>
                                    </p:set>
                                    <p:animEffect transition="in" filter="fade">
                                      <p:cBhvr>
                                        <p:cTn id="36" dur="500"/>
                                        <p:tgtEl>
                                          <p:spTgt spid="14">
                                            <p:graphicEl>
                                              <a:dgm id="{601DAB12-D792-47CE-8D69-F4A4ED7B3C08}"/>
                                            </p:graphic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14">
                                            <p:graphicEl>
                                              <a:dgm id="{C84B9DF4-CBB9-476C-A0AD-21174F9780E7}"/>
                                            </p:graphicEl>
                                          </p:spTgt>
                                        </p:tgtEl>
                                        <p:attrNameLst>
                                          <p:attrName>style.visibility</p:attrName>
                                        </p:attrNameLst>
                                      </p:cBhvr>
                                      <p:to>
                                        <p:strVal val="visible"/>
                                      </p:to>
                                    </p:set>
                                    <p:animEffect transition="in" filter="fade">
                                      <p:cBhvr>
                                        <p:cTn id="41" dur="500"/>
                                        <p:tgtEl>
                                          <p:spTgt spid="14">
                                            <p:graphicEl>
                                              <a:dgm id="{C84B9DF4-CBB9-476C-A0AD-21174F9780E7}"/>
                                            </p:graphicEl>
                                          </p:spTgt>
                                        </p:tgtEl>
                                      </p:cBhvr>
                                    </p:animEffect>
                                  </p:childTnLst>
                                </p:cTn>
                              </p:par>
                              <p:par>
                                <p:cTn id="42" presetID="10" presetClass="entr" presetSubtype="0" fill="hold" grpId="0" nodeType="withEffect">
                                  <p:stCondLst>
                                    <p:cond delay="0"/>
                                  </p:stCondLst>
                                  <p:childTnLst>
                                    <p:set>
                                      <p:cBhvr>
                                        <p:cTn id="43" dur="1" fill="hold">
                                          <p:stCondLst>
                                            <p:cond delay="0"/>
                                          </p:stCondLst>
                                        </p:cTn>
                                        <p:tgtEl>
                                          <p:spTgt spid="14">
                                            <p:graphicEl>
                                              <a:dgm id="{6E8C608E-6F32-481E-A1D8-52F57B72F082}"/>
                                            </p:graphicEl>
                                          </p:spTgt>
                                        </p:tgtEl>
                                        <p:attrNameLst>
                                          <p:attrName>style.visibility</p:attrName>
                                        </p:attrNameLst>
                                      </p:cBhvr>
                                      <p:to>
                                        <p:strVal val="visible"/>
                                      </p:to>
                                    </p:set>
                                    <p:animEffect transition="in" filter="fade">
                                      <p:cBhvr>
                                        <p:cTn id="44" dur="500"/>
                                        <p:tgtEl>
                                          <p:spTgt spid="14">
                                            <p:graphicEl>
                                              <a:dgm id="{6E8C608E-6F32-481E-A1D8-52F57B72F08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Graphic spid="14" grpId="0">
        <p:bldSub>
          <a:bldDgm bld="one"/>
        </p:bldSub>
      </p:bldGraphic>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B2E4AB-AA3E-67C5-3192-E9A70393EC98}"/>
              </a:ext>
            </a:extLst>
          </p:cNvPr>
          <p:cNvSpPr>
            <a:spLocks noGrp="1"/>
          </p:cNvSpPr>
          <p:nvPr>
            <p:ph type="title"/>
          </p:nvPr>
        </p:nvSpPr>
        <p:spPr>
          <a:xfrm>
            <a:off x="838200" y="365125"/>
            <a:ext cx="10515600" cy="549186"/>
          </a:xfrm>
        </p:spPr>
        <p:txBody>
          <a:bodyPr>
            <a:normAutofit/>
          </a:bodyPr>
          <a:lstStyle/>
          <a:p>
            <a:r>
              <a:rPr lang="en-US" sz="3200" dirty="0">
                <a:cs typeface="Calibri Light"/>
              </a:rPr>
              <a:t>Special Measures </a:t>
            </a:r>
            <a:endParaRPr lang="en-US" sz="3200">
              <a:cs typeface="Calibri Light"/>
            </a:endParaRPr>
          </a:p>
        </p:txBody>
      </p:sp>
      <p:sp>
        <p:nvSpPr>
          <p:cNvPr id="3" name="Content Placeholder 2">
            <a:extLst>
              <a:ext uri="{FF2B5EF4-FFF2-40B4-BE49-F238E27FC236}">
                <a16:creationId xmlns:a16="http://schemas.microsoft.com/office/drawing/2014/main" id="{2D644C29-7A7F-FC89-1053-2CF9B83B6923}"/>
              </a:ext>
            </a:extLst>
          </p:cNvPr>
          <p:cNvSpPr>
            <a:spLocks noGrp="1"/>
          </p:cNvSpPr>
          <p:nvPr>
            <p:ph idx="1"/>
          </p:nvPr>
        </p:nvSpPr>
        <p:spPr>
          <a:xfrm>
            <a:off x="838200" y="1178644"/>
            <a:ext cx="10515600" cy="4998319"/>
          </a:xfrm>
        </p:spPr>
        <p:txBody>
          <a:bodyPr/>
          <a:lstStyle/>
          <a:p>
            <a:endParaRPr lang="en-US"/>
          </a:p>
        </p:txBody>
      </p:sp>
      <p:graphicFrame>
        <p:nvGraphicFramePr>
          <p:cNvPr id="5" name="Diagram 4">
            <a:extLst>
              <a:ext uri="{FF2B5EF4-FFF2-40B4-BE49-F238E27FC236}">
                <a16:creationId xmlns:a16="http://schemas.microsoft.com/office/drawing/2014/main" id="{42016F6E-6174-5D73-2AC7-1E7FFA0441B8}"/>
              </a:ext>
            </a:extLst>
          </p:cNvPr>
          <p:cNvGraphicFramePr/>
          <p:nvPr/>
        </p:nvGraphicFramePr>
        <p:xfrm>
          <a:off x="1038557" y="1306464"/>
          <a:ext cx="5228428" cy="420409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14" name="Diagram 13">
            <a:extLst>
              <a:ext uri="{FF2B5EF4-FFF2-40B4-BE49-F238E27FC236}">
                <a16:creationId xmlns:a16="http://schemas.microsoft.com/office/drawing/2014/main" id="{650407AE-0B1D-BE64-4DED-FAC5A266F93B}"/>
              </a:ext>
            </a:extLst>
          </p:cNvPr>
          <p:cNvGraphicFramePr/>
          <p:nvPr/>
        </p:nvGraphicFramePr>
        <p:xfrm>
          <a:off x="6375608" y="1326951"/>
          <a:ext cx="5228428" cy="4204097"/>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262056311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BB1902AA-3EDC-4476-8BA7-B2E3FE148E83}"/>
                                            </p:graphicEl>
                                          </p:spTgt>
                                        </p:tgtEl>
                                        <p:attrNameLst>
                                          <p:attrName>style.visibility</p:attrName>
                                        </p:attrNameLst>
                                      </p:cBhvr>
                                      <p:to>
                                        <p:strVal val="visible"/>
                                      </p:to>
                                    </p:set>
                                    <p:animEffect transition="in" filter="fade">
                                      <p:cBhvr>
                                        <p:cTn id="7" dur="500"/>
                                        <p:tgtEl>
                                          <p:spTgt spid="5">
                                            <p:graphicEl>
                                              <a:dgm id="{BB1902AA-3EDC-4476-8BA7-B2E3FE148E83}"/>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F6CBAD31-2F8A-42D3-8803-0D806601CBE9}"/>
                                            </p:graphicEl>
                                          </p:spTgt>
                                        </p:tgtEl>
                                        <p:attrNameLst>
                                          <p:attrName>style.visibility</p:attrName>
                                        </p:attrNameLst>
                                      </p:cBhvr>
                                      <p:to>
                                        <p:strVal val="visible"/>
                                      </p:to>
                                    </p:set>
                                    <p:animEffect transition="in" filter="fade">
                                      <p:cBhvr>
                                        <p:cTn id="12" dur="500"/>
                                        <p:tgtEl>
                                          <p:spTgt spid="5">
                                            <p:graphicEl>
                                              <a:dgm id="{F6CBAD31-2F8A-42D3-8803-0D806601CBE9}"/>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5">
                                            <p:graphicEl>
                                              <a:dgm id="{601DAB12-D792-47CE-8D69-F4A4ED7B3C08}"/>
                                            </p:graphicEl>
                                          </p:spTgt>
                                        </p:tgtEl>
                                        <p:attrNameLst>
                                          <p:attrName>style.visibility</p:attrName>
                                        </p:attrNameLst>
                                      </p:cBhvr>
                                      <p:to>
                                        <p:strVal val="visible"/>
                                      </p:to>
                                    </p:set>
                                    <p:animEffect transition="in" filter="fade">
                                      <p:cBhvr>
                                        <p:cTn id="15" dur="500"/>
                                        <p:tgtEl>
                                          <p:spTgt spid="5">
                                            <p:graphicEl>
                                              <a:dgm id="{601DAB12-D792-47CE-8D69-F4A4ED7B3C08}"/>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5">
                                            <p:graphicEl>
                                              <a:dgm id="{C84B9DF4-CBB9-476C-A0AD-21174F9780E7}"/>
                                            </p:graphicEl>
                                          </p:spTgt>
                                        </p:tgtEl>
                                        <p:attrNameLst>
                                          <p:attrName>style.visibility</p:attrName>
                                        </p:attrNameLst>
                                      </p:cBhvr>
                                      <p:to>
                                        <p:strVal val="visible"/>
                                      </p:to>
                                    </p:set>
                                    <p:animEffect transition="in" filter="fade">
                                      <p:cBhvr>
                                        <p:cTn id="20" dur="500"/>
                                        <p:tgtEl>
                                          <p:spTgt spid="5">
                                            <p:graphicEl>
                                              <a:dgm id="{C84B9DF4-CBB9-476C-A0AD-21174F9780E7}"/>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5">
                                            <p:graphicEl>
                                              <a:dgm id="{6E8C608E-6F32-481E-A1D8-52F57B72F082}"/>
                                            </p:graphicEl>
                                          </p:spTgt>
                                        </p:tgtEl>
                                        <p:attrNameLst>
                                          <p:attrName>style.visibility</p:attrName>
                                        </p:attrNameLst>
                                      </p:cBhvr>
                                      <p:to>
                                        <p:strVal val="visible"/>
                                      </p:to>
                                    </p:set>
                                    <p:animEffect transition="in" filter="fade">
                                      <p:cBhvr>
                                        <p:cTn id="23" dur="500"/>
                                        <p:tgtEl>
                                          <p:spTgt spid="5">
                                            <p:graphicEl>
                                              <a:dgm id="{6E8C608E-6F32-481E-A1D8-52F57B72F082}"/>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14">
                                            <p:graphicEl>
                                              <a:dgm id="{BB1902AA-3EDC-4476-8BA7-B2E3FE148E83}"/>
                                            </p:graphicEl>
                                          </p:spTgt>
                                        </p:tgtEl>
                                        <p:attrNameLst>
                                          <p:attrName>style.visibility</p:attrName>
                                        </p:attrNameLst>
                                      </p:cBhvr>
                                      <p:to>
                                        <p:strVal val="visible"/>
                                      </p:to>
                                    </p:set>
                                    <p:animEffect transition="in" filter="fade">
                                      <p:cBhvr>
                                        <p:cTn id="28" dur="500"/>
                                        <p:tgtEl>
                                          <p:spTgt spid="14">
                                            <p:graphicEl>
                                              <a:dgm id="{BB1902AA-3EDC-4476-8BA7-B2E3FE148E83}"/>
                                            </p:graphic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14">
                                            <p:graphicEl>
                                              <a:dgm id="{F6CBAD31-2F8A-42D3-8803-0D806601CBE9}"/>
                                            </p:graphicEl>
                                          </p:spTgt>
                                        </p:tgtEl>
                                        <p:attrNameLst>
                                          <p:attrName>style.visibility</p:attrName>
                                        </p:attrNameLst>
                                      </p:cBhvr>
                                      <p:to>
                                        <p:strVal val="visible"/>
                                      </p:to>
                                    </p:set>
                                    <p:animEffect transition="in" filter="fade">
                                      <p:cBhvr>
                                        <p:cTn id="33" dur="500"/>
                                        <p:tgtEl>
                                          <p:spTgt spid="14">
                                            <p:graphicEl>
                                              <a:dgm id="{F6CBAD31-2F8A-42D3-8803-0D806601CBE9}"/>
                                            </p:graphicEl>
                                          </p:spTgt>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14">
                                            <p:graphicEl>
                                              <a:dgm id="{601DAB12-D792-47CE-8D69-F4A4ED7B3C08}"/>
                                            </p:graphicEl>
                                          </p:spTgt>
                                        </p:tgtEl>
                                        <p:attrNameLst>
                                          <p:attrName>style.visibility</p:attrName>
                                        </p:attrNameLst>
                                      </p:cBhvr>
                                      <p:to>
                                        <p:strVal val="visible"/>
                                      </p:to>
                                    </p:set>
                                    <p:animEffect transition="in" filter="fade">
                                      <p:cBhvr>
                                        <p:cTn id="36" dur="500"/>
                                        <p:tgtEl>
                                          <p:spTgt spid="14">
                                            <p:graphicEl>
                                              <a:dgm id="{601DAB12-D792-47CE-8D69-F4A4ED7B3C08}"/>
                                            </p:graphic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14">
                                            <p:graphicEl>
                                              <a:dgm id="{C84B9DF4-CBB9-476C-A0AD-21174F9780E7}"/>
                                            </p:graphicEl>
                                          </p:spTgt>
                                        </p:tgtEl>
                                        <p:attrNameLst>
                                          <p:attrName>style.visibility</p:attrName>
                                        </p:attrNameLst>
                                      </p:cBhvr>
                                      <p:to>
                                        <p:strVal val="visible"/>
                                      </p:to>
                                    </p:set>
                                    <p:animEffect transition="in" filter="fade">
                                      <p:cBhvr>
                                        <p:cTn id="41" dur="500"/>
                                        <p:tgtEl>
                                          <p:spTgt spid="14">
                                            <p:graphicEl>
                                              <a:dgm id="{C84B9DF4-CBB9-476C-A0AD-21174F9780E7}"/>
                                            </p:graphicEl>
                                          </p:spTgt>
                                        </p:tgtEl>
                                      </p:cBhvr>
                                    </p:animEffect>
                                  </p:childTnLst>
                                </p:cTn>
                              </p:par>
                              <p:par>
                                <p:cTn id="42" presetID="10" presetClass="entr" presetSubtype="0" fill="hold" grpId="0" nodeType="withEffect">
                                  <p:stCondLst>
                                    <p:cond delay="0"/>
                                  </p:stCondLst>
                                  <p:childTnLst>
                                    <p:set>
                                      <p:cBhvr>
                                        <p:cTn id="43" dur="1" fill="hold">
                                          <p:stCondLst>
                                            <p:cond delay="0"/>
                                          </p:stCondLst>
                                        </p:cTn>
                                        <p:tgtEl>
                                          <p:spTgt spid="14">
                                            <p:graphicEl>
                                              <a:dgm id="{6E8C608E-6F32-481E-A1D8-52F57B72F082}"/>
                                            </p:graphicEl>
                                          </p:spTgt>
                                        </p:tgtEl>
                                        <p:attrNameLst>
                                          <p:attrName>style.visibility</p:attrName>
                                        </p:attrNameLst>
                                      </p:cBhvr>
                                      <p:to>
                                        <p:strVal val="visible"/>
                                      </p:to>
                                    </p:set>
                                    <p:animEffect transition="in" filter="fade">
                                      <p:cBhvr>
                                        <p:cTn id="44" dur="500"/>
                                        <p:tgtEl>
                                          <p:spTgt spid="14">
                                            <p:graphicEl>
                                              <a:dgm id="{6E8C608E-6F32-481E-A1D8-52F57B72F08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Graphic spid="14" grpId="0">
        <p:bldSub>
          <a:bldDgm bld="one"/>
        </p:bldSub>
      </p:bldGraphic>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CFEEB6-B81C-B8FF-A9D2-A4203B3FD2BB}"/>
              </a:ext>
            </a:extLst>
          </p:cNvPr>
          <p:cNvSpPr>
            <a:spLocks noGrp="1"/>
          </p:cNvSpPr>
          <p:nvPr>
            <p:ph type="title"/>
          </p:nvPr>
        </p:nvSpPr>
        <p:spPr/>
        <p:txBody>
          <a:bodyPr>
            <a:noAutofit/>
          </a:bodyPr>
          <a:lstStyle/>
          <a:p>
            <a:r>
              <a:rPr lang="en-GB" sz="3200" b="1" i="0" dirty="0">
                <a:effectLst/>
                <a:latin typeface="Gotham"/>
              </a:rPr>
              <a:t>Right 1 – To be able to understand and to be understood</a:t>
            </a:r>
            <a:br>
              <a:rPr lang="en-GB" sz="3200" b="1" i="0" dirty="0">
                <a:effectLst/>
                <a:latin typeface="Gotham"/>
              </a:rPr>
            </a:br>
            <a:r>
              <a:rPr lang="en-GB" sz="3200" b="1" i="0" dirty="0">
                <a:effectLst/>
                <a:latin typeface="Gotham"/>
              </a:rPr>
              <a:t>What this means for police officers and staff</a:t>
            </a:r>
            <a:br>
              <a:rPr lang="en-GB" sz="3200" b="1" i="0" dirty="0">
                <a:effectLst/>
                <a:latin typeface="Gotham"/>
              </a:rPr>
            </a:br>
            <a:endParaRPr lang="en-GB" sz="3200" dirty="0"/>
          </a:p>
        </p:txBody>
      </p:sp>
      <p:sp>
        <p:nvSpPr>
          <p:cNvPr id="3" name="Content Placeholder 2">
            <a:extLst>
              <a:ext uri="{FF2B5EF4-FFF2-40B4-BE49-F238E27FC236}">
                <a16:creationId xmlns:a16="http://schemas.microsoft.com/office/drawing/2014/main" id="{46AFCA8B-23BC-52EB-2F21-E1869AA5B585}"/>
              </a:ext>
            </a:extLst>
          </p:cNvPr>
          <p:cNvSpPr>
            <a:spLocks noGrp="1"/>
          </p:cNvSpPr>
          <p:nvPr>
            <p:ph idx="1"/>
          </p:nvPr>
        </p:nvSpPr>
        <p:spPr/>
        <p:txBody>
          <a:bodyPr>
            <a:normAutofit fontScale="77500" lnSpcReduction="20000"/>
          </a:bodyPr>
          <a:lstStyle/>
          <a:p>
            <a:pPr algn="l"/>
            <a:r>
              <a:rPr lang="en-GB" b="0" i="0" dirty="0">
                <a:solidFill>
                  <a:srgbClr val="000000"/>
                </a:solidFill>
                <a:effectLst/>
                <a:latin typeface="Gotham"/>
              </a:rPr>
              <a:t>From the first point of contact and throughout the investigation process, they need to establish if:</a:t>
            </a:r>
          </a:p>
          <a:p>
            <a:pPr algn="l">
              <a:buFont typeface="Arial" panose="020B0604020202020204" pitchFamily="34" charset="0"/>
              <a:buChar char="•"/>
            </a:pPr>
            <a:r>
              <a:rPr lang="en-GB" b="0" i="0" dirty="0">
                <a:solidFill>
                  <a:srgbClr val="000000"/>
                </a:solidFill>
                <a:effectLst/>
                <a:latin typeface="Gotham"/>
              </a:rPr>
              <a:t>English is the victim's first language (written and verbal)</a:t>
            </a:r>
          </a:p>
          <a:p>
            <a:pPr algn="l">
              <a:buFont typeface="Arial" panose="020B0604020202020204" pitchFamily="34" charset="0"/>
              <a:buChar char="•"/>
            </a:pPr>
            <a:r>
              <a:rPr lang="en-GB" b="0" i="0" dirty="0">
                <a:solidFill>
                  <a:srgbClr val="000000"/>
                </a:solidFill>
                <a:effectLst/>
                <a:latin typeface="Gotham"/>
              </a:rPr>
              <a:t>they can understand the victim (verbally and in writing)</a:t>
            </a:r>
          </a:p>
          <a:p>
            <a:pPr algn="l">
              <a:buFont typeface="Arial" panose="020B0604020202020204" pitchFamily="34" charset="0"/>
              <a:buChar char="•"/>
            </a:pPr>
            <a:r>
              <a:rPr lang="en-GB" b="0" i="0" dirty="0">
                <a:solidFill>
                  <a:srgbClr val="000000"/>
                </a:solidFill>
                <a:effectLst/>
                <a:latin typeface="Gotham"/>
              </a:rPr>
              <a:t>the officer/staff member can be understood by the victim (verbally and in writing)</a:t>
            </a:r>
          </a:p>
          <a:p>
            <a:pPr algn="l"/>
            <a:r>
              <a:rPr lang="en-GB" b="1" i="0" dirty="0">
                <a:solidFill>
                  <a:srgbClr val="2E2C70"/>
                </a:solidFill>
                <a:effectLst/>
                <a:latin typeface="Gotham"/>
              </a:rPr>
              <a:t>How to do this</a:t>
            </a:r>
          </a:p>
          <a:p>
            <a:pPr algn="l"/>
            <a:r>
              <a:rPr lang="en-GB" b="0" i="0" dirty="0">
                <a:solidFill>
                  <a:srgbClr val="000000"/>
                </a:solidFill>
                <a:effectLst/>
                <a:latin typeface="Gotham"/>
              </a:rPr>
              <a:t>Police officers and staff should:</a:t>
            </a:r>
          </a:p>
          <a:p>
            <a:pPr algn="l">
              <a:buFont typeface="Arial" panose="020B0604020202020204" pitchFamily="34" charset="0"/>
              <a:buChar char="•"/>
            </a:pPr>
            <a:r>
              <a:rPr lang="en-GB" b="0" i="0" dirty="0">
                <a:solidFill>
                  <a:srgbClr val="000000"/>
                </a:solidFill>
                <a:effectLst/>
                <a:latin typeface="Gotham"/>
              </a:rPr>
              <a:t>positively engage with victims at the time a crime is reported (trauma informed practice) – especially where people are finding it difficult to understand</a:t>
            </a:r>
          </a:p>
          <a:p>
            <a:pPr algn="l">
              <a:buFont typeface="Arial" panose="020B0604020202020204" pitchFamily="34" charset="0"/>
              <a:buChar char="•"/>
            </a:pPr>
            <a:r>
              <a:rPr lang="en-GB" b="0" i="0" dirty="0">
                <a:solidFill>
                  <a:srgbClr val="000000"/>
                </a:solidFill>
                <a:effectLst/>
                <a:latin typeface="Gotham"/>
              </a:rPr>
              <a:t>avoid jargon and abbreviations</a:t>
            </a:r>
          </a:p>
          <a:p>
            <a:pPr algn="l">
              <a:buFont typeface="Arial" panose="020B0604020202020204" pitchFamily="34" charset="0"/>
              <a:buChar char="•"/>
            </a:pPr>
            <a:r>
              <a:rPr lang="en-GB" b="0" i="0" dirty="0">
                <a:solidFill>
                  <a:srgbClr val="000000"/>
                </a:solidFill>
                <a:effectLst/>
                <a:latin typeface="Gotham"/>
              </a:rPr>
              <a:t>know how to access and have ready access to translation and interpretation services</a:t>
            </a:r>
          </a:p>
          <a:p>
            <a:endParaRPr lang="en-GB" dirty="0"/>
          </a:p>
        </p:txBody>
      </p:sp>
    </p:spTree>
    <p:extLst>
      <p:ext uri="{BB962C8B-B14F-4D97-AF65-F5344CB8AC3E}">
        <p14:creationId xmlns:p14="http://schemas.microsoft.com/office/powerpoint/2010/main" val="220521202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0DCE59-EA85-8273-7E6E-5C6FC0CE8E28}"/>
              </a:ext>
            </a:extLst>
          </p:cNvPr>
          <p:cNvSpPr>
            <a:spLocks noGrp="1"/>
          </p:cNvSpPr>
          <p:nvPr>
            <p:ph type="title"/>
          </p:nvPr>
        </p:nvSpPr>
        <p:spPr/>
        <p:txBody>
          <a:bodyPr>
            <a:noAutofit/>
          </a:bodyPr>
          <a:lstStyle/>
          <a:p>
            <a:br>
              <a:rPr lang="en-GB" sz="2800" b="1" i="0" dirty="0">
                <a:effectLst/>
                <a:latin typeface="Gotham"/>
              </a:rPr>
            </a:br>
            <a:r>
              <a:rPr lang="en-GB" sz="2800" b="1" i="0" dirty="0">
                <a:effectLst/>
                <a:latin typeface="Gotham"/>
              </a:rPr>
              <a:t>Right 2 – To have the details of the crime recorded without unjustified delay</a:t>
            </a:r>
            <a:br>
              <a:rPr lang="en-GB" sz="2800" b="1" i="0" dirty="0">
                <a:effectLst/>
                <a:latin typeface="Gotham"/>
              </a:rPr>
            </a:br>
            <a:r>
              <a:rPr lang="en-GB" sz="2800" b="1" i="0" dirty="0">
                <a:effectLst/>
                <a:latin typeface="Gotham"/>
              </a:rPr>
              <a:t>What this means for police officers and staff</a:t>
            </a:r>
            <a:br>
              <a:rPr lang="en-GB" sz="2800" b="1" i="0" dirty="0">
                <a:effectLst/>
                <a:latin typeface="Gotham"/>
              </a:rPr>
            </a:br>
            <a:endParaRPr lang="en-GB" sz="2800" dirty="0"/>
          </a:p>
        </p:txBody>
      </p:sp>
      <p:sp>
        <p:nvSpPr>
          <p:cNvPr id="3" name="Content Placeholder 2">
            <a:extLst>
              <a:ext uri="{FF2B5EF4-FFF2-40B4-BE49-F238E27FC236}">
                <a16:creationId xmlns:a16="http://schemas.microsoft.com/office/drawing/2014/main" id="{37E13026-CE88-3031-5D9F-8933191A4446}"/>
              </a:ext>
            </a:extLst>
          </p:cNvPr>
          <p:cNvSpPr>
            <a:spLocks noGrp="1"/>
          </p:cNvSpPr>
          <p:nvPr>
            <p:ph idx="1"/>
          </p:nvPr>
        </p:nvSpPr>
        <p:spPr/>
        <p:txBody>
          <a:bodyPr/>
          <a:lstStyle/>
          <a:p>
            <a:pPr algn="l"/>
            <a:r>
              <a:rPr lang="en-GB" b="0" i="0" dirty="0">
                <a:solidFill>
                  <a:srgbClr val="000000"/>
                </a:solidFill>
                <a:effectLst/>
                <a:latin typeface="Gotham"/>
              </a:rPr>
              <a:t>The crime should be recorded as soon as possible after the crime is reported.</a:t>
            </a:r>
          </a:p>
          <a:p>
            <a:pPr algn="l"/>
            <a:r>
              <a:rPr lang="en-GB" b="1" i="0" dirty="0">
                <a:solidFill>
                  <a:srgbClr val="2E2C70"/>
                </a:solidFill>
                <a:effectLst/>
                <a:latin typeface="Gotham"/>
              </a:rPr>
              <a:t>How to do this</a:t>
            </a:r>
          </a:p>
          <a:p>
            <a:pPr algn="l"/>
            <a:r>
              <a:rPr lang="en-GB" b="0" i="0" dirty="0">
                <a:solidFill>
                  <a:srgbClr val="000000"/>
                </a:solidFill>
                <a:effectLst/>
                <a:latin typeface="Gotham"/>
              </a:rPr>
              <a:t>Officers and staff should take responsibility for recording the crime, where appropriate.</a:t>
            </a:r>
          </a:p>
          <a:p>
            <a:endParaRPr lang="en-GB" dirty="0"/>
          </a:p>
        </p:txBody>
      </p:sp>
    </p:spTree>
    <p:extLst>
      <p:ext uri="{BB962C8B-B14F-4D97-AF65-F5344CB8AC3E}">
        <p14:creationId xmlns:p14="http://schemas.microsoft.com/office/powerpoint/2010/main" val="187424288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8BA80A-38F2-5E0C-7D15-07DA241B82BD}"/>
              </a:ext>
            </a:extLst>
          </p:cNvPr>
          <p:cNvSpPr>
            <a:spLocks noGrp="1"/>
          </p:cNvSpPr>
          <p:nvPr>
            <p:ph type="title"/>
          </p:nvPr>
        </p:nvSpPr>
        <p:spPr/>
        <p:txBody>
          <a:bodyPr>
            <a:normAutofit fontScale="90000"/>
          </a:bodyPr>
          <a:lstStyle/>
          <a:p>
            <a:r>
              <a:rPr lang="en-GB" sz="3100" b="1" i="0" dirty="0">
                <a:effectLst/>
                <a:latin typeface="Gotham"/>
              </a:rPr>
              <a:t>Right 3 – To be provided with information when reporting the crime</a:t>
            </a:r>
            <a:br>
              <a:rPr lang="en-GB" sz="3100" b="1" i="0" dirty="0">
                <a:effectLst/>
                <a:latin typeface="Gotham"/>
              </a:rPr>
            </a:br>
            <a:r>
              <a:rPr lang="en-GB" sz="3100" b="1" i="0" dirty="0">
                <a:effectLst/>
                <a:latin typeface="Gotham"/>
              </a:rPr>
              <a:t>What this means for police officers and staff</a:t>
            </a:r>
            <a:br>
              <a:rPr lang="en-GB" b="1" i="0" dirty="0">
                <a:solidFill>
                  <a:srgbClr val="2E2C70"/>
                </a:solidFill>
                <a:effectLst/>
                <a:latin typeface="Gotham"/>
              </a:rPr>
            </a:br>
            <a:endParaRPr lang="en-GB" dirty="0"/>
          </a:p>
        </p:txBody>
      </p:sp>
      <p:sp>
        <p:nvSpPr>
          <p:cNvPr id="3" name="Content Placeholder 2">
            <a:extLst>
              <a:ext uri="{FF2B5EF4-FFF2-40B4-BE49-F238E27FC236}">
                <a16:creationId xmlns:a16="http://schemas.microsoft.com/office/drawing/2014/main" id="{39825B35-213E-97F7-8BA6-94D38DE5432D}"/>
              </a:ext>
            </a:extLst>
          </p:cNvPr>
          <p:cNvSpPr>
            <a:spLocks noGrp="1"/>
          </p:cNvSpPr>
          <p:nvPr>
            <p:ph idx="1"/>
          </p:nvPr>
        </p:nvSpPr>
        <p:spPr/>
        <p:txBody>
          <a:bodyPr>
            <a:normAutofit/>
          </a:bodyPr>
          <a:lstStyle/>
          <a:p>
            <a:pPr algn="l"/>
            <a:r>
              <a:rPr lang="en-GB" b="0" i="0" dirty="0">
                <a:solidFill>
                  <a:srgbClr val="000000"/>
                </a:solidFill>
                <a:effectLst/>
                <a:latin typeface="Gotham"/>
              </a:rPr>
              <a:t>Within five working days (one working day for victims entitled to enhanced rights) of the crime being reported, victims must be provided with written confirmation that includes:</a:t>
            </a:r>
          </a:p>
          <a:p>
            <a:pPr algn="l">
              <a:buFont typeface="Arial" panose="020B0604020202020204" pitchFamily="34" charset="0"/>
              <a:buChar char="•"/>
            </a:pPr>
            <a:r>
              <a:rPr lang="en-GB" b="0" i="0" dirty="0">
                <a:solidFill>
                  <a:srgbClr val="000000"/>
                </a:solidFill>
                <a:effectLst/>
                <a:latin typeface="Gotham"/>
              </a:rPr>
              <a:t>contact details of the investigating officer</a:t>
            </a:r>
          </a:p>
          <a:p>
            <a:pPr algn="l">
              <a:buFont typeface="Arial" panose="020B0604020202020204" pitchFamily="34" charset="0"/>
              <a:buChar char="•"/>
            </a:pPr>
            <a:r>
              <a:rPr lang="en-GB" b="0" i="0" dirty="0">
                <a:solidFill>
                  <a:srgbClr val="000000"/>
                </a:solidFill>
                <a:effectLst/>
                <a:latin typeface="Gotham"/>
              </a:rPr>
              <a:t>a crime reference number</a:t>
            </a:r>
          </a:p>
          <a:p>
            <a:pPr algn="l">
              <a:buFont typeface="Arial" panose="020B0604020202020204" pitchFamily="34" charset="0"/>
              <a:buChar char="•"/>
            </a:pPr>
            <a:r>
              <a:rPr lang="en-GB" b="0" i="0" dirty="0">
                <a:solidFill>
                  <a:srgbClr val="000000"/>
                </a:solidFill>
                <a:effectLst/>
                <a:latin typeface="Gotham"/>
              </a:rPr>
              <a:t>details of the offence</a:t>
            </a:r>
          </a:p>
          <a:p>
            <a:pPr algn="l">
              <a:buFont typeface="Arial" panose="020B0604020202020204" pitchFamily="34" charset="0"/>
              <a:buChar char="•"/>
            </a:pPr>
            <a:r>
              <a:rPr lang="en-GB" b="0" i="0" dirty="0">
                <a:solidFill>
                  <a:srgbClr val="000000"/>
                </a:solidFill>
                <a:effectLst/>
                <a:latin typeface="Gotham"/>
              </a:rPr>
              <a:t>the criminal justice process and what will happen next</a:t>
            </a:r>
          </a:p>
          <a:p>
            <a:pPr algn="l">
              <a:buFont typeface="Arial" panose="020B0604020202020204" pitchFamily="34" charset="0"/>
              <a:buChar char="•"/>
            </a:pPr>
            <a:r>
              <a:rPr lang="en-GB" b="0" i="0" dirty="0">
                <a:solidFill>
                  <a:srgbClr val="000000"/>
                </a:solidFill>
                <a:effectLst/>
                <a:latin typeface="Gotham"/>
              </a:rPr>
              <a:t>what support services are available and how to make contact</a:t>
            </a:r>
          </a:p>
          <a:p>
            <a:endParaRPr lang="en-GB" dirty="0"/>
          </a:p>
        </p:txBody>
      </p:sp>
    </p:spTree>
    <p:extLst>
      <p:ext uri="{BB962C8B-B14F-4D97-AF65-F5344CB8AC3E}">
        <p14:creationId xmlns:p14="http://schemas.microsoft.com/office/powerpoint/2010/main" val="426300231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181F0A-3083-25B6-8ED2-DAC63ED37603}"/>
              </a:ext>
            </a:extLst>
          </p:cNvPr>
          <p:cNvSpPr>
            <a:spLocks noGrp="1"/>
          </p:cNvSpPr>
          <p:nvPr>
            <p:ph type="title"/>
          </p:nvPr>
        </p:nvSpPr>
        <p:spPr/>
        <p:txBody>
          <a:bodyPr>
            <a:normAutofit fontScale="90000"/>
          </a:bodyPr>
          <a:lstStyle/>
          <a:p>
            <a:br>
              <a:rPr lang="en-GB" sz="3100" b="1" i="0" dirty="0">
                <a:effectLst/>
                <a:latin typeface="Gotham"/>
              </a:rPr>
            </a:br>
            <a:r>
              <a:rPr lang="en-GB" sz="3100" b="1" i="0" dirty="0">
                <a:effectLst/>
                <a:latin typeface="Gotham"/>
              </a:rPr>
              <a:t>Right 4 – To be referred to services that support victims and have services and support tailored to their needs</a:t>
            </a:r>
            <a:br>
              <a:rPr lang="en-GB" sz="3100" b="1" i="0" dirty="0">
                <a:effectLst/>
                <a:latin typeface="Gotham"/>
              </a:rPr>
            </a:br>
            <a:r>
              <a:rPr lang="en-GB" sz="3100" b="1" i="0" dirty="0">
                <a:effectLst/>
                <a:latin typeface="Gotham"/>
              </a:rPr>
              <a:t>What this means for police officers and staff</a:t>
            </a:r>
            <a:br>
              <a:rPr lang="en-GB" b="1" i="0" dirty="0">
                <a:solidFill>
                  <a:srgbClr val="2E2C70"/>
                </a:solidFill>
                <a:effectLst/>
                <a:latin typeface="Gotham"/>
              </a:rPr>
            </a:br>
            <a:endParaRPr lang="en-GB" dirty="0"/>
          </a:p>
        </p:txBody>
      </p:sp>
      <p:sp>
        <p:nvSpPr>
          <p:cNvPr id="3" name="Content Placeholder 2">
            <a:extLst>
              <a:ext uri="{FF2B5EF4-FFF2-40B4-BE49-F238E27FC236}">
                <a16:creationId xmlns:a16="http://schemas.microsoft.com/office/drawing/2014/main" id="{A3D021CE-5B40-141E-10A5-7E5E025A41D4}"/>
              </a:ext>
            </a:extLst>
          </p:cNvPr>
          <p:cNvSpPr>
            <a:spLocks noGrp="1"/>
          </p:cNvSpPr>
          <p:nvPr>
            <p:ph idx="1"/>
          </p:nvPr>
        </p:nvSpPr>
        <p:spPr/>
        <p:txBody>
          <a:bodyPr>
            <a:normAutofit fontScale="77500" lnSpcReduction="20000"/>
          </a:bodyPr>
          <a:lstStyle/>
          <a:p>
            <a:pPr algn="l"/>
            <a:r>
              <a:rPr lang="en-GB" b="0" i="0" dirty="0">
                <a:solidFill>
                  <a:srgbClr val="000000"/>
                </a:solidFill>
                <a:effectLst/>
                <a:latin typeface="Gotham"/>
              </a:rPr>
              <a:t>This must happen within two working days of a crime being reported, and continue throughout the criminal justice process.</a:t>
            </a:r>
          </a:p>
          <a:p>
            <a:pPr algn="l"/>
            <a:r>
              <a:rPr lang="en-GB" b="1" i="0" dirty="0">
                <a:solidFill>
                  <a:srgbClr val="2E2C70"/>
                </a:solidFill>
                <a:effectLst/>
                <a:latin typeface="Gotham"/>
              </a:rPr>
              <a:t>How to do this</a:t>
            </a:r>
          </a:p>
          <a:p>
            <a:pPr algn="l"/>
            <a:r>
              <a:rPr lang="en-GB" b="0" i="0" dirty="0">
                <a:solidFill>
                  <a:srgbClr val="000000"/>
                </a:solidFill>
                <a:effectLst/>
                <a:latin typeface="Gotham"/>
              </a:rPr>
              <a:t>Police officers and staff should:</a:t>
            </a:r>
          </a:p>
          <a:p>
            <a:pPr algn="l">
              <a:buFont typeface="Arial" panose="020B0604020202020204" pitchFamily="34" charset="0"/>
              <a:buChar char="•"/>
            </a:pPr>
            <a:r>
              <a:rPr lang="en-GB" b="0" i="0" dirty="0">
                <a:solidFill>
                  <a:srgbClr val="000000"/>
                </a:solidFill>
                <a:effectLst/>
                <a:latin typeface="Gotham"/>
              </a:rPr>
              <a:t>positively engage with victims at the time a crime is reported (trauma informed practice)</a:t>
            </a:r>
          </a:p>
          <a:p>
            <a:pPr algn="l">
              <a:buFont typeface="Arial" panose="020B0604020202020204" pitchFamily="34" charset="0"/>
              <a:buChar char="•"/>
            </a:pPr>
            <a:r>
              <a:rPr lang="en-GB" b="0" i="0" dirty="0">
                <a:solidFill>
                  <a:srgbClr val="000000"/>
                </a:solidFill>
                <a:effectLst/>
                <a:latin typeface="Gotham"/>
              </a:rPr>
              <a:t>conduct an initial victims needs assessment at the earliest opportunity</a:t>
            </a:r>
          </a:p>
          <a:p>
            <a:pPr algn="l">
              <a:buFont typeface="Arial" panose="020B0604020202020204" pitchFamily="34" charset="0"/>
              <a:buChar char="•"/>
            </a:pPr>
            <a:r>
              <a:rPr lang="en-GB" b="0" i="0" dirty="0">
                <a:solidFill>
                  <a:srgbClr val="000000"/>
                </a:solidFill>
                <a:effectLst/>
                <a:latin typeface="Gotham"/>
              </a:rPr>
              <a:t>consider if the victim is eligible for enhanced rights and/or special measures at court</a:t>
            </a:r>
          </a:p>
          <a:p>
            <a:pPr algn="l">
              <a:buFont typeface="Arial" panose="020B0604020202020204" pitchFamily="34" charset="0"/>
              <a:buChar char="•"/>
            </a:pPr>
            <a:r>
              <a:rPr lang="en-GB" b="0" i="0" dirty="0">
                <a:solidFill>
                  <a:srgbClr val="000000"/>
                </a:solidFill>
                <a:effectLst/>
                <a:latin typeface="Gotham"/>
              </a:rPr>
              <a:t>take responsibility and instigate referrals where requested and provide information where appropriate</a:t>
            </a:r>
          </a:p>
          <a:p>
            <a:pPr algn="l">
              <a:buFont typeface="Arial" panose="020B0604020202020204" pitchFamily="34" charset="0"/>
              <a:buChar char="•"/>
            </a:pPr>
            <a:r>
              <a:rPr lang="en-GB" b="0" i="0" dirty="0">
                <a:solidFill>
                  <a:srgbClr val="000000"/>
                </a:solidFill>
                <a:effectLst/>
                <a:latin typeface="Gotham"/>
              </a:rPr>
              <a:t>share information with other agencies, so the victim doesn’t have to repeat themselves </a:t>
            </a:r>
          </a:p>
          <a:p>
            <a:pPr algn="l">
              <a:buFont typeface="Arial" panose="020B0604020202020204" pitchFamily="34" charset="0"/>
              <a:buChar char="•"/>
            </a:pPr>
            <a:r>
              <a:rPr lang="en-GB" b="0" i="0" dirty="0">
                <a:solidFill>
                  <a:srgbClr val="000000"/>
                </a:solidFill>
                <a:effectLst/>
                <a:latin typeface="Gotham"/>
              </a:rPr>
              <a:t>reassess the needs of the victim should anything change</a:t>
            </a:r>
          </a:p>
          <a:p>
            <a:endParaRPr lang="en-GB" dirty="0"/>
          </a:p>
        </p:txBody>
      </p:sp>
    </p:spTree>
    <p:extLst>
      <p:ext uri="{BB962C8B-B14F-4D97-AF65-F5344CB8AC3E}">
        <p14:creationId xmlns:p14="http://schemas.microsoft.com/office/powerpoint/2010/main" val="39103996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EFA0B1-B723-8C31-FCEC-EB7DC8A7038F}"/>
              </a:ext>
            </a:extLst>
          </p:cNvPr>
          <p:cNvSpPr>
            <a:spLocks noGrp="1"/>
          </p:cNvSpPr>
          <p:nvPr>
            <p:ph type="title"/>
          </p:nvPr>
        </p:nvSpPr>
        <p:spPr>
          <a:xfrm>
            <a:off x="838200" y="365126"/>
            <a:ext cx="10515600" cy="1020330"/>
          </a:xfrm>
        </p:spPr>
        <p:txBody>
          <a:bodyPr>
            <a:normAutofit fontScale="90000"/>
          </a:bodyPr>
          <a:lstStyle/>
          <a:p>
            <a:r>
              <a:rPr lang="en-GB" sz="2700" b="1" i="0" dirty="0">
                <a:effectLst/>
                <a:latin typeface="Gotham"/>
              </a:rPr>
              <a:t>Right 5 – To be provided with information about compensation</a:t>
            </a:r>
            <a:br>
              <a:rPr lang="en-GB" sz="2700" b="1" i="0" dirty="0">
                <a:effectLst/>
                <a:latin typeface="Gotham"/>
              </a:rPr>
            </a:br>
            <a:r>
              <a:rPr lang="en-GB" sz="2700" b="1" i="0" dirty="0">
                <a:effectLst/>
                <a:latin typeface="Gotham"/>
              </a:rPr>
              <a:t>What this means for police officers and staff </a:t>
            </a:r>
            <a:br>
              <a:rPr lang="en-GB" b="1" i="0" dirty="0">
                <a:solidFill>
                  <a:srgbClr val="2E2C70"/>
                </a:solidFill>
                <a:effectLst/>
                <a:latin typeface="Gotham"/>
              </a:rPr>
            </a:br>
            <a:endParaRPr lang="en-GB" dirty="0"/>
          </a:p>
        </p:txBody>
      </p:sp>
      <p:sp>
        <p:nvSpPr>
          <p:cNvPr id="3" name="Content Placeholder 2">
            <a:extLst>
              <a:ext uri="{FF2B5EF4-FFF2-40B4-BE49-F238E27FC236}">
                <a16:creationId xmlns:a16="http://schemas.microsoft.com/office/drawing/2014/main" id="{523CDA75-8CB9-C55E-C5E5-796A778CF928}"/>
              </a:ext>
            </a:extLst>
          </p:cNvPr>
          <p:cNvSpPr>
            <a:spLocks noGrp="1"/>
          </p:cNvSpPr>
          <p:nvPr>
            <p:ph idx="1"/>
          </p:nvPr>
        </p:nvSpPr>
        <p:spPr/>
        <p:txBody>
          <a:bodyPr>
            <a:normAutofit fontScale="92500" lnSpcReduction="20000"/>
          </a:bodyPr>
          <a:lstStyle/>
          <a:p>
            <a:pPr algn="l"/>
            <a:r>
              <a:rPr lang="en-GB" b="0" i="0" dirty="0">
                <a:solidFill>
                  <a:srgbClr val="000000"/>
                </a:solidFill>
                <a:effectLst/>
                <a:latin typeface="Gotham"/>
              </a:rPr>
              <a:t>Within five working days (one working day for victims entitled to enhanced rights) of the crime being reported, they must tell the victim about how to claim compensation for any loss, damage or injury caused as a result of crime.</a:t>
            </a:r>
          </a:p>
          <a:p>
            <a:pPr algn="l"/>
            <a:r>
              <a:rPr lang="en-GB" b="1" i="0" dirty="0">
                <a:solidFill>
                  <a:srgbClr val="2E2C70"/>
                </a:solidFill>
                <a:effectLst/>
                <a:latin typeface="Gotham"/>
              </a:rPr>
              <a:t>How to do this</a:t>
            </a:r>
          </a:p>
          <a:p>
            <a:pPr algn="l"/>
            <a:r>
              <a:rPr lang="en-GB" b="0" i="0" dirty="0">
                <a:solidFill>
                  <a:srgbClr val="000000"/>
                </a:solidFill>
                <a:effectLst/>
                <a:latin typeface="Gotham"/>
              </a:rPr>
              <a:t>Police officers and staff should:</a:t>
            </a:r>
          </a:p>
          <a:p>
            <a:pPr algn="l">
              <a:buFont typeface="Arial" panose="020B0604020202020204" pitchFamily="34" charset="0"/>
              <a:buChar char="•"/>
            </a:pPr>
            <a:r>
              <a:rPr lang="en-GB" b="0" i="0" dirty="0">
                <a:solidFill>
                  <a:srgbClr val="000000"/>
                </a:solidFill>
                <a:effectLst/>
                <a:latin typeface="Gotham"/>
              </a:rPr>
              <a:t>be aware of the eligibility criteria</a:t>
            </a:r>
          </a:p>
          <a:p>
            <a:pPr algn="l">
              <a:buFont typeface="Arial" panose="020B0604020202020204" pitchFamily="34" charset="0"/>
              <a:buChar char="•"/>
            </a:pPr>
            <a:r>
              <a:rPr lang="en-GB" b="0" i="0" dirty="0">
                <a:solidFill>
                  <a:srgbClr val="000000"/>
                </a:solidFill>
                <a:effectLst/>
                <a:latin typeface="Gotham"/>
              </a:rPr>
              <a:t>provide contact information for the Criminal Injuries Compensation Authority</a:t>
            </a:r>
          </a:p>
          <a:p>
            <a:pPr algn="l">
              <a:buFont typeface="Arial" panose="020B0604020202020204" pitchFamily="34" charset="0"/>
              <a:buChar char="•"/>
            </a:pPr>
            <a:r>
              <a:rPr lang="en-GB" b="0" i="0" dirty="0">
                <a:solidFill>
                  <a:srgbClr val="000000"/>
                </a:solidFill>
                <a:effectLst/>
                <a:latin typeface="Gotham"/>
              </a:rPr>
              <a:t>where there has been loss or damage, obtain and supply supporting evidence to the Crown Prosecution Service to enable an application to the sentencing court as appropriate</a:t>
            </a:r>
          </a:p>
          <a:p>
            <a:endParaRPr lang="en-GB" dirty="0"/>
          </a:p>
        </p:txBody>
      </p:sp>
    </p:spTree>
    <p:extLst>
      <p:ext uri="{BB962C8B-B14F-4D97-AF65-F5344CB8AC3E}">
        <p14:creationId xmlns:p14="http://schemas.microsoft.com/office/powerpoint/2010/main" val="231175196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31617A-A5BB-A573-ABA8-D63292ECE0AC}"/>
              </a:ext>
            </a:extLst>
          </p:cNvPr>
          <p:cNvSpPr>
            <a:spLocks noGrp="1"/>
          </p:cNvSpPr>
          <p:nvPr>
            <p:ph type="title"/>
          </p:nvPr>
        </p:nvSpPr>
        <p:spPr/>
        <p:txBody>
          <a:bodyPr>
            <a:noAutofit/>
          </a:bodyPr>
          <a:lstStyle/>
          <a:p>
            <a:r>
              <a:rPr lang="en-GB" sz="2400" b="1" i="0" dirty="0">
                <a:effectLst/>
                <a:latin typeface="Gotham"/>
              </a:rPr>
              <a:t>Right 6 – To be provided with information about the investigation and prosecution</a:t>
            </a:r>
            <a:br>
              <a:rPr lang="en-GB" sz="2400" b="1" i="0" dirty="0">
                <a:effectLst/>
                <a:latin typeface="Gotham"/>
              </a:rPr>
            </a:br>
            <a:r>
              <a:rPr lang="en-GB" sz="2400" b="1" i="0" dirty="0">
                <a:effectLst/>
                <a:latin typeface="Gotham"/>
              </a:rPr>
              <a:t>What this means for police officers and staff</a:t>
            </a:r>
            <a:br>
              <a:rPr lang="en-GB" sz="2400" b="1" i="0" dirty="0">
                <a:effectLst/>
                <a:latin typeface="Gotham"/>
              </a:rPr>
            </a:br>
            <a:endParaRPr lang="en-GB" sz="2400" dirty="0"/>
          </a:p>
        </p:txBody>
      </p:sp>
      <p:sp>
        <p:nvSpPr>
          <p:cNvPr id="3" name="Content Placeholder 2">
            <a:extLst>
              <a:ext uri="{FF2B5EF4-FFF2-40B4-BE49-F238E27FC236}">
                <a16:creationId xmlns:a16="http://schemas.microsoft.com/office/drawing/2014/main" id="{6C744E28-3BF6-DC00-BC0E-0E578F6194CD}"/>
              </a:ext>
            </a:extLst>
          </p:cNvPr>
          <p:cNvSpPr>
            <a:spLocks noGrp="1"/>
          </p:cNvSpPr>
          <p:nvPr>
            <p:ph idx="1"/>
          </p:nvPr>
        </p:nvSpPr>
        <p:spPr>
          <a:xfrm>
            <a:off x="838200" y="1496291"/>
            <a:ext cx="10515600" cy="4996583"/>
          </a:xfrm>
        </p:spPr>
        <p:txBody>
          <a:bodyPr>
            <a:normAutofit fontScale="62500" lnSpcReduction="20000"/>
          </a:bodyPr>
          <a:lstStyle/>
          <a:p>
            <a:pPr algn="l"/>
            <a:r>
              <a:rPr lang="en-GB" b="0" i="0" dirty="0">
                <a:solidFill>
                  <a:srgbClr val="000000"/>
                </a:solidFill>
                <a:effectLst/>
                <a:latin typeface="Gotham"/>
              </a:rPr>
              <a:t>Officers and staff must, within five working days (one working day for victims with enhanced rights) of a key decision point in the investigation, update victims about the decisions and where applicable explain it to them.</a:t>
            </a:r>
          </a:p>
          <a:p>
            <a:pPr algn="l"/>
            <a:r>
              <a:rPr lang="en-GB" b="1" i="0" dirty="0">
                <a:solidFill>
                  <a:srgbClr val="2E2C70"/>
                </a:solidFill>
                <a:effectLst/>
                <a:latin typeface="Gotham"/>
              </a:rPr>
              <a:t>How to do this</a:t>
            </a:r>
          </a:p>
          <a:p>
            <a:pPr algn="l"/>
            <a:r>
              <a:rPr lang="en-GB" b="0" i="0" dirty="0">
                <a:solidFill>
                  <a:srgbClr val="000000"/>
                </a:solidFill>
                <a:effectLst/>
                <a:latin typeface="Gotham"/>
              </a:rPr>
              <a:t>Police officers and staff should ensure victims are updated within five working days (one working day for victims with enhanced rights) of the following decision points:</a:t>
            </a:r>
          </a:p>
          <a:p>
            <a:pPr algn="l">
              <a:buFont typeface="Arial" panose="020B0604020202020204" pitchFamily="34" charset="0"/>
              <a:buChar char="•"/>
            </a:pPr>
            <a:r>
              <a:rPr lang="en-GB" b="0" i="0" dirty="0">
                <a:solidFill>
                  <a:srgbClr val="000000"/>
                </a:solidFill>
                <a:effectLst/>
                <a:latin typeface="Gotham"/>
              </a:rPr>
              <a:t>suspect arrested</a:t>
            </a:r>
          </a:p>
          <a:p>
            <a:pPr algn="l">
              <a:buFont typeface="Arial" panose="020B0604020202020204" pitchFamily="34" charset="0"/>
              <a:buChar char="•"/>
            </a:pPr>
            <a:r>
              <a:rPr lang="en-GB" b="0" i="0" dirty="0">
                <a:solidFill>
                  <a:srgbClr val="000000"/>
                </a:solidFill>
                <a:effectLst/>
                <a:latin typeface="Gotham"/>
              </a:rPr>
              <a:t>interviewed under caution</a:t>
            </a:r>
          </a:p>
          <a:p>
            <a:pPr algn="l">
              <a:buFont typeface="Arial" panose="020B0604020202020204" pitchFamily="34" charset="0"/>
              <a:buChar char="•"/>
            </a:pPr>
            <a:r>
              <a:rPr lang="en-GB" b="0" i="0" dirty="0">
                <a:solidFill>
                  <a:srgbClr val="000000"/>
                </a:solidFill>
                <a:effectLst/>
                <a:latin typeface="Gotham"/>
              </a:rPr>
              <a:t>released without charge</a:t>
            </a:r>
          </a:p>
          <a:p>
            <a:pPr algn="l">
              <a:buFont typeface="Arial" panose="020B0604020202020204" pitchFamily="34" charset="0"/>
              <a:buChar char="•"/>
            </a:pPr>
            <a:r>
              <a:rPr lang="en-GB" b="0" i="0" dirty="0">
                <a:solidFill>
                  <a:srgbClr val="000000"/>
                </a:solidFill>
                <a:effectLst/>
                <a:latin typeface="Gotham"/>
              </a:rPr>
              <a:t>released on police bail or under investigation</a:t>
            </a:r>
          </a:p>
          <a:p>
            <a:pPr algn="l">
              <a:buFont typeface="Arial" panose="020B0604020202020204" pitchFamily="34" charset="0"/>
              <a:buChar char="•"/>
            </a:pPr>
            <a:r>
              <a:rPr lang="en-GB" b="0" i="0" dirty="0">
                <a:solidFill>
                  <a:srgbClr val="000000"/>
                </a:solidFill>
                <a:effectLst/>
                <a:latin typeface="Gotham"/>
              </a:rPr>
              <a:t>bail conditions changed or cancelled</a:t>
            </a:r>
          </a:p>
          <a:p>
            <a:pPr algn="l">
              <a:buFont typeface="Arial" panose="020B0604020202020204" pitchFamily="34" charset="0"/>
              <a:buChar char="•"/>
            </a:pPr>
            <a:r>
              <a:rPr lang="en-GB" b="0" i="0" dirty="0">
                <a:solidFill>
                  <a:srgbClr val="000000"/>
                </a:solidFill>
                <a:effectLst/>
                <a:latin typeface="Gotham"/>
              </a:rPr>
              <a:t>suspect charged</a:t>
            </a:r>
          </a:p>
          <a:p>
            <a:pPr algn="l">
              <a:buFont typeface="Arial" panose="020B0604020202020204" pitchFamily="34" charset="0"/>
              <a:buChar char="•"/>
            </a:pPr>
            <a:r>
              <a:rPr lang="en-GB" b="0" i="0" dirty="0">
                <a:solidFill>
                  <a:srgbClr val="000000"/>
                </a:solidFill>
                <a:effectLst/>
                <a:latin typeface="Gotham"/>
              </a:rPr>
              <a:t>decision not to investigate</a:t>
            </a:r>
          </a:p>
          <a:p>
            <a:pPr algn="l">
              <a:buFont typeface="Arial" panose="020B0604020202020204" pitchFamily="34" charset="0"/>
              <a:buChar char="•"/>
            </a:pPr>
            <a:r>
              <a:rPr lang="en-GB" b="0" i="0" dirty="0">
                <a:solidFill>
                  <a:srgbClr val="000000"/>
                </a:solidFill>
                <a:effectLst/>
                <a:latin typeface="Gotham"/>
              </a:rPr>
              <a:t>decision not to prosecute</a:t>
            </a:r>
          </a:p>
          <a:p>
            <a:pPr algn="l">
              <a:buFont typeface="Arial" panose="020B0604020202020204" pitchFamily="34" charset="0"/>
              <a:buChar char="•"/>
            </a:pPr>
            <a:r>
              <a:rPr lang="en-GB" b="0" i="0" dirty="0">
                <a:solidFill>
                  <a:srgbClr val="000000"/>
                </a:solidFill>
                <a:effectLst/>
                <a:latin typeface="Gotham"/>
              </a:rPr>
              <a:t>decision to administer an out of court disposal</a:t>
            </a:r>
          </a:p>
          <a:p>
            <a:pPr algn="l"/>
            <a:r>
              <a:rPr lang="en-GB" b="0" i="0" dirty="0">
                <a:solidFill>
                  <a:srgbClr val="000000"/>
                </a:solidFill>
                <a:effectLst/>
                <a:latin typeface="Gotham"/>
              </a:rPr>
              <a:t>Police personnel must discuss and agree with the victim the frequency of updates as well as how they would like to receive those updates, including their preferred method of contact. </a:t>
            </a:r>
          </a:p>
          <a:p>
            <a:endParaRPr lang="en-GB" dirty="0"/>
          </a:p>
        </p:txBody>
      </p:sp>
    </p:spTree>
    <p:extLst>
      <p:ext uri="{BB962C8B-B14F-4D97-AF65-F5344CB8AC3E}">
        <p14:creationId xmlns:p14="http://schemas.microsoft.com/office/powerpoint/2010/main" val="231869327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517CDE-C390-E34B-973A-54E5C69A5DAA}"/>
              </a:ext>
            </a:extLst>
          </p:cNvPr>
          <p:cNvSpPr>
            <a:spLocks noGrp="1"/>
          </p:cNvSpPr>
          <p:nvPr>
            <p:ph type="title"/>
          </p:nvPr>
        </p:nvSpPr>
        <p:spPr>
          <a:xfrm>
            <a:off x="838200" y="365125"/>
            <a:ext cx="10515600" cy="867929"/>
          </a:xfrm>
        </p:spPr>
        <p:txBody>
          <a:bodyPr>
            <a:normAutofit fontScale="90000"/>
          </a:bodyPr>
          <a:lstStyle/>
          <a:p>
            <a:br>
              <a:rPr lang="en-GB" sz="3100" b="1" i="0" dirty="0">
                <a:effectLst/>
                <a:latin typeface="Gotham"/>
              </a:rPr>
            </a:br>
            <a:br>
              <a:rPr lang="en-GB" sz="3100" b="1" i="0" dirty="0">
                <a:effectLst/>
                <a:latin typeface="Gotham"/>
              </a:rPr>
            </a:br>
            <a:r>
              <a:rPr lang="en-GB" sz="3100" b="1" i="0" dirty="0">
                <a:effectLst/>
                <a:latin typeface="Gotham"/>
              </a:rPr>
              <a:t>Right 7 – To make a victim personal statement (VPS)</a:t>
            </a:r>
            <a:br>
              <a:rPr lang="en-GB" sz="3100" b="1" i="0" dirty="0">
                <a:effectLst/>
                <a:latin typeface="Gotham"/>
              </a:rPr>
            </a:br>
            <a:r>
              <a:rPr lang="en-GB" sz="3100" b="1" i="0" dirty="0">
                <a:effectLst/>
                <a:latin typeface="Gotham"/>
              </a:rPr>
              <a:t>What this means for police officers and staff</a:t>
            </a:r>
            <a:br>
              <a:rPr lang="en-GB" b="1" i="0" dirty="0">
                <a:solidFill>
                  <a:srgbClr val="2E2C70"/>
                </a:solidFill>
                <a:effectLst/>
                <a:latin typeface="Gotham"/>
              </a:rPr>
            </a:br>
            <a:endParaRPr lang="en-GB" dirty="0"/>
          </a:p>
        </p:txBody>
      </p:sp>
      <p:sp>
        <p:nvSpPr>
          <p:cNvPr id="3" name="Content Placeholder 2">
            <a:extLst>
              <a:ext uri="{FF2B5EF4-FFF2-40B4-BE49-F238E27FC236}">
                <a16:creationId xmlns:a16="http://schemas.microsoft.com/office/drawing/2014/main" id="{08C62803-2C61-6FA1-20B8-B5748953CC9B}"/>
              </a:ext>
            </a:extLst>
          </p:cNvPr>
          <p:cNvSpPr>
            <a:spLocks noGrp="1"/>
          </p:cNvSpPr>
          <p:nvPr>
            <p:ph idx="1"/>
          </p:nvPr>
        </p:nvSpPr>
        <p:spPr/>
        <p:txBody>
          <a:bodyPr>
            <a:normAutofit fontScale="70000" lnSpcReduction="20000"/>
          </a:bodyPr>
          <a:lstStyle/>
          <a:p>
            <a:pPr algn="l"/>
            <a:r>
              <a:rPr lang="en-GB" b="0" i="0" dirty="0">
                <a:solidFill>
                  <a:srgbClr val="000000"/>
                </a:solidFill>
                <a:effectLst/>
                <a:latin typeface="Gotham"/>
              </a:rPr>
              <a:t>A victim has the right to make a VPS to explain in their own words how a crime has affected them, at a time when it suits them at any point prior to sentencing. </a:t>
            </a:r>
            <a:r>
              <a:rPr lang="en-GB" b="1" i="0" dirty="0">
                <a:solidFill>
                  <a:srgbClr val="2E2C70"/>
                </a:solidFill>
                <a:effectLst/>
                <a:latin typeface="Gotham"/>
              </a:rPr>
              <a:t>How to do this</a:t>
            </a:r>
          </a:p>
          <a:p>
            <a:pPr algn="l"/>
            <a:r>
              <a:rPr lang="en-GB" b="0" i="0" dirty="0">
                <a:solidFill>
                  <a:srgbClr val="000000"/>
                </a:solidFill>
                <a:effectLst/>
                <a:latin typeface="Gotham"/>
              </a:rPr>
              <a:t>Police officers and staff must:</a:t>
            </a:r>
          </a:p>
          <a:p>
            <a:pPr algn="l">
              <a:buFont typeface="Arial" panose="020B0604020202020204" pitchFamily="34" charset="0"/>
              <a:buChar char="•"/>
            </a:pPr>
            <a:r>
              <a:rPr lang="en-GB" b="0" i="0" dirty="0">
                <a:solidFill>
                  <a:srgbClr val="000000"/>
                </a:solidFill>
                <a:effectLst/>
                <a:latin typeface="Gotham"/>
              </a:rPr>
              <a:t>provide victims with information about the VPS process when a crime is reported. They should be able to explain what it is, and how a VPS differs from a witness statement</a:t>
            </a:r>
          </a:p>
          <a:p>
            <a:pPr algn="l">
              <a:buFont typeface="Arial" panose="020B0604020202020204" pitchFamily="34" charset="0"/>
              <a:buChar char="•"/>
            </a:pPr>
            <a:r>
              <a:rPr lang="en-GB" b="0" i="0" dirty="0">
                <a:solidFill>
                  <a:srgbClr val="000000"/>
                </a:solidFill>
                <a:effectLst/>
                <a:latin typeface="Gotham"/>
              </a:rPr>
              <a:t>make sure they are well briefed on the process of making a VPS and should be able to signpost victim’s accordingly</a:t>
            </a:r>
          </a:p>
          <a:p>
            <a:pPr algn="l">
              <a:buFont typeface="Arial" panose="020B0604020202020204" pitchFamily="34" charset="0"/>
              <a:buChar char="•"/>
            </a:pPr>
            <a:r>
              <a:rPr lang="en-GB" b="0" i="0" dirty="0">
                <a:solidFill>
                  <a:srgbClr val="000000"/>
                </a:solidFill>
                <a:effectLst/>
                <a:latin typeface="Gotham"/>
              </a:rPr>
              <a:t>explain to the victim that their VPS will be available to the defence and they could be asked questions about it in court</a:t>
            </a:r>
          </a:p>
          <a:p>
            <a:pPr algn="l">
              <a:buFont typeface="Arial" panose="020B0604020202020204" pitchFamily="34" charset="0"/>
              <a:buChar char="•"/>
            </a:pPr>
            <a:r>
              <a:rPr lang="en-GB" b="0" i="0" dirty="0">
                <a:solidFill>
                  <a:srgbClr val="000000"/>
                </a:solidFill>
                <a:effectLst/>
                <a:latin typeface="Gotham"/>
              </a:rPr>
              <a:t>explain to the victim that their VPS could be reported on by the media if read in open court</a:t>
            </a:r>
          </a:p>
          <a:p>
            <a:pPr algn="l">
              <a:buFont typeface="Arial" panose="020B0604020202020204" pitchFamily="34" charset="0"/>
              <a:buChar char="•"/>
            </a:pPr>
            <a:r>
              <a:rPr lang="en-GB" b="0" i="0" dirty="0">
                <a:solidFill>
                  <a:srgbClr val="000000"/>
                </a:solidFill>
                <a:effectLst/>
                <a:latin typeface="Gotham"/>
              </a:rPr>
              <a:t>be open and willing to take a VPS whenever the victim is ready. They will be flexible, a victim may request a copy of their statement from the police at any time and should be given an opportunity to make an additional personal statement to reflect the changing impact the crime has had on them, if relevant</a:t>
            </a:r>
          </a:p>
          <a:p>
            <a:endParaRPr lang="en-GB" dirty="0"/>
          </a:p>
        </p:txBody>
      </p:sp>
    </p:spTree>
    <p:extLst>
      <p:ext uri="{BB962C8B-B14F-4D97-AF65-F5344CB8AC3E}">
        <p14:creationId xmlns:p14="http://schemas.microsoft.com/office/powerpoint/2010/main" val="264803080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6ACF18-AA93-A0A9-E4BD-2FD907892AE3}"/>
              </a:ext>
            </a:extLst>
          </p:cNvPr>
          <p:cNvSpPr>
            <a:spLocks noGrp="1"/>
          </p:cNvSpPr>
          <p:nvPr>
            <p:ph type="title"/>
          </p:nvPr>
        </p:nvSpPr>
        <p:spPr>
          <a:xfrm>
            <a:off x="838200" y="365125"/>
            <a:ext cx="10515600" cy="1103457"/>
          </a:xfrm>
        </p:spPr>
        <p:txBody>
          <a:bodyPr>
            <a:normAutofit fontScale="90000"/>
          </a:bodyPr>
          <a:lstStyle/>
          <a:p>
            <a:br>
              <a:rPr lang="en-GB" sz="2700" b="1" i="0" dirty="0">
                <a:effectLst/>
                <a:latin typeface="Gotham"/>
              </a:rPr>
            </a:br>
            <a:r>
              <a:rPr lang="en-GB" sz="2700" b="1" i="0" dirty="0">
                <a:effectLst/>
                <a:latin typeface="Gotham"/>
              </a:rPr>
              <a:t>Right 8 – to be given information about the trial, trial process and a victim's role as a witness</a:t>
            </a:r>
            <a:br>
              <a:rPr lang="en-GB" sz="2700" b="1" i="0" dirty="0">
                <a:effectLst/>
                <a:latin typeface="Gotham"/>
              </a:rPr>
            </a:br>
            <a:r>
              <a:rPr lang="en-GB" sz="2700" b="1" i="0" dirty="0">
                <a:effectLst/>
                <a:latin typeface="Gotham"/>
              </a:rPr>
              <a:t>What this means for police officers and staff</a:t>
            </a:r>
            <a:br>
              <a:rPr lang="en-GB" b="1" i="0" dirty="0">
                <a:solidFill>
                  <a:srgbClr val="2E2C70"/>
                </a:solidFill>
                <a:effectLst/>
                <a:latin typeface="Gotham"/>
              </a:rPr>
            </a:br>
            <a:endParaRPr lang="en-GB" dirty="0"/>
          </a:p>
        </p:txBody>
      </p:sp>
      <p:sp>
        <p:nvSpPr>
          <p:cNvPr id="3" name="Content Placeholder 2">
            <a:extLst>
              <a:ext uri="{FF2B5EF4-FFF2-40B4-BE49-F238E27FC236}">
                <a16:creationId xmlns:a16="http://schemas.microsoft.com/office/drawing/2014/main" id="{EBFCF54C-F924-F3C8-EFB3-BE87BC516BCD}"/>
              </a:ext>
            </a:extLst>
          </p:cNvPr>
          <p:cNvSpPr>
            <a:spLocks noGrp="1"/>
          </p:cNvSpPr>
          <p:nvPr>
            <p:ph idx="1"/>
          </p:nvPr>
        </p:nvSpPr>
        <p:spPr>
          <a:xfrm>
            <a:off x="838200" y="1468582"/>
            <a:ext cx="10515600" cy="4708381"/>
          </a:xfrm>
        </p:spPr>
        <p:txBody>
          <a:bodyPr>
            <a:normAutofit fontScale="62500" lnSpcReduction="20000"/>
          </a:bodyPr>
          <a:lstStyle/>
          <a:p>
            <a:pPr algn="l"/>
            <a:r>
              <a:rPr lang="en-GB" b="0" i="0" dirty="0">
                <a:solidFill>
                  <a:srgbClr val="000000"/>
                </a:solidFill>
                <a:effectLst/>
                <a:latin typeface="Gotham"/>
              </a:rPr>
              <a:t>Once it has been decided that a case is going to court, a Witness Care Unit must update a victim with certain information about the hearing (within five working days for all cases, within one working day under enhanced rights).</a:t>
            </a:r>
          </a:p>
          <a:p>
            <a:pPr algn="l"/>
            <a:r>
              <a:rPr lang="en-GB" b="1" i="0" dirty="0">
                <a:solidFill>
                  <a:srgbClr val="2E2C70"/>
                </a:solidFill>
                <a:effectLst/>
                <a:latin typeface="Gotham"/>
              </a:rPr>
              <a:t>How to do this</a:t>
            </a:r>
          </a:p>
          <a:p>
            <a:pPr algn="l"/>
            <a:r>
              <a:rPr lang="en-GB" b="0" i="0" dirty="0">
                <a:solidFill>
                  <a:srgbClr val="000000"/>
                </a:solidFill>
                <a:effectLst/>
                <a:latin typeface="Gotham"/>
              </a:rPr>
              <a:t>By providing information regarding:</a:t>
            </a:r>
          </a:p>
          <a:p>
            <a:pPr algn="l">
              <a:buFont typeface="Arial" panose="020B0604020202020204" pitchFamily="34" charset="0"/>
              <a:buChar char="•"/>
            </a:pPr>
            <a:r>
              <a:rPr lang="en-GB" b="0" i="0" dirty="0">
                <a:solidFill>
                  <a:srgbClr val="000000"/>
                </a:solidFill>
                <a:effectLst/>
                <a:latin typeface="Gotham"/>
              </a:rPr>
              <a:t>time, date and location of any hearing (within one working day for all victims)</a:t>
            </a:r>
          </a:p>
          <a:p>
            <a:pPr algn="l">
              <a:buFont typeface="Arial" panose="020B0604020202020204" pitchFamily="34" charset="0"/>
              <a:buChar char="•"/>
            </a:pPr>
            <a:r>
              <a:rPr lang="en-GB" b="0" i="0" dirty="0">
                <a:solidFill>
                  <a:srgbClr val="000000"/>
                </a:solidFill>
                <a:effectLst/>
                <a:latin typeface="Gotham"/>
              </a:rPr>
              <a:t>the outcome of any bail hearing (and changes to these bail conditions and the reasons for those changes)</a:t>
            </a:r>
          </a:p>
          <a:p>
            <a:pPr algn="l">
              <a:buFont typeface="Arial" panose="020B0604020202020204" pitchFamily="34" charset="0"/>
              <a:buChar char="•"/>
            </a:pPr>
            <a:r>
              <a:rPr lang="en-GB" b="0" i="0" dirty="0">
                <a:solidFill>
                  <a:srgbClr val="000000"/>
                </a:solidFill>
                <a:effectLst/>
                <a:latin typeface="Gotham"/>
              </a:rPr>
              <a:t>if an arrest warrant has been issued for the suspect and the outcome of a hearing if the suspect is re-arrested</a:t>
            </a:r>
          </a:p>
          <a:p>
            <a:pPr algn="l">
              <a:buFont typeface="Arial" panose="020B0604020202020204" pitchFamily="34" charset="0"/>
              <a:buChar char="•"/>
            </a:pPr>
            <a:r>
              <a:rPr lang="en-GB" b="0" i="0" dirty="0">
                <a:solidFill>
                  <a:srgbClr val="000000"/>
                </a:solidFill>
                <a:effectLst/>
                <a:latin typeface="Gotham"/>
              </a:rPr>
              <a:t>the outcome of any hearing if the suspect has been re-arrested</a:t>
            </a:r>
          </a:p>
          <a:p>
            <a:pPr algn="l"/>
            <a:r>
              <a:rPr lang="en-GB" b="0" i="0" dirty="0">
                <a:solidFill>
                  <a:srgbClr val="000000"/>
                </a:solidFill>
                <a:effectLst/>
                <a:latin typeface="Gotham"/>
              </a:rPr>
              <a:t>If the suspect pleads not guilty and the victim is required to attend court, they have the right to be told:</a:t>
            </a:r>
          </a:p>
          <a:p>
            <a:pPr algn="l">
              <a:buFont typeface="Arial" panose="020B0604020202020204" pitchFamily="34" charset="0"/>
              <a:buChar char="•"/>
            </a:pPr>
            <a:r>
              <a:rPr lang="en-GB" b="0" i="0" dirty="0">
                <a:solidFill>
                  <a:srgbClr val="000000"/>
                </a:solidFill>
                <a:effectLst/>
                <a:latin typeface="Gotham"/>
              </a:rPr>
              <a:t>by the Witness Care Unit if they are required to give evidence within one working day (for all victims) of receiving the information from the Crown Prosecution Service</a:t>
            </a:r>
          </a:p>
          <a:p>
            <a:pPr algn="l">
              <a:buFont typeface="Arial" panose="020B0604020202020204" pitchFamily="34" charset="0"/>
              <a:buChar char="•"/>
            </a:pPr>
            <a:r>
              <a:rPr lang="en-GB" b="0" i="0" dirty="0">
                <a:solidFill>
                  <a:srgbClr val="000000"/>
                </a:solidFill>
                <a:effectLst/>
                <a:latin typeface="Gotham"/>
              </a:rPr>
              <a:t>to have their needs assessed and be offered a referral to a witness support service or another support service </a:t>
            </a:r>
          </a:p>
          <a:p>
            <a:pPr algn="l">
              <a:buFont typeface="Arial" panose="020B0604020202020204" pitchFamily="34" charset="0"/>
              <a:buChar char="•"/>
            </a:pPr>
            <a:r>
              <a:rPr lang="en-GB" b="0" i="0" dirty="0">
                <a:solidFill>
                  <a:srgbClr val="000000"/>
                </a:solidFill>
                <a:effectLst/>
                <a:latin typeface="Gotham"/>
              </a:rPr>
              <a:t>of the outcome of any special measures application</a:t>
            </a:r>
          </a:p>
          <a:p>
            <a:endParaRPr lang="en-GB" dirty="0"/>
          </a:p>
        </p:txBody>
      </p:sp>
    </p:spTree>
    <p:extLst>
      <p:ext uri="{BB962C8B-B14F-4D97-AF65-F5344CB8AC3E}">
        <p14:creationId xmlns:p14="http://schemas.microsoft.com/office/powerpoint/2010/main" val="422624238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958749-0CE9-462E-871D-41F9EC68E05B}"/>
              </a:ext>
            </a:extLst>
          </p:cNvPr>
          <p:cNvSpPr>
            <a:spLocks noGrp="1"/>
          </p:cNvSpPr>
          <p:nvPr>
            <p:ph type="title"/>
          </p:nvPr>
        </p:nvSpPr>
        <p:spPr>
          <a:xfrm>
            <a:off x="838200" y="365125"/>
            <a:ext cx="10515600" cy="964911"/>
          </a:xfrm>
        </p:spPr>
        <p:txBody>
          <a:bodyPr>
            <a:normAutofit fontScale="90000"/>
          </a:bodyPr>
          <a:lstStyle/>
          <a:p>
            <a:r>
              <a:rPr lang="en-GB" sz="2400" b="1" i="0" dirty="0">
                <a:effectLst/>
                <a:latin typeface="Gotham"/>
              </a:rPr>
              <a:t>Right 9 – To be given information about the outcome of the case and any appeals</a:t>
            </a:r>
            <a:br>
              <a:rPr lang="en-GB" sz="2400" b="1" i="0" dirty="0">
                <a:effectLst/>
                <a:latin typeface="Gotham"/>
              </a:rPr>
            </a:br>
            <a:r>
              <a:rPr lang="en-GB" sz="2400" b="1" i="0" dirty="0">
                <a:effectLst/>
                <a:latin typeface="Gotham"/>
              </a:rPr>
              <a:t>What this means for police officers and staff</a:t>
            </a:r>
            <a:br>
              <a:rPr lang="en-GB" sz="2400" b="1" i="0" dirty="0">
                <a:effectLst/>
                <a:latin typeface="Gotham"/>
              </a:rPr>
            </a:br>
            <a:endParaRPr lang="en-GB" sz="2400" dirty="0"/>
          </a:p>
        </p:txBody>
      </p:sp>
      <p:sp>
        <p:nvSpPr>
          <p:cNvPr id="3" name="Content Placeholder 2">
            <a:extLst>
              <a:ext uri="{FF2B5EF4-FFF2-40B4-BE49-F238E27FC236}">
                <a16:creationId xmlns:a16="http://schemas.microsoft.com/office/drawing/2014/main" id="{10316BCD-F1E0-E8E0-3BCB-3855EA3DF8DB}"/>
              </a:ext>
            </a:extLst>
          </p:cNvPr>
          <p:cNvSpPr>
            <a:spLocks noGrp="1"/>
          </p:cNvSpPr>
          <p:nvPr>
            <p:ph idx="1"/>
          </p:nvPr>
        </p:nvSpPr>
        <p:spPr>
          <a:xfrm>
            <a:off x="838200" y="1524000"/>
            <a:ext cx="10515600" cy="4652963"/>
          </a:xfrm>
        </p:spPr>
        <p:txBody>
          <a:bodyPr>
            <a:normAutofit fontScale="77500" lnSpcReduction="20000"/>
          </a:bodyPr>
          <a:lstStyle/>
          <a:p>
            <a:pPr algn="l"/>
            <a:r>
              <a:rPr lang="en-GB" b="0" i="0" dirty="0">
                <a:solidFill>
                  <a:srgbClr val="000000"/>
                </a:solidFill>
                <a:effectLst/>
                <a:latin typeface="Gotham"/>
              </a:rPr>
              <a:t>The Witness Care Unit must, within one day of receiving the information from the court, update the victim regarding the outcome of the case, including – where available – a brief summary of the reasons for the decision.</a:t>
            </a:r>
          </a:p>
          <a:p>
            <a:pPr algn="l"/>
            <a:r>
              <a:rPr lang="en-GB" b="1" i="0" dirty="0">
                <a:solidFill>
                  <a:srgbClr val="2E2C70"/>
                </a:solidFill>
                <a:effectLst/>
                <a:latin typeface="Gotham"/>
              </a:rPr>
              <a:t>How to do this</a:t>
            </a:r>
          </a:p>
          <a:p>
            <a:pPr algn="l"/>
            <a:r>
              <a:rPr lang="en-GB" b="0" i="0" dirty="0">
                <a:solidFill>
                  <a:srgbClr val="000000"/>
                </a:solidFill>
                <a:effectLst/>
                <a:latin typeface="Gotham"/>
              </a:rPr>
              <a:t>The Witness Care Unit will:</a:t>
            </a:r>
          </a:p>
          <a:p>
            <a:pPr algn="l">
              <a:buFont typeface="Arial" panose="020B0604020202020204" pitchFamily="34" charset="0"/>
              <a:buChar char="•"/>
            </a:pPr>
            <a:r>
              <a:rPr lang="en-GB" b="0" i="0" dirty="0">
                <a:solidFill>
                  <a:srgbClr val="000000"/>
                </a:solidFill>
                <a:effectLst/>
                <a:latin typeface="Gotham"/>
              </a:rPr>
              <a:t>notify and explain the outcome of the trial hearing to the victim</a:t>
            </a:r>
          </a:p>
          <a:p>
            <a:pPr algn="l">
              <a:buFont typeface="Arial" panose="020B0604020202020204" pitchFamily="34" charset="0"/>
              <a:buChar char="•"/>
            </a:pPr>
            <a:r>
              <a:rPr lang="en-GB" b="0" i="0" dirty="0">
                <a:solidFill>
                  <a:srgbClr val="000000"/>
                </a:solidFill>
                <a:effectLst/>
                <a:latin typeface="Gotham"/>
              </a:rPr>
              <a:t>explain the meaning of the sentence and provide information about the 'unduly lenient' sentence scheme </a:t>
            </a:r>
          </a:p>
          <a:p>
            <a:pPr algn="l">
              <a:buFont typeface="Arial" panose="020B0604020202020204" pitchFamily="34" charset="0"/>
              <a:buChar char="•"/>
            </a:pPr>
            <a:r>
              <a:rPr lang="en-GB" b="0" i="0" dirty="0">
                <a:solidFill>
                  <a:srgbClr val="000000"/>
                </a:solidFill>
                <a:effectLst/>
                <a:latin typeface="Gotham"/>
              </a:rPr>
              <a:t>tell the victim how their VPS was used by the court</a:t>
            </a:r>
          </a:p>
          <a:p>
            <a:pPr algn="l">
              <a:buFont typeface="Arial" panose="020B0604020202020204" pitchFamily="34" charset="0"/>
              <a:buChar char="•"/>
            </a:pPr>
            <a:r>
              <a:rPr lang="en-GB" b="0" i="0" dirty="0">
                <a:solidFill>
                  <a:srgbClr val="000000"/>
                </a:solidFill>
                <a:effectLst/>
                <a:latin typeface="Gotham"/>
              </a:rPr>
              <a:t>notify the victim if there is an appeal against conviction or sentence and its outcome</a:t>
            </a:r>
          </a:p>
          <a:p>
            <a:pPr algn="l">
              <a:buFont typeface="Arial" panose="020B0604020202020204" pitchFamily="34" charset="0"/>
              <a:buChar char="•"/>
            </a:pPr>
            <a:r>
              <a:rPr lang="en-GB" b="0" i="0" dirty="0">
                <a:solidFill>
                  <a:srgbClr val="000000"/>
                </a:solidFill>
                <a:effectLst/>
                <a:latin typeface="Gotham"/>
              </a:rPr>
              <a:t>be referred to the Crown Prosecution Service if there are questions the Witness Care Unit cannot answer, and have a meeting set up with the CPS, if the victim is a bereaved close family member</a:t>
            </a:r>
          </a:p>
          <a:p>
            <a:pPr algn="l">
              <a:buFont typeface="Arial" panose="020B0604020202020204" pitchFamily="34" charset="0"/>
              <a:buChar char="•"/>
            </a:pPr>
            <a:r>
              <a:rPr lang="en-GB" b="0" i="0" dirty="0">
                <a:solidFill>
                  <a:srgbClr val="000000"/>
                </a:solidFill>
                <a:effectLst/>
                <a:latin typeface="Gotham"/>
              </a:rPr>
              <a:t>assess the needs of the victim following the conclusion of the trial and sentencing, and provide information and make referrals where appropriate</a:t>
            </a:r>
          </a:p>
          <a:p>
            <a:endParaRPr lang="en-GB" dirty="0"/>
          </a:p>
        </p:txBody>
      </p:sp>
    </p:spTree>
    <p:extLst>
      <p:ext uri="{BB962C8B-B14F-4D97-AF65-F5344CB8AC3E}">
        <p14:creationId xmlns:p14="http://schemas.microsoft.com/office/powerpoint/2010/main" val="4084219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9D93ED-6EB2-3329-A9FE-07485E120316}"/>
              </a:ext>
            </a:extLst>
          </p:cNvPr>
          <p:cNvSpPr>
            <a:spLocks noGrp="1"/>
          </p:cNvSpPr>
          <p:nvPr>
            <p:ph type="title"/>
          </p:nvPr>
        </p:nvSpPr>
        <p:spPr>
          <a:xfrm>
            <a:off x="838200" y="365125"/>
            <a:ext cx="10515600" cy="909493"/>
          </a:xfrm>
        </p:spPr>
        <p:txBody>
          <a:bodyPr>
            <a:normAutofit fontScale="90000"/>
          </a:bodyPr>
          <a:lstStyle/>
          <a:p>
            <a:br>
              <a:rPr lang="en-GB" sz="2700" b="1" i="0" dirty="0">
                <a:effectLst/>
                <a:latin typeface="Gotham"/>
              </a:rPr>
            </a:br>
            <a:r>
              <a:rPr lang="en-GB" sz="2700" b="1" i="0" dirty="0">
                <a:effectLst/>
                <a:latin typeface="Gotham"/>
              </a:rPr>
              <a:t>Right 10 – To be paid expenses and have property returned</a:t>
            </a:r>
            <a:br>
              <a:rPr lang="en-GB" sz="2700" b="1" i="0" dirty="0">
                <a:effectLst/>
                <a:latin typeface="Gotham"/>
              </a:rPr>
            </a:br>
            <a:r>
              <a:rPr lang="en-GB" sz="2700" b="1" i="0" dirty="0">
                <a:effectLst/>
                <a:latin typeface="Gotham"/>
              </a:rPr>
              <a:t>What this means for police officers and staff</a:t>
            </a:r>
            <a:br>
              <a:rPr lang="en-GB" b="1" i="0" dirty="0">
                <a:solidFill>
                  <a:srgbClr val="2E2C70"/>
                </a:solidFill>
                <a:effectLst/>
                <a:latin typeface="Gotham"/>
              </a:rPr>
            </a:br>
            <a:endParaRPr lang="en-GB" dirty="0"/>
          </a:p>
        </p:txBody>
      </p:sp>
      <p:sp>
        <p:nvSpPr>
          <p:cNvPr id="3" name="Content Placeholder 2">
            <a:extLst>
              <a:ext uri="{FF2B5EF4-FFF2-40B4-BE49-F238E27FC236}">
                <a16:creationId xmlns:a16="http://schemas.microsoft.com/office/drawing/2014/main" id="{F9813097-91C5-3088-DDBE-7A52C4FE11AA}"/>
              </a:ext>
            </a:extLst>
          </p:cNvPr>
          <p:cNvSpPr>
            <a:spLocks noGrp="1"/>
          </p:cNvSpPr>
          <p:nvPr>
            <p:ph idx="1"/>
          </p:nvPr>
        </p:nvSpPr>
        <p:spPr/>
        <p:txBody>
          <a:bodyPr>
            <a:normAutofit fontScale="92500" lnSpcReduction="20000"/>
          </a:bodyPr>
          <a:lstStyle/>
          <a:p>
            <a:pPr algn="l"/>
            <a:r>
              <a:rPr lang="en-GB" b="0" i="0" dirty="0">
                <a:solidFill>
                  <a:srgbClr val="000000"/>
                </a:solidFill>
                <a:effectLst/>
                <a:latin typeface="Gotham"/>
              </a:rPr>
              <a:t>The victim has a right to be paid certain expenses by the Crown Prosecution Service if they attend court and give evidence. If the police took any of their property as evidence, victims have the right to get it back as soon as it is no longer required.</a:t>
            </a:r>
          </a:p>
          <a:p>
            <a:pPr algn="l"/>
            <a:r>
              <a:rPr lang="en-GB" b="1" i="0" dirty="0">
                <a:solidFill>
                  <a:srgbClr val="2E2C70"/>
                </a:solidFill>
                <a:effectLst/>
                <a:latin typeface="Gotham"/>
              </a:rPr>
              <a:t>How to do this</a:t>
            </a:r>
          </a:p>
          <a:p>
            <a:pPr algn="l"/>
            <a:r>
              <a:rPr lang="en-GB" b="0" i="0" dirty="0">
                <a:solidFill>
                  <a:srgbClr val="000000"/>
                </a:solidFill>
                <a:effectLst/>
                <a:latin typeface="Gotham"/>
              </a:rPr>
              <a:t>Witness Care Units can help victims with any questions about claiming expenses.</a:t>
            </a:r>
          </a:p>
          <a:p>
            <a:pPr algn="l"/>
            <a:r>
              <a:rPr lang="en-GB" b="0" i="0" dirty="0">
                <a:solidFill>
                  <a:srgbClr val="000000"/>
                </a:solidFill>
                <a:effectLst/>
                <a:latin typeface="Gotham"/>
              </a:rPr>
              <a:t>Police officers and staff should carefully consider the need to continue to retain a victim's property and whether it is absolutely necessary and, if not, be proactive in returning property without delay. </a:t>
            </a:r>
          </a:p>
          <a:p>
            <a:pPr algn="l"/>
            <a:r>
              <a:rPr lang="en-GB" b="0" i="0" dirty="0">
                <a:solidFill>
                  <a:srgbClr val="000000"/>
                </a:solidFill>
                <a:effectLst/>
                <a:latin typeface="Gotham"/>
              </a:rPr>
              <a:t>Being without your belongings longer than is necessary, as well as being an inconvenience, can add to the trauma of what has happened. Therefore, be mindful of the necessity of retaining a victim's property.</a:t>
            </a:r>
          </a:p>
          <a:p>
            <a:endParaRPr lang="en-GB" dirty="0"/>
          </a:p>
        </p:txBody>
      </p:sp>
    </p:spTree>
    <p:extLst>
      <p:ext uri="{BB962C8B-B14F-4D97-AF65-F5344CB8AC3E}">
        <p14:creationId xmlns:p14="http://schemas.microsoft.com/office/powerpoint/2010/main" val="367810628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FB4345-C0F7-54C4-C4A2-7679FCAEC1A7}"/>
              </a:ext>
            </a:extLst>
          </p:cNvPr>
          <p:cNvSpPr>
            <a:spLocks noGrp="1"/>
          </p:cNvSpPr>
          <p:nvPr>
            <p:ph type="title"/>
          </p:nvPr>
        </p:nvSpPr>
        <p:spPr>
          <a:xfrm>
            <a:off x="838200" y="365126"/>
            <a:ext cx="10515600" cy="1089602"/>
          </a:xfrm>
        </p:spPr>
        <p:txBody>
          <a:bodyPr>
            <a:normAutofit fontScale="90000"/>
          </a:bodyPr>
          <a:lstStyle/>
          <a:p>
            <a:br>
              <a:rPr lang="en-GB" sz="2700" b="1" i="0" dirty="0">
                <a:effectLst/>
                <a:latin typeface="Gotham"/>
              </a:rPr>
            </a:br>
            <a:r>
              <a:rPr lang="en-GB" sz="2700" b="1" i="0" dirty="0">
                <a:effectLst/>
                <a:latin typeface="Gotham"/>
              </a:rPr>
              <a:t>Right 11 – To be given information about the offender following a conviction</a:t>
            </a:r>
            <a:br>
              <a:rPr lang="en-GB" sz="2700" b="1" i="0" dirty="0">
                <a:effectLst/>
                <a:latin typeface="Gotham"/>
              </a:rPr>
            </a:br>
            <a:r>
              <a:rPr lang="en-GB" sz="2700" b="1" i="0" dirty="0">
                <a:effectLst/>
                <a:latin typeface="Gotham"/>
              </a:rPr>
              <a:t>What this means for police officers and staff</a:t>
            </a:r>
            <a:br>
              <a:rPr lang="en-GB" b="1" i="0" dirty="0">
                <a:solidFill>
                  <a:srgbClr val="2E2C70"/>
                </a:solidFill>
                <a:effectLst/>
                <a:latin typeface="Gotham"/>
              </a:rPr>
            </a:br>
            <a:endParaRPr lang="en-GB" dirty="0"/>
          </a:p>
        </p:txBody>
      </p:sp>
      <p:sp>
        <p:nvSpPr>
          <p:cNvPr id="3" name="Content Placeholder 2">
            <a:extLst>
              <a:ext uri="{FF2B5EF4-FFF2-40B4-BE49-F238E27FC236}">
                <a16:creationId xmlns:a16="http://schemas.microsoft.com/office/drawing/2014/main" id="{9ABA225E-D49C-78B6-206B-13D51C85625D}"/>
              </a:ext>
            </a:extLst>
          </p:cNvPr>
          <p:cNvSpPr>
            <a:spLocks noGrp="1"/>
          </p:cNvSpPr>
          <p:nvPr>
            <p:ph idx="1"/>
          </p:nvPr>
        </p:nvSpPr>
        <p:spPr>
          <a:xfrm>
            <a:off x="838200" y="1676400"/>
            <a:ext cx="10515600" cy="4500563"/>
          </a:xfrm>
        </p:spPr>
        <p:txBody>
          <a:bodyPr>
            <a:normAutofit fontScale="92500" lnSpcReduction="20000"/>
          </a:bodyPr>
          <a:lstStyle/>
          <a:p>
            <a:pPr algn="l"/>
            <a:r>
              <a:rPr lang="en-GB" b="0" i="0" dirty="0">
                <a:solidFill>
                  <a:srgbClr val="000000"/>
                </a:solidFill>
                <a:effectLst/>
                <a:latin typeface="Gotham"/>
              </a:rPr>
              <a:t>Where eligible, a victim or bereaved family members have the right to be provided with information about the offender and at key stages of their sentence.</a:t>
            </a:r>
          </a:p>
          <a:p>
            <a:pPr algn="l"/>
            <a:r>
              <a:rPr lang="en-GB" b="0" i="0" dirty="0">
                <a:solidFill>
                  <a:srgbClr val="000000"/>
                </a:solidFill>
                <a:effectLst/>
                <a:latin typeface="Gotham"/>
              </a:rPr>
              <a:t>victims also have a right to be consulted by the police if an offender makes an application for a review of their sex offender notification requirements.</a:t>
            </a:r>
          </a:p>
          <a:p>
            <a:pPr algn="l"/>
            <a:r>
              <a:rPr lang="en-GB" b="1" i="0" dirty="0">
                <a:solidFill>
                  <a:srgbClr val="2E2C70"/>
                </a:solidFill>
                <a:effectLst/>
                <a:latin typeface="Gotham"/>
              </a:rPr>
              <a:t>How to do this</a:t>
            </a:r>
          </a:p>
          <a:p>
            <a:pPr algn="l"/>
            <a:r>
              <a:rPr lang="en-GB" b="0" i="0" dirty="0">
                <a:solidFill>
                  <a:srgbClr val="000000"/>
                </a:solidFill>
                <a:effectLst/>
                <a:latin typeface="Gotham"/>
              </a:rPr>
              <a:t>Witness Care Unit or Youth Offending Team will automatically refer the victim (or bereaved family member) to the National Probation Service Victim Contact Scheme. This must happen within 10 working days of sentencing. A victim has the right to be automatically referred.</a:t>
            </a:r>
          </a:p>
          <a:p>
            <a:pPr algn="l"/>
            <a:r>
              <a:rPr lang="en-GB" b="0" i="0" dirty="0">
                <a:solidFill>
                  <a:srgbClr val="000000"/>
                </a:solidFill>
                <a:effectLst/>
                <a:latin typeface="Gotham"/>
              </a:rPr>
              <a:t>The police should contact the victim whenever an offender makes an application to review their Sex Offender Notification Requirements, and allow them to provide their views on the application. Where appropriate, the victim's views should be considered.</a:t>
            </a:r>
          </a:p>
          <a:p>
            <a:endParaRPr lang="en-GB" dirty="0"/>
          </a:p>
        </p:txBody>
      </p:sp>
    </p:spTree>
    <p:extLst>
      <p:ext uri="{BB962C8B-B14F-4D97-AF65-F5344CB8AC3E}">
        <p14:creationId xmlns:p14="http://schemas.microsoft.com/office/powerpoint/2010/main" val="310750270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CE65C6-B6B1-52F3-E028-3F4F85AC0237}"/>
              </a:ext>
            </a:extLst>
          </p:cNvPr>
          <p:cNvSpPr>
            <a:spLocks noGrp="1"/>
          </p:cNvSpPr>
          <p:nvPr>
            <p:ph type="title"/>
          </p:nvPr>
        </p:nvSpPr>
        <p:spPr>
          <a:xfrm>
            <a:off x="838200" y="365125"/>
            <a:ext cx="10515600" cy="1103457"/>
          </a:xfrm>
        </p:spPr>
        <p:txBody>
          <a:bodyPr>
            <a:normAutofit fontScale="90000"/>
          </a:bodyPr>
          <a:lstStyle/>
          <a:p>
            <a:br>
              <a:rPr lang="en-GB" sz="2700" b="1" dirty="0">
                <a:latin typeface="Gotham"/>
              </a:rPr>
            </a:br>
            <a:r>
              <a:rPr lang="en-GB" sz="2700" b="1" i="0" dirty="0">
                <a:effectLst/>
                <a:latin typeface="Gotham"/>
              </a:rPr>
              <a:t>Right 12 – To make a complaint about a victim's rights not being met</a:t>
            </a:r>
            <a:br>
              <a:rPr lang="en-GB" sz="2700" b="1" i="0" dirty="0">
                <a:effectLst/>
                <a:latin typeface="Gotham"/>
              </a:rPr>
            </a:br>
            <a:r>
              <a:rPr lang="en-GB" sz="2700" b="1" i="0" dirty="0">
                <a:effectLst/>
                <a:latin typeface="Gotham"/>
              </a:rPr>
              <a:t>What this means for police officers and staff</a:t>
            </a:r>
            <a:br>
              <a:rPr lang="en-GB" b="1" i="0" dirty="0">
                <a:solidFill>
                  <a:srgbClr val="2E2C70"/>
                </a:solidFill>
                <a:effectLst/>
                <a:latin typeface="Gotham"/>
              </a:rPr>
            </a:br>
            <a:endParaRPr lang="en-GB" dirty="0"/>
          </a:p>
        </p:txBody>
      </p:sp>
      <p:sp>
        <p:nvSpPr>
          <p:cNvPr id="3" name="Content Placeholder 2">
            <a:extLst>
              <a:ext uri="{FF2B5EF4-FFF2-40B4-BE49-F238E27FC236}">
                <a16:creationId xmlns:a16="http://schemas.microsoft.com/office/drawing/2014/main" id="{5FD1EC6B-194E-D798-4154-E915B0752766}"/>
              </a:ext>
            </a:extLst>
          </p:cNvPr>
          <p:cNvSpPr>
            <a:spLocks noGrp="1"/>
          </p:cNvSpPr>
          <p:nvPr>
            <p:ph idx="1"/>
          </p:nvPr>
        </p:nvSpPr>
        <p:spPr/>
        <p:txBody>
          <a:bodyPr>
            <a:normAutofit fontScale="85000" lnSpcReduction="20000"/>
          </a:bodyPr>
          <a:lstStyle/>
          <a:p>
            <a:pPr algn="l"/>
            <a:r>
              <a:rPr lang="en-GB" b="0" i="0" dirty="0">
                <a:solidFill>
                  <a:srgbClr val="000000"/>
                </a:solidFill>
                <a:effectLst/>
                <a:latin typeface="Gotham"/>
              </a:rPr>
              <a:t>If a victim considers they have not received any of their rights under the Code, they should be facilitated to make a complaint.</a:t>
            </a:r>
          </a:p>
          <a:p>
            <a:pPr algn="l"/>
            <a:r>
              <a:rPr lang="en-GB" b="1" i="0" dirty="0">
                <a:solidFill>
                  <a:srgbClr val="2E2C70"/>
                </a:solidFill>
                <a:effectLst/>
                <a:latin typeface="Gotham"/>
              </a:rPr>
              <a:t>How to do this</a:t>
            </a:r>
          </a:p>
          <a:p>
            <a:pPr algn="l"/>
            <a:r>
              <a:rPr lang="en-GB" b="0" i="0" dirty="0">
                <a:solidFill>
                  <a:srgbClr val="000000"/>
                </a:solidFill>
                <a:effectLst/>
                <a:latin typeface="Gotham"/>
              </a:rPr>
              <a:t>Police officers and staff should:</a:t>
            </a:r>
          </a:p>
          <a:p>
            <a:pPr algn="l">
              <a:buFont typeface="Arial" panose="020B0604020202020204" pitchFamily="34" charset="0"/>
              <a:buChar char="•"/>
            </a:pPr>
            <a:r>
              <a:rPr lang="en-GB" b="0" i="0" dirty="0">
                <a:solidFill>
                  <a:srgbClr val="000000"/>
                </a:solidFill>
                <a:effectLst/>
                <a:latin typeface="Gotham"/>
              </a:rPr>
              <a:t>be open and willing to discuss any concerns with a victim</a:t>
            </a:r>
          </a:p>
          <a:p>
            <a:pPr algn="l">
              <a:buFont typeface="Arial" panose="020B0604020202020204" pitchFamily="34" charset="0"/>
              <a:buChar char="•"/>
            </a:pPr>
            <a:r>
              <a:rPr lang="en-GB" b="0" i="0" dirty="0">
                <a:solidFill>
                  <a:srgbClr val="000000"/>
                </a:solidFill>
                <a:effectLst/>
                <a:latin typeface="Gotham"/>
              </a:rPr>
              <a:t>provide information about their forces formal complaints procedure</a:t>
            </a:r>
          </a:p>
          <a:p>
            <a:pPr algn="l">
              <a:buFont typeface="Arial" panose="020B0604020202020204" pitchFamily="34" charset="0"/>
              <a:buChar char="•"/>
            </a:pPr>
            <a:r>
              <a:rPr lang="en-GB" b="0" i="0" dirty="0">
                <a:solidFill>
                  <a:srgbClr val="000000"/>
                </a:solidFill>
                <a:effectLst/>
                <a:latin typeface="Gotham"/>
              </a:rPr>
              <a:t>take responsibility for providing this information and know where to find information regarding other criminal justice agencies complaints procedures, if required</a:t>
            </a:r>
          </a:p>
          <a:p>
            <a:pPr algn="l">
              <a:buFont typeface="Arial" panose="020B0604020202020204" pitchFamily="34" charset="0"/>
              <a:buChar char="•"/>
            </a:pPr>
            <a:r>
              <a:rPr lang="en-GB" b="0" i="0" dirty="0">
                <a:solidFill>
                  <a:srgbClr val="000000"/>
                </a:solidFill>
                <a:effectLst/>
                <a:latin typeface="Gotham"/>
              </a:rPr>
              <a:t>not dismiss or diminish a victim's feelings about their treatment</a:t>
            </a:r>
          </a:p>
          <a:p>
            <a:pPr algn="l">
              <a:buFont typeface="Arial" panose="020B0604020202020204" pitchFamily="34" charset="0"/>
              <a:buChar char="•"/>
            </a:pPr>
            <a:r>
              <a:rPr lang="en-GB" b="0" i="0" dirty="0">
                <a:solidFill>
                  <a:srgbClr val="000000"/>
                </a:solidFill>
                <a:effectLst/>
                <a:latin typeface="Gotham"/>
              </a:rPr>
              <a:t>not 'hand off' the responsibility of the provision of assistance to multiple different staff and teams, remember the aspiration to provide one single point of contact</a:t>
            </a:r>
          </a:p>
          <a:p>
            <a:endParaRPr lang="en-GB" dirty="0"/>
          </a:p>
        </p:txBody>
      </p:sp>
    </p:spTree>
    <p:extLst>
      <p:ext uri="{BB962C8B-B14F-4D97-AF65-F5344CB8AC3E}">
        <p14:creationId xmlns:p14="http://schemas.microsoft.com/office/powerpoint/2010/main" val="253531174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25</TotalTime>
  <Words>3693</Words>
  <Application>Microsoft Office PowerPoint</Application>
  <PresentationFormat>Widescreen</PresentationFormat>
  <Paragraphs>253</Paragraphs>
  <Slides>24</Slides>
  <Notes>7</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24</vt:i4>
      </vt:variant>
    </vt:vector>
  </HeadingPairs>
  <TitlesOfParts>
    <vt:vector size="32" baseType="lpstr">
      <vt:lpstr>Gotham</vt:lpstr>
      <vt:lpstr>Aptos</vt:lpstr>
      <vt:lpstr>Aptos Display</vt:lpstr>
      <vt:lpstr>Arial</vt:lpstr>
      <vt:lpstr>Calibri</vt:lpstr>
      <vt:lpstr>Calibri Light</vt:lpstr>
      <vt:lpstr>Wingdings</vt:lpstr>
      <vt:lpstr>office theme</vt:lpstr>
      <vt:lpstr>Victims Continued</vt:lpstr>
      <vt:lpstr>PowerPoint Presentation</vt:lpstr>
      <vt:lpstr>PowerPoint Presentation</vt:lpstr>
      <vt:lpstr> Victim, Witness and Defence Accounts / Evidence </vt:lpstr>
      <vt:lpstr>Rights </vt:lpstr>
      <vt:lpstr>Victim's Rights - Domestic Violence, Crime and Victims Act 2004</vt:lpstr>
      <vt:lpstr>Enhanced / Special Services</vt:lpstr>
      <vt:lpstr>  Distinct ‘cohorts’  Victims of the most serious crime   </vt:lpstr>
      <vt:lpstr>Who we should be focusing on</vt:lpstr>
      <vt:lpstr>Special Measures</vt:lpstr>
      <vt:lpstr>Special Measures </vt:lpstr>
      <vt:lpstr>Special Measures </vt:lpstr>
      <vt:lpstr>Right 1 – To be able to understand and to be understood What this means for police officers and staff </vt:lpstr>
      <vt:lpstr> Right 2 – To have the details of the crime recorded without unjustified delay What this means for police officers and staff </vt:lpstr>
      <vt:lpstr>Right 3 – To be provided with information when reporting the crime What this means for police officers and staff </vt:lpstr>
      <vt:lpstr> Right 4 – To be referred to services that support victims and have services and support tailored to their needs What this means for police officers and staff </vt:lpstr>
      <vt:lpstr>Right 5 – To be provided with information about compensation What this means for police officers and staff  </vt:lpstr>
      <vt:lpstr>Right 6 – To be provided with information about the investigation and prosecution What this means for police officers and staff </vt:lpstr>
      <vt:lpstr>  Right 7 – To make a victim personal statement (VPS) What this means for police officers and staff </vt:lpstr>
      <vt:lpstr> Right 8 – to be given information about the trial, trial process and a victim's role as a witness What this means for police officers and staff </vt:lpstr>
      <vt:lpstr>Right 9 – To be given information about the outcome of the case and any appeals What this means for police officers and staff </vt:lpstr>
      <vt:lpstr> Right 10 – To be paid expenses and have property returned What this means for police officers and staff </vt:lpstr>
      <vt:lpstr> Right 11 – To be given information about the offender following a conviction What this means for police officers and staff </vt:lpstr>
      <vt:lpstr> Right 12 – To make a complaint about a victim's rights not being met What this means for police officers and staff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Jane Davies</cp:lastModifiedBy>
  <cp:revision>7</cp:revision>
  <dcterms:created xsi:type="dcterms:W3CDTF">2025-10-24T13:24:04Z</dcterms:created>
  <dcterms:modified xsi:type="dcterms:W3CDTF">2025-10-24T14:16:18Z</dcterms:modified>
</cp:coreProperties>
</file>