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howGuides="1">
      <p:cViewPr varScale="1">
        <p:scale>
          <a:sx n="98" d="100"/>
          <a:sy n="98" d="100"/>
        </p:scale>
        <p:origin x="82" y="8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project is IMAD Solar PAYGO. The main purpose is to let a customer buy a day, a week or a month of solar access. After a verified payment, the system issues a token for the customer’s device. I will show the working software, the research behind it and the work still to complete. The image is a screenshot of the current homepage, not a photograph of a field trial.</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chose this project because paying online is only one part of a PAYGO service. The payment must lead to the right device receiving the right amount of access time. My prototype joins those steps and keeps a history that can be checked. It also includes shopping, a marketplace, seller tools and a professional directory. These support the solar service, while PAYGO remains the main project. This work develops skills that are relevant to a software development career, especially APIs, security and integration testing. I have not yet measured benefits with Nigerian households, so these are intended beneficiaries rather than proven outcomes.</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My aim is to build and evaluate a secure software prototype for buying solar access time. The research question connects payment verification to device control. These objectives are my checklist. The core flow is implemented and I now have activation and expiry evidence. The report also records earlier negative tests, including token reuse. The supporting modules have interfaces and commerce functionality, but still need a complete final regression and usability review. The multilingual voice feature is a proposed extension and is not a completed objective.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reviewed research papers, an open token project and language resources. Mergulhão and colleagues analyse payment patterns using large datasets from solar users in Rwanda and Kenya [1]. This is strong operational evidence, but it does not prove the same payment behaviour or user needs in Nigeria. OpenPAYGO provides an open reference for device activation [2]. It helps explain local token validation, but using similar ideas does not mean my own token format is compatible or certified. The repository is archived and points to a successor. NaijaVoices provides speech data for three Nigerian languages [3]. It supports the feasibility of language research, but it does not prove voice recognition accuracy for my users. These sources guide my design and highlight the tests I still need. Sources: [1] https://discovery.ucl.ac.uk/id/eprint/10175341/ ; [2] https://github.com/EnAccess/OpenPAYGO-Token ; [3] https://www.isca-archive.org/interspeech_2025/emezue25_interspeech.html</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comparison shows that payment codes and PAYGO are established ideas. Sun King describes weekly payments and keypad codes, with permanent unlock after completing a contract [4]. My current plans buy access time and do not establish an ownership financing contract. The GSMA case study shows Lumos and MTN operating PAYGO in Nigeria [5], but it is historical evidence and I do not use it to claim their current prices or terms. The d.light app already gives customers token and payment information [6]. IMAD combines its PAYGO prototype with shopping, seller services and a professional directory, but I have not audited every competitor for those features. I also found a public five-language solar assistant prototype [7]. Therefore I will evaluate the usefulness of my proposed language workflow instead of claiming that multilingual solar support is entirely new. [4] https://ng.sunking.com/payment-options/ ; [5] GSMA, Lumos: Pay-as-you-go solar in Nigeria with MTN, 2016 ; [6] https://play.google.com/store/apps/details?id=com.dlight.paygo ; [7] https://huggingface.co/spaces/Shinzmann/naija-solar/blob/main/README.md</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am using an iterative approach. I build features in small steps, test them and make corrections before moving on. Development and report writing overlap, so the Gantt chart reflects that. My primary work is software experimentation with test accounts, APIs and a simulated device. I have not yet completed a participant study or a physical controller trial. Secondary research includes academic evidence and official technical documentation. Paystack explains why a server must verify a payment before supplying value [8]. OWASP provides guidance for authentication and access control tests [9]. Following that guidance is not a security certification. I use Flutter for the interface, FastAPI for the backend, PostgreSQL for records and Python for the simulator. [8] https://paystack.com/docs/payments/verify-payments/ ; [9] https://owasp.org/www-project-web-security-testing-guide/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diagram shows the software test setup. The customer selects an access period in Flutter. The backend checks the payment with Paystack and keeps the payment reference, device and token records in PostgreSQL. A customer enters the token into the simulated device. The simulator checks the token for its configured device and updates the access timer. It reports activation and expiry to the backend. Token validation uses a shared secret and an HMAC-based check, plus a counter to help prevent reuse. This is my prototype implementation, not a claim of OpenPAYGO compatibility. The experiment tests the complete sequence from payment evidence to activation and expiry. The simulator stands in for a real controller, so it does not prove electrical safety or actual energy output.</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screenshots show the four supporting sections. Shopping presents solar panels, batteries and inverters. The marketplace covers appliances and accessories. Sell With Us includes seller registration, listing tools and image uploads from a phone or computer. Commerce work includes the basket, delivery details, test checkout, order handling and a proposed five percent commission. Delivery and settlement need a complete final end-to-end review, and I have not demonstrated a live seller payout. The public seller landing screenshot is interface evidence, not proof that every form is connected. Find a Professional includes service and location search, hiring, learning and careers. The current directory contains demonstration profiles rather than verified workers. All screenshots come from my current project interface.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is the main working result. The customer page shows the one-day payment and its token in the history. After correcting the simulator device and local API configuration, the simulator accepted the matching token for TEST-DEV-999. It moved to ACTIVE, showed power ON and reported activation successfully. In the accelerated demonstration, ten seconds represented one day. When the credit ended, the simulator moved to LOCKED, showed power OFF and reported expiry successfully. The displayed power and battery readings are simulated values. This evidence demonstrates a software state transition, not power delivery on a real solar installation. Earlier report evidence records rejection of a reused token. I will repeat negative and recovery checks in the final regression. The practical finding is that matching device identity, secret and API destination is essential for the complete flow.</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I started the project on 15 July 2026. The early dates are a reconstructed summary rather than a detailed timesheet. Research, development and report writing overlap. The navy bars show work to date, not proof that every quality requirement is finished. Sky blue shows the proposed remaining schedule. My next priorities are final PAYGO regression, completing the delivery and settlement checks, improving the report evidence and testing the proposed language workflow. The multilingual dates are a target and may change after feasibility work. I will test English, Nigerian Pidgin, Hausa, Yoruba and Igbo, including speech input and spoken replies. I must check the school’s confirmed submission and oral presentation dates. The interim slide deadline is 23 October at 14:00. The final report deadline shown in the supplied material is 30 November at 14:00, with the viva period 1–4 December.</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 core result is a working software path from verified payment to timed access on a simulated device. The wider platform brings the related shopping and service features together. I still need to complete final security and recovery checks, review commerce delivery and settlement, and evaluate the language feature. Physical hardware and a user study are future work, so I cannot yet claim production readiness or measured improvements for customers. Likely questions: Why a simulator? It lets me test access control safely and repeatably before hardware integration. What is original? My contribution is the implemented combination and evaluation, not the invention of PAYGO. Why server verification? A browser callback alone should not grant credit. What if a token is reused? The device counter and stored state support rejection, and I will repeat that test. What if the connection fails? Local validation and later reporting are design goals that need recovery testing. Can voice make payments? The proposed assistant must read authenticated data and require confirmation before any payment action.</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These are the sources used in the literature review and technical discussion. Project screenshots and test observations are my own prototype evidence. [1] https://doi.org/10.1016/j.esd.2023.101295 [2] https://github.com/EnAccess/OpenPAYGO-Token [3] https://doi.org/10.21437/Interspeech.2025-1104 [4] https://ng.sunking.com/payment-options/ [5] https://www.gsma.com/solutions-and-impact/connectivity-for-good/mobile-for-development/wp-content/uploads/2016/11/Case-Study-Lumos-Pay-as-you-go-solar-in-Nigeria-with-MTN.pdf [6] https://play.google.com/store/apps/details?id=com.dlight.paygo [7] https://huggingface.co/spaces/Shinzmann/naija-solar/blob/main/README.md [8] https://paystack.com/docs/payments/verify-payments/ [9] https://owasp.org/www-project-web-security-testing-guide/</a:t>
            </a: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5AA6F05E-33FE-4438-A02C-E4E1FC589BA7}"/>
              </a:ext>
            </a:extLst>
          </p:cNvPr>
          <p:cNvSpPr>
            <a:spLocks noGrp="1"/>
          </p:cNvSpPr>
          <p:nvPr>
            <p:ph type="title"/>
          </p:nvPr>
        </p:nvSpPr>
        <p:spPr>
          <a:xfrm>
            <a:off x="1219200" y="2590800"/>
            <a:ext cx="9753600" cy="990600"/>
          </a:xfrm>
          <a:prstGeom prst="rect">
            <a:avLst/>
          </a:prstGeom>
          <a:noFill/>
          <a:ln>
            <a:noFill/>
            <a:prstDash val="solid"/>
          </a:ln>
        </p:spPr>
        <p:txBody>
          <a:bodyPr wrap="square" lIns="0" tIns="0" rIns="0" bIns="0" anchor="ctr">
            <a:normAutofit/>
          </a:bodyPr>
          <a:lstStyle>
            <a:defPPr algn="ctr">
              <a:defRPr sz="4800" b="1">
                <a:solidFill>
                  <a:schemeClr val="tx1"/>
                </a:solidFill>
                <a:latin typeface="+mj-lt"/>
                <a:ea typeface="+mj-lt"/>
                <a:cs typeface="+mj-lt"/>
              </a:defRPr>
            </a:defPPr>
            <a:lvl1pPr marL="0" indent="0" algn="ctr">
              <a:lnSpc>
                <a:spcPct val="110000"/>
              </a:lnSpc>
              <a:spcBef>
                <a:spcPts val="0"/>
              </a:spcBef>
              <a:spcAft>
                <a:spcPts val="0"/>
              </a:spcAft>
              <a:buNone/>
              <a:defRPr sz="4800" b="1">
                <a:solidFill>
                  <a:schemeClr val="tx1"/>
                </a:solidFill>
                <a:latin typeface="+mj-lt"/>
                <a:ea typeface="+mj-lt"/>
                <a:cs typeface="+mj-lt"/>
              </a:defRPr>
            </a:lvl1pPr>
            <a:lvl2pPr marL="0" indent="0" algn="ctr">
              <a:lnSpc>
                <a:spcPct val="110000"/>
              </a:lnSpc>
              <a:spcBef>
                <a:spcPts val="0"/>
              </a:spcBef>
              <a:spcAft>
                <a:spcPts val="0"/>
              </a:spcAft>
              <a:buNone/>
              <a:defRPr sz="4800" b="1">
                <a:solidFill>
                  <a:schemeClr val="tx1"/>
                </a:solidFill>
                <a:latin typeface="+mj-lt"/>
                <a:ea typeface="+mj-lt"/>
                <a:cs typeface="+mj-lt"/>
              </a:defRPr>
            </a:lvl2pPr>
            <a:lvl3pPr marL="0" indent="0" algn="ctr">
              <a:lnSpc>
                <a:spcPct val="110000"/>
              </a:lnSpc>
              <a:spcBef>
                <a:spcPts val="0"/>
              </a:spcBef>
              <a:spcAft>
                <a:spcPts val="0"/>
              </a:spcAft>
              <a:buNone/>
              <a:defRPr sz="4800" b="1">
                <a:solidFill>
                  <a:schemeClr val="tx1"/>
                </a:solidFill>
                <a:latin typeface="+mj-lt"/>
                <a:ea typeface="+mj-lt"/>
                <a:cs typeface="+mj-lt"/>
              </a:defRPr>
            </a:lvl3pPr>
            <a:lvl4pPr marL="0" indent="0" algn="ctr">
              <a:lnSpc>
                <a:spcPct val="110000"/>
              </a:lnSpc>
              <a:spcBef>
                <a:spcPts val="0"/>
              </a:spcBef>
              <a:spcAft>
                <a:spcPts val="0"/>
              </a:spcAft>
              <a:buNone/>
              <a:defRPr sz="4800" b="1">
                <a:solidFill>
                  <a:schemeClr val="tx1"/>
                </a:solidFill>
                <a:latin typeface="+mj-lt"/>
                <a:ea typeface="+mj-lt"/>
                <a:cs typeface="+mj-lt"/>
              </a:defRPr>
            </a:lvl4pPr>
            <a:lvl5pPr marL="0" indent="0" algn="ctr">
              <a:lnSpc>
                <a:spcPct val="110000"/>
              </a:lnSpc>
              <a:spcBef>
                <a:spcPts val="0"/>
              </a:spcBef>
              <a:spcAft>
                <a:spcPts val="0"/>
              </a:spcAft>
              <a:buNone/>
              <a:defRPr sz="4800" b="1">
                <a:solidFill>
                  <a:schemeClr val="tx1"/>
                </a:solidFill>
                <a:latin typeface="+mj-lt"/>
                <a:ea typeface="+mj-lt"/>
                <a:cs typeface="+mj-lt"/>
              </a:defRPr>
            </a:lvl5pPr>
            <a:lvl6pPr marL="0" indent="0" algn="ctr">
              <a:lnSpc>
                <a:spcPct val="110000"/>
              </a:lnSpc>
              <a:spcBef>
                <a:spcPts val="0"/>
              </a:spcBef>
              <a:spcAft>
                <a:spcPts val="0"/>
              </a:spcAft>
              <a:buNone/>
              <a:defRPr sz="4800" b="1">
                <a:solidFill>
                  <a:schemeClr val="tx1"/>
                </a:solidFill>
                <a:latin typeface="+mj-lt"/>
                <a:ea typeface="+mj-lt"/>
                <a:cs typeface="+mj-lt"/>
              </a:defRPr>
            </a:lvl6pPr>
            <a:lvl7pPr marL="0" indent="0" algn="ctr">
              <a:lnSpc>
                <a:spcPct val="110000"/>
              </a:lnSpc>
              <a:spcBef>
                <a:spcPts val="0"/>
              </a:spcBef>
              <a:spcAft>
                <a:spcPts val="0"/>
              </a:spcAft>
              <a:buNone/>
              <a:defRPr sz="4800" b="1">
                <a:solidFill>
                  <a:schemeClr val="tx1"/>
                </a:solidFill>
                <a:latin typeface="+mj-lt"/>
                <a:ea typeface="+mj-lt"/>
                <a:cs typeface="+mj-lt"/>
              </a:defRPr>
            </a:lvl7pPr>
            <a:lvl8pPr marL="0" indent="0" algn="ctr">
              <a:lnSpc>
                <a:spcPct val="110000"/>
              </a:lnSpc>
              <a:spcBef>
                <a:spcPts val="0"/>
              </a:spcBef>
              <a:spcAft>
                <a:spcPts val="0"/>
              </a:spcAft>
              <a:buNone/>
              <a:defRPr sz="4800" b="1">
                <a:solidFill>
                  <a:schemeClr val="tx1"/>
                </a:solidFill>
                <a:latin typeface="+mj-lt"/>
                <a:ea typeface="+mj-lt"/>
                <a:cs typeface="+mj-lt"/>
              </a:defRPr>
            </a:lvl8pPr>
            <a:lvl9pPr marL="0" indent="0" algn="ctr">
              <a:lnSpc>
                <a:spcPct val="110000"/>
              </a:lnSpc>
              <a:spcBef>
                <a:spcPts val="0"/>
              </a:spcBef>
              <a:spcAft>
                <a:spcPts val="0"/>
              </a:spcAft>
              <a:buNone/>
              <a:defRPr sz="4800" b="1">
                <a:solidFill>
                  <a:schemeClr val="tx1"/>
                </a:solidFill>
                <a:latin typeface="+mj-lt"/>
                <a:ea typeface="+mj-lt"/>
                <a:cs typeface="+mj-lt"/>
              </a:defRPr>
            </a:lvl9pPr>
          </a:lstStyle>
          <a:p>
            <a:endParaRPr/>
          </a:p>
        </p:txBody>
      </p:sp>
      <p:sp>
        <p:nvSpPr>
          <p:cNvPr id="2" name="Subtitle">
            <a:extLst>
              <a:ext uri="{FF2B5EF4-FFF2-40B4-BE49-F238E27FC236}">
                <a16:creationId xmlns:a16="http://schemas.microsoft.com/office/drawing/2014/main" id="{9B8D901A-1951-4980-AEB7-0901CCC9862F}"/>
              </a:ext>
            </a:extLst>
          </p:cNvPr>
          <p:cNvSpPr>
            <a:spLocks noGrp="1"/>
          </p:cNvSpPr>
          <p:nvPr>
            <p:ph type="subTitle" idx="1"/>
          </p:nvPr>
        </p:nvSpPr>
        <p:spPr>
          <a:xfrm>
            <a:off x="1828800" y="3771900"/>
            <a:ext cx="8534400" cy="762000"/>
          </a:xfrm>
          <a:prstGeom prst="rect">
            <a:avLst/>
          </a:prstGeom>
          <a:noFill/>
          <a:ln>
            <a:noFill/>
            <a:prstDash val="solid"/>
          </a:ln>
        </p:spPr>
        <p:txBody>
          <a:bodyPr wrap="square" lIns="0" tIns="0" rIns="0" bIns="0" anchor="ctr">
            <a:normAutofit/>
          </a:bodyPr>
          <a:lstStyle>
            <a:defPPr algn="ctr">
              <a:defRPr sz="2100" b="0">
                <a:solidFill>
                  <a:schemeClr val="tx1"/>
                </a:solidFill>
                <a:latin typeface="+mn-lt"/>
                <a:ea typeface="+mn-lt"/>
                <a:cs typeface="+mn-lt"/>
              </a:defRPr>
            </a:defPPr>
            <a:lvl1pPr marL="0" indent="0" algn="ctr">
              <a:lnSpc>
                <a:spcPct val="110000"/>
              </a:lnSpc>
              <a:spcBef>
                <a:spcPts val="0"/>
              </a:spcBef>
              <a:spcAft>
                <a:spcPts val="0"/>
              </a:spcAft>
              <a:buNone/>
              <a:defRPr sz="2100" b="0">
                <a:solidFill>
                  <a:schemeClr val="tx1"/>
                </a:solidFill>
                <a:latin typeface="+mn-lt"/>
                <a:ea typeface="+mn-lt"/>
                <a:cs typeface="+mn-lt"/>
              </a:defRPr>
            </a:lvl1pPr>
            <a:lvl2pPr marL="0" indent="0" algn="ctr">
              <a:lnSpc>
                <a:spcPct val="110000"/>
              </a:lnSpc>
              <a:spcBef>
                <a:spcPts val="0"/>
              </a:spcBef>
              <a:spcAft>
                <a:spcPts val="0"/>
              </a:spcAft>
              <a:buNone/>
              <a:defRPr sz="2100" b="0">
                <a:solidFill>
                  <a:schemeClr val="tx1"/>
                </a:solidFill>
                <a:latin typeface="+mn-lt"/>
                <a:ea typeface="+mn-lt"/>
                <a:cs typeface="+mn-lt"/>
              </a:defRPr>
            </a:lvl2pPr>
            <a:lvl3pPr marL="0" indent="0" algn="ctr">
              <a:lnSpc>
                <a:spcPct val="110000"/>
              </a:lnSpc>
              <a:spcBef>
                <a:spcPts val="0"/>
              </a:spcBef>
              <a:spcAft>
                <a:spcPts val="0"/>
              </a:spcAft>
              <a:buNone/>
              <a:defRPr sz="2100" b="0">
                <a:solidFill>
                  <a:schemeClr val="tx1"/>
                </a:solidFill>
                <a:latin typeface="+mn-lt"/>
                <a:ea typeface="+mn-lt"/>
                <a:cs typeface="+mn-lt"/>
              </a:defRPr>
            </a:lvl3pPr>
            <a:lvl4pPr marL="0" indent="0" algn="ctr">
              <a:lnSpc>
                <a:spcPct val="110000"/>
              </a:lnSpc>
              <a:spcBef>
                <a:spcPts val="0"/>
              </a:spcBef>
              <a:spcAft>
                <a:spcPts val="0"/>
              </a:spcAft>
              <a:buNone/>
              <a:defRPr sz="2100" b="0">
                <a:solidFill>
                  <a:schemeClr val="tx1"/>
                </a:solidFill>
                <a:latin typeface="+mn-lt"/>
                <a:ea typeface="+mn-lt"/>
                <a:cs typeface="+mn-lt"/>
              </a:defRPr>
            </a:lvl4pPr>
            <a:lvl5pPr marL="0" indent="0" algn="ctr">
              <a:lnSpc>
                <a:spcPct val="110000"/>
              </a:lnSpc>
              <a:spcBef>
                <a:spcPts val="0"/>
              </a:spcBef>
              <a:spcAft>
                <a:spcPts val="0"/>
              </a:spcAft>
              <a:buNone/>
              <a:defRPr sz="2100" b="0">
                <a:solidFill>
                  <a:schemeClr val="tx1"/>
                </a:solidFill>
                <a:latin typeface="+mn-lt"/>
                <a:ea typeface="+mn-lt"/>
                <a:cs typeface="+mn-lt"/>
              </a:defRPr>
            </a:lvl5pPr>
            <a:lvl6pPr marL="0" indent="0" algn="ctr">
              <a:lnSpc>
                <a:spcPct val="110000"/>
              </a:lnSpc>
              <a:spcBef>
                <a:spcPts val="0"/>
              </a:spcBef>
              <a:spcAft>
                <a:spcPts val="0"/>
              </a:spcAft>
              <a:buNone/>
              <a:defRPr sz="2100" b="0">
                <a:solidFill>
                  <a:schemeClr val="tx1"/>
                </a:solidFill>
                <a:latin typeface="+mn-lt"/>
                <a:ea typeface="+mn-lt"/>
                <a:cs typeface="+mn-lt"/>
              </a:defRPr>
            </a:lvl6pPr>
            <a:lvl7pPr marL="0" indent="0" algn="ctr">
              <a:lnSpc>
                <a:spcPct val="110000"/>
              </a:lnSpc>
              <a:spcBef>
                <a:spcPts val="0"/>
              </a:spcBef>
              <a:spcAft>
                <a:spcPts val="0"/>
              </a:spcAft>
              <a:buNone/>
              <a:defRPr sz="2100" b="0">
                <a:solidFill>
                  <a:schemeClr val="tx1"/>
                </a:solidFill>
                <a:latin typeface="+mn-lt"/>
                <a:ea typeface="+mn-lt"/>
                <a:cs typeface="+mn-lt"/>
              </a:defRPr>
            </a:lvl7pPr>
            <a:lvl8pPr marL="0" indent="0" algn="ctr">
              <a:lnSpc>
                <a:spcPct val="110000"/>
              </a:lnSpc>
              <a:spcBef>
                <a:spcPts val="0"/>
              </a:spcBef>
              <a:spcAft>
                <a:spcPts val="0"/>
              </a:spcAft>
              <a:buNone/>
              <a:defRPr sz="2100" b="0">
                <a:solidFill>
                  <a:schemeClr val="tx1"/>
                </a:solidFill>
                <a:latin typeface="+mn-lt"/>
                <a:ea typeface="+mn-lt"/>
                <a:cs typeface="+mn-lt"/>
              </a:defRPr>
            </a:lvl8pPr>
            <a:lvl9pPr marL="0" indent="0" algn="ctr">
              <a:lnSpc>
                <a:spcPct val="110000"/>
              </a:lnSpc>
              <a:spcBef>
                <a:spcPts val="0"/>
              </a:spcBef>
              <a:spcAft>
                <a:spcPts val="0"/>
              </a:spcAft>
              <a:buNone/>
              <a:defRPr sz="2100" b="0">
                <a:solidFill>
                  <a:schemeClr val="tx1"/>
                </a:solidFill>
                <a:latin typeface="+mn-lt"/>
                <a:ea typeface="+mn-lt"/>
                <a:cs typeface="+mn-lt"/>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cSld name="Section Header">
    <p:spTree>
      <p:nvGrpSpPr>
        <p:cNvPr id="1" name=""/>
        <p:cNvGrpSpPr/>
        <p:nvPr/>
      </p:nvGrpSpPr>
      <p:grpSpPr>
        <a:xfrm>
          <a:off x="0" y="0"/>
          <a:ext cx="0" cy="0"/>
          <a:chOff x="0" y="0"/>
          <a:chExt cx="0" cy="0"/>
        </a:xfrm>
      </p:grpSpPr>
      <p:sp>
        <p:nvSpPr>
          <p:cNvPr id="2" name="Section title">
            <a:extLst>
              <a:ext uri="{FF2B5EF4-FFF2-40B4-BE49-F238E27FC236}">
                <a16:creationId xmlns:a16="http://schemas.microsoft.com/office/drawing/2014/main" id="{360D5C33-72AA-48D7-A676-8A3C5B20827E}"/>
              </a:ext>
            </a:extLst>
          </p:cNvPr>
          <p:cNvSpPr>
            <a:spLocks noGrp="1"/>
          </p:cNvSpPr>
          <p:nvPr>
            <p:ph type="title"/>
          </p:nvPr>
        </p:nvSpPr>
        <p:spPr>
          <a:xfrm>
            <a:off x="1219200" y="2857500"/>
            <a:ext cx="9753600" cy="1143000"/>
          </a:xfrm>
          <a:prstGeom prst="rect">
            <a:avLst/>
          </a:prstGeom>
          <a:noFill/>
          <a:ln>
            <a:noFill/>
            <a:prstDash val="solid"/>
          </a:ln>
        </p:spPr>
        <p:txBody>
          <a:bodyPr wrap="square" lIns="0" tIns="0" rIns="0" bIns="0" anchor="ctr">
            <a:normAutofit/>
          </a:bodyPr>
          <a:lstStyle>
            <a:defPPr algn="ctr">
              <a:defRPr sz="4200" b="1">
                <a:solidFill>
                  <a:schemeClr val="tx1"/>
                </a:solidFill>
                <a:latin typeface="+mj-lt"/>
                <a:ea typeface="+mj-lt"/>
                <a:cs typeface="+mj-lt"/>
              </a:defRPr>
            </a:defPPr>
            <a:lvl1pPr marL="0" indent="0" algn="ctr">
              <a:lnSpc>
                <a:spcPct val="110000"/>
              </a:lnSpc>
              <a:spcBef>
                <a:spcPts val="0"/>
              </a:spcBef>
              <a:spcAft>
                <a:spcPts val="0"/>
              </a:spcAft>
              <a:buNone/>
              <a:defRPr sz="4200" b="1">
                <a:solidFill>
                  <a:schemeClr val="tx1"/>
                </a:solidFill>
                <a:latin typeface="+mj-lt"/>
                <a:ea typeface="+mj-lt"/>
                <a:cs typeface="+mj-lt"/>
              </a:defRPr>
            </a:lvl1pPr>
            <a:lvl2pPr marL="0" indent="0" algn="ctr">
              <a:lnSpc>
                <a:spcPct val="110000"/>
              </a:lnSpc>
              <a:spcBef>
                <a:spcPts val="0"/>
              </a:spcBef>
              <a:spcAft>
                <a:spcPts val="0"/>
              </a:spcAft>
              <a:buNone/>
              <a:defRPr sz="4200" b="1">
                <a:solidFill>
                  <a:schemeClr val="tx1"/>
                </a:solidFill>
                <a:latin typeface="+mj-lt"/>
                <a:ea typeface="+mj-lt"/>
                <a:cs typeface="+mj-lt"/>
              </a:defRPr>
            </a:lvl2pPr>
            <a:lvl3pPr marL="0" indent="0" algn="ctr">
              <a:lnSpc>
                <a:spcPct val="110000"/>
              </a:lnSpc>
              <a:spcBef>
                <a:spcPts val="0"/>
              </a:spcBef>
              <a:spcAft>
                <a:spcPts val="0"/>
              </a:spcAft>
              <a:buNone/>
              <a:defRPr sz="4200" b="1">
                <a:solidFill>
                  <a:schemeClr val="tx1"/>
                </a:solidFill>
                <a:latin typeface="+mj-lt"/>
                <a:ea typeface="+mj-lt"/>
                <a:cs typeface="+mj-lt"/>
              </a:defRPr>
            </a:lvl3pPr>
            <a:lvl4pPr marL="0" indent="0" algn="ctr">
              <a:lnSpc>
                <a:spcPct val="110000"/>
              </a:lnSpc>
              <a:spcBef>
                <a:spcPts val="0"/>
              </a:spcBef>
              <a:spcAft>
                <a:spcPts val="0"/>
              </a:spcAft>
              <a:buNone/>
              <a:defRPr sz="4200" b="1">
                <a:solidFill>
                  <a:schemeClr val="tx1"/>
                </a:solidFill>
                <a:latin typeface="+mj-lt"/>
                <a:ea typeface="+mj-lt"/>
                <a:cs typeface="+mj-lt"/>
              </a:defRPr>
            </a:lvl4pPr>
            <a:lvl5pPr marL="0" indent="0" algn="ctr">
              <a:lnSpc>
                <a:spcPct val="110000"/>
              </a:lnSpc>
              <a:spcBef>
                <a:spcPts val="0"/>
              </a:spcBef>
              <a:spcAft>
                <a:spcPts val="0"/>
              </a:spcAft>
              <a:buNone/>
              <a:defRPr sz="4200" b="1">
                <a:solidFill>
                  <a:schemeClr val="tx1"/>
                </a:solidFill>
                <a:latin typeface="+mj-lt"/>
                <a:ea typeface="+mj-lt"/>
                <a:cs typeface="+mj-lt"/>
              </a:defRPr>
            </a:lvl5pPr>
            <a:lvl6pPr marL="0" indent="0" algn="ctr">
              <a:lnSpc>
                <a:spcPct val="110000"/>
              </a:lnSpc>
              <a:spcBef>
                <a:spcPts val="0"/>
              </a:spcBef>
              <a:spcAft>
                <a:spcPts val="0"/>
              </a:spcAft>
              <a:buNone/>
              <a:defRPr sz="4200" b="1">
                <a:solidFill>
                  <a:schemeClr val="tx1"/>
                </a:solidFill>
                <a:latin typeface="+mj-lt"/>
                <a:ea typeface="+mj-lt"/>
                <a:cs typeface="+mj-lt"/>
              </a:defRPr>
            </a:lvl6pPr>
            <a:lvl7pPr marL="0" indent="0" algn="ctr">
              <a:lnSpc>
                <a:spcPct val="110000"/>
              </a:lnSpc>
              <a:spcBef>
                <a:spcPts val="0"/>
              </a:spcBef>
              <a:spcAft>
                <a:spcPts val="0"/>
              </a:spcAft>
              <a:buNone/>
              <a:defRPr sz="4200" b="1">
                <a:solidFill>
                  <a:schemeClr val="tx1"/>
                </a:solidFill>
                <a:latin typeface="+mj-lt"/>
                <a:ea typeface="+mj-lt"/>
                <a:cs typeface="+mj-lt"/>
              </a:defRPr>
            </a:lvl7pPr>
            <a:lvl8pPr marL="0" indent="0" algn="ctr">
              <a:lnSpc>
                <a:spcPct val="110000"/>
              </a:lnSpc>
              <a:spcBef>
                <a:spcPts val="0"/>
              </a:spcBef>
              <a:spcAft>
                <a:spcPts val="0"/>
              </a:spcAft>
              <a:buNone/>
              <a:defRPr sz="4200" b="1">
                <a:solidFill>
                  <a:schemeClr val="tx1"/>
                </a:solidFill>
                <a:latin typeface="+mj-lt"/>
                <a:ea typeface="+mj-lt"/>
                <a:cs typeface="+mj-lt"/>
              </a:defRPr>
            </a:lvl8pPr>
            <a:lvl9pPr marL="0" indent="0" algn="ctr">
              <a:lnSpc>
                <a:spcPct val="110000"/>
              </a:lnSpc>
              <a:spcBef>
                <a:spcPts val="0"/>
              </a:spcBef>
              <a:spcAft>
                <a:spcPts val="0"/>
              </a:spcAft>
              <a:buNone/>
              <a:defRPr sz="4200" b="1">
                <a:solidFill>
                  <a:schemeClr val="tx1"/>
                </a:solidFill>
                <a:latin typeface="+mj-lt"/>
                <a:ea typeface="+mj-lt"/>
                <a:cs typeface="+mj-lt"/>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Title and Body">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CD609F12-A5A6-46B5-816D-FC31BFB698C2}"/>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Body">
            <a:extLst>
              <a:ext uri="{FF2B5EF4-FFF2-40B4-BE49-F238E27FC236}">
                <a16:creationId xmlns:a16="http://schemas.microsoft.com/office/drawing/2014/main" id="{2EF21727-90DC-4E6E-B8D8-3F8C450E3B72}"/>
              </a:ext>
            </a:extLst>
          </p:cNvPr>
          <p:cNvSpPr>
            <a:spLocks noGrp="1"/>
          </p:cNvSpPr>
          <p:nvPr>
            <p:ph type="body" idx="1"/>
          </p:nvPr>
        </p:nvSpPr>
        <p:spPr>
          <a:xfrm>
            <a:off x="685800" y="1905000"/>
            <a:ext cx="108204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Title and Two Column">
    <p:spTree>
      <p:nvGrpSpPr>
        <p:cNvPr id="1" name=""/>
        <p:cNvGrpSpPr/>
        <p:nvPr/>
      </p:nvGrpSpPr>
      <p:grpSpPr>
        <a:xfrm>
          <a:off x="0" y="0"/>
          <a:ext cx="0" cy="0"/>
          <a:chOff x="0" y="0"/>
          <a:chExt cx="0" cy="0"/>
        </a:xfrm>
      </p:grpSpPr>
      <p:sp>
        <p:nvSpPr>
          <p:cNvPr id="4" name="Title">
            <a:extLst>
              <a:ext uri="{FF2B5EF4-FFF2-40B4-BE49-F238E27FC236}">
                <a16:creationId xmlns:a16="http://schemas.microsoft.com/office/drawing/2014/main" id="{733C227E-ADFF-4DF3-82B2-171DB1F4F8C8}"/>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84209A68-7700-4356-ACAF-AA19EE27A002}"/>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
        <p:nvSpPr>
          <p:cNvPr id="3" name="Right column">
            <a:extLst>
              <a:ext uri="{FF2B5EF4-FFF2-40B4-BE49-F238E27FC236}">
                <a16:creationId xmlns:a16="http://schemas.microsoft.com/office/drawing/2014/main" id="{BEE1A5FA-48A8-4A22-AFBF-B095E3751CE6}"/>
              </a:ext>
            </a:extLst>
          </p:cNvPr>
          <p:cNvSpPr>
            <a:spLocks noGrp="1"/>
          </p:cNvSpPr>
          <p:nvPr>
            <p:ph type="body" idx="2"/>
          </p:nvPr>
        </p:nvSpPr>
        <p:spPr>
          <a:xfrm>
            <a:off x="6477000" y="1905000"/>
            <a:ext cx="5029200" cy="4267200"/>
          </a:xfrm>
          <a:prstGeom prst="rect">
            <a:avLst/>
          </a:prstGeom>
          <a:noFill/>
          <a:ln>
            <a:noFill/>
            <a:prstDash val="solid"/>
          </a:ln>
        </p:spPr>
        <p:txBody>
          <a:bodyPr wrap="square" lIns="0" tIns="0" rIns="0" bIns="0" anchor="t">
            <a:normAutofit/>
          </a:bodyPr>
          <a:lstStyle>
            <a:defPPr algn="l">
              <a:defRPr sz="2100" b="0">
                <a:solidFill>
                  <a:schemeClr val="tx1"/>
                </a:solidFill>
                <a:latin typeface="+mn-lt"/>
                <a:ea typeface="+mn-lt"/>
                <a:cs typeface="+mn-lt"/>
              </a:defRPr>
            </a:defPPr>
            <a:lvl1pPr marL="228600" indent="-228600" algn="l">
              <a:lnSpc>
                <a:spcPct val="110000"/>
              </a:lnSpc>
              <a:spcBef>
                <a:spcPts val="0"/>
              </a:spcBef>
              <a:spcAft>
                <a:spcPts val="1200"/>
              </a:spcAft>
              <a:buChar char="•"/>
              <a:defRPr sz="2100" b="0">
                <a:solidFill>
                  <a:schemeClr val="tx1"/>
                </a:solidFill>
                <a:latin typeface="+mn-lt"/>
                <a:ea typeface="+mn-lt"/>
                <a:cs typeface="+mn-lt"/>
              </a:defRPr>
            </a:lvl1pPr>
            <a:lvl2pPr marL="533400" indent="-228600" algn="l">
              <a:lnSpc>
                <a:spcPct val="110000"/>
              </a:lnSpc>
              <a:spcBef>
                <a:spcPts val="0"/>
              </a:spcBef>
              <a:spcAft>
                <a:spcPts val="1200"/>
              </a:spcAft>
              <a:buChar char="•"/>
              <a:defRPr sz="2100" b="0">
                <a:solidFill>
                  <a:schemeClr val="tx1"/>
                </a:solidFill>
                <a:latin typeface="+mn-lt"/>
                <a:ea typeface="+mn-lt"/>
                <a:cs typeface="+mn-lt"/>
              </a:defRPr>
            </a:lvl2pPr>
            <a:lvl3pPr marL="838200" indent="-228600" algn="l">
              <a:lnSpc>
                <a:spcPct val="110000"/>
              </a:lnSpc>
              <a:spcBef>
                <a:spcPts val="0"/>
              </a:spcBef>
              <a:spcAft>
                <a:spcPts val="1200"/>
              </a:spcAft>
              <a:buChar char="•"/>
              <a:defRPr sz="2100" b="0">
                <a:solidFill>
                  <a:schemeClr val="tx1"/>
                </a:solidFill>
                <a:latin typeface="+mn-lt"/>
                <a:ea typeface="+mn-lt"/>
                <a:cs typeface="+mn-lt"/>
              </a:defRPr>
            </a:lvl3pPr>
            <a:lvl4pPr marL="1143000" indent="-228600" algn="l">
              <a:lnSpc>
                <a:spcPct val="110000"/>
              </a:lnSpc>
              <a:spcBef>
                <a:spcPts val="0"/>
              </a:spcBef>
              <a:spcAft>
                <a:spcPts val="1200"/>
              </a:spcAft>
              <a:buChar char="•"/>
              <a:defRPr sz="2100" b="0">
                <a:solidFill>
                  <a:schemeClr val="tx1"/>
                </a:solidFill>
                <a:latin typeface="+mn-lt"/>
                <a:ea typeface="+mn-lt"/>
                <a:cs typeface="+mn-lt"/>
              </a:defRPr>
            </a:lvl4pPr>
            <a:lvl5pPr marL="1447800" indent="-228600" algn="l">
              <a:lnSpc>
                <a:spcPct val="110000"/>
              </a:lnSpc>
              <a:spcBef>
                <a:spcPts val="0"/>
              </a:spcBef>
              <a:spcAft>
                <a:spcPts val="1200"/>
              </a:spcAft>
              <a:buChar char="•"/>
              <a:defRPr sz="2100" b="0">
                <a:solidFill>
                  <a:schemeClr val="tx1"/>
                </a:solidFill>
                <a:latin typeface="+mn-lt"/>
                <a:ea typeface="+mn-lt"/>
                <a:cs typeface="+mn-lt"/>
              </a:defRPr>
            </a:lvl5pPr>
            <a:lvl6pPr marL="1752600" indent="-228600" algn="l">
              <a:lnSpc>
                <a:spcPct val="110000"/>
              </a:lnSpc>
              <a:spcBef>
                <a:spcPts val="0"/>
              </a:spcBef>
              <a:spcAft>
                <a:spcPts val="1200"/>
              </a:spcAft>
              <a:buChar char="•"/>
              <a:defRPr sz="2100" b="0">
                <a:solidFill>
                  <a:schemeClr val="tx1"/>
                </a:solidFill>
                <a:latin typeface="+mn-lt"/>
                <a:ea typeface="+mn-lt"/>
                <a:cs typeface="+mn-lt"/>
              </a:defRPr>
            </a:lvl6pPr>
            <a:lvl7pPr marL="2057400" indent="-228600" algn="l">
              <a:lnSpc>
                <a:spcPct val="110000"/>
              </a:lnSpc>
              <a:spcBef>
                <a:spcPts val="0"/>
              </a:spcBef>
              <a:spcAft>
                <a:spcPts val="1200"/>
              </a:spcAft>
              <a:buChar char="•"/>
              <a:defRPr sz="2100" b="0">
                <a:solidFill>
                  <a:schemeClr val="tx1"/>
                </a:solidFill>
                <a:latin typeface="+mn-lt"/>
                <a:ea typeface="+mn-lt"/>
                <a:cs typeface="+mn-lt"/>
              </a:defRPr>
            </a:lvl7pPr>
            <a:lvl8pPr marL="2362200" indent="-228600" algn="l">
              <a:lnSpc>
                <a:spcPct val="110000"/>
              </a:lnSpc>
              <a:spcBef>
                <a:spcPts val="0"/>
              </a:spcBef>
              <a:spcAft>
                <a:spcPts val="1200"/>
              </a:spcAft>
              <a:buChar char="•"/>
              <a:defRPr sz="2100" b="0">
                <a:solidFill>
                  <a:schemeClr val="tx1"/>
                </a:solidFill>
                <a:latin typeface="+mn-lt"/>
                <a:ea typeface="+mn-lt"/>
                <a:cs typeface="+mn-lt"/>
              </a:defRPr>
            </a:lvl8pPr>
            <a:lvl9pPr marL="2667000" indent="-228600" algn="l">
              <a:lnSpc>
                <a:spcPct val="110000"/>
              </a:lnSpc>
              <a:spcBef>
                <a:spcPts val="0"/>
              </a:spcBef>
              <a:spcAft>
                <a:spcPts val="1200"/>
              </a:spcAft>
              <a:buChar char="•"/>
              <a:defRPr sz="2100" b="0">
                <a:solidFill>
                  <a:schemeClr val="tx1"/>
                </a:solidFill>
                <a:latin typeface="+mn-lt"/>
                <a:ea typeface="+mn-lt"/>
                <a:cs typeface="+mn-lt"/>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 and One Column">
    <p:spTree>
      <p:nvGrpSpPr>
        <p:cNvPr id="1" name=""/>
        <p:cNvGrpSpPr/>
        <p:nvPr/>
      </p:nvGrpSpPr>
      <p:grpSpPr>
        <a:xfrm>
          <a:off x="0" y="0"/>
          <a:ext cx="0" cy="0"/>
          <a:chOff x="0" y="0"/>
          <a:chExt cx="0" cy="0"/>
        </a:xfrm>
      </p:grpSpPr>
      <p:sp>
        <p:nvSpPr>
          <p:cNvPr id="3" name="Title">
            <a:extLst>
              <a:ext uri="{FF2B5EF4-FFF2-40B4-BE49-F238E27FC236}">
                <a16:creationId xmlns:a16="http://schemas.microsoft.com/office/drawing/2014/main" id="{2B96FB25-53F6-4EB9-8518-1478AC27BFC6}"/>
              </a:ext>
            </a:extLst>
          </p:cNvPr>
          <p:cNvSpPr>
            <a:spLocks noGrp="1"/>
          </p:cNvSpPr>
          <p:nvPr>
            <p:ph type="title"/>
          </p:nvPr>
        </p:nvSpPr>
        <p:spPr>
          <a:xfrm>
            <a:off x="685800" y="533400"/>
            <a:ext cx="10820400" cy="838200"/>
          </a:xfrm>
          <a:prstGeom prst="rect">
            <a:avLst/>
          </a:prstGeom>
          <a:noFill/>
          <a:ln>
            <a:noFill/>
            <a:prstDash val="solid"/>
          </a:ln>
        </p:spPr>
        <p:txBody>
          <a:bodyPr wrap="square" lIns="0" tIns="0" rIns="0" bIns="0" anchor="t">
            <a:normAutofit/>
          </a:bodyPr>
          <a:lstStyle>
            <a:defPPr algn="l">
              <a:defRPr sz="3300" b="1">
                <a:solidFill>
                  <a:schemeClr val="tx1"/>
                </a:solidFill>
                <a:latin typeface="+mj-lt"/>
                <a:ea typeface="+mj-lt"/>
                <a:cs typeface="+mj-lt"/>
              </a:defRPr>
            </a:defPPr>
            <a:lvl1pPr marL="0" indent="0" algn="l">
              <a:lnSpc>
                <a:spcPct val="110000"/>
              </a:lnSpc>
              <a:spcBef>
                <a:spcPts val="0"/>
              </a:spcBef>
              <a:spcAft>
                <a:spcPts val="0"/>
              </a:spcAft>
              <a:buNone/>
              <a:defRPr sz="3300" b="1">
                <a:solidFill>
                  <a:schemeClr val="tx1"/>
                </a:solidFill>
                <a:latin typeface="+mj-lt"/>
                <a:ea typeface="+mj-lt"/>
                <a:cs typeface="+mj-lt"/>
              </a:defRPr>
            </a:lvl1pPr>
            <a:lvl2pPr marL="0" indent="0" algn="l">
              <a:lnSpc>
                <a:spcPct val="110000"/>
              </a:lnSpc>
              <a:spcBef>
                <a:spcPts val="0"/>
              </a:spcBef>
              <a:spcAft>
                <a:spcPts val="0"/>
              </a:spcAft>
              <a:buNone/>
              <a:defRPr sz="3300" b="1">
                <a:solidFill>
                  <a:schemeClr val="tx1"/>
                </a:solidFill>
                <a:latin typeface="+mj-lt"/>
                <a:ea typeface="+mj-lt"/>
                <a:cs typeface="+mj-lt"/>
              </a:defRPr>
            </a:lvl2pPr>
            <a:lvl3pPr marL="0" indent="0" algn="l">
              <a:lnSpc>
                <a:spcPct val="110000"/>
              </a:lnSpc>
              <a:spcBef>
                <a:spcPts val="0"/>
              </a:spcBef>
              <a:spcAft>
                <a:spcPts val="0"/>
              </a:spcAft>
              <a:buNone/>
              <a:defRPr sz="3300" b="1">
                <a:solidFill>
                  <a:schemeClr val="tx1"/>
                </a:solidFill>
                <a:latin typeface="+mj-lt"/>
                <a:ea typeface="+mj-lt"/>
                <a:cs typeface="+mj-lt"/>
              </a:defRPr>
            </a:lvl3pPr>
            <a:lvl4pPr marL="0" indent="0" algn="l">
              <a:lnSpc>
                <a:spcPct val="110000"/>
              </a:lnSpc>
              <a:spcBef>
                <a:spcPts val="0"/>
              </a:spcBef>
              <a:spcAft>
                <a:spcPts val="0"/>
              </a:spcAft>
              <a:buNone/>
              <a:defRPr sz="3300" b="1">
                <a:solidFill>
                  <a:schemeClr val="tx1"/>
                </a:solidFill>
                <a:latin typeface="+mj-lt"/>
                <a:ea typeface="+mj-lt"/>
                <a:cs typeface="+mj-lt"/>
              </a:defRPr>
            </a:lvl4pPr>
            <a:lvl5pPr marL="0" indent="0" algn="l">
              <a:lnSpc>
                <a:spcPct val="110000"/>
              </a:lnSpc>
              <a:spcBef>
                <a:spcPts val="0"/>
              </a:spcBef>
              <a:spcAft>
                <a:spcPts val="0"/>
              </a:spcAft>
              <a:buNone/>
              <a:defRPr sz="3300" b="1">
                <a:solidFill>
                  <a:schemeClr val="tx1"/>
                </a:solidFill>
                <a:latin typeface="+mj-lt"/>
                <a:ea typeface="+mj-lt"/>
                <a:cs typeface="+mj-lt"/>
              </a:defRPr>
            </a:lvl5pPr>
            <a:lvl6pPr marL="0" indent="0" algn="l">
              <a:lnSpc>
                <a:spcPct val="110000"/>
              </a:lnSpc>
              <a:spcBef>
                <a:spcPts val="0"/>
              </a:spcBef>
              <a:spcAft>
                <a:spcPts val="0"/>
              </a:spcAft>
              <a:buNone/>
              <a:defRPr sz="3300" b="1">
                <a:solidFill>
                  <a:schemeClr val="tx1"/>
                </a:solidFill>
                <a:latin typeface="+mj-lt"/>
                <a:ea typeface="+mj-lt"/>
                <a:cs typeface="+mj-lt"/>
              </a:defRPr>
            </a:lvl6pPr>
            <a:lvl7pPr marL="0" indent="0" algn="l">
              <a:lnSpc>
                <a:spcPct val="110000"/>
              </a:lnSpc>
              <a:spcBef>
                <a:spcPts val="0"/>
              </a:spcBef>
              <a:spcAft>
                <a:spcPts val="0"/>
              </a:spcAft>
              <a:buNone/>
              <a:defRPr sz="3300" b="1">
                <a:solidFill>
                  <a:schemeClr val="tx1"/>
                </a:solidFill>
                <a:latin typeface="+mj-lt"/>
                <a:ea typeface="+mj-lt"/>
                <a:cs typeface="+mj-lt"/>
              </a:defRPr>
            </a:lvl7pPr>
            <a:lvl8pPr marL="0" indent="0" algn="l">
              <a:lnSpc>
                <a:spcPct val="110000"/>
              </a:lnSpc>
              <a:spcBef>
                <a:spcPts val="0"/>
              </a:spcBef>
              <a:spcAft>
                <a:spcPts val="0"/>
              </a:spcAft>
              <a:buNone/>
              <a:defRPr sz="3300" b="1">
                <a:solidFill>
                  <a:schemeClr val="tx1"/>
                </a:solidFill>
                <a:latin typeface="+mj-lt"/>
                <a:ea typeface="+mj-lt"/>
                <a:cs typeface="+mj-lt"/>
              </a:defRPr>
            </a:lvl8pPr>
            <a:lvl9pPr marL="0" indent="0" algn="l">
              <a:lnSpc>
                <a:spcPct val="110000"/>
              </a:lnSpc>
              <a:spcBef>
                <a:spcPts val="0"/>
              </a:spcBef>
              <a:spcAft>
                <a:spcPts val="0"/>
              </a:spcAft>
              <a:buNone/>
              <a:defRPr sz="3300" b="1">
                <a:solidFill>
                  <a:schemeClr val="tx1"/>
                </a:solidFill>
                <a:latin typeface="+mj-lt"/>
                <a:ea typeface="+mj-lt"/>
                <a:cs typeface="+mj-lt"/>
              </a:defRPr>
            </a:lvl9pPr>
          </a:lstStyle>
          <a:p>
            <a:endParaRPr/>
          </a:p>
        </p:txBody>
      </p:sp>
      <p:sp>
        <p:nvSpPr>
          <p:cNvPr id="2" name="Left column">
            <a:extLst>
              <a:ext uri="{FF2B5EF4-FFF2-40B4-BE49-F238E27FC236}">
                <a16:creationId xmlns:a16="http://schemas.microsoft.com/office/drawing/2014/main" id="{92015C68-DCA1-45B7-9B3B-137F87607C77}"/>
              </a:ext>
            </a:extLst>
          </p:cNvPr>
          <p:cNvSpPr>
            <a:spLocks noGrp="1"/>
          </p:cNvSpPr>
          <p:nvPr>
            <p:ph type="body" idx="1"/>
          </p:nvPr>
        </p:nvSpPr>
        <p:spPr>
          <a:xfrm>
            <a:off x="685800" y="1905000"/>
            <a:ext cx="5029200" cy="4267200"/>
          </a:xfrm>
          <a:prstGeom prst="rect">
            <a:avLst/>
          </a:prstGeom>
          <a:noFill/>
          <a:ln>
            <a:noFill/>
            <a:prstDash val="solid"/>
          </a:ln>
        </p:spPr>
        <p:txBody>
          <a:bodyPr wrap="square" lIns="0" tIns="0" rIns="0" bIns="0" anchor="t">
            <a:normAutofit/>
          </a:bodyPr>
          <a:lstStyle>
            <a:defPPr algn="l">
              <a:defRPr sz="2250" b="0">
                <a:solidFill>
                  <a:schemeClr val="tx1"/>
                </a:solidFill>
                <a:latin typeface="+mn-lt"/>
                <a:ea typeface="+mn-lt"/>
                <a:cs typeface="+mn-lt"/>
              </a:defRPr>
            </a:defPPr>
            <a:lvl1pPr marL="228600" indent="-228600" algn="l">
              <a:lnSpc>
                <a:spcPct val="110000"/>
              </a:lnSpc>
              <a:spcBef>
                <a:spcPts val="0"/>
              </a:spcBef>
              <a:spcAft>
                <a:spcPts val="1200"/>
              </a:spcAft>
              <a:buChar char="•"/>
              <a:defRPr sz="2250" b="0">
                <a:solidFill>
                  <a:schemeClr val="tx1"/>
                </a:solidFill>
                <a:latin typeface="+mn-lt"/>
                <a:ea typeface="+mn-lt"/>
                <a:cs typeface="+mn-lt"/>
              </a:defRPr>
            </a:lvl1pPr>
            <a:lvl2pPr marL="533400" indent="-228600" algn="l">
              <a:lnSpc>
                <a:spcPct val="110000"/>
              </a:lnSpc>
              <a:spcBef>
                <a:spcPts val="0"/>
              </a:spcBef>
              <a:spcAft>
                <a:spcPts val="1200"/>
              </a:spcAft>
              <a:buChar char="•"/>
              <a:defRPr sz="2250" b="0">
                <a:solidFill>
                  <a:schemeClr val="tx1"/>
                </a:solidFill>
                <a:latin typeface="+mn-lt"/>
                <a:ea typeface="+mn-lt"/>
                <a:cs typeface="+mn-lt"/>
              </a:defRPr>
            </a:lvl2pPr>
            <a:lvl3pPr marL="838200" indent="-228600" algn="l">
              <a:lnSpc>
                <a:spcPct val="110000"/>
              </a:lnSpc>
              <a:spcBef>
                <a:spcPts val="0"/>
              </a:spcBef>
              <a:spcAft>
                <a:spcPts val="1200"/>
              </a:spcAft>
              <a:buChar char="•"/>
              <a:defRPr sz="2250" b="0">
                <a:solidFill>
                  <a:schemeClr val="tx1"/>
                </a:solidFill>
                <a:latin typeface="+mn-lt"/>
                <a:ea typeface="+mn-lt"/>
                <a:cs typeface="+mn-lt"/>
              </a:defRPr>
            </a:lvl3pPr>
            <a:lvl4pPr marL="1143000" indent="-228600" algn="l">
              <a:lnSpc>
                <a:spcPct val="110000"/>
              </a:lnSpc>
              <a:spcBef>
                <a:spcPts val="0"/>
              </a:spcBef>
              <a:spcAft>
                <a:spcPts val="1200"/>
              </a:spcAft>
              <a:buChar char="•"/>
              <a:defRPr sz="2250" b="0">
                <a:solidFill>
                  <a:schemeClr val="tx1"/>
                </a:solidFill>
                <a:latin typeface="+mn-lt"/>
                <a:ea typeface="+mn-lt"/>
                <a:cs typeface="+mn-lt"/>
              </a:defRPr>
            </a:lvl4pPr>
            <a:lvl5pPr marL="1447800" indent="-228600" algn="l">
              <a:lnSpc>
                <a:spcPct val="110000"/>
              </a:lnSpc>
              <a:spcBef>
                <a:spcPts val="0"/>
              </a:spcBef>
              <a:spcAft>
                <a:spcPts val="1200"/>
              </a:spcAft>
              <a:buChar char="•"/>
              <a:defRPr sz="2250" b="0">
                <a:solidFill>
                  <a:schemeClr val="tx1"/>
                </a:solidFill>
                <a:latin typeface="+mn-lt"/>
                <a:ea typeface="+mn-lt"/>
                <a:cs typeface="+mn-lt"/>
              </a:defRPr>
            </a:lvl5pPr>
            <a:lvl6pPr marL="1752600" indent="-228600" algn="l">
              <a:lnSpc>
                <a:spcPct val="110000"/>
              </a:lnSpc>
              <a:spcBef>
                <a:spcPts val="0"/>
              </a:spcBef>
              <a:spcAft>
                <a:spcPts val="1200"/>
              </a:spcAft>
              <a:buChar char="•"/>
              <a:defRPr sz="2250" b="0">
                <a:solidFill>
                  <a:schemeClr val="tx1"/>
                </a:solidFill>
                <a:latin typeface="+mn-lt"/>
                <a:ea typeface="+mn-lt"/>
                <a:cs typeface="+mn-lt"/>
              </a:defRPr>
            </a:lvl6pPr>
            <a:lvl7pPr marL="2057400" indent="-228600" algn="l">
              <a:lnSpc>
                <a:spcPct val="110000"/>
              </a:lnSpc>
              <a:spcBef>
                <a:spcPts val="0"/>
              </a:spcBef>
              <a:spcAft>
                <a:spcPts val="1200"/>
              </a:spcAft>
              <a:buChar char="•"/>
              <a:defRPr sz="2250" b="0">
                <a:solidFill>
                  <a:schemeClr val="tx1"/>
                </a:solidFill>
                <a:latin typeface="+mn-lt"/>
                <a:ea typeface="+mn-lt"/>
                <a:cs typeface="+mn-lt"/>
              </a:defRPr>
            </a:lvl7pPr>
            <a:lvl8pPr marL="2362200" indent="-228600" algn="l">
              <a:lnSpc>
                <a:spcPct val="110000"/>
              </a:lnSpc>
              <a:spcBef>
                <a:spcPts val="0"/>
              </a:spcBef>
              <a:spcAft>
                <a:spcPts val="1200"/>
              </a:spcAft>
              <a:buChar char="•"/>
              <a:defRPr sz="2250" b="0">
                <a:solidFill>
                  <a:schemeClr val="tx1"/>
                </a:solidFill>
                <a:latin typeface="+mn-lt"/>
                <a:ea typeface="+mn-lt"/>
                <a:cs typeface="+mn-lt"/>
              </a:defRPr>
            </a:lvl8pPr>
            <a:lvl9pPr marL="2667000" indent="-228600" algn="l">
              <a:lnSpc>
                <a:spcPct val="110000"/>
              </a:lnSpc>
              <a:spcBef>
                <a:spcPts val="0"/>
              </a:spcBef>
              <a:spcAft>
                <a:spcPts val="1200"/>
              </a:spcAft>
              <a:buChar char="•"/>
              <a:defRPr sz="2250" b="0">
                <a:solidFill>
                  <a:schemeClr val="tx1"/>
                </a:solidFill>
                <a:latin typeface="+mn-lt"/>
                <a:ea typeface="+mn-lt"/>
                <a:cs typeface="+mn-lt"/>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2F46"/>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5D4207-83A6-4B63-BF29-12F49648D8EB}"/>
              </a:ext>
            </a:extLst>
          </p:cNvPr>
          <p:cNvPicPr>
            <a:picLocks noChangeAspect="1"/>
          </p:cNvPicPr>
          <p:nvPr/>
        </p:nvPicPr>
        <p:blipFill>
          <a:blip r:embed="rId3"/>
          <a:srcRect l="50000" t="10700" r="400" b="14200"/>
          <a:stretch/>
        </p:blipFill>
        <p:spPr>
          <a:xfrm>
            <a:off x="6334125" y="0"/>
            <a:ext cx="5857875" cy="6858000"/>
          </a:xfrm>
          <a:prstGeom prst="rect">
            <a:avLst/>
          </a:prstGeom>
        </p:spPr>
      </p:pic>
      <p:sp>
        <p:nvSpPr>
          <p:cNvPr id="2" name="Rectangle 1">
            <a:extLst>
              <a:ext uri="{FF2B5EF4-FFF2-40B4-BE49-F238E27FC236}">
                <a16:creationId xmlns:a16="http://schemas.microsoft.com/office/drawing/2014/main" id="{EFA1CB9A-D5AE-4059-A748-8029F5070D69}"/>
              </a:ext>
            </a:extLst>
          </p:cNvPr>
          <p:cNvSpPr>
            <a:spLocks noGrp="1"/>
          </p:cNvSpPr>
          <p:nvPr/>
        </p:nvSpPr>
        <p:spPr>
          <a:xfrm>
            <a:off x="0" y="0"/>
            <a:ext cx="161925" cy="6858000"/>
          </a:xfrm>
          <a:prstGeom prst="rect">
            <a:avLst/>
          </a:prstGeom>
          <a:solidFill>
            <a:srgbClr val="67C7EF"/>
          </a:solidFill>
          <a:ln w="0">
            <a:noFill/>
            <a:prstDash val="solid"/>
          </a:ln>
        </p:spPr>
        <p:txBody>
          <a:bodyPr/>
          <a:lstStyle/>
          <a:p>
            <a:endParaRPr lang="en-GB"/>
          </a:p>
        </p:txBody>
      </p:sp>
      <p:sp>
        <p:nvSpPr>
          <p:cNvPr id="3" name="Rectangle 2">
            <a:extLst>
              <a:ext uri="{FF2B5EF4-FFF2-40B4-BE49-F238E27FC236}">
                <a16:creationId xmlns:a16="http://schemas.microsoft.com/office/drawing/2014/main" id="{9899254C-4192-4C89-9486-9318FB081956}"/>
              </a:ext>
            </a:extLst>
          </p:cNvPr>
          <p:cNvSpPr>
            <a:spLocks noGrp="1"/>
          </p:cNvSpPr>
          <p:nvPr/>
        </p:nvSpPr>
        <p:spPr>
          <a:xfrm>
            <a:off x="633413" y="1645138"/>
            <a:ext cx="5524500" cy="1476375"/>
          </a:xfrm>
          <a:prstGeom prst="rect">
            <a:avLst/>
          </a:prstGeom>
          <a:noFill/>
          <a:ln w="0">
            <a:noFill/>
            <a:prstDash val="solid"/>
          </a:ln>
        </p:spPr>
        <p:txBody>
          <a:bodyPr lIns="0" tIns="0" rIns="0" bIns="0" anchor="t"/>
          <a:lstStyle>
            <a:defPPr>
              <a:defRPr sz="4575" b="1">
                <a:solidFill>
                  <a:srgbClr val="FFFFFF"/>
                </a:solidFill>
                <a:latin typeface="DejaVu Sans"/>
                <a:ea typeface="DejaVu Sans"/>
                <a:cs typeface="DejaVu Sans"/>
              </a:defRPr>
            </a:defPPr>
            <a:lvl1pPr>
              <a:defRPr sz="4575" b="1">
                <a:solidFill>
                  <a:srgbClr val="FFFFFF"/>
                </a:solidFill>
                <a:latin typeface="DejaVu Sans"/>
                <a:ea typeface="DejaVu Sans"/>
                <a:cs typeface="DejaVu Sans"/>
              </a:defRPr>
            </a:lvl1pPr>
            <a:lvl2pPr>
              <a:defRPr sz="4575" b="1">
                <a:solidFill>
                  <a:srgbClr val="FFFFFF"/>
                </a:solidFill>
                <a:latin typeface="DejaVu Sans"/>
                <a:ea typeface="DejaVu Sans"/>
                <a:cs typeface="DejaVu Sans"/>
              </a:defRPr>
            </a:lvl2pPr>
            <a:lvl3pPr>
              <a:defRPr sz="4575" b="1">
                <a:solidFill>
                  <a:srgbClr val="FFFFFF"/>
                </a:solidFill>
                <a:latin typeface="DejaVu Sans"/>
                <a:ea typeface="DejaVu Sans"/>
                <a:cs typeface="DejaVu Sans"/>
              </a:defRPr>
            </a:lvl3pPr>
            <a:lvl4pPr>
              <a:defRPr sz="4575" b="1">
                <a:solidFill>
                  <a:srgbClr val="FFFFFF"/>
                </a:solidFill>
                <a:latin typeface="DejaVu Sans"/>
                <a:ea typeface="DejaVu Sans"/>
                <a:cs typeface="DejaVu Sans"/>
              </a:defRPr>
            </a:lvl4pPr>
            <a:lvl5pPr>
              <a:defRPr sz="4575" b="1">
                <a:solidFill>
                  <a:srgbClr val="FFFFFF"/>
                </a:solidFill>
                <a:latin typeface="DejaVu Sans"/>
                <a:ea typeface="DejaVu Sans"/>
                <a:cs typeface="DejaVu Sans"/>
              </a:defRPr>
            </a:lvl5pPr>
            <a:lvl6pPr>
              <a:defRPr sz="4575" b="1">
                <a:solidFill>
                  <a:srgbClr val="FFFFFF"/>
                </a:solidFill>
                <a:latin typeface="DejaVu Sans"/>
                <a:ea typeface="DejaVu Sans"/>
                <a:cs typeface="DejaVu Sans"/>
              </a:defRPr>
            </a:lvl6pPr>
            <a:lvl7pPr>
              <a:defRPr sz="4575" b="1">
                <a:solidFill>
                  <a:srgbClr val="FFFFFF"/>
                </a:solidFill>
                <a:latin typeface="DejaVu Sans"/>
                <a:ea typeface="DejaVu Sans"/>
                <a:cs typeface="DejaVu Sans"/>
              </a:defRPr>
            </a:lvl7pPr>
            <a:lvl8pPr>
              <a:defRPr sz="4575" b="1">
                <a:solidFill>
                  <a:srgbClr val="FFFFFF"/>
                </a:solidFill>
                <a:latin typeface="DejaVu Sans"/>
                <a:ea typeface="DejaVu Sans"/>
                <a:cs typeface="DejaVu Sans"/>
              </a:defRPr>
            </a:lvl8pPr>
            <a:lvl9pPr>
              <a:defRPr sz="4575" b="1">
                <a:solidFill>
                  <a:srgbClr val="FFFFFF"/>
                </a:solidFill>
                <a:latin typeface="DejaVu Sans"/>
                <a:ea typeface="DejaVu Sans"/>
                <a:cs typeface="DejaVu Sans"/>
              </a:defRPr>
            </a:lvl9pPr>
          </a:lstStyle>
          <a:p>
            <a:pPr>
              <a:defRPr sz="3975" b="1">
                <a:solidFill>
                  <a:srgbClr val="FFFFFF"/>
                </a:solidFill>
                <a:latin typeface="DejaVu Sans"/>
                <a:ea typeface="DejaVu Sans"/>
                <a:cs typeface="DejaVu Sans"/>
              </a:defRPr>
            </a:pPr>
            <a:r>
              <a:rPr lang="en-GB" sz="3980" dirty="0"/>
              <a:t>Secure solar</a:t>
            </a:r>
          </a:p>
          <a:p>
            <a:pPr>
              <a:defRPr sz="3975" b="1">
                <a:solidFill>
                  <a:srgbClr val="FFFFFF"/>
                </a:solidFill>
                <a:latin typeface="DejaVu Sans"/>
                <a:ea typeface="DejaVu Sans"/>
                <a:cs typeface="DejaVu Sans"/>
              </a:defRPr>
            </a:pPr>
            <a:r>
              <a:rPr lang="en-GB" sz="3980" dirty="0"/>
              <a:t>access through</a:t>
            </a:r>
          </a:p>
          <a:p>
            <a:pPr>
              <a:defRPr sz="3975" b="1">
                <a:solidFill>
                  <a:srgbClr val="FFFFFF"/>
                </a:solidFill>
                <a:latin typeface="DejaVu Sans"/>
                <a:ea typeface="DejaVu Sans"/>
                <a:cs typeface="DejaVu Sans"/>
              </a:defRPr>
            </a:pPr>
            <a:r>
              <a:rPr lang="en-GB" sz="3980" dirty="0"/>
              <a:t>verified payments</a:t>
            </a:r>
          </a:p>
        </p:txBody>
      </p:sp>
      <p:sp>
        <p:nvSpPr>
          <p:cNvPr id="4" name="Rectangle 3">
            <a:extLst>
              <a:ext uri="{FF2B5EF4-FFF2-40B4-BE49-F238E27FC236}">
                <a16:creationId xmlns:a16="http://schemas.microsoft.com/office/drawing/2014/main" id="{F72F6013-E979-4BE7-B610-F9DB6CF801C5}"/>
              </a:ext>
            </a:extLst>
          </p:cNvPr>
          <p:cNvSpPr>
            <a:spLocks noGrp="1"/>
          </p:cNvSpPr>
          <p:nvPr/>
        </p:nvSpPr>
        <p:spPr>
          <a:xfrm>
            <a:off x="600075" y="1703754"/>
            <a:ext cx="5238750" cy="2153871"/>
          </a:xfrm>
          <a:prstGeom prst="rect">
            <a:avLst/>
          </a:prstGeom>
          <a:noFill/>
          <a:ln w="0">
            <a:noFill/>
            <a:prstDash val="solid"/>
          </a:ln>
        </p:spPr>
        <p:txBody>
          <a:bodyPr lIns="0" tIns="0" rIns="0" bIns="0" anchor="t"/>
          <a:lstStyle>
            <a:defPPr>
              <a:defRPr sz="2175" b="0">
                <a:solidFill>
                  <a:srgbClr val="D6F0FD"/>
                </a:solidFill>
                <a:latin typeface="DejaVu Sans"/>
                <a:ea typeface="DejaVu Sans"/>
                <a:cs typeface="DejaVu Sans"/>
              </a:defRPr>
            </a:defPPr>
            <a:lvl1pPr>
              <a:defRPr sz="2175" b="0">
                <a:solidFill>
                  <a:srgbClr val="D6F0FD"/>
                </a:solidFill>
                <a:latin typeface="DejaVu Sans"/>
                <a:ea typeface="DejaVu Sans"/>
                <a:cs typeface="DejaVu Sans"/>
              </a:defRPr>
            </a:lvl1pPr>
            <a:lvl2pPr>
              <a:defRPr sz="2175" b="0">
                <a:solidFill>
                  <a:srgbClr val="D6F0FD"/>
                </a:solidFill>
                <a:latin typeface="DejaVu Sans"/>
                <a:ea typeface="DejaVu Sans"/>
                <a:cs typeface="DejaVu Sans"/>
              </a:defRPr>
            </a:lvl2pPr>
            <a:lvl3pPr>
              <a:defRPr sz="2175" b="0">
                <a:solidFill>
                  <a:srgbClr val="D6F0FD"/>
                </a:solidFill>
                <a:latin typeface="DejaVu Sans"/>
                <a:ea typeface="DejaVu Sans"/>
                <a:cs typeface="DejaVu Sans"/>
              </a:defRPr>
            </a:lvl3pPr>
            <a:lvl4pPr>
              <a:defRPr sz="2175" b="0">
                <a:solidFill>
                  <a:srgbClr val="D6F0FD"/>
                </a:solidFill>
                <a:latin typeface="DejaVu Sans"/>
                <a:ea typeface="DejaVu Sans"/>
                <a:cs typeface="DejaVu Sans"/>
              </a:defRPr>
            </a:lvl4pPr>
            <a:lvl5pPr>
              <a:defRPr sz="2175" b="0">
                <a:solidFill>
                  <a:srgbClr val="D6F0FD"/>
                </a:solidFill>
                <a:latin typeface="DejaVu Sans"/>
                <a:ea typeface="DejaVu Sans"/>
                <a:cs typeface="DejaVu Sans"/>
              </a:defRPr>
            </a:lvl5pPr>
            <a:lvl6pPr>
              <a:defRPr sz="2175" b="0">
                <a:solidFill>
                  <a:srgbClr val="D6F0FD"/>
                </a:solidFill>
                <a:latin typeface="DejaVu Sans"/>
                <a:ea typeface="DejaVu Sans"/>
                <a:cs typeface="DejaVu Sans"/>
              </a:defRPr>
            </a:lvl6pPr>
            <a:lvl7pPr>
              <a:defRPr sz="2175" b="0">
                <a:solidFill>
                  <a:srgbClr val="D6F0FD"/>
                </a:solidFill>
                <a:latin typeface="DejaVu Sans"/>
                <a:ea typeface="DejaVu Sans"/>
                <a:cs typeface="DejaVu Sans"/>
              </a:defRPr>
            </a:lvl7pPr>
            <a:lvl8pPr>
              <a:defRPr sz="2175" b="0">
                <a:solidFill>
                  <a:srgbClr val="D6F0FD"/>
                </a:solidFill>
                <a:latin typeface="DejaVu Sans"/>
                <a:ea typeface="DejaVu Sans"/>
                <a:cs typeface="DejaVu Sans"/>
              </a:defRPr>
            </a:lvl8pPr>
            <a:lvl9pPr>
              <a:defRPr sz="2175" b="0">
                <a:solidFill>
                  <a:srgbClr val="D6F0FD"/>
                </a:solidFill>
                <a:latin typeface="DejaVu Sans"/>
                <a:ea typeface="DejaVu Sans"/>
                <a:cs typeface="DejaVu Sans"/>
              </a:defRPr>
            </a:lvl9pPr>
          </a:lstStyle>
          <a:p>
            <a:pPr>
              <a:defRPr sz="2175" b="0">
                <a:solidFill>
                  <a:srgbClr val="D6F0FD"/>
                </a:solidFill>
                <a:latin typeface="DejaVu Sans"/>
                <a:ea typeface="DejaVu Sans"/>
                <a:cs typeface="DejaVu Sans"/>
              </a:defRPr>
            </a:pPr>
            <a:endParaRPr sz="2175" b="0" dirty="0">
              <a:solidFill>
                <a:srgbClr val="D6F0FD"/>
              </a:solidFill>
              <a:latin typeface="DejaVu Sans"/>
              <a:ea typeface="DejaVu Sans"/>
              <a:cs typeface="DejaVu Sans"/>
            </a:endParaRPr>
          </a:p>
          <a:p>
            <a:pPr>
              <a:defRPr sz="2175" b="0">
                <a:solidFill>
                  <a:srgbClr val="D6F0FD"/>
                </a:solidFill>
                <a:latin typeface="DejaVu Sans"/>
                <a:ea typeface="DejaVu Sans"/>
                <a:cs typeface="DejaVu Sans"/>
              </a:defRPr>
            </a:pPr>
            <a:endParaRPr sz="2175" b="0" dirty="0">
              <a:solidFill>
                <a:srgbClr val="D6F0FD"/>
              </a:solidFill>
              <a:latin typeface="DejaVu Sans"/>
              <a:ea typeface="DejaVu Sans"/>
              <a:cs typeface="DejaVu Sans"/>
            </a:endParaRPr>
          </a:p>
        </p:txBody>
      </p:sp>
      <p:sp>
        <p:nvSpPr>
          <p:cNvPr id="5" name="Rectangle 4">
            <a:extLst>
              <a:ext uri="{FF2B5EF4-FFF2-40B4-BE49-F238E27FC236}">
                <a16:creationId xmlns:a16="http://schemas.microsoft.com/office/drawing/2014/main" id="{D51D1A00-DF70-4FCC-BBA7-06C5097C4DF4}"/>
              </a:ext>
            </a:extLst>
          </p:cNvPr>
          <p:cNvSpPr>
            <a:spLocks noGrp="1"/>
          </p:cNvSpPr>
          <p:nvPr/>
        </p:nvSpPr>
        <p:spPr>
          <a:xfrm>
            <a:off x="600075" y="4876800"/>
            <a:ext cx="5238750" cy="400050"/>
          </a:xfrm>
          <a:prstGeom prst="rect">
            <a:avLst/>
          </a:prstGeom>
          <a:noFill/>
          <a:ln w="0">
            <a:noFill/>
            <a:prstDash val="solid"/>
          </a:ln>
        </p:spPr>
        <p:txBody>
          <a:bodyPr lIns="0" tIns="0" rIns="0" bIns="0" anchor="t"/>
          <a:lstStyle>
            <a:defPPr>
              <a:defRPr sz="2175" b="1">
                <a:solidFill>
                  <a:srgbClr val="FFFFFF"/>
                </a:solidFill>
                <a:latin typeface="DejaVu Sans"/>
                <a:ea typeface="DejaVu Sans"/>
                <a:cs typeface="DejaVu Sans"/>
              </a:defRPr>
            </a:defPPr>
            <a:lvl1pPr>
              <a:defRPr sz="2175" b="1">
                <a:solidFill>
                  <a:srgbClr val="FFFFFF"/>
                </a:solidFill>
                <a:latin typeface="DejaVu Sans"/>
                <a:ea typeface="DejaVu Sans"/>
                <a:cs typeface="DejaVu Sans"/>
              </a:defRPr>
            </a:lvl1pPr>
            <a:lvl2pPr>
              <a:defRPr sz="2175" b="1">
                <a:solidFill>
                  <a:srgbClr val="FFFFFF"/>
                </a:solidFill>
                <a:latin typeface="DejaVu Sans"/>
                <a:ea typeface="DejaVu Sans"/>
                <a:cs typeface="DejaVu Sans"/>
              </a:defRPr>
            </a:lvl2pPr>
            <a:lvl3pPr>
              <a:defRPr sz="2175" b="1">
                <a:solidFill>
                  <a:srgbClr val="FFFFFF"/>
                </a:solidFill>
                <a:latin typeface="DejaVu Sans"/>
                <a:ea typeface="DejaVu Sans"/>
                <a:cs typeface="DejaVu Sans"/>
              </a:defRPr>
            </a:lvl3pPr>
            <a:lvl4pPr>
              <a:defRPr sz="2175" b="1">
                <a:solidFill>
                  <a:srgbClr val="FFFFFF"/>
                </a:solidFill>
                <a:latin typeface="DejaVu Sans"/>
                <a:ea typeface="DejaVu Sans"/>
                <a:cs typeface="DejaVu Sans"/>
              </a:defRPr>
            </a:lvl4pPr>
            <a:lvl5pPr>
              <a:defRPr sz="2175" b="1">
                <a:solidFill>
                  <a:srgbClr val="FFFFFF"/>
                </a:solidFill>
                <a:latin typeface="DejaVu Sans"/>
                <a:ea typeface="DejaVu Sans"/>
                <a:cs typeface="DejaVu Sans"/>
              </a:defRPr>
            </a:lvl5pPr>
            <a:lvl6pPr>
              <a:defRPr sz="2175" b="1">
                <a:solidFill>
                  <a:srgbClr val="FFFFFF"/>
                </a:solidFill>
                <a:latin typeface="DejaVu Sans"/>
                <a:ea typeface="DejaVu Sans"/>
                <a:cs typeface="DejaVu Sans"/>
              </a:defRPr>
            </a:lvl6pPr>
            <a:lvl7pPr>
              <a:defRPr sz="2175" b="1">
                <a:solidFill>
                  <a:srgbClr val="FFFFFF"/>
                </a:solidFill>
                <a:latin typeface="DejaVu Sans"/>
                <a:ea typeface="DejaVu Sans"/>
                <a:cs typeface="DejaVu Sans"/>
              </a:defRPr>
            </a:lvl7pPr>
            <a:lvl8pPr>
              <a:defRPr sz="2175" b="1">
                <a:solidFill>
                  <a:srgbClr val="FFFFFF"/>
                </a:solidFill>
                <a:latin typeface="DejaVu Sans"/>
                <a:ea typeface="DejaVu Sans"/>
                <a:cs typeface="DejaVu Sans"/>
              </a:defRPr>
            </a:lvl8pPr>
            <a:lvl9pPr>
              <a:defRPr sz="2175" b="1">
                <a:solidFill>
                  <a:srgbClr val="FFFFFF"/>
                </a:solidFill>
                <a:latin typeface="DejaVu Sans"/>
                <a:ea typeface="DejaVu Sans"/>
                <a:cs typeface="DejaVu Sans"/>
              </a:defRPr>
            </a:lvl9pPr>
          </a:lstStyle>
          <a:p>
            <a:pPr>
              <a:defRPr sz="2175" b="1">
                <a:solidFill>
                  <a:srgbClr val="FFFFFF"/>
                </a:solidFill>
                <a:latin typeface="DejaVu Sans"/>
                <a:ea typeface="DejaVu Sans"/>
                <a:cs typeface="DejaVu Sans"/>
              </a:defRPr>
            </a:pPr>
            <a:r>
              <a:rPr sz="2175" b="1" dirty="0">
                <a:solidFill>
                  <a:srgbClr val="FFFFFF"/>
                </a:solidFill>
                <a:latin typeface="DejaVu Sans"/>
                <a:ea typeface="DejaVu Sans"/>
                <a:cs typeface="DejaVu Sans"/>
              </a:rPr>
              <a:t>Ima David</a:t>
            </a:r>
            <a:r>
              <a:rPr lang="en-GB" sz="2175" b="1" dirty="0">
                <a:solidFill>
                  <a:srgbClr val="FFFFFF"/>
                </a:solidFill>
                <a:latin typeface="DejaVu Sans"/>
                <a:ea typeface="DejaVu Sans"/>
                <a:cs typeface="DejaVu Sans"/>
              </a:rPr>
              <a:t> - 2123435</a:t>
            </a:r>
            <a:endParaRPr sz="2175" b="1" dirty="0">
              <a:solidFill>
                <a:srgbClr val="FFFFFF"/>
              </a:solidFill>
              <a:latin typeface="DejaVu Sans"/>
              <a:ea typeface="DejaVu Sans"/>
              <a:cs typeface="DejaVu Sans"/>
            </a:endParaRPr>
          </a:p>
        </p:txBody>
      </p:sp>
      <p:sp>
        <p:nvSpPr>
          <p:cNvPr id="6" name="Rectangle 5">
            <a:extLst>
              <a:ext uri="{FF2B5EF4-FFF2-40B4-BE49-F238E27FC236}">
                <a16:creationId xmlns:a16="http://schemas.microsoft.com/office/drawing/2014/main" id="{0F0E90A1-8C00-46A6-8C61-505842F96CBC}"/>
              </a:ext>
            </a:extLst>
          </p:cNvPr>
          <p:cNvSpPr>
            <a:spLocks noGrp="1"/>
          </p:cNvSpPr>
          <p:nvPr/>
        </p:nvSpPr>
        <p:spPr>
          <a:xfrm>
            <a:off x="600075" y="5457825"/>
            <a:ext cx="5238750" cy="723900"/>
          </a:xfrm>
          <a:prstGeom prst="rect">
            <a:avLst/>
          </a:prstGeom>
          <a:noFill/>
          <a:ln w="0">
            <a:noFill/>
            <a:prstDash val="solid"/>
          </a:ln>
        </p:spPr>
        <p:txBody>
          <a:bodyPr lIns="0" tIns="0" rIns="0" bIns="0" anchor="t"/>
          <a:lstStyle>
            <a:defPPr>
              <a:defRPr sz="1575" b="0">
                <a:solidFill>
                  <a:srgbClr val="D6F0FD"/>
                </a:solidFill>
                <a:latin typeface="DejaVu Sans"/>
                <a:ea typeface="DejaVu Sans"/>
                <a:cs typeface="DejaVu Sans"/>
              </a:defRPr>
            </a:defPPr>
            <a:lvl1pPr>
              <a:defRPr sz="1575" b="0">
                <a:solidFill>
                  <a:srgbClr val="D6F0FD"/>
                </a:solidFill>
                <a:latin typeface="DejaVu Sans"/>
                <a:ea typeface="DejaVu Sans"/>
                <a:cs typeface="DejaVu Sans"/>
              </a:defRPr>
            </a:lvl1pPr>
            <a:lvl2pPr>
              <a:defRPr sz="1575" b="0">
                <a:solidFill>
                  <a:srgbClr val="D6F0FD"/>
                </a:solidFill>
                <a:latin typeface="DejaVu Sans"/>
                <a:ea typeface="DejaVu Sans"/>
                <a:cs typeface="DejaVu Sans"/>
              </a:defRPr>
            </a:lvl2pPr>
            <a:lvl3pPr>
              <a:defRPr sz="1575" b="0">
                <a:solidFill>
                  <a:srgbClr val="D6F0FD"/>
                </a:solidFill>
                <a:latin typeface="DejaVu Sans"/>
                <a:ea typeface="DejaVu Sans"/>
                <a:cs typeface="DejaVu Sans"/>
              </a:defRPr>
            </a:lvl3pPr>
            <a:lvl4pPr>
              <a:defRPr sz="1575" b="0">
                <a:solidFill>
                  <a:srgbClr val="D6F0FD"/>
                </a:solidFill>
                <a:latin typeface="DejaVu Sans"/>
                <a:ea typeface="DejaVu Sans"/>
                <a:cs typeface="DejaVu Sans"/>
              </a:defRPr>
            </a:lvl4pPr>
            <a:lvl5pPr>
              <a:defRPr sz="1575" b="0">
                <a:solidFill>
                  <a:srgbClr val="D6F0FD"/>
                </a:solidFill>
                <a:latin typeface="DejaVu Sans"/>
                <a:ea typeface="DejaVu Sans"/>
                <a:cs typeface="DejaVu Sans"/>
              </a:defRPr>
            </a:lvl5pPr>
            <a:lvl6pPr>
              <a:defRPr sz="1575" b="0">
                <a:solidFill>
                  <a:srgbClr val="D6F0FD"/>
                </a:solidFill>
                <a:latin typeface="DejaVu Sans"/>
                <a:ea typeface="DejaVu Sans"/>
                <a:cs typeface="DejaVu Sans"/>
              </a:defRPr>
            </a:lvl6pPr>
            <a:lvl7pPr>
              <a:defRPr sz="1575" b="0">
                <a:solidFill>
                  <a:srgbClr val="D6F0FD"/>
                </a:solidFill>
                <a:latin typeface="DejaVu Sans"/>
                <a:ea typeface="DejaVu Sans"/>
                <a:cs typeface="DejaVu Sans"/>
              </a:defRPr>
            </a:lvl7pPr>
            <a:lvl8pPr>
              <a:defRPr sz="1575" b="0">
                <a:solidFill>
                  <a:srgbClr val="D6F0FD"/>
                </a:solidFill>
                <a:latin typeface="DejaVu Sans"/>
                <a:ea typeface="DejaVu Sans"/>
                <a:cs typeface="DejaVu Sans"/>
              </a:defRPr>
            </a:lvl8pPr>
            <a:lvl9pPr>
              <a:defRPr sz="1575" b="0">
                <a:solidFill>
                  <a:srgbClr val="D6F0FD"/>
                </a:solidFill>
                <a:latin typeface="DejaVu Sans"/>
                <a:ea typeface="DejaVu Sans"/>
                <a:cs typeface="DejaVu Sans"/>
              </a:defRPr>
            </a:lvl9pPr>
          </a:lstStyle>
          <a:p>
            <a:pPr>
              <a:defRPr sz="1575" b="0">
                <a:solidFill>
                  <a:srgbClr val="D6F0FD"/>
                </a:solidFill>
                <a:latin typeface="DejaVu Sans"/>
                <a:ea typeface="DejaVu Sans"/>
                <a:cs typeface="DejaVu Sans"/>
              </a:defRPr>
            </a:pPr>
            <a:r>
              <a:rPr lang="en-GB" dirty="0"/>
              <a:t>Programme</a:t>
            </a:r>
            <a:r>
              <a:rPr sz="1575" b="0" dirty="0">
                <a:solidFill>
                  <a:srgbClr val="D6F0FD"/>
                </a:solidFill>
                <a:latin typeface="DejaVu Sans"/>
                <a:ea typeface="DejaVu Sans"/>
                <a:cs typeface="DejaVu Sans"/>
              </a:rPr>
              <a:t> · </a:t>
            </a:r>
            <a:r>
              <a:rPr lang="en-GB" dirty="0"/>
              <a:t>BSc Applied Computing </a:t>
            </a:r>
            <a:endParaRPr lang="en-GB" sz="1575" b="0" dirty="0">
              <a:solidFill>
                <a:srgbClr val="D6F0FD"/>
              </a:solidFill>
              <a:latin typeface="DejaVu Sans"/>
              <a:ea typeface="DejaVu Sans"/>
              <a:cs typeface="DejaVu Sans"/>
            </a:endParaRPr>
          </a:p>
          <a:p>
            <a:pPr>
              <a:defRPr sz="1575" b="0">
                <a:solidFill>
                  <a:srgbClr val="D6F0FD"/>
                </a:solidFill>
                <a:latin typeface="DejaVu Sans"/>
                <a:ea typeface="DejaVu Sans"/>
                <a:cs typeface="DejaVu Sans"/>
              </a:defRPr>
            </a:pPr>
            <a:r>
              <a:rPr lang="en-GB" dirty="0"/>
              <a:t>Independent Project II · ACCA6020</a:t>
            </a:r>
            <a:endParaRPr sz="1575" b="0" dirty="0">
              <a:solidFill>
                <a:srgbClr val="D6F0FD"/>
              </a:solidFill>
              <a:latin typeface="DejaVu Sans"/>
              <a:ea typeface="DejaVu Sans"/>
              <a:cs typeface="DejaVu Sans"/>
            </a:endParaRPr>
          </a:p>
          <a:p>
            <a:pPr>
              <a:defRPr sz="1575" b="0">
                <a:solidFill>
                  <a:srgbClr val="D6F0FD"/>
                </a:solidFill>
                <a:latin typeface="DejaVu Sans"/>
                <a:ea typeface="DejaVu Sans"/>
                <a:cs typeface="DejaVu Sans"/>
              </a:defRPr>
            </a:pPr>
            <a:r>
              <a:rPr sz="1575" b="0" dirty="0">
                <a:solidFill>
                  <a:srgbClr val="D6F0FD"/>
                </a:solidFill>
                <a:latin typeface="DejaVu Sans"/>
                <a:ea typeface="DejaVu Sans"/>
                <a:cs typeface="DejaVu Sans"/>
              </a:rPr>
              <a:t>Interim presentation · </a:t>
            </a:r>
            <a:r>
              <a:rPr lang="en-GB" sz="1575" b="0" dirty="0">
                <a:solidFill>
                  <a:srgbClr val="D6F0FD"/>
                </a:solidFill>
                <a:latin typeface="DejaVu Sans"/>
                <a:ea typeface="DejaVu Sans"/>
                <a:cs typeface="DejaVu Sans"/>
              </a:rPr>
              <a:t>19 </a:t>
            </a:r>
            <a:r>
              <a:rPr sz="1575" b="0" dirty="0">
                <a:solidFill>
                  <a:srgbClr val="D6F0FD"/>
                </a:solidFill>
                <a:latin typeface="DejaVu Sans"/>
                <a:ea typeface="DejaVu Sans"/>
                <a:cs typeface="DejaVu Sans"/>
              </a:rPr>
              <a:t>October 2026</a:t>
            </a:r>
            <a:endParaRPr lang="en-GB" sz="1575" b="0" dirty="0">
              <a:solidFill>
                <a:srgbClr val="D6F0FD"/>
              </a:solidFill>
              <a:latin typeface="DejaVu Sans"/>
              <a:ea typeface="DejaVu Sans"/>
              <a:cs typeface="DejaVu Sans"/>
            </a:endParaRPr>
          </a:p>
          <a:p>
            <a:pPr>
              <a:defRPr sz="1575" b="0">
                <a:solidFill>
                  <a:srgbClr val="D6F0FD"/>
                </a:solidFill>
                <a:latin typeface="DejaVu Sans"/>
                <a:ea typeface="DejaVu Sans"/>
                <a:cs typeface="DejaVu Sans"/>
              </a:defRPr>
            </a:pPr>
            <a:r>
              <a:rPr lang="en-GB" dirty="0"/>
              <a:t>Lecturer · Renuga Jayakumar </a:t>
            </a:r>
          </a:p>
          <a:p>
            <a:pPr>
              <a:defRPr sz="1575" b="0">
                <a:solidFill>
                  <a:srgbClr val="D6F0FD"/>
                </a:solidFill>
                <a:latin typeface="DejaVu Sans"/>
                <a:ea typeface="DejaVu Sans"/>
                <a:cs typeface="DejaVu Sans"/>
              </a:defRPr>
            </a:pPr>
            <a:endParaRPr lang="en-GB" sz="1575" b="0" dirty="0">
              <a:solidFill>
                <a:srgbClr val="D6F0FD"/>
              </a:solidFill>
              <a:latin typeface="DejaVu Sans"/>
              <a:ea typeface="DejaVu Sans"/>
              <a:cs typeface="DejaVu Sans"/>
            </a:endParaRPr>
          </a:p>
        </p:txBody>
      </p:sp>
      <p:sp>
        <p:nvSpPr>
          <p:cNvPr id="9" name="Rectangle 8">
            <a:extLst>
              <a:ext uri="{FF2B5EF4-FFF2-40B4-BE49-F238E27FC236}">
                <a16:creationId xmlns:a16="http://schemas.microsoft.com/office/drawing/2014/main" id="{A623F27A-8E6B-0B94-2634-5EDEB69BCEC7}"/>
              </a:ext>
            </a:extLst>
          </p:cNvPr>
          <p:cNvSpPr>
            <a:spLocks noGrp="1"/>
          </p:cNvSpPr>
          <p:nvPr/>
        </p:nvSpPr>
        <p:spPr>
          <a:xfrm>
            <a:off x="742950" y="676275"/>
            <a:ext cx="5238750" cy="342900"/>
          </a:xfrm>
          <a:prstGeom prst="rect">
            <a:avLst/>
          </a:prstGeom>
          <a:noFill/>
          <a:ln w="0">
            <a:noFill/>
            <a:prstDash val="solid"/>
          </a:ln>
        </p:spPr>
        <p:txBody>
          <a:bodyPr lIns="0" tIns="0" rIns="0" bIns="0" anchor="t"/>
          <a:lstStyle>
            <a:defPPr>
              <a:defRPr sz="1800" b="1">
                <a:solidFill>
                  <a:srgbClr val="66C8E6"/>
                </a:solidFill>
                <a:latin typeface="DejaVu Sans"/>
                <a:ea typeface="DejaVu Sans"/>
                <a:cs typeface="DejaVu Sans"/>
              </a:defRPr>
            </a:defPPr>
            <a:lvl1pPr>
              <a:defRPr sz="1800" b="1">
                <a:solidFill>
                  <a:srgbClr val="66C8E6"/>
                </a:solidFill>
                <a:latin typeface="DejaVu Sans"/>
                <a:ea typeface="DejaVu Sans"/>
                <a:cs typeface="DejaVu Sans"/>
              </a:defRPr>
            </a:lvl1pPr>
            <a:lvl2pPr>
              <a:defRPr sz="1800" b="1">
                <a:solidFill>
                  <a:srgbClr val="66C8E6"/>
                </a:solidFill>
                <a:latin typeface="DejaVu Sans"/>
                <a:ea typeface="DejaVu Sans"/>
                <a:cs typeface="DejaVu Sans"/>
              </a:defRPr>
            </a:lvl2pPr>
            <a:lvl3pPr>
              <a:defRPr sz="1800" b="1">
                <a:solidFill>
                  <a:srgbClr val="66C8E6"/>
                </a:solidFill>
                <a:latin typeface="DejaVu Sans"/>
                <a:ea typeface="DejaVu Sans"/>
                <a:cs typeface="DejaVu Sans"/>
              </a:defRPr>
            </a:lvl3pPr>
            <a:lvl4pPr>
              <a:defRPr sz="1800" b="1">
                <a:solidFill>
                  <a:srgbClr val="66C8E6"/>
                </a:solidFill>
                <a:latin typeface="DejaVu Sans"/>
                <a:ea typeface="DejaVu Sans"/>
                <a:cs typeface="DejaVu Sans"/>
              </a:defRPr>
            </a:lvl4pPr>
            <a:lvl5pPr>
              <a:defRPr sz="1800" b="1">
                <a:solidFill>
                  <a:srgbClr val="66C8E6"/>
                </a:solidFill>
                <a:latin typeface="DejaVu Sans"/>
                <a:ea typeface="DejaVu Sans"/>
                <a:cs typeface="DejaVu Sans"/>
              </a:defRPr>
            </a:lvl5pPr>
            <a:lvl6pPr>
              <a:defRPr sz="1800" b="1">
                <a:solidFill>
                  <a:srgbClr val="66C8E6"/>
                </a:solidFill>
                <a:latin typeface="DejaVu Sans"/>
                <a:ea typeface="DejaVu Sans"/>
                <a:cs typeface="DejaVu Sans"/>
              </a:defRPr>
            </a:lvl6pPr>
            <a:lvl7pPr>
              <a:defRPr sz="1800" b="1">
                <a:solidFill>
                  <a:srgbClr val="66C8E6"/>
                </a:solidFill>
                <a:latin typeface="DejaVu Sans"/>
                <a:ea typeface="DejaVu Sans"/>
                <a:cs typeface="DejaVu Sans"/>
              </a:defRPr>
            </a:lvl7pPr>
            <a:lvl8pPr>
              <a:defRPr sz="1800" b="1">
                <a:solidFill>
                  <a:srgbClr val="66C8E6"/>
                </a:solidFill>
                <a:latin typeface="DejaVu Sans"/>
                <a:ea typeface="DejaVu Sans"/>
                <a:cs typeface="DejaVu Sans"/>
              </a:defRPr>
            </a:lvl8pPr>
            <a:lvl9pPr>
              <a:defRPr sz="1800" b="1">
                <a:solidFill>
                  <a:srgbClr val="66C8E6"/>
                </a:solidFill>
                <a:latin typeface="DejaVu Sans"/>
                <a:ea typeface="DejaVu Sans"/>
                <a:cs typeface="DejaVu Sans"/>
              </a:defRPr>
            </a:lvl9pPr>
          </a:lstStyle>
          <a:p>
            <a:pPr>
              <a:defRPr sz="1800" b="1">
                <a:solidFill>
                  <a:srgbClr val="66C8E6"/>
                </a:solidFill>
                <a:latin typeface="DejaVu Sans"/>
                <a:ea typeface="DejaVu Sans"/>
                <a:cs typeface="DejaVu Sans"/>
              </a:defRPr>
            </a:pPr>
            <a:r>
              <a:rPr sz="1800" b="1" dirty="0">
                <a:solidFill>
                  <a:srgbClr val="66C8E6"/>
                </a:solidFill>
                <a:latin typeface="DejaVu Sans"/>
                <a:ea typeface="DejaVu Sans"/>
                <a:cs typeface="DejaVu Sans"/>
              </a:rPr>
              <a:t>IMAD SOLAR PAYGO</a:t>
            </a:r>
          </a:p>
        </p:txBody>
      </p:sp>
    </p:spTree>
    <p:extLst>
      <p:ext uri="{BB962C8B-B14F-4D97-AF65-F5344CB8AC3E}">
        <p14:creationId xmlns:p14="http://schemas.microsoft.com/office/powerpoint/2010/main" val="568831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13ED2D2-2B81-422A-B1CC-0C88D9B5BC7F}"/>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2193D9A9-EC51-457F-9B70-BB7FE1A79F6A}"/>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Project overview</a:t>
            </a:r>
          </a:p>
        </p:txBody>
      </p:sp>
      <p:sp>
        <p:nvSpPr>
          <p:cNvPr id="3" name="Rectangle 2">
            <a:extLst>
              <a:ext uri="{FF2B5EF4-FFF2-40B4-BE49-F238E27FC236}">
                <a16:creationId xmlns:a16="http://schemas.microsoft.com/office/drawing/2014/main" id="{33BCEB30-0065-4C72-ABF5-C40AD1B2CBAF}"/>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A payment platform built around access to solar power</a:t>
            </a:r>
          </a:p>
        </p:txBody>
      </p:sp>
      <p:sp>
        <p:nvSpPr>
          <p:cNvPr id="4" name="Rectangle 3">
            <a:extLst>
              <a:ext uri="{FF2B5EF4-FFF2-40B4-BE49-F238E27FC236}">
                <a16:creationId xmlns:a16="http://schemas.microsoft.com/office/drawing/2014/main" id="{784B7CA9-2248-4F1E-99DE-6C61BC328F89}"/>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02</a:t>
            </a:r>
          </a:p>
        </p:txBody>
      </p:sp>
      <p:sp>
        <p:nvSpPr>
          <p:cNvPr id="5" name="Rectangle 4">
            <a:extLst>
              <a:ext uri="{FF2B5EF4-FFF2-40B4-BE49-F238E27FC236}">
                <a16:creationId xmlns:a16="http://schemas.microsoft.com/office/drawing/2014/main" id="{0B5C6764-43C1-4C7D-8EF2-11434731168C}"/>
              </a:ext>
            </a:extLst>
          </p:cNvPr>
          <p:cNvSpPr>
            <a:spLocks noGrp="1"/>
          </p:cNvSpPr>
          <p:nvPr/>
        </p:nvSpPr>
        <p:spPr>
          <a:xfrm>
            <a:off x="571500" y="2047875"/>
            <a:ext cx="4857750" cy="419100"/>
          </a:xfrm>
          <a:prstGeom prst="rect">
            <a:avLst/>
          </a:prstGeom>
          <a:noFill/>
          <a:ln w="0">
            <a:noFill/>
            <a:prstDash val="solid"/>
          </a:ln>
        </p:spPr>
        <p:txBody>
          <a:bodyPr lIns="0" tIns="0" rIns="0" bIns="0" anchor="t"/>
          <a:lstStyle>
            <a:defPPr>
              <a:defRPr sz="2250" b="1">
                <a:solidFill>
                  <a:srgbClr val="102F46"/>
                </a:solidFill>
                <a:latin typeface="DejaVu Sans"/>
                <a:ea typeface="DejaVu Sans"/>
                <a:cs typeface="DejaVu Sans"/>
              </a:defRPr>
            </a:defPPr>
            <a:lvl1pPr>
              <a:defRPr sz="2250" b="1">
                <a:solidFill>
                  <a:srgbClr val="102F46"/>
                </a:solidFill>
                <a:latin typeface="DejaVu Sans"/>
                <a:ea typeface="DejaVu Sans"/>
                <a:cs typeface="DejaVu Sans"/>
              </a:defRPr>
            </a:lvl1pPr>
            <a:lvl2pPr>
              <a:defRPr sz="2250" b="1">
                <a:solidFill>
                  <a:srgbClr val="102F46"/>
                </a:solidFill>
                <a:latin typeface="DejaVu Sans"/>
                <a:ea typeface="DejaVu Sans"/>
                <a:cs typeface="DejaVu Sans"/>
              </a:defRPr>
            </a:lvl2pPr>
            <a:lvl3pPr>
              <a:defRPr sz="2250" b="1">
                <a:solidFill>
                  <a:srgbClr val="102F46"/>
                </a:solidFill>
                <a:latin typeface="DejaVu Sans"/>
                <a:ea typeface="DejaVu Sans"/>
                <a:cs typeface="DejaVu Sans"/>
              </a:defRPr>
            </a:lvl3pPr>
            <a:lvl4pPr>
              <a:defRPr sz="2250" b="1">
                <a:solidFill>
                  <a:srgbClr val="102F46"/>
                </a:solidFill>
                <a:latin typeface="DejaVu Sans"/>
                <a:ea typeface="DejaVu Sans"/>
                <a:cs typeface="DejaVu Sans"/>
              </a:defRPr>
            </a:lvl4pPr>
            <a:lvl5pPr>
              <a:defRPr sz="2250" b="1">
                <a:solidFill>
                  <a:srgbClr val="102F46"/>
                </a:solidFill>
                <a:latin typeface="DejaVu Sans"/>
                <a:ea typeface="DejaVu Sans"/>
                <a:cs typeface="DejaVu Sans"/>
              </a:defRPr>
            </a:lvl5pPr>
            <a:lvl6pPr>
              <a:defRPr sz="2250" b="1">
                <a:solidFill>
                  <a:srgbClr val="102F46"/>
                </a:solidFill>
                <a:latin typeface="DejaVu Sans"/>
                <a:ea typeface="DejaVu Sans"/>
                <a:cs typeface="DejaVu Sans"/>
              </a:defRPr>
            </a:lvl6pPr>
            <a:lvl7pPr>
              <a:defRPr sz="2250" b="1">
                <a:solidFill>
                  <a:srgbClr val="102F46"/>
                </a:solidFill>
                <a:latin typeface="DejaVu Sans"/>
                <a:ea typeface="DejaVu Sans"/>
                <a:cs typeface="DejaVu Sans"/>
              </a:defRPr>
            </a:lvl7pPr>
            <a:lvl8pPr>
              <a:defRPr sz="2250" b="1">
                <a:solidFill>
                  <a:srgbClr val="102F46"/>
                </a:solidFill>
                <a:latin typeface="DejaVu Sans"/>
                <a:ea typeface="DejaVu Sans"/>
                <a:cs typeface="DejaVu Sans"/>
              </a:defRPr>
            </a:lvl8pPr>
            <a:lvl9pPr>
              <a:defRPr sz="2250" b="1">
                <a:solidFill>
                  <a:srgbClr val="102F46"/>
                </a:solidFill>
                <a:latin typeface="DejaVu Sans"/>
                <a:ea typeface="DejaVu Sans"/>
                <a:cs typeface="DejaVu Sans"/>
              </a:defRPr>
            </a:lvl9pPr>
          </a:lstStyle>
          <a:p>
            <a:pPr>
              <a:defRPr sz="2250" b="1">
                <a:solidFill>
                  <a:srgbClr val="102F46"/>
                </a:solidFill>
                <a:latin typeface="DejaVu Sans"/>
                <a:ea typeface="DejaVu Sans"/>
                <a:cs typeface="DejaVu Sans"/>
              </a:defRPr>
            </a:pPr>
            <a:r>
              <a:rPr sz="2250" b="1">
                <a:solidFill>
                  <a:srgbClr val="102F46"/>
                </a:solidFill>
                <a:latin typeface="DejaVu Sans"/>
                <a:ea typeface="DejaVu Sans"/>
                <a:cs typeface="DejaVu Sans"/>
              </a:rPr>
              <a:t>What I am building</a:t>
            </a:r>
          </a:p>
        </p:txBody>
      </p:sp>
      <p:sp>
        <p:nvSpPr>
          <p:cNvPr id="6" name="Rectangle 5">
            <a:extLst>
              <a:ext uri="{FF2B5EF4-FFF2-40B4-BE49-F238E27FC236}">
                <a16:creationId xmlns:a16="http://schemas.microsoft.com/office/drawing/2014/main" id="{CF121117-4ABC-4F20-9FC7-FA569BE59359}"/>
              </a:ext>
            </a:extLst>
          </p:cNvPr>
          <p:cNvSpPr>
            <a:spLocks noGrp="1"/>
          </p:cNvSpPr>
          <p:nvPr/>
        </p:nvSpPr>
        <p:spPr>
          <a:xfrm>
            <a:off x="571500" y="2638425"/>
            <a:ext cx="4857750" cy="1323975"/>
          </a:xfrm>
          <a:prstGeom prst="rect">
            <a:avLst/>
          </a:prstGeom>
          <a:noFill/>
          <a:ln w="0">
            <a:noFill/>
            <a:prstDash val="solid"/>
          </a:ln>
        </p:spPr>
        <p:txBody>
          <a:bodyPr lIns="0" tIns="0" rIns="0" bIns="0" anchor="t"/>
          <a:lstStyle>
            <a:defPPr>
              <a:defRPr sz="2100" b="0">
                <a:solidFill>
                  <a:srgbClr val="102F46"/>
                </a:solidFill>
                <a:latin typeface="DejaVu Sans"/>
                <a:ea typeface="DejaVu Sans"/>
                <a:cs typeface="DejaVu Sans"/>
              </a:defRPr>
            </a:defPPr>
            <a:lvl1pPr>
              <a:defRPr sz="2100" b="0">
                <a:solidFill>
                  <a:srgbClr val="102F46"/>
                </a:solidFill>
                <a:latin typeface="DejaVu Sans"/>
                <a:ea typeface="DejaVu Sans"/>
                <a:cs typeface="DejaVu Sans"/>
              </a:defRPr>
            </a:lvl1pPr>
            <a:lvl2pPr>
              <a:defRPr sz="2100" b="0">
                <a:solidFill>
                  <a:srgbClr val="102F46"/>
                </a:solidFill>
                <a:latin typeface="DejaVu Sans"/>
                <a:ea typeface="DejaVu Sans"/>
                <a:cs typeface="DejaVu Sans"/>
              </a:defRPr>
            </a:lvl2pPr>
            <a:lvl3pPr>
              <a:defRPr sz="2100" b="0">
                <a:solidFill>
                  <a:srgbClr val="102F46"/>
                </a:solidFill>
                <a:latin typeface="DejaVu Sans"/>
                <a:ea typeface="DejaVu Sans"/>
                <a:cs typeface="DejaVu Sans"/>
              </a:defRPr>
            </a:lvl3pPr>
            <a:lvl4pPr>
              <a:defRPr sz="2100" b="0">
                <a:solidFill>
                  <a:srgbClr val="102F46"/>
                </a:solidFill>
                <a:latin typeface="DejaVu Sans"/>
                <a:ea typeface="DejaVu Sans"/>
                <a:cs typeface="DejaVu Sans"/>
              </a:defRPr>
            </a:lvl4pPr>
            <a:lvl5pPr>
              <a:defRPr sz="2100" b="0">
                <a:solidFill>
                  <a:srgbClr val="102F46"/>
                </a:solidFill>
                <a:latin typeface="DejaVu Sans"/>
                <a:ea typeface="DejaVu Sans"/>
                <a:cs typeface="DejaVu Sans"/>
              </a:defRPr>
            </a:lvl5pPr>
            <a:lvl6pPr>
              <a:defRPr sz="2100" b="0">
                <a:solidFill>
                  <a:srgbClr val="102F46"/>
                </a:solidFill>
                <a:latin typeface="DejaVu Sans"/>
                <a:ea typeface="DejaVu Sans"/>
                <a:cs typeface="DejaVu Sans"/>
              </a:defRPr>
            </a:lvl6pPr>
            <a:lvl7pPr>
              <a:defRPr sz="2100" b="0">
                <a:solidFill>
                  <a:srgbClr val="102F46"/>
                </a:solidFill>
                <a:latin typeface="DejaVu Sans"/>
                <a:ea typeface="DejaVu Sans"/>
                <a:cs typeface="DejaVu Sans"/>
              </a:defRPr>
            </a:lvl7pPr>
            <a:lvl8pPr>
              <a:defRPr sz="2100" b="0">
                <a:solidFill>
                  <a:srgbClr val="102F46"/>
                </a:solidFill>
                <a:latin typeface="DejaVu Sans"/>
                <a:ea typeface="DejaVu Sans"/>
                <a:cs typeface="DejaVu Sans"/>
              </a:defRPr>
            </a:lvl8pPr>
            <a:lvl9pPr>
              <a:defRPr sz="2100" b="0">
                <a:solidFill>
                  <a:srgbClr val="102F46"/>
                </a:solidFill>
                <a:latin typeface="DejaVu Sans"/>
                <a:ea typeface="DejaVu Sans"/>
                <a:cs typeface="DejaVu Sans"/>
              </a:defRPr>
            </a:lvl9pPr>
          </a:lstStyle>
          <a:p>
            <a:pPr>
              <a:defRPr sz="2100" b="0">
                <a:solidFill>
                  <a:srgbClr val="102F46"/>
                </a:solidFill>
                <a:latin typeface="DejaVu Sans"/>
                <a:ea typeface="DejaVu Sans"/>
                <a:cs typeface="DejaVu Sans"/>
              </a:defRPr>
            </a:pPr>
            <a:r>
              <a:rPr sz="2100" b="0">
                <a:solidFill>
                  <a:srgbClr val="102F46"/>
                </a:solidFill>
                <a:latin typeface="DejaVu Sans"/>
                <a:ea typeface="DejaVu Sans"/>
                <a:cs typeface="DejaVu Sans"/>
              </a:rPr>
              <a:t>Customers pay for access time, receive a device token and view their payment history.</a:t>
            </a:r>
          </a:p>
        </p:txBody>
      </p:sp>
      <p:sp>
        <p:nvSpPr>
          <p:cNvPr id="7" name="Rectangle 6">
            <a:extLst>
              <a:ext uri="{FF2B5EF4-FFF2-40B4-BE49-F238E27FC236}">
                <a16:creationId xmlns:a16="http://schemas.microsoft.com/office/drawing/2014/main" id="{B488E617-560C-4CD5-9133-771B5E62E0B2}"/>
              </a:ext>
            </a:extLst>
          </p:cNvPr>
          <p:cNvSpPr>
            <a:spLocks noGrp="1"/>
          </p:cNvSpPr>
          <p:nvPr/>
        </p:nvSpPr>
        <p:spPr>
          <a:xfrm>
            <a:off x="6334125" y="2047875"/>
            <a:ext cx="5238750" cy="419100"/>
          </a:xfrm>
          <a:prstGeom prst="rect">
            <a:avLst/>
          </a:prstGeom>
          <a:noFill/>
          <a:ln w="0">
            <a:noFill/>
            <a:prstDash val="solid"/>
          </a:ln>
        </p:spPr>
        <p:txBody>
          <a:bodyPr lIns="0" tIns="0" rIns="0" bIns="0" anchor="t"/>
          <a:lstStyle>
            <a:defPPr>
              <a:defRPr sz="2250" b="1">
                <a:solidFill>
                  <a:srgbClr val="102F46"/>
                </a:solidFill>
                <a:latin typeface="DejaVu Sans"/>
                <a:ea typeface="DejaVu Sans"/>
                <a:cs typeface="DejaVu Sans"/>
              </a:defRPr>
            </a:defPPr>
            <a:lvl1pPr>
              <a:defRPr sz="2250" b="1">
                <a:solidFill>
                  <a:srgbClr val="102F46"/>
                </a:solidFill>
                <a:latin typeface="DejaVu Sans"/>
                <a:ea typeface="DejaVu Sans"/>
                <a:cs typeface="DejaVu Sans"/>
              </a:defRPr>
            </a:lvl1pPr>
            <a:lvl2pPr>
              <a:defRPr sz="2250" b="1">
                <a:solidFill>
                  <a:srgbClr val="102F46"/>
                </a:solidFill>
                <a:latin typeface="DejaVu Sans"/>
                <a:ea typeface="DejaVu Sans"/>
                <a:cs typeface="DejaVu Sans"/>
              </a:defRPr>
            </a:lvl2pPr>
            <a:lvl3pPr>
              <a:defRPr sz="2250" b="1">
                <a:solidFill>
                  <a:srgbClr val="102F46"/>
                </a:solidFill>
                <a:latin typeface="DejaVu Sans"/>
                <a:ea typeface="DejaVu Sans"/>
                <a:cs typeface="DejaVu Sans"/>
              </a:defRPr>
            </a:lvl3pPr>
            <a:lvl4pPr>
              <a:defRPr sz="2250" b="1">
                <a:solidFill>
                  <a:srgbClr val="102F46"/>
                </a:solidFill>
                <a:latin typeface="DejaVu Sans"/>
                <a:ea typeface="DejaVu Sans"/>
                <a:cs typeface="DejaVu Sans"/>
              </a:defRPr>
            </a:lvl4pPr>
            <a:lvl5pPr>
              <a:defRPr sz="2250" b="1">
                <a:solidFill>
                  <a:srgbClr val="102F46"/>
                </a:solidFill>
                <a:latin typeface="DejaVu Sans"/>
                <a:ea typeface="DejaVu Sans"/>
                <a:cs typeface="DejaVu Sans"/>
              </a:defRPr>
            </a:lvl5pPr>
            <a:lvl6pPr>
              <a:defRPr sz="2250" b="1">
                <a:solidFill>
                  <a:srgbClr val="102F46"/>
                </a:solidFill>
                <a:latin typeface="DejaVu Sans"/>
                <a:ea typeface="DejaVu Sans"/>
                <a:cs typeface="DejaVu Sans"/>
              </a:defRPr>
            </a:lvl6pPr>
            <a:lvl7pPr>
              <a:defRPr sz="2250" b="1">
                <a:solidFill>
                  <a:srgbClr val="102F46"/>
                </a:solidFill>
                <a:latin typeface="DejaVu Sans"/>
                <a:ea typeface="DejaVu Sans"/>
                <a:cs typeface="DejaVu Sans"/>
              </a:defRPr>
            </a:lvl7pPr>
            <a:lvl8pPr>
              <a:defRPr sz="2250" b="1">
                <a:solidFill>
                  <a:srgbClr val="102F46"/>
                </a:solidFill>
                <a:latin typeface="DejaVu Sans"/>
                <a:ea typeface="DejaVu Sans"/>
                <a:cs typeface="DejaVu Sans"/>
              </a:defRPr>
            </a:lvl8pPr>
            <a:lvl9pPr>
              <a:defRPr sz="2250" b="1">
                <a:solidFill>
                  <a:srgbClr val="102F46"/>
                </a:solidFill>
                <a:latin typeface="DejaVu Sans"/>
                <a:ea typeface="DejaVu Sans"/>
                <a:cs typeface="DejaVu Sans"/>
              </a:defRPr>
            </a:lvl9pPr>
          </a:lstStyle>
          <a:p>
            <a:pPr>
              <a:defRPr sz="2250" b="1">
                <a:solidFill>
                  <a:srgbClr val="102F46"/>
                </a:solidFill>
                <a:latin typeface="DejaVu Sans"/>
                <a:ea typeface="DejaVu Sans"/>
                <a:cs typeface="DejaVu Sans"/>
              </a:defRPr>
            </a:pPr>
            <a:r>
              <a:rPr sz="2250" b="1">
                <a:solidFill>
                  <a:srgbClr val="102F46"/>
                </a:solidFill>
                <a:latin typeface="DejaVu Sans"/>
                <a:ea typeface="DejaVu Sans"/>
                <a:cs typeface="DejaVu Sans"/>
              </a:rPr>
              <a:t>Why I chose it</a:t>
            </a:r>
          </a:p>
        </p:txBody>
      </p:sp>
      <p:sp>
        <p:nvSpPr>
          <p:cNvPr id="8" name="Rectangle 7">
            <a:extLst>
              <a:ext uri="{FF2B5EF4-FFF2-40B4-BE49-F238E27FC236}">
                <a16:creationId xmlns:a16="http://schemas.microsoft.com/office/drawing/2014/main" id="{0EC85978-44EC-495C-A7CE-DAA480165B03}"/>
              </a:ext>
            </a:extLst>
          </p:cNvPr>
          <p:cNvSpPr>
            <a:spLocks noGrp="1"/>
          </p:cNvSpPr>
          <p:nvPr/>
        </p:nvSpPr>
        <p:spPr>
          <a:xfrm>
            <a:off x="6334125" y="2638425"/>
            <a:ext cx="5238750" cy="1323975"/>
          </a:xfrm>
          <a:prstGeom prst="rect">
            <a:avLst/>
          </a:prstGeom>
          <a:noFill/>
          <a:ln w="0">
            <a:noFill/>
            <a:prstDash val="solid"/>
          </a:ln>
        </p:spPr>
        <p:txBody>
          <a:bodyPr lIns="0" tIns="0" rIns="0" bIns="0" anchor="t"/>
          <a:lstStyle>
            <a:defPPr>
              <a:defRPr sz="2100" b="0">
                <a:solidFill>
                  <a:srgbClr val="102F46"/>
                </a:solidFill>
                <a:latin typeface="DejaVu Sans"/>
                <a:ea typeface="DejaVu Sans"/>
                <a:cs typeface="DejaVu Sans"/>
              </a:defRPr>
            </a:defPPr>
            <a:lvl1pPr>
              <a:defRPr sz="2100" b="0">
                <a:solidFill>
                  <a:srgbClr val="102F46"/>
                </a:solidFill>
                <a:latin typeface="DejaVu Sans"/>
                <a:ea typeface="DejaVu Sans"/>
                <a:cs typeface="DejaVu Sans"/>
              </a:defRPr>
            </a:lvl1pPr>
            <a:lvl2pPr>
              <a:defRPr sz="2100" b="0">
                <a:solidFill>
                  <a:srgbClr val="102F46"/>
                </a:solidFill>
                <a:latin typeface="DejaVu Sans"/>
                <a:ea typeface="DejaVu Sans"/>
                <a:cs typeface="DejaVu Sans"/>
              </a:defRPr>
            </a:lvl2pPr>
            <a:lvl3pPr>
              <a:defRPr sz="2100" b="0">
                <a:solidFill>
                  <a:srgbClr val="102F46"/>
                </a:solidFill>
                <a:latin typeface="DejaVu Sans"/>
                <a:ea typeface="DejaVu Sans"/>
                <a:cs typeface="DejaVu Sans"/>
              </a:defRPr>
            </a:lvl3pPr>
            <a:lvl4pPr>
              <a:defRPr sz="2100" b="0">
                <a:solidFill>
                  <a:srgbClr val="102F46"/>
                </a:solidFill>
                <a:latin typeface="DejaVu Sans"/>
                <a:ea typeface="DejaVu Sans"/>
                <a:cs typeface="DejaVu Sans"/>
              </a:defRPr>
            </a:lvl4pPr>
            <a:lvl5pPr>
              <a:defRPr sz="2100" b="0">
                <a:solidFill>
                  <a:srgbClr val="102F46"/>
                </a:solidFill>
                <a:latin typeface="DejaVu Sans"/>
                <a:ea typeface="DejaVu Sans"/>
                <a:cs typeface="DejaVu Sans"/>
              </a:defRPr>
            </a:lvl5pPr>
            <a:lvl6pPr>
              <a:defRPr sz="2100" b="0">
                <a:solidFill>
                  <a:srgbClr val="102F46"/>
                </a:solidFill>
                <a:latin typeface="DejaVu Sans"/>
                <a:ea typeface="DejaVu Sans"/>
                <a:cs typeface="DejaVu Sans"/>
              </a:defRPr>
            </a:lvl6pPr>
            <a:lvl7pPr>
              <a:defRPr sz="2100" b="0">
                <a:solidFill>
                  <a:srgbClr val="102F46"/>
                </a:solidFill>
                <a:latin typeface="DejaVu Sans"/>
                <a:ea typeface="DejaVu Sans"/>
                <a:cs typeface="DejaVu Sans"/>
              </a:defRPr>
            </a:lvl7pPr>
            <a:lvl8pPr>
              <a:defRPr sz="2100" b="0">
                <a:solidFill>
                  <a:srgbClr val="102F46"/>
                </a:solidFill>
                <a:latin typeface="DejaVu Sans"/>
                <a:ea typeface="DejaVu Sans"/>
                <a:cs typeface="DejaVu Sans"/>
              </a:defRPr>
            </a:lvl8pPr>
            <a:lvl9pPr>
              <a:defRPr sz="2100" b="0">
                <a:solidFill>
                  <a:srgbClr val="102F46"/>
                </a:solidFill>
                <a:latin typeface="DejaVu Sans"/>
                <a:ea typeface="DejaVu Sans"/>
                <a:cs typeface="DejaVu Sans"/>
              </a:defRPr>
            </a:lvl9pPr>
          </a:lstStyle>
          <a:p>
            <a:pPr>
              <a:defRPr sz="2100" b="0">
                <a:solidFill>
                  <a:srgbClr val="102F46"/>
                </a:solidFill>
                <a:latin typeface="DejaVu Sans"/>
                <a:ea typeface="DejaVu Sans"/>
                <a:cs typeface="DejaVu Sans"/>
              </a:defRPr>
            </a:pPr>
            <a:r>
              <a:rPr sz="2100" b="0">
                <a:solidFill>
                  <a:srgbClr val="102F46"/>
                </a:solidFill>
                <a:latin typeface="DejaVu Sans"/>
                <a:ea typeface="DejaVu Sans"/>
                <a:cs typeface="DejaVu Sans"/>
              </a:rPr>
              <a:t>I wanted to connect online payment with a clear, testable way to control solar access.</a:t>
            </a:r>
          </a:p>
        </p:txBody>
      </p:sp>
      <p:sp>
        <p:nvSpPr>
          <p:cNvPr id="9" name="Rectangle 8">
            <a:extLst>
              <a:ext uri="{FF2B5EF4-FFF2-40B4-BE49-F238E27FC236}">
                <a16:creationId xmlns:a16="http://schemas.microsoft.com/office/drawing/2014/main" id="{FE22CE60-26E8-409A-80F3-A514046BAC09}"/>
              </a:ext>
            </a:extLst>
          </p:cNvPr>
          <p:cNvSpPr>
            <a:spLocks noGrp="1"/>
          </p:cNvSpPr>
          <p:nvPr/>
        </p:nvSpPr>
        <p:spPr>
          <a:xfrm>
            <a:off x="571500" y="4391025"/>
            <a:ext cx="11001375" cy="1476375"/>
          </a:xfrm>
          <a:prstGeom prst="rect">
            <a:avLst/>
          </a:prstGeom>
          <a:solidFill>
            <a:srgbClr val="EAF7FD"/>
          </a:solidFill>
          <a:ln w="0">
            <a:noFill/>
            <a:prstDash val="solid"/>
          </a:ln>
        </p:spPr>
        <p:txBody>
          <a:bodyPr/>
          <a:lstStyle/>
          <a:p>
            <a:endParaRPr lang="en-GB"/>
          </a:p>
        </p:txBody>
      </p:sp>
      <p:sp>
        <p:nvSpPr>
          <p:cNvPr id="10" name="Rectangle 9">
            <a:extLst>
              <a:ext uri="{FF2B5EF4-FFF2-40B4-BE49-F238E27FC236}">
                <a16:creationId xmlns:a16="http://schemas.microsoft.com/office/drawing/2014/main" id="{FC874240-D7EB-4A21-9898-B47F78F1C2F7}"/>
              </a:ext>
            </a:extLst>
          </p:cNvPr>
          <p:cNvSpPr>
            <a:spLocks noGrp="1"/>
          </p:cNvSpPr>
          <p:nvPr/>
        </p:nvSpPr>
        <p:spPr>
          <a:xfrm>
            <a:off x="781050" y="4552950"/>
            <a:ext cx="2857500" cy="381000"/>
          </a:xfrm>
          <a:prstGeom prst="rect">
            <a:avLst/>
          </a:prstGeom>
          <a:noFill/>
          <a:ln w="0">
            <a:noFill/>
            <a:prstDash val="solid"/>
          </a:ln>
        </p:spPr>
        <p:txBody>
          <a:bodyPr lIns="0" tIns="0" rIns="0" bIns="0" anchor="t"/>
          <a:lstStyle>
            <a:defPPr>
              <a:defRPr sz="1950" b="1">
                <a:solidFill>
                  <a:srgbClr val="102F46"/>
                </a:solidFill>
                <a:latin typeface="DejaVu Sans"/>
                <a:ea typeface="DejaVu Sans"/>
                <a:cs typeface="DejaVu Sans"/>
              </a:defRPr>
            </a:defPPr>
            <a:lvl1pPr>
              <a:defRPr sz="1950" b="1">
                <a:solidFill>
                  <a:srgbClr val="102F46"/>
                </a:solidFill>
                <a:latin typeface="DejaVu Sans"/>
                <a:ea typeface="DejaVu Sans"/>
                <a:cs typeface="DejaVu Sans"/>
              </a:defRPr>
            </a:lvl1pPr>
            <a:lvl2pPr>
              <a:defRPr sz="1950" b="1">
                <a:solidFill>
                  <a:srgbClr val="102F46"/>
                </a:solidFill>
                <a:latin typeface="DejaVu Sans"/>
                <a:ea typeface="DejaVu Sans"/>
                <a:cs typeface="DejaVu Sans"/>
              </a:defRPr>
            </a:lvl2pPr>
            <a:lvl3pPr>
              <a:defRPr sz="1950" b="1">
                <a:solidFill>
                  <a:srgbClr val="102F46"/>
                </a:solidFill>
                <a:latin typeface="DejaVu Sans"/>
                <a:ea typeface="DejaVu Sans"/>
                <a:cs typeface="DejaVu Sans"/>
              </a:defRPr>
            </a:lvl3pPr>
            <a:lvl4pPr>
              <a:defRPr sz="1950" b="1">
                <a:solidFill>
                  <a:srgbClr val="102F46"/>
                </a:solidFill>
                <a:latin typeface="DejaVu Sans"/>
                <a:ea typeface="DejaVu Sans"/>
                <a:cs typeface="DejaVu Sans"/>
              </a:defRPr>
            </a:lvl4pPr>
            <a:lvl5pPr>
              <a:defRPr sz="1950" b="1">
                <a:solidFill>
                  <a:srgbClr val="102F46"/>
                </a:solidFill>
                <a:latin typeface="DejaVu Sans"/>
                <a:ea typeface="DejaVu Sans"/>
                <a:cs typeface="DejaVu Sans"/>
              </a:defRPr>
            </a:lvl5pPr>
            <a:lvl6pPr>
              <a:defRPr sz="1950" b="1">
                <a:solidFill>
                  <a:srgbClr val="102F46"/>
                </a:solidFill>
                <a:latin typeface="DejaVu Sans"/>
                <a:ea typeface="DejaVu Sans"/>
                <a:cs typeface="DejaVu Sans"/>
              </a:defRPr>
            </a:lvl6pPr>
            <a:lvl7pPr>
              <a:defRPr sz="1950" b="1">
                <a:solidFill>
                  <a:srgbClr val="102F46"/>
                </a:solidFill>
                <a:latin typeface="DejaVu Sans"/>
                <a:ea typeface="DejaVu Sans"/>
                <a:cs typeface="DejaVu Sans"/>
              </a:defRPr>
            </a:lvl7pPr>
            <a:lvl8pPr>
              <a:defRPr sz="1950" b="1">
                <a:solidFill>
                  <a:srgbClr val="102F46"/>
                </a:solidFill>
                <a:latin typeface="DejaVu Sans"/>
                <a:ea typeface="DejaVu Sans"/>
                <a:cs typeface="DejaVu Sans"/>
              </a:defRPr>
            </a:lvl8pPr>
            <a:lvl9pPr>
              <a:defRPr sz="1950" b="1">
                <a:solidFill>
                  <a:srgbClr val="102F46"/>
                </a:solidFill>
                <a:latin typeface="DejaVu Sans"/>
                <a:ea typeface="DejaVu Sans"/>
                <a:cs typeface="DejaVu Sans"/>
              </a:defRPr>
            </a:lvl9pPr>
          </a:lstStyle>
          <a:p>
            <a:pPr>
              <a:defRPr sz="1950" b="1">
                <a:solidFill>
                  <a:srgbClr val="102F46"/>
                </a:solidFill>
                <a:latin typeface="DejaVu Sans"/>
                <a:ea typeface="DejaVu Sans"/>
                <a:cs typeface="DejaVu Sans"/>
              </a:defRPr>
            </a:pPr>
            <a:r>
              <a:rPr sz="1950" b="1">
                <a:solidFill>
                  <a:srgbClr val="102F46"/>
                </a:solidFill>
                <a:latin typeface="DejaVu Sans"/>
                <a:ea typeface="DejaVu Sans"/>
                <a:cs typeface="DejaVu Sans"/>
              </a:rPr>
              <a:t>Who benefits</a:t>
            </a:r>
          </a:p>
        </p:txBody>
      </p:sp>
      <p:sp>
        <p:nvSpPr>
          <p:cNvPr id="11" name="Rectangle 10">
            <a:extLst>
              <a:ext uri="{FF2B5EF4-FFF2-40B4-BE49-F238E27FC236}">
                <a16:creationId xmlns:a16="http://schemas.microsoft.com/office/drawing/2014/main" id="{FF3D5FB5-9AEB-4579-93BD-9FA99CCE0A63}"/>
              </a:ext>
            </a:extLst>
          </p:cNvPr>
          <p:cNvSpPr>
            <a:spLocks noGrp="1"/>
          </p:cNvSpPr>
          <p:nvPr/>
        </p:nvSpPr>
        <p:spPr>
          <a:xfrm>
            <a:off x="781050" y="5048250"/>
            <a:ext cx="10382250" cy="685800"/>
          </a:xfrm>
          <a:prstGeom prst="rect">
            <a:avLst/>
          </a:prstGeom>
          <a:noFill/>
          <a:ln w="0">
            <a:noFill/>
            <a:prstDash val="solid"/>
          </a:ln>
        </p:spPr>
        <p:txBody>
          <a:bodyPr lIns="0" tIns="0" rIns="0" bIns="0" anchor="t"/>
          <a:lstStyle>
            <a:defPPr>
              <a:defRPr sz="2025" b="0">
                <a:solidFill>
                  <a:srgbClr val="102F46"/>
                </a:solidFill>
                <a:latin typeface="DejaVu Sans"/>
                <a:ea typeface="DejaVu Sans"/>
                <a:cs typeface="DejaVu Sans"/>
              </a:defRPr>
            </a:defPPr>
            <a:lvl1pPr>
              <a:defRPr sz="2025" b="0">
                <a:solidFill>
                  <a:srgbClr val="102F46"/>
                </a:solidFill>
                <a:latin typeface="DejaVu Sans"/>
                <a:ea typeface="DejaVu Sans"/>
                <a:cs typeface="DejaVu Sans"/>
              </a:defRPr>
            </a:lvl1pPr>
            <a:lvl2pPr>
              <a:defRPr sz="2025" b="0">
                <a:solidFill>
                  <a:srgbClr val="102F46"/>
                </a:solidFill>
                <a:latin typeface="DejaVu Sans"/>
                <a:ea typeface="DejaVu Sans"/>
                <a:cs typeface="DejaVu Sans"/>
              </a:defRPr>
            </a:lvl2pPr>
            <a:lvl3pPr>
              <a:defRPr sz="2025" b="0">
                <a:solidFill>
                  <a:srgbClr val="102F46"/>
                </a:solidFill>
                <a:latin typeface="DejaVu Sans"/>
                <a:ea typeface="DejaVu Sans"/>
                <a:cs typeface="DejaVu Sans"/>
              </a:defRPr>
            </a:lvl3pPr>
            <a:lvl4pPr>
              <a:defRPr sz="2025" b="0">
                <a:solidFill>
                  <a:srgbClr val="102F46"/>
                </a:solidFill>
                <a:latin typeface="DejaVu Sans"/>
                <a:ea typeface="DejaVu Sans"/>
                <a:cs typeface="DejaVu Sans"/>
              </a:defRPr>
            </a:lvl4pPr>
            <a:lvl5pPr>
              <a:defRPr sz="2025" b="0">
                <a:solidFill>
                  <a:srgbClr val="102F46"/>
                </a:solidFill>
                <a:latin typeface="DejaVu Sans"/>
                <a:ea typeface="DejaVu Sans"/>
                <a:cs typeface="DejaVu Sans"/>
              </a:defRPr>
            </a:lvl5pPr>
            <a:lvl6pPr>
              <a:defRPr sz="2025" b="0">
                <a:solidFill>
                  <a:srgbClr val="102F46"/>
                </a:solidFill>
                <a:latin typeface="DejaVu Sans"/>
                <a:ea typeface="DejaVu Sans"/>
                <a:cs typeface="DejaVu Sans"/>
              </a:defRPr>
            </a:lvl6pPr>
            <a:lvl7pPr>
              <a:defRPr sz="2025" b="0">
                <a:solidFill>
                  <a:srgbClr val="102F46"/>
                </a:solidFill>
                <a:latin typeface="DejaVu Sans"/>
                <a:ea typeface="DejaVu Sans"/>
                <a:cs typeface="DejaVu Sans"/>
              </a:defRPr>
            </a:lvl7pPr>
            <a:lvl8pPr>
              <a:defRPr sz="2025" b="0">
                <a:solidFill>
                  <a:srgbClr val="102F46"/>
                </a:solidFill>
                <a:latin typeface="DejaVu Sans"/>
                <a:ea typeface="DejaVu Sans"/>
                <a:cs typeface="DejaVu Sans"/>
              </a:defRPr>
            </a:lvl8pPr>
            <a:lvl9pPr>
              <a:defRPr sz="2025" b="0">
                <a:solidFill>
                  <a:srgbClr val="102F46"/>
                </a:solidFill>
                <a:latin typeface="DejaVu Sans"/>
                <a:ea typeface="DejaVu Sans"/>
                <a:cs typeface="DejaVu Sans"/>
              </a:defRPr>
            </a:lvl9pPr>
          </a:lstStyle>
          <a:p>
            <a:pPr>
              <a:defRPr sz="2025" b="0">
                <a:solidFill>
                  <a:srgbClr val="102F46"/>
                </a:solidFill>
                <a:latin typeface="DejaVu Sans"/>
                <a:ea typeface="DejaVu Sans"/>
                <a:cs typeface="DejaVu Sans"/>
              </a:defRPr>
            </a:pPr>
            <a:r>
              <a:rPr sz="2025" b="0">
                <a:solidFill>
                  <a:srgbClr val="102F46"/>
                </a:solidFill>
                <a:latin typeface="DejaVu Sans"/>
                <a:ea typeface="DejaVu Sans"/>
                <a:cs typeface="DejaVu Sans"/>
              </a:rPr>
              <a:t>Households and small businesses using solar, local providers, sellers and skilled workers.</a:t>
            </a:r>
          </a:p>
        </p:txBody>
      </p:sp>
      <p:sp>
        <p:nvSpPr>
          <p:cNvPr id="12" name="Rectangle 11">
            <a:extLst>
              <a:ext uri="{FF2B5EF4-FFF2-40B4-BE49-F238E27FC236}">
                <a16:creationId xmlns:a16="http://schemas.microsoft.com/office/drawing/2014/main" id="{50A2A924-B3C3-4A3D-8E33-3A325765D838}"/>
              </a:ext>
            </a:extLst>
          </p:cNvPr>
          <p:cNvSpPr>
            <a:spLocks noGrp="1"/>
          </p:cNvSpPr>
          <p:nvPr/>
        </p:nvSpPr>
        <p:spPr>
          <a:xfrm>
            <a:off x="571500" y="6057900"/>
            <a:ext cx="10668000" cy="285750"/>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a:solidFill>
                  <a:srgbClr val="506777"/>
                </a:solidFill>
                <a:latin typeface="DejaVu Sans"/>
                <a:ea typeface="DejaVu Sans"/>
                <a:cs typeface="DejaVu Sans"/>
              </a:rPr>
              <a:t>Career relevance: full-stack development, payment integration and software testing.</a:t>
            </a:r>
          </a:p>
        </p:txBody>
      </p:sp>
    </p:spTree>
    <p:extLst>
      <p:ext uri="{BB962C8B-B14F-4D97-AF65-F5344CB8AC3E}">
        <p14:creationId xmlns:p14="http://schemas.microsoft.com/office/powerpoint/2010/main" val="391526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177A6D0-3A35-4B3B-91E2-0234CD142F6E}"/>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53CCB100-48D2-4EF4-9A9B-981584FD45EA}"/>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Aim, question and objectives</a:t>
            </a:r>
          </a:p>
        </p:txBody>
      </p:sp>
      <p:sp>
        <p:nvSpPr>
          <p:cNvPr id="3" name="Rectangle 2">
            <a:extLst>
              <a:ext uri="{FF2B5EF4-FFF2-40B4-BE49-F238E27FC236}">
                <a16:creationId xmlns:a16="http://schemas.microsoft.com/office/drawing/2014/main" id="{FA7B9076-805D-41F2-BD84-C1A72F604D57}"/>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03</a:t>
            </a:r>
          </a:p>
        </p:txBody>
      </p:sp>
      <p:sp>
        <p:nvSpPr>
          <p:cNvPr id="4" name="Rectangle 3">
            <a:extLst>
              <a:ext uri="{FF2B5EF4-FFF2-40B4-BE49-F238E27FC236}">
                <a16:creationId xmlns:a16="http://schemas.microsoft.com/office/drawing/2014/main" id="{A9FF74D4-4BBF-4AE2-B57E-B9E101E75B5F}"/>
              </a:ext>
            </a:extLst>
          </p:cNvPr>
          <p:cNvSpPr>
            <a:spLocks noGrp="1"/>
          </p:cNvSpPr>
          <p:nvPr/>
        </p:nvSpPr>
        <p:spPr>
          <a:xfrm>
            <a:off x="571500" y="1562100"/>
            <a:ext cx="10858500" cy="342900"/>
          </a:xfrm>
          <a:prstGeom prst="rect">
            <a:avLst/>
          </a:prstGeom>
          <a:noFill/>
          <a:ln w="0">
            <a:noFill/>
            <a:prstDash val="solid"/>
          </a:ln>
        </p:spPr>
        <p:txBody>
          <a:bodyPr lIns="0" tIns="0" rIns="0" bIns="0" anchor="t"/>
          <a:lstStyle>
            <a:defPPr>
              <a:defRPr sz="2025" b="1">
                <a:solidFill>
                  <a:srgbClr val="506777"/>
                </a:solidFill>
                <a:latin typeface="DejaVu Sans"/>
                <a:ea typeface="DejaVu Sans"/>
                <a:cs typeface="DejaVu Sans"/>
              </a:defRPr>
            </a:defPPr>
            <a:lvl1pPr>
              <a:defRPr sz="2025" b="1">
                <a:solidFill>
                  <a:srgbClr val="506777"/>
                </a:solidFill>
                <a:latin typeface="DejaVu Sans"/>
                <a:ea typeface="DejaVu Sans"/>
                <a:cs typeface="DejaVu Sans"/>
              </a:defRPr>
            </a:lvl1pPr>
            <a:lvl2pPr>
              <a:defRPr sz="2025" b="1">
                <a:solidFill>
                  <a:srgbClr val="506777"/>
                </a:solidFill>
                <a:latin typeface="DejaVu Sans"/>
                <a:ea typeface="DejaVu Sans"/>
                <a:cs typeface="DejaVu Sans"/>
              </a:defRPr>
            </a:lvl2pPr>
            <a:lvl3pPr>
              <a:defRPr sz="2025" b="1">
                <a:solidFill>
                  <a:srgbClr val="506777"/>
                </a:solidFill>
                <a:latin typeface="DejaVu Sans"/>
                <a:ea typeface="DejaVu Sans"/>
                <a:cs typeface="DejaVu Sans"/>
              </a:defRPr>
            </a:lvl3pPr>
            <a:lvl4pPr>
              <a:defRPr sz="2025" b="1">
                <a:solidFill>
                  <a:srgbClr val="506777"/>
                </a:solidFill>
                <a:latin typeface="DejaVu Sans"/>
                <a:ea typeface="DejaVu Sans"/>
                <a:cs typeface="DejaVu Sans"/>
              </a:defRPr>
            </a:lvl4pPr>
            <a:lvl5pPr>
              <a:defRPr sz="2025" b="1">
                <a:solidFill>
                  <a:srgbClr val="506777"/>
                </a:solidFill>
                <a:latin typeface="DejaVu Sans"/>
                <a:ea typeface="DejaVu Sans"/>
                <a:cs typeface="DejaVu Sans"/>
              </a:defRPr>
            </a:lvl5pPr>
            <a:lvl6pPr>
              <a:defRPr sz="2025" b="1">
                <a:solidFill>
                  <a:srgbClr val="506777"/>
                </a:solidFill>
                <a:latin typeface="DejaVu Sans"/>
                <a:ea typeface="DejaVu Sans"/>
                <a:cs typeface="DejaVu Sans"/>
              </a:defRPr>
            </a:lvl6pPr>
            <a:lvl7pPr>
              <a:defRPr sz="2025" b="1">
                <a:solidFill>
                  <a:srgbClr val="506777"/>
                </a:solidFill>
                <a:latin typeface="DejaVu Sans"/>
                <a:ea typeface="DejaVu Sans"/>
                <a:cs typeface="DejaVu Sans"/>
              </a:defRPr>
            </a:lvl7pPr>
            <a:lvl8pPr>
              <a:defRPr sz="2025" b="1">
                <a:solidFill>
                  <a:srgbClr val="506777"/>
                </a:solidFill>
                <a:latin typeface="DejaVu Sans"/>
                <a:ea typeface="DejaVu Sans"/>
                <a:cs typeface="DejaVu Sans"/>
              </a:defRPr>
            </a:lvl8pPr>
            <a:lvl9pPr>
              <a:defRPr sz="2025" b="1">
                <a:solidFill>
                  <a:srgbClr val="506777"/>
                </a:solidFill>
                <a:latin typeface="DejaVu Sans"/>
                <a:ea typeface="DejaVu Sans"/>
                <a:cs typeface="DejaVu Sans"/>
              </a:defRPr>
            </a:lvl9pPr>
          </a:lstStyle>
          <a:p>
            <a:pPr>
              <a:defRPr sz="2025" b="1">
                <a:solidFill>
                  <a:srgbClr val="506777"/>
                </a:solidFill>
                <a:latin typeface="DejaVu Sans"/>
                <a:ea typeface="DejaVu Sans"/>
                <a:cs typeface="DejaVu Sans"/>
              </a:defRPr>
            </a:pPr>
            <a:r>
              <a:rPr sz="2025" b="1">
                <a:solidFill>
                  <a:srgbClr val="506777"/>
                </a:solidFill>
                <a:latin typeface="DejaVu Sans"/>
                <a:ea typeface="DejaVu Sans"/>
                <a:cs typeface="DejaVu Sans"/>
              </a:rPr>
              <a:t>Research question</a:t>
            </a:r>
          </a:p>
        </p:txBody>
      </p:sp>
      <p:sp>
        <p:nvSpPr>
          <p:cNvPr id="5" name="Rectangle 4">
            <a:extLst>
              <a:ext uri="{FF2B5EF4-FFF2-40B4-BE49-F238E27FC236}">
                <a16:creationId xmlns:a16="http://schemas.microsoft.com/office/drawing/2014/main" id="{5030060E-70E9-480E-B242-2D43AD4DCE85}"/>
              </a:ext>
            </a:extLst>
          </p:cNvPr>
          <p:cNvSpPr>
            <a:spLocks noGrp="1"/>
          </p:cNvSpPr>
          <p:nvPr/>
        </p:nvSpPr>
        <p:spPr>
          <a:xfrm>
            <a:off x="571500" y="2047875"/>
            <a:ext cx="10620375" cy="971550"/>
          </a:xfrm>
          <a:prstGeom prst="rect">
            <a:avLst/>
          </a:prstGeom>
          <a:noFill/>
          <a:ln w="0">
            <a:noFill/>
            <a:prstDash val="solid"/>
          </a:ln>
        </p:spPr>
        <p:txBody>
          <a:bodyPr lIns="0" tIns="0" rIns="0" bIns="0" anchor="t"/>
          <a:lstStyle>
            <a:defPPr>
              <a:defRPr sz="2550" b="1">
                <a:solidFill>
                  <a:srgbClr val="102F46"/>
                </a:solidFill>
                <a:latin typeface="DejaVu Sans"/>
                <a:ea typeface="DejaVu Sans"/>
                <a:cs typeface="DejaVu Sans"/>
              </a:defRPr>
            </a:defPPr>
            <a:lvl1pPr>
              <a:defRPr sz="2550" b="1">
                <a:solidFill>
                  <a:srgbClr val="102F46"/>
                </a:solidFill>
                <a:latin typeface="DejaVu Sans"/>
                <a:ea typeface="DejaVu Sans"/>
                <a:cs typeface="DejaVu Sans"/>
              </a:defRPr>
            </a:lvl1pPr>
            <a:lvl2pPr>
              <a:defRPr sz="2550" b="1">
                <a:solidFill>
                  <a:srgbClr val="102F46"/>
                </a:solidFill>
                <a:latin typeface="DejaVu Sans"/>
                <a:ea typeface="DejaVu Sans"/>
                <a:cs typeface="DejaVu Sans"/>
              </a:defRPr>
            </a:lvl2pPr>
            <a:lvl3pPr>
              <a:defRPr sz="2550" b="1">
                <a:solidFill>
                  <a:srgbClr val="102F46"/>
                </a:solidFill>
                <a:latin typeface="DejaVu Sans"/>
                <a:ea typeface="DejaVu Sans"/>
                <a:cs typeface="DejaVu Sans"/>
              </a:defRPr>
            </a:lvl3pPr>
            <a:lvl4pPr>
              <a:defRPr sz="2550" b="1">
                <a:solidFill>
                  <a:srgbClr val="102F46"/>
                </a:solidFill>
                <a:latin typeface="DejaVu Sans"/>
                <a:ea typeface="DejaVu Sans"/>
                <a:cs typeface="DejaVu Sans"/>
              </a:defRPr>
            </a:lvl4pPr>
            <a:lvl5pPr>
              <a:defRPr sz="2550" b="1">
                <a:solidFill>
                  <a:srgbClr val="102F46"/>
                </a:solidFill>
                <a:latin typeface="DejaVu Sans"/>
                <a:ea typeface="DejaVu Sans"/>
                <a:cs typeface="DejaVu Sans"/>
              </a:defRPr>
            </a:lvl5pPr>
            <a:lvl6pPr>
              <a:defRPr sz="2550" b="1">
                <a:solidFill>
                  <a:srgbClr val="102F46"/>
                </a:solidFill>
                <a:latin typeface="DejaVu Sans"/>
                <a:ea typeface="DejaVu Sans"/>
                <a:cs typeface="DejaVu Sans"/>
              </a:defRPr>
            </a:lvl6pPr>
            <a:lvl7pPr>
              <a:defRPr sz="2550" b="1">
                <a:solidFill>
                  <a:srgbClr val="102F46"/>
                </a:solidFill>
                <a:latin typeface="DejaVu Sans"/>
                <a:ea typeface="DejaVu Sans"/>
                <a:cs typeface="DejaVu Sans"/>
              </a:defRPr>
            </a:lvl7pPr>
            <a:lvl8pPr>
              <a:defRPr sz="2550" b="1">
                <a:solidFill>
                  <a:srgbClr val="102F46"/>
                </a:solidFill>
                <a:latin typeface="DejaVu Sans"/>
                <a:ea typeface="DejaVu Sans"/>
                <a:cs typeface="DejaVu Sans"/>
              </a:defRPr>
            </a:lvl8pPr>
            <a:lvl9pPr>
              <a:defRPr sz="2550" b="1">
                <a:solidFill>
                  <a:srgbClr val="102F46"/>
                </a:solidFill>
                <a:latin typeface="DejaVu Sans"/>
                <a:ea typeface="DejaVu Sans"/>
                <a:cs typeface="DejaVu Sans"/>
              </a:defRPr>
            </a:lvl9pPr>
          </a:lstStyle>
          <a:p>
            <a:pPr>
              <a:defRPr sz="2550" b="1">
                <a:solidFill>
                  <a:srgbClr val="102F46"/>
                </a:solidFill>
                <a:latin typeface="DejaVu Sans"/>
                <a:ea typeface="DejaVu Sans"/>
                <a:cs typeface="DejaVu Sans"/>
              </a:defRPr>
            </a:pPr>
            <a:r>
              <a:rPr sz="2550" b="1">
                <a:solidFill>
                  <a:srgbClr val="102F46"/>
                </a:solidFill>
                <a:latin typeface="DejaVu Sans"/>
                <a:ea typeface="DejaVu Sans"/>
                <a:cs typeface="DejaVu Sans"/>
              </a:rPr>
              <a:t>How can verified online payments provide the correct solar access time to a specific device?</a:t>
            </a:r>
          </a:p>
        </p:txBody>
      </p:sp>
      <p:sp>
        <p:nvSpPr>
          <p:cNvPr id="6" name="Rectangle 5">
            <a:extLst>
              <a:ext uri="{FF2B5EF4-FFF2-40B4-BE49-F238E27FC236}">
                <a16:creationId xmlns:a16="http://schemas.microsoft.com/office/drawing/2014/main" id="{44C53586-F303-4C0D-B895-E5B879BA6AC8}"/>
              </a:ext>
            </a:extLst>
          </p:cNvPr>
          <p:cNvSpPr>
            <a:spLocks noGrp="1"/>
          </p:cNvSpPr>
          <p:nvPr/>
        </p:nvSpPr>
        <p:spPr>
          <a:xfrm>
            <a:off x="571500" y="3248025"/>
            <a:ext cx="10953750" cy="742950"/>
          </a:xfrm>
          <a:prstGeom prst="rect">
            <a:avLst/>
          </a:prstGeom>
          <a:solidFill>
            <a:srgbClr val="EAF7FD"/>
          </a:solidFill>
          <a:ln w="0">
            <a:noFill/>
            <a:prstDash val="solid"/>
          </a:ln>
        </p:spPr>
        <p:txBody>
          <a:bodyPr/>
          <a:lstStyle/>
          <a:p>
            <a:endParaRPr lang="en-GB"/>
          </a:p>
        </p:txBody>
      </p:sp>
      <p:sp>
        <p:nvSpPr>
          <p:cNvPr id="7" name="Rectangle 6">
            <a:extLst>
              <a:ext uri="{FF2B5EF4-FFF2-40B4-BE49-F238E27FC236}">
                <a16:creationId xmlns:a16="http://schemas.microsoft.com/office/drawing/2014/main" id="{4E9F8420-7FCF-4E67-8ADA-DFABB8D6E1F2}"/>
              </a:ext>
            </a:extLst>
          </p:cNvPr>
          <p:cNvSpPr>
            <a:spLocks noGrp="1"/>
          </p:cNvSpPr>
          <p:nvPr/>
        </p:nvSpPr>
        <p:spPr>
          <a:xfrm>
            <a:off x="762000" y="3419475"/>
            <a:ext cx="10572750" cy="428625"/>
          </a:xfrm>
          <a:prstGeom prst="rect">
            <a:avLst/>
          </a:prstGeom>
          <a:noFill/>
          <a:ln w="0">
            <a:noFill/>
            <a:prstDash val="solid"/>
          </a:ln>
        </p:spPr>
        <p:txBody>
          <a:bodyPr lIns="0" tIns="0" rIns="0" bIns="0" anchor="t"/>
          <a:lstStyle>
            <a:defPPr>
              <a:defRPr sz="2100" b="0">
                <a:solidFill>
                  <a:srgbClr val="102F46"/>
                </a:solidFill>
                <a:latin typeface="DejaVu Sans"/>
                <a:ea typeface="DejaVu Sans"/>
                <a:cs typeface="DejaVu Sans"/>
              </a:defRPr>
            </a:defPPr>
            <a:lvl1pPr>
              <a:defRPr sz="2100" b="0">
                <a:solidFill>
                  <a:srgbClr val="102F46"/>
                </a:solidFill>
                <a:latin typeface="DejaVu Sans"/>
                <a:ea typeface="DejaVu Sans"/>
                <a:cs typeface="DejaVu Sans"/>
              </a:defRPr>
            </a:lvl1pPr>
            <a:lvl2pPr>
              <a:defRPr sz="2100" b="0">
                <a:solidFill>
                  <a:srgbClr val="102F46"/>
                </a:solidFill>
                <a:latin typeface="DejaVu Sans"/>
                <a:ea typeface="DejaVu Sans"/>
                <a:cs typeface="DejaVu Sans"/>
              </a:defRPr>
            </a:lvl2pPr>
            <a:lvl3pPr>
              <a:defRPr sz="2100" b="0">
                <a:solidFill>
                  <a:srgbClr val="102F46"/>
                </a:solidFill>
                <a:latin typeface="DejaVu Sans"/>
                <a:ea typeface="DejaVu Sans"/>
                <a:cs typeface="DejaVu Sans"/>
              </a:defRPr>
            </a:lvl3pPr>
            <a:lvl4pPr>
              <a:defRPr sz="2100" b="0">
                <a:solidFill>
                  <a:srgbClr val="102F46"/>
                </a:solidFill>
                <a:latin typeface="DejaVu Sans"/>
                <a:ea typeface="DejaVu Sans"/>
                <a:cs typeface="DejaVu Sans"/>
              </a:defRPr>
            </a:lvl4pPr>
            <a:lvl5pPr>
              <a:defRPr sz="2100" b="0">
                <a:solidFill>
                  <a:srgbClr val="102F46"/>
                </a:solidFill>
                <a:latin typeface="DejaVu Sans"/>
                <a:ea typeface="DejaVu Sans"/>
                <a:cs typeface="DejaVu Sans"/>
              </a:defRPr>
            </a:lvl5pPr>
            <a:lvl6pPr>
              <a:defRPr sz="2100" b="0">
                <a:solidFill>
                  <a:srgbClr val="102F46"/>
                </a:solidFill>
                <a:latin typeface="DejaVu Sans"/>
                <a:ea typeface="DejaVu Sans"/>
                <a:cs typeface="DejaVu Sans"/>
              </a:defRPr>
            </a:lvl6pPr>
            <a:lvl7pPr>
              <a:defRPr sz="2100" b="0">
                <a:solidFill>
                  <a:srgbClr val="102F46"/>
                </a:solidFill>
                <a:latin typeface="DejaVu Sans"/>
                <a:ea typeface="DejaVu Sans"/>
                <a:cs typeface="DejaVu Sans"/>
              </a:defRPr>
            </a:lvl7pPr>
            <a:lvl8pPr>
              <a:defRPr sz="2100" b="0">
                <a:solidFill>
                  <a:srgbClr val="102F46"/>
                </a:solidFill>
                <a:latin typeface="DejaVu Sans"/>
                <a:ea typeface="DejaVu Sans"/>
                <a:cs typeface="DejaVu Sans"/>
              </a:defRPr>
            </a:lvl8pPr>
            <a:lvl9pPr>
              <a:defRPr sz="2100" b="0">
                <a:solidFill>
                  <a:srgbClr val="102F46"/>
                </a:solidFill>
                <a:latin typeface="DejaVu Sans"/>
                <a:ea typeface="DejaVu Sans"/>
                <a:cs typeface="DejaVu Sans"/>
              </a:defRPr>
            </a:lvl9pPr>
          </a:lstStyle>
          <a:p>
            <a:pPr>
              <a:defRPr sz="2100" b="0">
                <a:solidFill>
                  <a:srgbClr val="102F46"/>
                </a:solidFill>
                <a:latin typeface="DejaVu Sans"/>
                <a:ea typeface="DejaVu Sans"/>
                <a:cs typeface="DejaVu Sans"/>
              </a:defRPr>
            </a:pPr>
            <a:r>
              <a:rPr sz="2100" b="0">
                <a:solidFill>
                  <a:srgbClr val="102F46"/>
                </a:solidFill>
                <a:latin typeface="DejaVu Sans"/>
                <a:ea typeface="DejaVu Sans"/>
                <a:cs typeface="DejaVu Sans"/>
              </a:rPr>
              <a:t>Aim: build and evaluate a secure PAYGO software prototype.</a:t>
            </a:r>
          </a:p>
        </p:txBody>
      </p:sp>
      <p:sp>
        <p:nvSpPr>
          <p:cNvPr id="8" name="Rectangle 7">
            <a:extLst>
              <a:ext uri="{FF2B5EF4-FFF2-40B4-BE49-F238E27FC236}">
                <a16:creationId xmlns:a16="http://schemas.microsoft.com/office/drawing/2014/main" id="{B6642CEE-D74D-425C-8A48-2CEAF0DA791D}"/>
              </a:ext>
            </a:extLst>
          </p:cNvPr>
          <p:cNvSpPr>
            <a:spLocks noGrp="1"/>
          </p:cNvSpPr>
          <p:nvPr/>
        </p:nvSpPr>
        <p:spPr>
          <a:xfrm>
            <a:off x="600075" y="4314825"/>
            <a:ext cx="10953750" cy="409575"/>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1  Link customers, payments and registered devices.</a:t>
            </a:r>
          </a:p>
        </p:txBody>
      </p:sp>
      <p:sp>
        <p:nvSpPr>
          <p:cNvPr id="9" name="Rectangle 8">
            <a:extLst>
              <a:ext uri="{FF2B5EF4-FFF2-40B4-BE49-F238E27FC236}">
                <a16:creationId xmlns:a16="http://schemas.microsoft.com/office/drawing/2014/main" id="{F194BF77-2177-4805-917E-6E3ECCD5DC1B}"/>
              </a:ext>
            </a:extLst>
          </p:cNvPr>
          <p:cNvSpPr>
            <a:spLocks noGrp="1"/>
          </p:cNvSpPr>
          <p:nvPr/>
        </p:nvSpPr>
        <p:spPr>
          <a:xfrm>
            <a:off x="600075" y="4762500"/>
            <a:ext cx="10953750" cy="409575"/>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2  Issue and validate tokens for daily, weekly and monthly access.</a:t>
            </a:r>
          </a:p>
        </p:txBody>
      </p:sp>
      <p:sp>
        <p:nvSpPr>
          <p:cNvPr id="10" name="Rectangle 9">
            <a:extLst>
              <a:ext uri="{FF2B5EF4-FFF2-40B4-BE49-F238E27FC236}">
                <a16:creationId xmlns:a16="http://schemas.microsoft.com/office/drawing/2014/main" id="{29260C17-8F41-4CF1-8B43-2550D26CEFF3}"/>
              </a:ext>
            </a:extLst>
          </p:cNvPr>
          <p:cNvSpPr>
            <a:spLocks noGrp="1"/>
          </p:cNvSpPr>
          <p:nvPr/>
        </p:nvSpPr>
        <p:spPr>
          <a:xfrm>
            <a:off x="600075" y="5210175"/>
            <a:ext cx="10953750" cy="409575"/>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3  Test activation, expiry and rejection of invalid or reused tokens.</a:t>
            </a:r>
          </a:p>
        </p:txBody>
      </p:sp>
      <p:sp>
        <p:nvSpPr>
          <p:cNvPr id="11" name="Rectangle 10">
            <a:extLst>
              <a:ext uri="{FF2B5EF4-FFF2-40B4-BE49-F238E27FC236}">
                <a16:creationId xmlns:a16="http://schemas.microsoft.com/office/drawing/2014/main" id="{34048340-74B1-47EB-9A17-8475652BFC0E}"/>
              </a:ext>
            </a:extLst>
          </p:cNvPr>
          <p:cNvSpPr>
            <a:spLocks noGrp="1"/>
          </p:cNvSpPr>
          <p:nvPr/>
        </p:nvSpPr>
        <p:spPr>
          <a:xfrm>
            <a:off x="600075" y="5657850"/>
            <a:ext cx="10953750" cy="409575"/>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4  Add supporting commerce and professional services.</a:t>
            </a:r>
          </a:p>
        </p:txBody>
      </p:sp>
    </p:spTree>
    <p:extLst>
      <p:ext uri="{BB962C8B-B14F-4D97-AF65-F5344CB8AC3E}">
        <p14:creationId xmlns:p14="http://schemas.microsoft.com/office/powerpoint/2010/main" val="1341820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4B3E361-153D-4978-8B86-B66088DABF45}"/>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B17843CC-E8A9-4546-9E27-F87CD23EEDA7}"/>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Literature: what the evidence supports</a:t>
            </a:r>
          </a:p>
        </p:txBody>
      </p:sp>
      <p:sp>
        <p:nvSpPr>
          <p:cNvPr id="3" name="Rectangle 2">
            <a:extLst>
              <a:ext uri="{FF2B5EF4-FFF2-40B4-BE49-F238E27FC236}">
                <a16:creationId xmlns:a16="http://schemas.microsoft.com/office/drawing/2014/main" id="{53BD8AC1-EB4E-42B6-A69B-BF91F70D4B2B}"/>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Research findings and the choices they informed</a:t>
            </a:r>
          </a:p>
        </p:txBody>
      </p:sp>
      <p:sp>
        <p:nvSpPr>
          <p:cNvPr id="4" name="Rectangle 3">
            <a:extLst>
              <a:ext uri="{FF2B5EF4-FFF2-40B4-BE49-F238E27FC236}">
                <a16:creationId xmlns:a16="http://schemas.microsoft.com/office/drawing/2014/main" id="{56473843-5819-4D1F-B175-9C190BB5CD7B}"/>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04</a:t>
            </a:r>
          </a:p>
        </p:txBody>
      </p:sp>
      <p:graphicFrame>
        <p:nvGraphicFramePr>
          <p:cNvPr id="5" name="Table 4">
            <a:extLst>
              <a:ext uri="{FF2B5EF4-FFF2-40B4-BE49-F238E27FC236}">
                <a16:creationId xmlns:a16="http://schemas.microsoft.com/office/drawing/2014/main" id="{C1654147-07CC-41F2-B99D-E58CC9EB529B}"/>
              </a:ext>
            </a:extLst>
          </p:cNvPr>
          <p:cNvGraphicFramePr/>
          <p:nvPr/>
        </p:nvGraphicFramePr>
        <p:xfrm>
          <a:off x="571500" y="1924050"/>
          <a:ext cx="11049000" cy="3714752"/>
        </p:xfrm>
        <a:graphic>
          <a:graphicData uri="http://schemas.openxmlformats.org/drawingml/2006/table">
            <a:tbl>
              <a:tblPr/>
              <a:tblGrid>
                <a:gridCol w="295275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gridCol w="3905250">
                  <a:extLst>
                    <a:ext uri="{9D8B030D-6E8A-4147-A177-3AD203B41FA5}">
                      <a16:colId xmlns:a16="http://schemas.microsoft.com/office/drawing/2014/main" val="20002"/>
                    </a:ext>
                  </a:extLst>
                </a:gridCol>
              </a:tblGrid>
              <a:tr h="928688">
                <a:tc>
                  <a:txBody>
                    <a:bodyPr/>
                    <a:lstStyle/>
                    <a:p>
                      <a:r>
                        <a:rPr sz="1725" b="1">
                          <a:solidFill>
                            <a:srgbClr val="FFFFFF"/>
                          </a:solidFill>
                          <a:latin typeface="DejaVu Sans"/>
                          <a:ea typeface="DejaVu Sans"/>
                          <a:cs typeface="DejaVu Sans"/>
                        </a:rPr>
                        <a:t>Evidence</a:t>
                      </a:r>
                    </a:p>
                  </a:txBody>
                  <a:tcPr>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tc>
                  <a:txBody>
                    <a:bodyPr/>
                    <a:lstStyle/>
                    <a:p>
                      <a:r>
                        <a:rPr sz="1725" b="1">
                          <a:solidFill>
                            <a:srgbClr val="FFFFFF"/>
                          </a:solidFill>
                          <a:latin typeface="DejaVu Sans"/>
                          <a:ea typeface="DejaVu Sans"/>
                          <a:cs typeface="DejaVu Sans"/>
                        </a:rPr>
                        <a:t>Strength and limitation</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tc>
                  <a:txBody>
                    <a:bodyPr/>
                    <a:lstStyle/>
                    <a:p>
                      <a:r>
                        <a:rPr sz="1725" b="1">
                          <a:solidFill>
                            <a:srgbClr val="FFFFFF"/>
                          </a:solidFill>
                          <a:latin typeface="DejaVu Sans"/>
                          <a:ea typeface="DejaVu Sans"/>
                          <a:cs typeface="DejaVu Sans"/>
                        </a:rPr>
                        <a:t>Design decision</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extLst>
                  <a:ext uri="{0D108BD9-81ED-4DB2-BD59-A6C34878D82A}">
                    <a16:rowId xmlns:a16="http://schemas.microsoft.com/office/drawing/2014/main" val="10000"/>
                  </a:ext>
                </a:extLst>
              </a:tr>
              <a:tr h="928688">
                <a:tc>
                  <a:txBody>
                    <a:bodyPr/>
                    <a:lstStyle/>
                    <a:p>
                      <a:r>
                        <a:rPr sz="1725" b="0">
                          <a:solidFill>
                            <a:srgbClr val="102F46"/>
                          </a:solidFill>
                          <a:latin typeface="DejaVu Sans"/>
                          <a:ea typeface="DejaVu Sans"/>
                          <a:cs typeface="DejaVu Sans"/>
                        </a:rPr>
                        <a:t>PAYGO payment patterns [1]</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725" b="0">
                          <a:solidFill>
                            <a:srgbClr val="102F46"/>
                          </a:solidFill>
                          <a:latin typeface="DejaVu Sans"/>
                          <a:ea typeface="DejaVu Sans"/>
                          <a:cs typeface="DejaVu Sans"/>
                        </a:rPr>
                        <a:t>Large customer datasets. Rwanda and Kenya differ from Nigeria.</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725" b="0">
                          <a:solidFill>
                            <a:srgbClr val="102F46"/>
                          </a:solidFill>
                          <a:latin typeface="DejaVu Sans"/>
                          <a:ea typeface="DejaVu Sans"/>
                          <a:cs typeface="DejaVu Sans"/>
                        </a:rPr>
                        <a:t>Offer clear access periods and keep a payment history.</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extLst>
                  <a:ext uri="{0D108BD9-81ED-4DB2-BD59-A6C34878D82A}">
                    <a16:rowId xmlns:a16="http://schemas.microsoft.com/office/drawing/2014/main" val="10001"/>
                  </a:ext>
                </a:extLst>
              </a:tr>
              <a:tr h="928688">
                <a:tc>
                  <a:txBody>
                    <a:bodyPr/>
                    <a:lstStyle/>
                    <a:p>
                      <a:r>
                        <a:rPr sz="1725" b="0">
                          <a:solidFill>
                            <a:srgbClr val="102F46"/>
                          </a:solidFill>
                          <a:latin typeface="DejaVu Sans"/>
                          <a:ea typeface="DejaVu Sans"/>
                          <a:cs typeface="DejaVu Sans"/>
                        </a:rPr>
                        <a:t>OpenPAYGO Token [2]</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tc>
                  <a:txBody>
                    <a:bodyPr/>
                    <a:lstStyle/>
                    <a:p>
                      <a:r>
                        <a:rPr sz="1725" b="0">
                          <a:solidFill>
                            <a:srgbClr val="102F46"/>
                          </a:solidFill>
                          <a:latin typeface="DejaVu Sans"/>
                          <a:ea typeface="DejaVu Sans"/>
                          <a:cs typeface="DejaVu Sans"/>
                        </a:rPr>
                        <a:t>Open device activation reference. Secure keys and state still matter.</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tc>
                  <a:txBody>
                    <a:bodyPr/>
                    <a:lstStyle/>
                    <a:p>
                      <a:r>
                        <a:rPr sz="1725" b="0">
                          <a:solidFill>
                            <a:srgbClr val="102F46"/>
                          </a:solidFill>
                          <a:latin typeface="DejaVu Sans"/>
                          <a:ea typeface="DejaVu Sans"/>
                          <a:cs typeface="DejaVu Sans"/>
                        </a:rPr>
                        <a:t>Validate device, counter and token signature locally.</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extLst>
                  <a:ext uri="{0D108BD9-81ED-4DB2-BD59-A6C34878D82A}">
                    <a16:rowId xmlns:a16="http://schemas.microsoft.com/office/drawing/2014/main" val="10002"/>
                  </a:ext>
                </a:extLst>
              </a:tr>
              <a:tr h="928688">
                <a:tc>
                  <a:txBody>
                    <a:bodyPr/>
                    <a:lstStyle/>
                    <a:p>
                      <a:r>
                        <a:rPr sz="1725" b="0">
                          <a:solidFill>
                            <a:srgbClr val="102F46"/>
                          </a:solidFill>
                          <a:latin typeface="DejaVu Sans"/>
                          <a:ea typeface="DejaVu Sans"/>
                          <a:cs typeface="DejaVu Sans"/>
                        </a:rPr>
                        <a:t>NaijaVoices [3]</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725" b="0">
                          <a:solidFill>
                            <a:srgbClr val="102F46"/>
                          </a:solidFill>
                          <a:latin typeface="DejaVu Sans"/>
                          <a:ea typeface="DejaVu Sans"/>
                          <a:cs typeface="DejaVu Sans"/>
                        </a:rPr>
                        <a:t>Speech data for Hausa, Igbo and Yoruba. Does not validate this app.</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725" b="0">
                          <a:solidFill>
                            <a:srgbClr val="102F46"/>
                          </a:solidFill>
                          <a:latin typeface="DejaVu Sans"/>
                          <a:ea typeface="DejaVu Sans"/>
                          <a:cs typeface="DejaVu Sans"/>
                        </a:rPr>
                        <a:t>Plan language testing with native speakers.</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extLst>
                  <a:ext uri="{0D108BD9-81ED-4DB2-BD59-A6C34878D82A}">
                    <a16:rowId xmlns:a16="http://schemas.microsoft.com/office/drawing/2014/main" val="10003"/>
                  </a:ext>
                </a:extLst>
              </a:tr>
            </a:tbl>
          </a:graphicData>
        </a:graphic>
      </p:graphicFrame>
      <p:sp>
        <p:nvSpPr>
          <p:cNvPr id="6" name="Rectangle 5">
            <a:extLst>
              <a:ext uri="{FF2B5EF4-FFF2-40B4-BE49-F238E27FC236}">
                <a16:creationId xmlns:a16="http://schemas.microsoft.com/office/drawing/2014/main" id="{106000A6-2C8B-4F61-A23F-03FF85DC03D4}"/>
              </a:ext>
            </a:extLst>
          </p:cNvPr>
          <p:cNvSpPr>
            <a:spLocks noGrp="1"/>
          </p:cNvSpPr>
          <p:nvPr/>
        </p:nvSpPr>
        <p:spPr>
          <a:xfrm>
            <a:off x="571500" y="5857875"/>
            <a:ext cx="10906125" cy="581025"/>
          </a:xfrm>
          <a:prstGeom prst="rect">
            <a:avLst/>
          </a:prstGeom>
          <a:noFill/>
          <a:ln w="0">
            <a:noFill/>
            <a:prstDash val="solid"/>
          </a:ln>
        </p:spPr>
        <p:txBody>
          <a:bodyPr lIns="0" tIns="0" rIns="0" bIns="0" anchor="t"/>
          <a:lstStyle>
            <a:defPPr>
              <a:defRPr sz="1800" b="0">
                <a:solidFill>
                  <a:srgbClr val="506777"/>
                </a:solidFill>
                <a:latin typeface="DejaVu Sans"/>
                <a:ea typeface="DejaVu Sans"/>
                <a:cs typeface="DejaVu Sans"/>
              </a:defRPr>
            </a:defPPr>
            <a:lvl1pPr>
              <a:defRPr sz="1800" b="0">
                <a:solidFill>
                  <a:srgbClr val="506777"/>
                </a:solidFill>
                <a:latin typeface="DejaVu Sans"/>
                <a:ea typeface="DejaVu Sans"/>
                <a:cs typeface="DejaVu Sans"/>
              </a:defRPr>
            </a:lvl1pPr>
            <a:lvl2pPr>
              <a:defRPr sz="1800" b="0">
                <a:solidFill>
                  <a:srgbClr val="506777"/>
                </a:solidFill>
                <a:latin typeface="DejaVu Sans"/>
                <a:ea typeface="DejaVu Sans"/>
                <a:cs typeface="DejaVu Sans"/>
              </a:defRPr>
            </a:lvl2pPr>
            <a:lvl3pPr>
              <a:defRPr sz="1800" b="0">
                <a:solidFill>
                  <a:srgbClr val="506777"/>
                </a:solidFill>
                <a:latin typeface="DejaVu Sans"/>
                <a:ea typeface="DejaVu Sans"/>
                <a:cs typeface="DejaVu Sans"/>
              </a:defRPr>
            </a:lvl3pPr>
            <a:lvl4pPr>
              <a:defRPr sz="1800" b="0">
                <a:solidFill>
                  <a:srgbClr val="506777"/>
                </a:solidFill>
                <a:latin typeface="DejaVu Sans"/>
                <a:ea typeface="DejaVu Sans"/>
                <a:cs typeface="DejaVu Sans"/>
              </a:defRPr>
            </a:lvl4pPr>
            <a:lvl5pPr>
              <a:defRPr sz="1800" b="0">
                <a:solidFill>
                  <a:srgbClr val="506777"/>
                </a:solidFill>
                <a:latin typeface="DejaVu Sans"/>
                <a:ea typeface="DejaVu Sans"/>
                <a:cs typeface="DejaVu Sans"/>
              </a:defRPr>
            </a:lvl5pPr>
            <a:lvl6pPr>
              <a:defRPr sz="1800" b="0">
                <a:solidFill>
                  <a:srgbClr val="506777"/>
                </a:solidFill>
                <a:latin typeface="DejaVu Sans"/>
                <a:ea typeface="DejaVu Sans"/>
                <a:cs typeface="DejaVu Sans"/>
              </a:defRPr>
            </a:lvl6pPr>
            <a:lvl7pPr>
              <a:defRPr sz="1800" b="0">
                <a:solidFill>
                  <a:srgbClr val="506777"/>
                </a:solidFill>
                <a:latin typeface="DejaVu Sans"/>
                <a:ea typeface="DejaVu Sans"/>
                <a:cs typeface="DejaVu Sans"/>
              </a:defRPr>
            </a:lvl7pPr>
            <a:lvl8pPr>
              <a:defRPr sz="1800" b="0">
                <a:solidFill>
                  <a:srgbClr val="506777"/>
                </a:solidFill>
                <a:latin typeface="DejaVu Sans"/>
                <a:ea typeface="DejaVu Sans"/>
                <a:cs typeface="DejaVu Sans"/>
              </a:defRPr>
            </a:lvl8pPr>
            <a:lvl9pPr>
              <a:defRPr sz="1800" b="0">
                <a:solidFill>
                  <a:srgbClr val="506777"/>
                </a:solidFill>
                <a:latin typeface="DejaVu Sans"/>
                <a:ea typeface="DejaVu Sans"/>
                <a:cs typeface="DejaVu Sans"/>
              </a:defRPr>
            </a:lvl9pPr>
          </a:lstStyle>
          <a:p>
            <a:pPr>
              <a:defRPr sz="1800" b="0">
                <a:solidFill>
                  <a:srgbClr val="506777"/>
                </a:solidFill>
                <a:latin typeface="DejaVu Sans"/>
                <a:ea typeface="DejaVu Sans"/>
                <a:cs typeface="DejaVu Sans"/>
              </a:defRPr>
            </a:pPr>
            <a:r>
              <a:rPr sz="1800" b="0">
                <a:solidFill>
                  <a:srgbClr val="506777"/>
                </a:solidFill>
                <a:latin typeface="DejaVu Sans"/>
                <a:ea typeface="DejaVu Sans"/>
                <a:cs typeface="DejaVu Sans"/>
              </a:rPr>
              <a:t>Finding: research supports the approach, but Nigerian usability and physical device tests remain open.</a:t>
            </a:r>
          </a:p>
        </p:txBody>
      </p:sp>
    </p:spTree>
    <p:extLst>
      <p:ext uri="{BB962C8B-B14F-4D97-AF65-F5344CB8AC3E}">
        <p14:creationId xmlns:p14="http://schemas.microsoft.com/office/powerpoint/2010/main" val="149787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9F43A95-3FFE-43AE-BE60-28C569025486}"/>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9CC3E950-D497-4CFB-ADE2-40530A2D5AFC}"/>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Existing systems and my contribution</a:t>
            </a:r>
          </a:p>
        </p:txBody>
      </p:sp>
      <p:sp>
        <p:nvSpPr>
          <p:cNvPr id="3" name="Rectangle 2">
            <a:extLst>
              <a:ext uri="{FF2B5EF4-FFF2-40B4-BE49-F238E27FC236}">
                <a16:creationId xmlns:a16="http://schemas.microsoft.com/office/drawing/2014/main" id="{56BC76E1-96B4-4C0A-991B-B2CB7D132D57}"/>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PAYGO already exists in Nigeria. The contribution is the design and evaluation of this prototype.</a:t>
            </a:r>
          </a:p>
        </p:txBody>
      </p:sp>
      <p:sp>
        <p:nvSpPr>
          <p:cNvPr id="4" name="Rectangle 3">
            <a:extLst>
              <a:ext uri="{FF2B5EF4-FFF2-40B4-BE49-F238E27FC236}">
                <a16:creationId xmlns:a16="http://schemas.microsoft.com/office/drawing/2014/main" id="{D68826D9-57DB-46DA-834D-4E575C709E6F}"/>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05</a:t>
            </a:r>
          </a:p>
        </p:txBody>
      </p:sp>
      <p:graphicFrame>
        <p:nvGraphicFramePr>
          <p:cNvPr id="5" name="Table 4">
            <a:extLst>
              <a:ext uri="{FF2B5EF4-FFF2-40B4-BE49-F238E27FC236}">
                <a16:creationId xmlns:a16="http://schemas.microsoft.com/office/drawing/2014/main" id="{161EBB49-5249-46E2-86B9-F1C4E7EFBEFF}"/>
              </a:ext>
            </a:extLst>
          </p:cNvPr>
          <p:cNvGraphicFramePr/>
          <p:nvPr/>
        </p:nvGraphicFramePr>
        <p:xfrm>
          <a:off x="571500" y="1971675"/>
          <a:ext cx="11049000" cy="3219452"/>
        </p:xfrm>
        <a:graphic>
          <a:graphicData uri="http://schemas.openxmlformats.org/drawingml/2006/table">
            <a:tbl>
              <a:tblPr/>
              <a:tblGrid>
                <a:gridCol w="2619375">
                  <a:extLst>
                    <a:ext uri="{9D8B030D-6E8A-4147-A177-3AD203B41FA5}">
                      <a16:colId xmlns:a16="http://schemas.microsoft.com/office/drawing/2014/main" val="20000"/>
                    </a:ext>
                  </a:extLst>
                </a:gridCol>
                <a:gridCol w="4238625">
                  <a:extLst>
                    <a:ext uri="{9D8B030D-6E8A-4147-A177-3AD203B41FA5}">
                      <a16:colId xmlns:a16="http://schemas.microsoft.com/office/drawing/2014/main" val="20001"/>
                    </a:ext>
                  </a:extLst>
                </a:gridCol>
                <a:gridCol w="4191000">
                  <a:extLst>
                    <a:ext uri="{9D8B030D-6E8A-4147-A177-3AD203B41FA5}">
                      <a16:colId xmlns:a16="http://schemas.microsoft.com/office/drawing/2014/main" val="20002"/>
                    </a:ext>
                  </a:extLst>
                </a:gridCol>
              </a:tblGrid>
              <a:tr h="804863">
                <a:tc>
                  <a:txBody>
                    <a:bodyPr/>
                    <a:lstStyle/>
                    <a:p>
                      <a:r>
                        <a:rPr sz="1650" b="1">
                          <a:solidFill>
                            <a:srgbClr val="FFFFFF"/>
                          </a:solidFill>
                          <a:latin typeface="DejaVu Sans"/>
                          <a:ea typeface="DejaVu Sans"/>
                          <a:cs typeface="DejaVu Sans"/>
                        </a:rPr>
                        <a:t>System</a:t>
                      </a:r>
                    </a:p>
                  </a:txBody>
                  <a:tcPr>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tc>
                  <a:txBody>
                    <a:bodyPr/>
                    <a:lstStyle/>
                    <a:p>
                      <a:r>
                        <a:rPr sz="1650" b="1">
                          <a:solidFill>
                            <a:srgbClr val="FFFFFF"/>
                          </a:solidFill>
                          <a:latin typeface="DejaVu Sans"/>
                          <a:ea typeface="DejaVu Sans"/>
                          <a:cs typeface="DejaVu Sans"/>
                        </a:rPr>
                        <a:t>Evidence from the source</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tc>
                  <a:txBody>
                    <a:bodyPr/>
                    <a:lstStyle/>
                    <a:p>
                      <a:r>
                        <a:rPr sz="1650" b="1">
                          <a:solidFill>
                            <a:srgbClr val="FFFFFF"/>
                          </a:solidFill>
                          <a:latin typeface="DejaVu Sans"/>
                          <a:ea typeface="DejaVu Sans"/>
                          <a:cs typeface="DejaVu Sans"/>
                        </a:rPr>
                        <a:t>Comparison with IMAD</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a:solidFill>
                        <a:srgbClr val="FFFFFF"/>
                      </a:solidFill>
                      <a:prstDash val="solid"/>
                    </a:lnT>
                    <a:lnB w="28575">
                      <a:solidFill>
                        <a:srgbClr val="FFFFFF"/>
                      </a:solidFill>
                      <a:prstDash val="solid"/>
                    </a:lnB>
                    <a:solidFill>
                      <a:srgbClr val="102F46"/>
                    </a:solidFill>
                  </a:tcPr>
                </a:tc>
                <a:extLst>
                  <a:ext uri="{0D108BD9-81ED-4DB2-BD59-A6C34878D82A}">
                    <a16:rowId xmlns:a16="http://schemas.microsoft.com/office/drawing/2014/main" val="10000"/>
                  </a:ext>
                </a:extLst>
              </a:tr>
              <a:tr h="804863">
                <a:tc>
                  <a:txBody>
                    <a:bodyPr/>
                    <a:lstStyle/>
                    <a:p>
                      <a:r>
                        <a:rPr sz="1650" b="0">
                          <a:solidFill>
                            <a:srgbClr val="102F46"/>
                          </a:solidFill>
                          <a:latin typeface="DejaVu Sans"/>
                          <a:ea typeface="DejaVu Sans"/>
                          <a:cs typeface="DejaVu Sans"/>
                        </a:rPr>
                        <a:t>Sun King EasyBuy [4]</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650" b="0">
                          <a:solidFill>
                            <a:srgbClr val="102F46"/>
                          </a:solidFill>
                          <a:latin typeface="DejaVu Sans"/>
                          <a:ea typeface="DejaVu Sans"/>
                          <a:cs typeface="DejaVu Sans"/>
                        </a:rPr>
                        <a:t>Weekly payments, device codes and unlock after the contract.</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650" b="0">
                          <a:solidFill>
                            <a:srgbClr val="102F46"/>
                          </a:solidFill>
                          <a:latin typeface="DejaVu Sans"/>
                          <a:ea typeface="DejaVu Sans"/>
                          <a:cs typeface="DejaVu Sans"/>
                        </a:rPr>
                        <a:t>IMAD tests fixed access periods and device-specific tokens.</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extLst>
                  <a:ext uri="{0D108BD9-81ED-4DB2-BD59-A6C34878D82A}">
                    <a16:rowId xmlns:a16="http://schemas.microsoft.com/office/drawing/2014/main" val="10001"/>
                  </a:ext>
                </a:extLst>
              </a:tr>
              <a:tr h="804863">
                <a:tc>
                  <a:txBody>
                    <a:bodyPr/>
                    <a:lstStyle/>
                    <a:p>
                      <a:r>
                        <a:rPr sz="1650" b="0">
                          <a:solidFill>
                            <a:srgbClr val="102F46"/>
                          </a:solidFill>
                          <a:latin typeface="DejaVu Sans"/>
                          <a:ea typeface="DejaVu Sans"/>
                          <a:cs typeface="DejaVu Sans"/>
                        </a:rPr>
                        <a:t>Lumos with MTN [5]</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tc>
                  <a:txBody>
                    <a:bodyPr/>
                    <a:lstStyle/>
                    <a:p>
                      <a:r>
                        <a:rPr sz="1650" b="0">
                          <a:solidFill>
                            <a:srgbClr val="102F46"/>
                          </a:solidFill>
                          <a:latin typeface="DejaVu Sans"/>
                          <a:ea typeface="DejaVu Sans"/>
                          <a:cs typeface="DejaVu Sans"/>
                        </a:rPr>
                        <a:t>Historical Nigerian PAYGO service using airtime payments.</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tc>
                  <a:txBody>
                    <a:bodyPr/>
                    <a:lstStyle/>
                    <a:p>
                      <a:r>
                        <a:rPr sz="1650" b="0">
                          <a:solidFill>
                            <a:srgbClr val="102F46"/>
                          </a:solidFill>
                          <a:latin typeface="DejaVu Sans"/>
                          <a:ea typeface="DejaVu Sans"/>
                          <a:cs typeface="DejaVu Sans"/>
                        </a:rPr>
                        <a:t>IMAD uses a web interface and Paystack test payments.</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F5FAFD"/>
                    </a:solidFill>
                  </a:tcPr>
                </a:tc>
                <a:extLst>
                  <a:ext uri="{0D108BD9-81ED-4DB2-BD59-A6C34878D82A}">
                    <a16:rowId xmlns:a16="http://schemas.microsoft.com/office/drawing/2014/main" val="10002"/>
                  </a:ext>
                </a:extLst>
              </a:tr>
              <a:tr h="804863">
                <a:tc>
                  <a:txBody>
                    <a:bodyPr/>
                    <a:lstStyle/>
                    <a:p>
                      <a:r>
                        <a:rPr sz="1650" b="0">
                          <a:solidFill>
                            <a:srgbClr val="102F46"/>
                          </a:solidFill>
                          <a:latin typeface="DejaVu Sans"/>
                          <a:ea typeface="DejaVu Sans"/>
                          <a:cs typeface="DejaVu Sans"/>
                        </a:rPr>
                        <a:t>d.light app [6]</a:t>
                      </a:r>
                    </a:p>
                  </a:txBody>
                  <a:tcPr>
                    <a:lnL w="28575">
                      <a:solidFill>
                        <a:srgbClr val="FFFFFF"/>
                      </a:solidFill>
                      <a:prstDash val="soli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650" b="0">
                          <a:solidFill>
                            <a:srgbClr val="102F46"/>
                          </a:solidFill>
                          <a:latin typeface="DejaVu Sans"/>
                          <a:ea typeface="DejaVu Sans"/>
                          <a:cs typeface="DejaVu Sans"/>
                        </a:rPr>
                        <a:t>Tokens, account balance and product payment progress.</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tc>
                  <a:txBody>
                    <a:bodyPr/>
                    <a:lstStyle/>
                    <a:p>
                      <a:r>
                        <a:rPr sz="1650" b="0">
                          <a:solidFill>
                            <a:srgbClr val="102F46"/>
                          </a:solidFill>
                          <a:latin typeface="DejaVu Sans"/>
                          <a:ea typeface="DejaVu Sans"/>
                          <a:cs typeface="DejaVu Sans"/>
                        </a:rPr>
                        <a:t>IMAD also brings seller tools and a professional directory together.</a:t>
                      </a:r>
                    </a:p>
                  </a:txBody>
                  <a:tcPr>
                    <a:lnL w="28575" cap="flat" cmpd="sng" algn="ctr">
                      <a:solidFill>
                        <a:srgbClr val="FFFFFF"/>
                      </a:solidFill>
                      <a:prstDash val="solid"/>
                      <a:round/>
                      <a:headEnd type="none" w="med" len="med"/>
                      <a:tailEnd type="none" w="med" len="med"/>
                    </a:lnL>
                    <a:lnR w="28575">
                      <a:solidFill>
                        <a:srgbClr val="FFFFFF"/>
                      </a:solidFill>
                      <a:prstDash val="solid"/>
                    </a:lnR>
                    <a:lnT w="28575" cap="flat" cmpd="sng" algn="ctr">
                      <a:solidFill>
                        <a:srgbClr val="FFFFFF"/>
                      </a:solidFill>
                      <a:prstDash val="solid"/>
                      <a:round/>
                      <a:headEnd type="none" w="med" len="med"/>
                      <a:tailEnd type="none" w="med" len="med"/>
                    </a:lnT>
                    <a:lnB w="28575">
                      <a:solidFill>
                        <a:srgbClr val="FFFFFF"/>
                      </a:solidFill>
                      <a:prstDash val="solid"/>
                    </a:lnB>
                    <a:solidFill>
                      <a:srgbClr val="EAF7FD"/>
                    </a:solidFill>
                  </a:tcPr>
                </a:tc>
                <a:extLst>
                  <a:ext uri="{0D108BD9-81ED-4DB2-BD59-A6C34878D82A}">
                    <a16:rowId xmlns:a16="http://schemas.microsoft.com/office/drawing/2014/main" val="10003"/>
                  </a:ext>
                </a:extLst>
              </a:tr>
            </a:tbl>
          </a:graphicData>
        </a:graphic>
      </p:graphicFrame>
      <p:sp>
        <p:nvSpPr>
          <p:cNvPr id="6" name="Rectangle 5">
            <a:extLst>
              <a:ext uri="{FF2B5EF4-FFF2-40B4-BE49-F238E27FC236}">
                <a16:creationId xmlns:a16="http://schemas.microsoft.com/office/drawing/2014/main" id="{64A3A8A5-94B0-47DA-8DD1-F7449109835E}"/>
              </a:ext>
            </a:extLst>
          </p:cNvPr>
          <p:cNvSpPr>
            <a:spLocks noGrp="1"/>
          </p:cNvSpPr>
          <p:nvPr/>
        </p:nvSpPr>
        <p:spPr>
          <a:xfrm>
            <a:off x="571500" y="5457825"/>
            <a:ext cx="10906125" cy="428625"/>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Planned: English, Pidgin, Hausa, Yoruba and Igbo text and voice support.</a:t>
            </a:r>
          </a:p>
        </p:txBody>
      </p:sp>
      <p:sp>
        <p:nvSpPr>
          <p:cNvPr id="7" name="Rectangle 6">
            <a:extLst>
              <a:ext uri="{FF2B5EF4-FFF2-40B4-BE49-F238E27FC236}">
                <a16:creationId xmlns:a16="http://schemas.microsoft.com/office/drawing/2014/main" id="{746769CF-97B1-4B8F-BDF5-5D8677A9FE0B}"/>
              </a:ext>
            </a:extLst>
          </p:cNvPr>
          <p:cNvSpPr>
            <a:spLocks noGrp="1"/>
          </p:cNvSpPr>
          <p:nvPr/>
        </p:nvSpPr>
        <p:spPr>
          <a:xfrm>
            <a:off x="571500" y="5981700"/>
            <a:ext cx="10906125" cy="466725"/>
          </a:xfrm>
          <a:prstGeom prst="rect">
            <a:avLst/>
          </a:prstGeom>
          <a:noFill/>
          <a:ln w="0">
            <a:noFill/>
            <a:prstDash val="solid"/>
          </a:ln>
        </p:spPr>
        <p:txBody>
          <a:bodyPr lIns="0" tIns="0" rIns="0" bIns="0" anchor="t"/>
          <a:lstStyle>
            <a:defPPr>
              <a:defRPr sz="1650" b="0">
                <a:solidFill>
                  <a:srgbClr val="506777"/>
                </a:solidFill>
                <a:latin typeface="DejaVu Sans"/>
                <a:ea typeface="DejaVu Sans"/>
                <a:cs typeface="DejaVu Sans"/>
              </a:defRPr>
            </a:defPPr>
            <a:lvl1pPr>
              <a:defRPr sz="1650" b="0">
                <a:solidFill>
                  <a:srgbClr val="506777"/>
                </a:solidFill>
                <a:latin typeface="DejaVu Sans"/>
                <a:ea typeface="DejaVu Sans"/>
                <a:cs typeface="DejaVu Sans"/>
              </a:defRPr>
            </a:lvl1pPr>
            <a:lvl2pPr>
              <a:defRPr sz="1650" b="0">
                <a:solidFill>
                  <a:srgbClr val="506777"/>
                </a:solidFill>
                <a:latin typeface="DejaVu Sans"/>
                <a:ea typeface="DejaVu Sans"/>
                <a:cs typeface="DejaVu Sans"/>
              </a:defRPr>
            </a:lvl2pPr>
            <a:lvl3pPr>
              <a:defRPr sz="1650" b="0">
                <a:solidFill>
                  <a:srgbClr val="506777"/>
                </a:solidFill>
                <a:latin typeface="DejaVu Sans"/>
                <a:ea typeface="DejaVu Sans"/>
                <a:cs typeface="DejaVu Sans"/>
              </a:defRPr>
            </a:lvl3pPr>
            <a:lvl4pPr>
              <a:defRPr sz="1650" b="0">
                <a:solidFill>
                  <a:srgbClr val="506777"/>
                </a:solidFill>
                <a:latin typeface="DejaVu Sans"/>
                <a:ea typeface="DejaVu Sans"/>
                <a:cs typeface="DejaVu Sans"/>
              </a:defRPr>
            </a:lvl4pPr>
            <a:lvl5pPr>
              <a:defRPr sz="1650" b="0">
                <a:solidFill>
                  <a:srgbClr val="506777"/>
                </a:solidFill>
                <a:latin typeface="DejaVu Sans"/>
                <a:ea typeface="DejaVu Sans"/>
                <a:cs typeface="DejaVu Sans"/>
              </a:defRPr>
            </a:lvl5pPr>
            <a:lvl6pPr>
              <a:defRPr sz="1650" b="0">
                <a:solidFill>
                  <a:srgbClr val="506777"/>
                </a:solidFill>
                <a:latin typeface="DejaVu Sans"/>
                <a:ea typeface="DejaVu Sans"/>
                <a:cs typeface="DejaVu Sans"/>
              </a:defRPr>
            </a:lvl6pPr>
            <a:lvl7pPr>
              <a:defRPr sz="1650" b="0">
                <a:solidFill>
                  <a:srgbClr val="506777"/>
                </a:solidFill>
                <a:latin typeface="DejaVu Sans"/>
                <a:ea typeface="DejaVu Sans"/>
                <a:cs typeface="DejaVu Sans"/>
              </a:defRPr>
            </a:lvl7pPr>
            <a:lvl8pPr>
              <a:defRPr sz="1650" b="0">
                <a:solidFill>
                  <a:srgbClr val="506777"/>
                </a:solidFill>
                <a:latin typeface="DejaVu Sans"/>
                <a:ea typeface="DejaVu Sans"/>
                <a:cs typeface="DejaVu Sans"/>
              </a:defRPr>
            </a:lvl8pPr>
            <a:lvl9pPr>
              <a:defRPr sz="1650" b="0">
                <a:solidFill>
                  <a:srgbClr val="506777"/>
                </a:solidFill>
                <a:latin typeface="DejaVu Sans"/>
                <a:ea typeface="DejaVu Sans"/>
                <a:cs typeface="DejaVu Sans"/>
              </a:defRPr>
            </a:lvl9pPr>
          </a:lstStyle>
          <a:p>
            <a:pPr>
              <a:defRPr sz="1650" b="0">
                <a:solidFill>
                  <a:srgbClr val="506777"/>
                </a:solidFill>
                <a:latin typeface="DejaVu Sans"/>
                <a:ea typeface="DejaVu Sans"/>
                <a:cs typeface="DejaVu Sans"/>
              </a:defRPr>
            </a:pPr>
            <a:r>
              <a:rPr sz="1650" b="0">
                <a:solidFill>
                  <a:srgbClr val="506777"/>
                </a:solidFill>
                <a:latin typeface="DejaVu Sans"/>
                <a:ea typeface="DejaVu Sans"/>
                <a:cs typeface="DejaVu Sans"/>
              </a:rPr>
              <a:t>A five-language solar assistant prototype also exists [7]. I do not claim a first-of-its-kind feature.</a:t>
            </a:r>
          </a:p>
        </p:txBody>
      </p:sp>
    </p:spTree>
    <p:extLst>
      <p:ext uri="{BB962C8B-B14F-4D97-AF65-F5344CB8AC3E}">
        <p14:creationId xmlns:p14="http://schemas.microsoft.com/office/powerpoint/2010/main" val="2047504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8995D387-D873-44A7-9B95-E1C51EC435A3}"/>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8453F28D-D445-4AD0-981D-2A283E63617A}"/>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Methodology</a:t>
            </a:r>
          </a:p>
        </p:txBody>
      </p:sp>
      <p:sp>
        <p:nvSpPr>
          <p:cNvPr id="3" name="Rectangle 2">
            <a:extLst>
              <a:ext uri="{FF2B5EF4-FFF2-40B4-BE49-F238E27FC236}">
                <a16:creationId xmlns:a16="http://schemas.microsoft.com/office/drawing/2014/main" id="{D0A9EB99-180B-4FE4-940E-D76EAD32C27B}"/>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Iterative development with a simulator and repeatable checks</a:t>
            </a:r>
          </a:p>
        </p:txBody>
      </p:sp>
      <p:sp>
        <p:nvSpPr>
          <p:cNvPr id="4" name="Rectangle 3">
            <a:extLst>
              <a:ext uri="{FF2B5EF4-FFF2-40B4-BE49-F238E27FC236}">
                <a16:creationId xmlns:a16="http://schemas.microsoft.com/office/drawing/2014/main" id="{C25E0EB4-E7F5-4C79-92D4-9E8D0C9F07A2}"/>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06</a:t>
            </a:r>
          </a:p>
        </p:txBody>
      </p:sp>
      <p:sp>
        <p:nvSpPr>
          <p:cNvPr id="5" name="Rectangle 4">
            <a:extLst>
              <a:ext uri="{FF2B5EF4-FFF2-40B4-BE49-F238E27FC236}">
                <a16:creationId xmlns:a16="http://schemas.microsoft.com/office/drawing/2014/main" id="{7037DDE9-F101-4E9B-853C-B8DB8A4DBBAF}"/>
              </a:ext>
            </a:extLst>
          </p:cNvPr>
          <p:cNvSpPr>
            <a:spLocks noGrp="1"/>
          </p:cNvSpPr>
          <p:nvPr/>
        </p:nvSpPr>
        <p:spPr>
          <a:xfrm>
            <a:off x="571500" y="1962150"/>
            <a:ext cx="4857750" cy="400050"/>
          </a:xfrm>
          <a:prstGeom prst="rect">
            <a:avLst/>
          </a:prstGeom>
          <a:noFill/>
          <a:ln w="0">
            <a:noFill/>
            <a:prstDash val="solid"/>
          </a:ln>
        </p:spPr>
        <p:txBody>
          <a:bodyPr lIns="0" tIns="0" rIns="0" bIns="0" anchor="t"/>
          <a:lstStyle>
            <a:defPPr>
              <a:defRPr sz="2250" b="1">
                <a:solidFill>
                  <a:srgbClr val="102F46"/>
                </a:solidFill>
                <a:latin typeface="DejaVu Sans"/>
                <a:ea typeface="DejaVu Sans"/>
                <a:cs typeface="DejaVu Sans"/>
              </a:defRPr>
            </a:defPPr>
            <a:lvl1pPr>
              <a:defRPr sz="2250" b="1">
                <a:solidFill>
                  <a:srgbClr val="102F46"/>
                </a:solidFill>
                <a:latin typeface="DejaVu Sans"/>
                <a:ea typeface="DejaVu Sans"/>
                <a:cs typeface="DejaVu Sans"/>
              </a:defRPr>
            </a:lvl1pPr>
            <a:lvl2pPr>
              <a:defRPr sz="2250" b="1">
                <a:solidFill>
                  <a:srgbClr val="102F46"/>
                </a:solidFill>
                <a:latin typeface="DejaVu Sans"/>
                <a:ea typeface="DejaVu Sans"/>
                <a:cs typeface="DejaVu Sans"/>
              </a:defRPr>
            </a:lvl2pPr>
            <a:lvl3pPr>
              <a:defRPr sz="2250" b="1">
                <a:solidFill>
                  <a:srgbClr val="102F46"/>
                </a:solidFill>
                <a:latin typeface="DejaVu Sans"/>
                <a:ea typeface="DejaVu Sans"/>
                <a:cs typeface="DejaVu Sans"/>
              </a:defRPr>
            </a:lvl3pPr>
            <a:lvl4pPr>
              <a:defRPr sz="2250" b="1">
                <a:solidFill>
                  <a:srgbClr val="102F46"/>
                </a:solidFill>
                <a:latin typeface="DejaVu Sans"/>
                <a:ea typeface="DejaVu Sans"/>
                <a:cs typeface="DejaVu Sans"/>
              </a:defRPr>
            </a:lvl4pPr>
            <a:lvl5pPr>
              <a:defRPr sz="2250" b="1">
                <a:solidFill>
                  <a:srgbClr val="102F46"/>
                </a:solidFill>
                <a:latin typeface="DejaVu Sans"/>
                <a:ea typeface="DejaVu Sans"/>
                <a:cs typeface="DejaVu Sans"/>
              </a:defRPr>
            </a:lvl5pPr>
            <a:lvl6pPr>
              <a:defRPr sz="2250" b="1">
                <a:solidFill>
                  <a:srgbClr val="102F46"/>
                </a:solidFill>
                <a:latin typeface="DejaVu Sans"/>
                <a:ea typeface="DejaVu Sans"/>
                <a:cs typeface="DejaVu Sans"/>
              </a:defRPr>
            </a:lvl6pPr>
            <a:lvl7pPr>
              <a:defRPr sz="2250" b="1">
                <a:solidFill>
                  <a:srgbClr val="102F46"/>
                </a:solidFill>
                <a:latin typeface="DejaVu Sans"/>
                <a:ea typeface="DejaVu Sans"/>
                <a:cs typeface="DejaVu Sans"/>
              </a:defRPr>
            </a:lvl7pPr>
            <a:lvl8pPr>
              <a:defRPr sz="2250" b="1">
                <a:solidFill>
                  <a:srgbClr val="102F46"/>
                </a:solidFill>
                <a:latin typeface="DejaVu Sans"/>
                <a:ea typeface="DejaVu Sans"/>
                <a:cs typeface="DejaVu Sans"/>
              </a:defRPr>
            </a:lvl8pPr>
            <a:lvl9pPr>
              <a:defRPr sz="2250" b="1">
                <a:solidFill>
                  <a:srgbClr val="102F46"/>
                </a:solidFill>
                <a:latin typeface="DejaVu Sans"/>
                <a:ea typeface="DejaVu Sans"/>
                <a:cs typeface="DejaVu Sans"/>
              </a:defRPr>
            </a:lvl9pPr>
          </a:lstStyle>
          <a:p>
            <a:pPr>
              <a:defRPr sz="2250" b="1">
                <a:solidFill>
                  <a:srgbClr val="102F46"/>
                </a:solidFill>
                <a:latin typeface="DejaVu Sans"/>
                <a:ea typeface="DejaVu Sans"/>
                <a:cs typeface="DejaVu Sans"/>
              </a:defRPr>
            </a:pPr>
            <a:r>
              <a:rPr sz="2250" b="1">
                <a:solidFill>
                  <a:srgbClr val="102F46"/>
                </a:solidFill>
                <a:latin typeface="DejaVu Sans"/>
                <a:ea typeface="DejaVu Sans"/>
                <a:cs typeface="DejaVu Sans"/>
              </a:rPr>
              <a:t>Development approach</a:t>
            </a:r>
          </a:p>
        </p:txBody>
      </p:sp>
      <p:sp>
        <p:nvSpPr>
          <p:cNvPr id="6" name="Rectangle 5">
            <a:extLst>
              <a:ext uri="{FF2B5EF4-FFF2-40B4-BE49-F238E27FC236}">
                <a16:creationId xmlns:a16="http://schemas.microsoft.com/office/drawing/2014/main" id="{D7647C96-D2A7-4567-8B5A-15E54D260A11}"/>
              </a:ext>
            </a:extLst>
          </p:cNvPr>
          <p:cNvSpPr>
            <a:spLocks noGrp="1"/>
          </p:cNvSpPr>
          <p:nvPr/>
        </p:nvSpPr>
        <p:spPr>
          <a:xfrm>
            <a:off x="571500" y="2524125"/>
            <a:ext cx="4857750" cy="1352550"/>
          </a:xfrm>
          <a:prstGeom prst="rect">
            <a:avLst/>
          </a:prstGeom>
          <a:noFill/>
          <a:ln w="0">
            <a:noFill/>
            <a:prstDash val="solid"/>
          </a:ln>
        </p:spPr>
        <p:txBody>
          <a:bodyPr lIns="0" tIns="0" rIns="0" bIns="0" anchor="t"/>
          <a:lstStyle>
            <a:defPPr>
              <a:defRPr sz="2100" b="0">
                <a:solidFill>
                  <a:srgbClr val="102F46"/>
                </a:solidFill>
                <a:latin typeface="DejaVu Sans"/>
                <a:ea typeface="DejaVu Sans"/>
                <a:cs typeface="DejaVu Sans"/>
              </a:defRPr>
            </a:defPPr>
            <a:lvl1pPr>
              <a:defRPr sz="2100" b="0">
                <a:solidFill>
                  <a:srgbClr val="102F46"/>
                </a:solidFill>
                <a:latin typeface="DejaVu Sans"/>
                <a:ea typeface="DejaVu Sans"/>
                <a:cs typeface="DejaVu Sans"/>
              </a:defRPr>
            </a:lvl1pPr>
            <a:lvl2pPr>
              <a:defRPr sz="2100" b="0">
                <a:solidFill>
                  <a:srgbClr val="102F46"/>
                </a:solidFill>
                <a:latin typeface="DejaVu Sans"/>
                <a:ea typeface="DejaVu Sans"/>
                <a:cs typeface="DejaVu Sans"/>
              </a:defRPr>
            </a:lvl2pPr>
            <a:lvl3pPr>
              <a:defRPr sz="2100" b="0">
                <a:solidFill>
                  <a:srgbClr val="102F46"/>
                </a:solidFill>
                <a:latin typeface="DejaVu Sans"/>
                <a:ea typeface="DejaVu Sans"/>
                <a:cs typeface="DejaVu Sans"/>
              </a:defRPr>
            </a:lvl3pPr>
            <a:lvl4pPr>
              <a:defRPr sz="2100" b="0">
                <a:solidFill>
                  <a:srgbClr val="102F46"/>
                </a:solidFill>
                <a:latin typeface="DejaVu Sans"/>
                <a:ea typeface="DejaVu Sans"/>
                <a:cs typeface="DejaVu Sans"/>
              </a:defRPr>
            </a:lvl4pPr>
            <a:lvl5pPr>
              <a:defRPr sz="2100" b="0">
                <a:solidFill>
                  <a:srgbClr val="102F46"/>
                </a:solidFill>
                <a:latin typeface="DejaVu Sans"/>
                <a:ea typeface="DejaVu Sans"/>
                <a:cs typeface="DejaVu Sans"/>
              </a:defRPr>
            </a:lvl5pPr>
            <a:lvl6pPr>
              <a:defRPr sz="2100" b="0">
                <a:solidFill>
                  <a:srgbClr val="102F46"/>
                </a:solidFill>
                <a:latin typeface="DejaVu Sans"/>
                <a:ea typeface="DejaVu Sans"/>
                <a:cs typeface="DejaVu Sans"/>
              </a:defRPr>
            </a:lvl6pPr>
            <a:lvl7pPr>
              <a:defRPr sz="2100" b="0">
                <a:solidFill>
                  <a:srgbClr val="102F46"/>
                </a:solidFill>
                <a:latin typeface="DejaVu Sans"/>
                <a:ea typeface="DejaVu Sans"/>
                <a:cs typeface="DejaVu Sans"/>
              </a:defRPr>
            </a:lvl7pPr>
            <a:lvl8pPr>
              <a:defRPr sz="2100" b="0">
                <a:solidFill>
                  <a:srgbClr val="102F46"/>
                </a:solidFill>
                <a:latin typeface="DejaVu Sans"/>
                <a:ea typeface="DejaVu Sans"/>
                <a:cs typeface="DejaVu Sans"/>
              </a:defRPr>
            </a:lvl8pPr>
            <a:lvl9pPr>
              <a:defRPr sz="2100" b="0">
                <a:solidFill>
                  <a:srgbClr val="102F46"/>
                </a:solidFill>
                <a:latin typeface="DejaVu Sans"/>
                <a:ea typeface="DejaVu Sans"/>
                <a:cs typeface="DejaVu Sans"/>
              </a:defRPr>
            </a:lvl9pPr>
          </a:lstStyle>
          <a:p>
            <a:pPr>
              <a:defRPr sz="2100" b="0">
                <a:solidFill>
                  <a:srgbClr val="102F46"/>
                </a:solidFill>
                <a:latin typeface="DejaVu Sans"/>
                <a:ea typeface="DejaVu Sans"/>
                <a:cs typeface="DejaVu Sans"/>
              </a:defRPr>
            </a:pPr>
            <a:r>
              <a:rPr sz="2100" b="0">
                <a:solidFill>
                  <a:srgbClr val="102F46"/>
                </a:solidFill>
                <a:latin typeface="DejaVu Sans"/>
                <a:ea typeface="DejaVu Sans"/>
                <a:cs typeface="DejaVu Sans"/>
              </a:rPr>
              <a:t>Build a small part, test it, fix issues and update the report alongside the software.</a:t>
            </a:r>
          </a:p>
        </p:txBody>
      </p:sp>
      <p:sp>
        <p:nvSpPr>
          <p:cNvPr id="7" name="Rectangle 6">
            <a:extLst>
              <a:ext uri="{FF2B5EF4-FFF2-40B4-BE49-F238E27FC236}">
                <a16:creationId xmlns:a16="http://schemas.microsoft.com/office/drawing/2014/main" id="{D5ABF7C6-26D3-408A-A442-3ACF14DAE1F8}"/>
              </a:ext>
            </a:extLst>
          </p:cNvPr>
          <p:cNvSpPr>
            <a:spLocks noGrp="1"/>
          </p:cNvSpPr>
          <p:nvPr/>
        </p:nvSpPr>
        <p:spPr>
          <a:xfrm>
            <a:off x="6334125" y="1962150"/>
            <a:ext cx="5238750" cy="400050"/>
          </a:xfrm>
          <a:prstGeom prst="rect">
            <a:avLst/>
          </a:prstGeom>
          <a:noFill/>
          <a:ln w="0">
            <a:noFill/>
            <a:prstDash val="solid"/>
          </a:ln>
        </p:spPr>
        <p:txBody>
          <a:bodyPr lIns="0" tIns="0" rIns="0" bIns="0" anchor="t"/>
          <a:lstStyle>
            <a:defPPr>
              <a:defRPr sz="2250" b="1">
                <a:solidFill>
                  <a:srgbClr val="102F46"/>
                </a:solidFill>
                <a:latin typeface="DejaVu Sans"/>
                <a:ea typeface="DejaVu Sans"/>
                <a:cs typeface="DejaVu Sans"/>
              </a:defRPr>
            </a:defPPr>
            <a:lvl1pPr>
              <a:defRPr sz="2250" b="1">
                <a:solidFill>
                  <a:srgbClr val="102F46"/>
                </a:solidFill>
                <a:latin typeface="DejaVu Sans"/>
                <a:ea typeface="DejaVu Sans"/>
                <a:cs typeface="DejaVu Sans"/>
              </a:defRPr>
            </a:lvl1pPr>
            <a:lvl2pPr>
              <a:defRPr sz="2250" b="1">
                <a:solidFill>
                  <a:srgbClr val="102F46"/>
                </a:solidFill>
                <a:latin typeface="DejaVu Sans"/>
                <a:ea typeface="DejaVu Sans"/>
                <a:cs typeface="DejaVu Sans"/>
              </a:defRPr>
            </a:lvl2pPr>
            <a:lvl3pPr>
              <a:defRPr sz="2250" b="1">
                <a:solidFill>
                  <a:srgbClr val="102F46"/>
                </a:solidFill>
                <a:latin typeface="DejaVu Sans"/>
                <a:ea typeface="DejaVu Sans"/>
                <a:cs typeface="DejaVu Sans"/>
              </a:defRPr>
            </a:lvl3pPr>
            <a:lvl4pPr>
              <a:defRPr sz="2250" b="1">
                <a:solidFill>
                  <a:srgbClr val="102F46"/>
                </a:solidFill>
                <a:latin typeface="DejaVu Sans"/>
                <a:ea typeface="DejaVu Sans"/>
                <a:cs typeface="DejaVu Sans"/>
              </a:defRPr>
            </a:lvl4pPr>
            <a:lvl5pPr>
              <a:defRPr sz="2250" b="1">
                <a:solidFill>
                  <a:srgbClr val="102F46"/>
                </a:solidFill>
                <a:latin typeface="DejaVu Sans"/>
                <a:ea typeface="DejaVu Sans"/>
                <a:cs typeface="DejaVu Sans"/>
              </a:defRPr>
            </a:lvl5pPr>
            <a:lvl6pPr>
              <a:defRPr sz="2250" b="1">
                <a:solidFill>
                  <a:srgbClr val="102F46"/>
                </a:solidFill>
                <a:latin typeface="DejaVu Sans"/>
                <a:ea typeface="DejaVu Sans"/>
                <a:cs typeface="DejaVu Sans"/>
              </a:defRPr>
            </a:lvl6pPr>
            <a:lvl7pPr>
              <a:defRPr sz="2250" b="1">
                <a:solidFill>
                  <a:srgbClr val="102F46"/>
                </a:solidFill>
                <a:latin typeface="DejaVu Sans"/>
                <a:ea typeface="DejaVu Sans"/>
                <a:cs typeface="DejaVu Sans"/>
              </a:defRPr>
            </a:lvl7pPr>
            <a:lvl8pPr>
              <a:defRPr sz="2250" b="1">
                <a:solidFill>
                  <a:srgbClr val="102F46"/>
                </a:solidFill>
                <a:latin typeface="DejaVu Sans"/>
                <a:ea typeface="DejaVu Sans"/>
                <a:cs typeface="DejaVu Sans"/>
              </a:defRPr>
            </a:lvl8pPr>
            <a:lvl9pPr>
              <a:defRPr sz="2250" b="1">
                <a:solidFill>
                  <a:srgbClr val="102F46"/>
                </a:solidFill>
                <a:latin typeface="DejaVu Sans"/>
                <a:ea typeface="DejaVu Sans"/>
                <a:cs typeface="DejaVu Sans"/>
              </a:defRPr>
            </a:lvl9pPr>
          </a:lstStyle>
          <a:p>
            <a:pPr>
              <a:defRPr sz="2250" b="1">
                <a:solidFill>
                  <a:srgbClr val="102F46"/>
                </a:solidFill>
                <a:latin typeface="DejaVu Sans"/>
                <a:ea typeface="DejaVu Sans"/>
                <a:cs typeface="DejaVu Sans"/>
              </a:defRPr>
            </a:pPr>
            <a:r>
              <a:rPr sz="2250" b="1">
                <a:solidFill>
                  <a:srgbClr val="102F46"/>
                </a:solidFill>
                <a:latin typeface="DejaVu Sans"/>
                <a:ea typeface="DejaVu Sans"/>
                <a:cs typeface="DejaVu Sans"/>
              </a:rPr>
              <a:t>Primary work</a:t>
            </a:r>
          </a:p>
        </p:txBody>
      </p:sp>
      <p:sp>
        <p:nvSpPr>
          <p:cNvPr id="8" name="Rectangle 7">
            <a:extLst>
              <a:ext uri="{FF2B5EF4-FFF2-40B4-BE49-F238E27FC236}">
                <a16:creationId xmlns:a16="http://schemas.microsoft.com/office/drawing/2014/main" id="{AF7D5DE4-6553-4561-988E-E48CC4CBD683}"/>
              </a:ext>
            </a:extLst>
          </p:cNvPr>
          <p:cNvSpPr>
            <a:spLocks noGrp="1"/>
          </p:cNvSpPr>
          <p:nvPr/>
        </p:nvSpPr>
        <p:spPr>
          <a:xfrm>
            <a:off x="6334125" y="2524125"/>
            <a:ext cx="5238750" cy="1352550"/>
          </a:xfrm>
          <a:prstGeom prst="rect">
            <a:avLst/>
          </a:prstGeom>
          <a:noFill/>
          <a:ln w="0">
            <a:noFill/>
            <a:prstDash val="solid"/>
          </a:ln>
        </p:spPr>
        <p:txBody>
          <a:bodyPr lIns="0" tIns="0" rIns="0" bIns="0" anchor="t"/>
          <a:lstStyle>
            <a:defPPr>
              <a:defRPr sz="2100" b="0">
                <a:solidFill>
                  <a:srgbClr val="102F46"/>
                </a:solidFill>
                <a:latin typeface="DejaVu Sans"/>
                <a:ea typeface="DejaVu Sans"/>
                <a:cs typeface="DejaVu Sans"/>
              </a:defRPr>
            </a:defPPr>
            <a:lvl1pPr>
              <a:defRPr sz="2100" b="0">
                <a:solidFill>
                  <a:srgbClr val="102F46"/>
                </a:solidFill>
                <a:latin typeface="DejaVu Sans"/>
                <a:ea typeface="DejaVu Sans"/>
                <a:cs typeface="DejaVu Sans"/>
              </a:defRPr>
            </a:lvl1pPr>
            <a:lvl2pPr>
              <a:defRPr sz="2100" b="0">
                <a:solidFill>
                  <a:srgbClr val="102F46"/>
                </a:solidFill>
                <a:latin typeface="DejaVu Sans"/>
                <a:ea typeface="DejaVu Sans"/>
                <a:cs typeface="DejaVu Sans"/>
              </a:defRPr>
            </a:lvl2pPr>
            <a:lvl3pPr>
              <a:defRPr sz="2100" b="0">
                <a:solidFill>
                  <a:srgbClr val="102F46"/>
                </a:solidFill>
                <a:latin typeface="DejaVu Sans"/>
                <a:ea typeface="DejaVu Sans"/>
                <a:cs typeface="DejaVu Sans"/>
              </a:defRPr>
            </a:lvl3pPr>
            <a:lvl4pPr>
              <a:defRPr sz="2100" b="0">
                <a:solidFill>
                  <a:srgbClr val="102F46"/>
                </a:solidFill>
                <a:latin typeface="DejaVu Sans"/>
                <a:ea typeface="DejaVu Sans"/>
                <a:cs typeface="DejaVu Sans"/>
              </a:defRPr>
            </a:lvl4pPr>
            <a:lvl5pPr>
              <a:defRPr sz="2100" b="0">
                <a:solidFill>
                  <a:srgbClr val="102F46"/>
                </a:solidFill>
                <a:latin typeface="DejaVu Sans"/>
                <a:ea typeface="DejaVu Sans"/>
                <a:cs typeface="DejaVu Sans"/>
              </a:defRPr>
            </a:lvl5pPr>
            <a:lvl6pPr>
              <a:defRPr sz="2100" b="0">
                <a:solidFill>
                  <a:srgbClr val="102F46"/>
                </a:solidFill>
                <a:latin typeface="DejaVu Sans"/>
                <a:ea typeface="DejaVu Sans"/>
                <a:cs typeface="DejaVu Sans"/>
              </a:defRPr>
            </a:lvl6pPr>
            <a:lvl7pPr>
              <a:defRPr sz="2100" b="0">
                <a:solidFill>
                  <a:srgbClr val="102F46"/>
                </a:solidFill>
                <a:latin typeface="DejaVu Sans"/>
                <a:ea typeface="DejaVu Sans"/>
                <a:cs typeface="DejaVu Sans"/>
              </a:defRPr>
            </a:lvl7pPr>
            <a:lvl8pPr>
              <a:defRPr sz="2100" b="0">
                <a:solidFill>
                  <a:srgbClr val="102F46"/>
                </a:solidFill>
                <a:latin typeface="DejaVu Sans"/>
                <a:ea typeface="DejaVu Sans"/>
                <a:cs typeface="DejaVu Sans"/>
              </a:defRPr>
            </a:lvl8pPr>
            <a:lvl9pPr>
              <a:defRPr sz="2100" b="0">
                <a:solidFill>
                  <a:srgbClr val="102F46"/>
                </a:solidFill>
                <a:latin typeface="DejaVu Sans"/>
                <a:ea typeface="DejaVu Sans"/>
                <a:cs typeface="DejaVu Sans"/>
              </a:defRPr>
            </a:lvl9pPr>
          </a:lstStyle>
          <a:p>
            <a:pPr>
              <a:defRPr sz="2100" b="0">
                <a:solidFill>
                  <a:srgbClr val="102F46"/>
                </a:solidFill>
                <a:latin typeface="DejaVu Sans"/>
                <a:ea typeface="DejaVu Sans"/>
                <a:cs typeface="DejaVu Sans"/>
              </a:defRPr>
            </a:pPr>
            <a:r>
              <a:rPr sz="2100" b="0">
                <a:solidFill>
                  <a:srgbClr val="102F46"/>
                </a:solidFill>
                <a:latin typeface="DejaVu Sans"/>
                <a:ea typeface="DejaVu Sans"/>
                <a:cs typeface="DejaVu Sans"/>
              </a:rPr>
              <a:t>Test accounts, API checks, Paystack test payments and a Python device simulator.</a:t>
            </a:r>
          </a:p>
        </p:txBody>
      </p:sp>
      <p:sp>
        <p:nvSpPr>
          <p:cNvPr id="9" name="Rectangle 8">
            <a:extLst>
              <a:ext uri="{FF2B5EF4-FFF2-40B4-BE49-F238E27FC236}">
                <a16:creationId xmlns:a16="http://schemas.microsoft.com/office/drawing/2014/main" id="{A61C5FA1-629E-4865-A758-DB7AB1813F55}"/>
              </a:ext>
            </a:extLst>
          </p:cNvPr>
          <p:cNvSpPr>
            <a:spLocks noGrp="1"/>
          </p:cNvSpPr>
          <p:nvPr/>
        </p:nvSpPr>
        <p:spPr>
          <a:xfrm>
            <a:off x="571500" y="4362450"/>
            <a:ext cx="11001375" cy="1476375"/>
          </a:xfrm>
          <a:prstGeom prst="rect">
            <a:avLst/>
          </a:prstGeom>
          <a:solidFill>
            <a:srgbClr val="EAF7FD"/>
          </a:solidFill>
          <a:ln w="0">
            <a:noFill/>
            <a:prstDash val="solid"/>
          </a:ln>
        </p:spPr>
        <p:txBody>
          <a:bodyPr/>
          <a:lstStyle/>
          <a:p>
            <a:endParaRPr lang="en-GB"/>
          </a:p>
        </p:txBody>
      </p:sp>
      <p:sp>
        <p:nvSpPr>
          <p:cNvPr id="10" name="Rectangle 9">
            <a:extLst>
              <a:ext uri="{FF2B5EF4-FFF2-40B4-BE49-F238E27FC236}">
                <a16:creationId xmlns:a16="http://schemas.microsoft.com/office/drawing/2014/main" id="{61587D94-9539-4188-9615-A54514D19664}"/>
              </a:ext>
            </a:extLst>
          </p:cNvPr>
          <p:cNvSpPr>
            <a:spLocks noGrp="1"/>
          </p:cNvSpPr>
          <p:nvPr/>
        </p:nvSpPr>
        <p:spPr>
          <a:xfrm>
            <a:off x="781050" y="4543425"/>
            <a:ext cx="10382250" cy="352425"/>
          </a:xfrm>
          <a:prstGeom prst="rect">
            <a:avLst/>
          </a:prstGeom>
          <a:noFill/>
          <a:ln w="0">
            <a:noFill/>
            <a:prstDash val="solid"/>
          </a:ln>
        </p:spPr>
        <p:txBody>
          <a:bodyPr lIns="0" tIns="0" rIns="0" bIns="0" anchor="t"/>
          <a:lstStyle>
            <a:defPPr>
              <a:defRPr sz="2100" b="1">
                <a:solidFill>
                  <a:srgbClr val="102F46"/>
                </a:solidFill>
                <a:latin typeface="DejaVu Sans"/>
                <a:ea typeface="DejaVu Sans"/>
                <a:cs typeface="DejaVu Sans"/>
              </a:defRPr>
            </a:defPPr>
            <a:lvl1pPr>
              <a:defRPr sz="2100" b="1">
                <a:solidFill>
                  <a:srgbClr val="102F46"/>
                </a:solidFill>
                <a:latin typeface="DejaVu Sans"/>
                <a:ea typeface="DejaVu Sans"/>
                <a:cs typeface="DejaVu Sans"/>
              </a:defRPr>
            </a:lvl1pPr>
            <a:lvl2pPr>
              <a:defRPr sz="2100" b="1">
                <a:solidFill>
                  <a:srgbClr val="102F46"/>
                </a:solidFill>
                <a:latin typeface="DejaVu Sans"/>
                <a:ea typeface="DejaVu Sans"/>
                <a:cs typeface="DejaVu Sans"/>
              </a:defRPr>
            </a:lvl2pPr>
            <a:lvl3pPr>
              <a:defRPr sz="2100" b="1">
                <a:solidFill>
                  <a:srgbClr val="102F46"/>
                </a:solidFill>
                <a:latin typeface="DejaVu Sans"/>
                <a:ea typeface="DejaVu Sans"/>
                <a:cs typeface="DejaVu Sans"/>
              </a:defRPr>
            </a:lvl3pPr>
            <a:lvl4pPr>
              <a:defRPr sz="2100" b="1">
                <a:solidFill>
                  <a:srgbClr val="102F46"/>
                </a:solidFill>
                <a:latin typeface="DejaVu Sans"/>
                <a:ea typeface="DejaVu Sans"/>
                <a:cs typeface="DejaVu Sans"/>
              </a:defRPr>
            </a:lvl4pPr>
            <a:lvl5pPr>
              <a:defRPr sz="2100" b="1">
                <a:solidFill>
                  <a:srgbClr val="102F46"/>
                </a:solidFill>
                <a:latin typeface="DejaVu Sans"/>
                <a:ea typeface="DejaVu Sans"/>
                <a:cs typeface="DejaVu Sans"/>
              </a:defRPr>
            </a:lvl5pPr>
            <a:lvl6pPr>
              <a:defRPr sz="2100" b="1">
                <a:solidFill>
                  <a:srgbClr val="102F46"/>
                </a:solidFill>
                <a:latin typeface="DejaVu Sans"/>
                <a:ea typeface="DejaVu Sans"/>
                <a:cs typeface="DejaVu Sans"/>
              </a:defRPr>
            </a:lvl6pPr>
            <a:lvl7pPr>
              <a:defRPr sz="2100" b="1">
                <a:solidFill>
                  <a:srgbClr val="102F46"/>
                </a:solidFill>
                <a:latin typeface="DejaVu Sans"/>
                <a:ea typeface="DejaVu Sans"/>
                <a:cs typeface="DejaVu Sans"/>
              </a:defRPr>
            </a:lvl7pPr>
            <a:lvl8pPr>
              <a:defRPr sz="2100" b="1">
                <a:solidFill>
                  <a:srgbClr val="102F46"/>
                </a:solidFill>
                <a:latin typeface="DejaVu Sans"/>
                <a:ea typeface="DejaVu Sans"/>
                <a:cs typeface="DejaVu Sans"/>
              </a:defRPr>
            </a:lvl8pPr>
            <a:lvl9pPr>
              <a:defRPr sz="2100" b="1">
                <a:solidFill>
                  <a:srgbClr val="102F46"/>
                </a:solidFill>
                <a:latin typeface="DejaVu Sans"/>
                <a:ea typeface="DejaVu Sans"/>
                <a:cs typeface="DejaVu Sans"/>
              </a:defRPr>
            </a:lvl9pPr>
          </a:lstStyle>
          <a:p>
            <a:pPr>
              <a:defRPr sz="2100" b="1">
                <a:solidFill>
                  <a:srgbClr val="102F46"/>
                </a:solidFill>
                <a:latin typeface="DejaVu Sans"/>
                <a:ea typeface="DejaVu Sans"/>
                <a:cs typeface="DejaVu Sans"/>
              </a:defRPr>
            </a:pPr>
            <a:r>
              <a:rPr sz="2100" b="1">
                <a:solidFill>
                  <a:srgbClr val="102F46"/>
                </a:solidFill>
                <a:latin typeface="DejaVu Sans"/>
                <a:ea typeface="DejaVu Sans"/>
                <a:cs typeface="DejaVu Sans"/>
              </a:rPr>
              <a:t>Secondary research</a:t>
            </a:r>
          </a:p>
        </p:txBody>
      </p:sp>
      <p:sp>
        <p:nvSpPr>
          <p:cNvPr id="11" name="Rectangle 10">
            <a:extLst>
              <a:ext uri="{FF2B5EF4-FFF2-40B4-BE49-F238E27FC236}">
                <a16:creationId xmlns:a16="http://schemas.microsoft.com/office/drawing/2014/main" id="{B97A40CC-F2BB-4F9C-9C4D-F53C43785036}"/>
              </a:ext>
            </a:extLst>
          </p:cNvPr>
          <p:cNvSpPr>
            <a:spLocks noGrp="1"/>
          </p:cNvSpPr>
          <p:nvPr/>
        </p:nvSpPr>
        <p:spPr>
          <a:xfrm>
            <a:off x="781050" y="5038725"/>
            <a:ext cx="10334625" cy="704850"/>
          </a:xfrm>
          <a:prstGeom prst="rect">
            <a:avLst/>
          </a:prstGeom>
          <a:noFill/>
          <a:ln w="0">
            <a:noFill/>
            <a:prstDash val="solid"/>
          </a:ln>
        </p:spPr>
        <p:txBody>
          <a:bodyPr lIns="0" tIns="0" rIns="0" bIns="0" anchor="t"/>
          <a:lstStyle>
            <a:defPPr>
              <a:defRPr sz="2025" b="0">
                <a:solidFill>
                  <a:srgbClr val="102F46"/>
                </a:solidFill>
                <a:latin typeface="DejaVu Sans"/>
                <a:ea typeface="DejaVu Sans"/>
                <a:cs typeface="DejaVu Sans"/>
              </a:defRPr>
            </a:defPPr>
            <a:lvl1pPr>
              <a:defRPr sz="2025" b="0">
                <a:solidFill>
                  <a:srgbClr val="102F46"/>
                </a:solidFill>
                <a:latin typeface="DejaVu Sans"/>
                <a:ea typeface="DejaVu Sans"/>
                <a:cs typeface="DejaVu Sans"/>
              </a:defRPr>
            </a:lvl1pPr>
            <a:lvl2pPr>
              <a:defRPr sz="2025" b="0">
                <a:solidFill>
                  <a:srgbClr val="102F46"/>
                </a:solidFill>
                <a:latin typeface="DejaVu Sans"/>
                <a:ea typeface="DejaVu Sans"/>
                <a:cs typeface="DejaVu Sans"/>
              </a:defRPr>
            </a:lvl2pPr>
            <a:lvl3pPr>
              <a:defRPr sz="2025" b="0">
                <a:solidFill>
                  <a:srgbClr val="102F46"/>
                </a:solidFill>
                <a:latin typeface="DejaVu Sans"/>
                <a:ea typeface="DejaVu Sans"/>
                <a:cs typeface="DejaVu Sans"/>
              </a:defRPr>
            </a:lvl3pPr>
            <a:lvl4pPr>
              <a:defRPr sz="2025" b="0">
                <a:solidFill>
                  <a:srgbClr val="102F46"/>
                </a:solidFill>
                <a:latin typeface="DejaVu Sans"/>
                <a:ea typeface="DejaVu Sans"/>
                <a:cs typeface="DejaVu Sans"/>
              </a:defRPr>
            </a:lvl4pPr>
            <a:lvl5pPr>
              <a:defRPr sz="2025" b="0">
                <a:solidFill>
                  <a:srgbClr val="102F46"/>
                </a:solidFill>
                <a:latin typeface="DejaVu Sans"/>
                <a:ea typeface="DejaVu Sans"/>
                <a:cs typeface="DejaVu Sans"/>
              </a:defRPr>
            </a:lvl5pPr>
            <a:lvl6pPr>
              <a:defRPr sz="2025" b="0">
                <a:solidFill>
                  <a:srgbClr val="102F46"/>
                </a:solidFill>
                <a:latin typeface="DejaVu Sans"/>
                <a:ea typeface="DejaVu Sans"/>
                <a:cs typeface="DejaVu Sans"/>
              </a:defRPr>
            </a:lvl6pPr>
            <a:lvl7pPr>
              <a:defRPr sz="2025" b="0">
                <a:solidFill>
                  <a:srgbClr val="102F46"/>
                </a:solidFill>
                <a:latin typeface="DejaVu Sans"/>
                <a:ea typeface="DejaVu Sans"/>
                <a:cs typeface="DejaVu Sans"/>
              </a:defRPr>
            </a:lvl7pPr>
            <a:lvl8pPr>
              <a:defRPr sz="2025" b="0">
                <a:solidFill>
                  <a:srgbClr val="102F46"/>
                </a:solidFill>
                <a:latin typeface="DejaVu Sans"/>
                <a:ea typeface="DejaVu Sans"/>
                <a:cs typeface="DejaVu Sans"/>
              </a:defRPr>
            </a:lvl8pPr>
            <a:lvl9pPr>
              <a:defRPr sz="2025" b="0">
                <a:solidFill>
                  <a:srgbClr val="102F46"/>
                </a:solidFill>
                <a:latin typeface="DejaVu Sans"/>
                <a:ea typeface="DejaVu Sans"/>
                <a:cs typeface="DejaVu Sans"/>
              </a:defRPr>
            </a:lvl9pPr>
          </a:lstStyle>
          <a:p>
            <a:pPr>
              <a:defRPr sz="2025" b="0">
                <a:solidFill>
                  <a:srgbClr val="102F46"/>
                </a:solidFill>
                <a:latin typeface="DejaVu Sans"/>
                <a:ea typeface="DejaVu Sans"/>
                <a:cs typeface="DejaVu Sans"/>
              </a:defRPr>
            </a:pPr>
            <a:r>
              <a:rPr sz="2025" b="0">
                <a:solidFill>
                  <a:srgbClr val="102F46"/>
                </a:solidFill>
                <a:latin typeface="DejaVu Sans"/>
                <a:ea typeface="DejaVu Sans"/>
                <a:cs typeface="DejaVu Sans"/>
              </a:rPr>
              <a:t>Academic papers, existing PAYGO services, payment documentation [8] and security guidance [9].</a:t>
            </a:r>
          </a:p>
        </p:txBody>
      </p:sp>
      <p:sp>
        <p:nvSpPr>
          <p:cNvPr id="12" name="Rectangle 11">
            <a:extLst>
              <a:ext uri="{FF2B5EF4-FFF2-40B4-BE49-F238E27FC236}">
                <a16:creationId xmlns:a16="http://schemas.microsoft.com/office/drawing/2014/main" id="{1740C010-E946-4750-A310-C6BAE5E4FE7F}"/>
              </a:ext>
            </a:extLst>
          </p:cNvPr>
          <p:cNvSpPr>
            <a:spLocks noGrp="1"/>
          </p:cNvSpPr>
          <p:nvPr/>
        </p:nvSpPr>
        <p:spPr>
          <a:xfrm>
            <a:off x="571500" y="6086475"/>
            <a:ext cx="10715625" cy="323850"/>
          </a:xfrm>
          <a:prstGeom prst="rect">
            <a:avLst/>
          </a:prstGeom>
          <a:noFill/>
          <a:ln w="0">
            <a:noFill/>
            <a:prstDash val="solid"/>
          </a:ln>
        </p:spPr>
        <p:txBody>
          <a:bodyPr lIns="0" tIns="0" rIns="0" bIns="0" anchor="t"/>
          <a:lstStyle>
            <a:defPPr>
              <a:defRPr sz="1800" b="0">
                <a:solidFill>
                  <a:srgbClr val="506777"/>
                </a:solidFill>
                <a:latin typeface="DejaVu Sans"/>
                <a:ea typeface="DejaVu Sans"/>
                <a:cs typeface="DejaVu Sans"/>
              </a:defRPr>
            </a:defPPr>
            <a:lvl1pPr>
              <a:defRPr sz="1800" b="0">
                <a:solidFill>
                  <a:srgbClr val="506777"/>
                </a:solidFill>
                <a:latin typeface="DejaVu Sans"/>
                <a:ea typeface="DejaVu Sans"/>
                <a:cs typeface="DejaVu Sans"/>
              </a:defRPr>
            </a:lvl1pPr>
            <a:lvl2pPr>
              <a:defRPr sz="1800" b="0">
                <a:solidFill>
                  <a:srgbClr val="506777"/>
                </a:solidFill>
                <a:latin typeface="DejaVu Sans"/>
                <a:ea typeface="DejaVu Sans"/>
                <a:cs typeface="DejaVu Sans"/>
              </a:defRPr>
            </a:lvl2pPr>
            <a:lvl3pPr>
              <a:defRPr sz="1800" b="0">
                <a:solidFill>
                  <a:srgbClr val="506777"/>
                </a:solidFill>
                <a:latin typeface="DejaVu Sans"/>
                <a:ea typeface="DejaVu Sans"/>
                <a:cs typeface="DejaVu Sans"/>
              </a:defRPr>
            </a:lvl3pPr>
            <a:lvl4pPr>
              <a:defRPr sz="1800" b="0">
                <a:solidFill>
                  <a:srgbClr val="506777"/>
                </a:solidFill>
                <a:latin typeface="DejaVu Sans"/>
                <a:ea typeface="DejaVu Sans"/>
                <a:cs typeface="DejaVu Sans"/>
              </a:defRPr>
            </a:lvl4pPr>
            <a:lvl5pPr>
              <a:defRPr sz="1800" b="0">
                <a:solidFill>
                  <a:srgbClr val="506777"/>
                </a:solidFill>
                <a:latin typeface="DejaVu Sans"/>
                <a:ea typeface="DejaVu Sans"/>
                <a:cs typeface="DejaVu Sans"/>
              </a:defRPr>
            </a:lvl5pPr>
            <a:lvl6pPr>
              <a:defRPr sz="1800" b="0">
                <a:solidFill>
                  <a:srgbClr val="506777"/>
                </a:solidFill>
                <a:latin typeface="DejaVu Sans"/>
                <a:ea typeface="DejaVu Sans"/>
                <a:cs typeface="DejaVu Sans"/>
              </a:defRPr>
            </a:lvl6pPr>
            <a:lvl7pPr>
              <a:defRPr sz="1800" b="0">
                <a:solidFill>
                  <a:srgbClr val="506777"/>
                </a:solidFill>
                <a:latin typeface="DejaVu Sans"/>
                <a:ea typeface="DejaVu Sans"/>
                <a:cs typeface="DejaVu Sans"/>
              </a:defRPr>
            </a:lvl7pPr>
            <a:lvl8pPr>
              <a:defRPr sz="1800" b="0">
                <a:solidFill>
                  <a:srgbClr val="506777"/>
                </a:solidFill>
                <a:latin typeface="DejaVu Sans"/>
                <a:ea typeface="DejaVu Sans"/>
                <a:cs typeface="DejaVu Sans"/>
              </a:defRPr>
            </a:lvl8pPr>
            <a:lvl9pPr>
              <a:defRPr sz="1800" b="0">
                <a:solidFill>
                  <a:srgbClr val="506777"/>
                </a:solidFill>
                <a:latin typeface="DejaVu Sans"/>
                <a:ea typeface="DejaVu Sans"/>
                <a:cs typeface="DejaVu Sans"/>
              </a:defRPr>
            </a:lvl9pPr>
          </a:lstStyle>
          <a:p>
            <a:pPr>
              <a:defRPr sz="1800" b="0">
                <a:solidFill>
                  <a:srgbClr val="506777"/>
                </a:solidFill>
                <a:latin typeface="DejaVu Sans"/>
                <a:ea typeface="DejaVu Sans"/>
                <a:cs typeface="DejaVu Sans"/>
              </a:defRPr>
            </a:pPr>
            <a:r>
              <a:rPr sz="1800" b="0">
                <a:solidFill>
                  <a:srgbClr val="506777"/>
                </a:solidFill>
                <a:latin typeface="DejaVu Sans"/>
                <a:ea typeface="DejaVu Sans"/>
                <a:cs typeface="DejaVu Sans"/>
              </a:rPr>
              <a:t>Tools: Flutter, FastAPI, PostgreSQL, Paystack and Python.</a:t>
            </a:r>
          </a:p>
        </p:txBody>
      </p:sp>
    </p:spTree>
    <p:extLst>
      <p:ext uri="{BB962C8B-B14F-4D97-AF65-F5344CB8AC3E}">
        <p14:creationId xmlns:p14="http://schemas.microsoft.com/office/powerpoint/2010/main" val="1404968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17AA389-EB48-4C2D-9162-DF4AD5A30326}"/>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4597C859-EFDA-4A13-A98A-FBCF845099F8}"/>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System design and test setup</a:t>
            </a:r>
          </a:p>
        </p:txBody>
      </p:sp>
      <p:sp>
        <p:nvSpPr>
          <p:cNvPr id="3" name="Rectangle 2">
            <a:extLst>
              <a:ext uri="{FF2B5EF4-FFF2-40B4-BE49-F238E27FC236}">
                <a16:creationId xmlns:a16="http://schemas.microsoft.com/office/drawing/2014/main" id="{045B35E5-7D58-4724-BB46-4EF1D79D295A}"/>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The payment is verified before the backend issues access credit [8]</a:t>
            </a:r>
          </a:p>
        </p:txBody>
      </p:sp>
      <p:sp>
        <p:nvSpPr>
          <p:cNvPr id="4" name="Rectangle 3">
            <a:extLst>
              <a:ext uri="{FF2B5EF4-FFF2-40B4-BE49-F238E27FC236}">
                <a16:creationId xmlns:a16="http://schemas.microsoft.com/office/drawing/2014/main" id="{7085AED1-D10B-44E4-A335-A179F8665DFB}"/>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07</a:t>
            </a:r>
          </a:p>
        </p:txBody>
      </p:sp>
      <p:sp>
        <p:nvSpPr>
          <p:cNvPr id="5" name="Rectangle 4">
            <a:extLst>
              <a:ext uri="{FF2B5EF4-FFF2-40B4-BE49-F238E27FC236}">
                <a16:creationId xmlns:a16="http://schemas.microsoft.com/office/drawing/2014/main" id="{332ED9C7-C48A-4EFB-9174-2A1C170BE576}"/>
              </a:ext>
            </a:extLst>
          </p:cNvPr>
          <p:cNvSpPr>
            <a:spLocks noGrp="1"/>
          </p:cNvSpPr>
          <p:nvPr/>
        </p:nvSpPr>
        <p:spPr>
          <a:xfrm>
            <a:off x="571500" y="2028825"/>
            <a:ext cx="2952750" cy="1066800"/>
          </a:xfrm>
          <a:prstGeom prst="rect">
            <a:avLst/>
          </a:prstGeom>
          <a:solidFill>
            <a:srgbClr val="EAF7FD"/>
          </a:solidFill>
          <a:ln w="0">
            <a:noFill/>
            <a:prstDash val="solid"/>
          </a:ln>
        </p:spPr>
        <p:txBody>
          <a:bodyPr/>
          <a:lstStyle/>
          <a:p>
            <a:endParaRPr lang="en-GB"/>
          </a:p>
        </p:txBody>
      </p:sp>
      <p:sp>
        <p:nvSpPr>
          <p:cNvPr id="6" name="Rectangle 5">
            <a:extLst>
              <a:ext uri="{FF2B5EF4-FFF2-40B4-BE49-F238E27FC236}">
                <a16:creationId xmlns:a16="http://schemas.microsoft.com/office/drawing/2014/main" id="{B709D311-C5DB-4462-89B9-3867220B72BB}"/>
              </a:ext>
            </a:extLst>
          </p:cNvPr>
          <p:cNvSpPr>
            <a:spLocks noGrp="1"/>
          </p:cNvSpPr>
          <p:nvPr/>
        </p:nvSpPr>
        <p:spPr>
          <a:xfrm>
            <a:off x="742950" y="2238375"/>
            <a:ext cx="2609850" cy="85725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Customer</a:t>
            </a:r>
          </a:p>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Flutter interface</a:t>
            </a:r>
          </a:p>
        </p:txBody>
      </p:sp>
      <p:sp>
        <p:nvSpPr>
          <p:cNvPr id="7" name="Rectangle 6">
            <a:extLst>
              <a:ext uri="{FF2B5EF4-FFF2-40B4-BE49-F238E27FC236}">
                <a16:creationId xmlns:a16="http://schemas.microsoft.com/office/drawing/2014/main" id="{E300F10A-1227-41A5-93A7-67F72680EF3F}"/>
              </a:ext>
            </a:extLst>
          </p:cNvPr>
          <p:cNvSpPr>
            <a:spLocks noGrp="1"/>
          </p:cNvSpPr>
          <p:nvPr/>
        </p:nvSpPr>
        <p:spPr>
          <a:xfrm>
            <a:off x="4619625" y="2028825"/>
            <a:ext cx="3143250" cy="1066800"/>
          </a:xfrm>
          <a:prstGeom prst="rect">
            <a:avLst/>
          </a:prstGeom>
          <a:solidFill>
            <a:srgbClr val="EAF7FD"/>
          </a:solidFill>
          <a:ln w="0">
            <a:noFill/>
            <a:prstDash val="solid"/>
          </a:ln>
        </p:spPr>
        <p:txBody>
          <a:bodyPr/>
          <a:lstStyle/>
          <a:p>
            <a:endParaRPr lang="en-GB"/>
          </a:p>
        </p:txBody>
      </p:sp>
      <p:sp>
        <p:nvSpPr>
          <p:cNvPr id="8" name="Rectangle 7">
            <a:extLst>
              <a:ext uri="{FF2B5EF4-FFF2-40B4-BE49-F238E27FC236}">
                <a16:creationId xmlns:a16="http://schemas.microsoft.com/office/drawing/2014/main" id="{4600ED9C-B80E-432E-AE0F-D8690454DA0B}"/>
              </a:ext>
            </a:extLst>
          </p:cNvPr>
          <p:cNvSpPr>
            <a:spLocks noGrp="1"/>
          </p:cNvSpPr>
          <p:nvPr/>
        </p:nvSpPr>
        <p:spPr>
          <a:xfrm>
            <a:off x="4791075" y="2238375"/>
            <a:ext cx="2800350" cy="85725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FastAPI backend</a:t>
            </a:r>
          </a:p>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Payment and token checks</a:t>
            </a:r>
          </a:p>
        </p:txBody>
      </p:sp>
      <p:sp>
        <p:nvSpPr>
          <p:cNvPr id="9" name="Rectangle 8">
            <a:extLst>
              <a:ext uri="{FF2B5EF4-FFF2-40B4-BE49-F238E27FC236}">
                <a16:creationId xmlns:a16="http://schemas.microsoft.com/office/drawing/2014/main" id="{A492243E-F2E2-42CF-9360-1F8BA4625CD1}"/>
              </a:ext>
            </a:extLst>
          </p:cNvPr>
          <p:cNvSpPr>
            <a:spLocks noGrp="1"/>
          </p:cNvSpPr>
          <p:nvPr/>
        </p:nvSpPr>
        <p:spPr>
          <a:xfrm>
            <a:off x="8858250" y="2028825"/>
            <a:ext cx="2714625" cy="1066800"/>
          </a:xfrm>
          <a:prstGeom prst="rect">
            <a:avLst/>
          </a:prstGeom>
          <a:solidFill>
            <a:srgbClr val="EAF7FD"/>
          </a:solidFill>
          <a:ln w="0">
            <a:noFill/>
            <a:prstDash val="solid"/>
          </a:ln>
        </p:spPr>
        <p:txBody>
          <a:bodyPr/>
          <a:lstStyle/>
          <a:p>
            <a:endParaRPr lang="en-GB"/>
          </a:p>
        </p:txBody>
      </p:sp>
      <p:sp>
        <p:nvSpPr>
          <p:cNvPr id="10" name="Rectangle 9">
            <a:extLst>
              <a:ext uri="{FF2B5EF4-FFF2-40B4-BE49-F238E27FC236}">
                <a16:creationId xmlns:a16="http://schemas.microsoft.com/office/drawing/2014/main" id="{4DAEE180-321E-4853-9805-74D5C665CCBC}"/>
              </a:ext>
            </a:extLst>
          </p:cNvPr>
          <p:cNvSpPr>
            <a:spLocks noGrp="1"/>
          </p:cNvSpPr>
          <p:nvPr/>
        </p:nvSpPr>
        <p:spPr>
          <a:xfrm>
            <a:off x="9029700" y="2238375"/>
            <a:ext cx="2371725" cy="85725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Paystack</a:t>
            </a:r>
          </a:p>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Test payment</a:t>
            </a:r>
          </a:p>
        </p:txBody>
      </p:sp>
      <p:sp>
        <p:nvSpPr>
          <p:cNvPr id="11" name="Rectangle 10">
            <a:extLst>
              <a:ext uri="{FF2B5EF4-FFF2-40B4-BE49-F238E27FC236}">
                <a16:creationId xmlns:a16="http://schemas.microsoft.com/office/drawing/2014/main" id="{B7AFBE7E-DCFB-4F45-98F9-E0B631659B37}"/>
              </a:ext>
            </a:extLst>
          </p:cNvPr>
          <p:cNvSpPr>
            <a:spLocks noGrp="1"/>
          </p:cNvSpPr>
          <p:nvPr/>
        </p:nvSpPr>
        <p:spPr>
          <a:xfrm>
            <a:off x="4619625" y="4143375"/>
            <a:ext cx="3143250" cy="1066800"/>
          </a:xfrm>
          <a:prstGeom prst="rect">
            <a:avLst/>
          </a:prstGeom>
          <a:solidFill>
            <a:srgbClr val="EAF7FD"/>
          </a:solidFill>
          <a:ln w="0">
            <a:noFill/>
            <a:prstDash val="solid"/>
          </a:ln>
        </p:spPr>
        <p:txBody>
          <a:bodyPr/>
          <a:lstStyle/>
          <a:p>
            <a:endParaRPr lang="en-GB"/>
          </a:p>
        </p:txBody>
      </p:sp>
      <p:sp>
        <p:nvSpPr>
          <p:cNvPr id="12" name="Rectangle 11">
            <a:extLst>
              <a:ext uri="{FF2B5EF4-FFF2-40B4-BE49-F238E27FC236}">
                <a16:creationId xmlns:a16="http://schemas.microsoft.com/office/drawing/2014/main" id="{41CD35C2-9EFC-42A7-8274-2A2D8FB2E962}"/>
              </a:ext>
            </a:extLst>
          </p:cNvPr>
          <p:cNvSpPr>
            <a:spLocks noGrp="1"/>
          </p:cNvSpPr>
          <p:nvPr/>
        </p:nvSpPr>
        <p:spPr>
          <a:xfrm>
            <a:off x="4791075" y="4352925"/>
            <a:ext cx="2800350" cy="85725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PostgreSQL</a:t>
            </a:r>
          </a:p>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Users, devices and history</a:t>
            </a:r>
          </a:p>
        </p:txBody>
      </p:sp>
      <p:sp>
        <p:nvSpPr>
          <p:cNvPr id="13" name="Rectangle 12">
            <a:extLst>
              <a:ext uri="{FF2B5EF4-FFF2-40B4-BE49-F238E27FC236}">
                <a16:creationId xmlns:a16="http://schemas.microsoft.com/office/drawing/2014/main" id="{41E1BEFB-70FE-4278-9B32-44A937CB0C5D}"/>
              </a:ext>
            </a:extLst>
          </p:cNvPr>
          <p:cNvSpPr>
            <a:spLocks noGrp="1"/>
          </p:cNvSpPr>
          <p:nvPr/>
        </p:nvSpPr>
        <p:spPr>
          <a:xfrm>
            <a:off x="571500" y="4143375"/>
            <a:ext cx="2952750" cy="1066800"/>
          </a:xfrm>
          <a:prstGeom prst="rect">
            <a:avLst/>
          </a:prstGeom>
          <a:solidFill>
            <a:srgbClr val="EAF7FD"/>
          </a:solidFill>
          <a:ln w="0">
            <a:noFill/>
            <a:prstDash val="solid"/>
          </a:ln>
        </p:spPr>
        <p:txBody>
          <a:bodyPr/>
          <a:lstStyle/>
          <a:p>
            <a:endParaRPr lang="en-GB"/>
          </a:p>
        </p:txBody>
      </p:sp>
      <p:sp>
        <p:nvSpPr>
          <p:cNvPr id="14" name="Rectangle 13">
            <a:extLst>
              <a:ext uri="{FF2B5EF4-FFF2-40B4-BE49-F238E27FC236}">
                <a16:creationId xmlns:a16="http://schemas.microsoft.com/office/drawing/2014/main" id="{985548D1-341F-4526-A11E-504FF04BCE60}"/>
              </a:ext>
            </a:extLst>
          </p:cNvPr>
          <p:cNvSpPr>
            <a:spLocks noGrp="1"/>
          </p:cNvSpPr>
          <p:nvPr/>
        </p:nvSpPr>
        <p:spPr>
          <a:xfrm>
            <a:off x="742950" y="4352925"/>
            <a:ext cx="2609850" cy="85725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Python simulator</a:t>
            </a:r>
          </a:p>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Token check and access timer</a:t>
            </a:r>
          </a:p>
        </p:txBody>
      </p:sp>
      <p:sp>
        <p:nvSpPr>
          <p:cNvPr id="15" name="Rectangle 14">
            <a:extLst>
              <a:ext uri="{FF2B5EF4-FFF2-40B4-BE49-F238E27FC236}">
                <a16:creationId xmlns:a16="http://schemas.microsoft.com/office/drawing/2014/main" id="{A0403E84-3F67-4AC6-A2F5-D1F0625D8D89}"/>
              </a:ext>
            </a:extLst>
          </p:cNvPr>
          <p:cNvSpPr>
            <a:spLocks noGrp="1"/>
          </p:cNvSpPr>
          <p:nvPr/>
        </p:nvSpPr>
        <p:spPr>
          <a:xfrm>
            <a:off x="3762375" y="2276475"/>
            <a:ext cx="571500" cy="476250"/>
          </a:xfrm>
          <a:prstGeom prst="rect">
            <a:avLst/>
          </a:prstGeom>
          <a:noFill/>
          <a:ln w="0">
            <a:noFill/>
            <a:prstDash val="solid"/>
          </a:ln>
        </p:spPr>
        <p:txBody>
          <a:bodyPr lIns="0" tIns="0" rIns="0" bIns="0" anchor="t"/>
          <a:lstStyle>
            <a:defPPr>
              <a:defRPr sz="2850" b="0">
                <a:solidFill>
                  <a:srgbClr val="102F46"/>
                </a:solidFill>
                <a:latin typeface="DejaVu Sans"/>
                <a:ea typeface="DejaVu Sans"/>
                <a:cs typeface="DejaVu Sans"/>
              </a:defRPr>
            </a:defPPr>
            <a:lvl1pPr>
              <a:defRPr sz="2850" b="0">
                <a:solidFill>
                  <a:srgbClr val="102F46"/>
                </a:solidFill>
                <a:latin typeface="DejaVu Sans"/>
                <a:ea typeface="DejaVu Sans"/>
                <a:cs typeface="DejaVu Sans"/>
              </a:defRPr>
            </a:lvl1pPr>
            <a:lvl2pPr>
              <a:defRPr sz="2850" b="0">
                <a:solidFill>
                  <a:srgbClr val="102F46"/>
                </a:solidFill>
                <a:latin typeface="DejaVu Sans"/>
                <a:ea typeface="DejaVu Sans"/>
                <a:cs typeface="DejaVu Sans"/>
              </a:defRPr>
            </a:lvl2pPr>
            <a:lvl3pPr>
              <a:defRPr sz="2850" b="0">
                <a:solidFill>
                  <a:srgbClr val="102F46"/>
                </a:solidFill>
                <a:latin typeface="DejaVu Sans"/>
                <a:ea typeface="DejaVu Sans"/>
                <a:cs typeface="DejaVu Sans"/>
              </a:defRPr>
            </a:lvl3pPr>
            <a:lvl4pPr>
              <a:defRPr sz="2850" b="0">
                <a:solidFill>
                  <a:srgbClr val="102F46"/>
                </a:solidFill>
                <a:latin typeface="DejaVu Sans"/>
                <a:ea typeface="DejaVu Sans"/>
                <a:cs typeface="DejaVu Sans"/>
              </a:defRPr>
            </a:lvl4pPr>
            <a:lvl5pPr>
              <a:defRPr sz="2850" b="0">
                <a:solidFill>
                  <a:srgbClr val="102F46"/>
                </a:solidFill>
                <a:latin typeface="DejaVu Sans"/>
                <a:ea typeface="DejaVu Sans"/>
                <a:cs typeface="DejaVu Sans"/>
              </a:defRPr>
            </a:lvl5pPr>
            <a:lvl6pPr>
              <a:defRPr sz="2850" b="0">
                <a:solidFill>
                  <a:srgbClr val="102F46"/>
                </a:solidFill>
                <a:latin typeface="DejaVu Sans"/>
                <a:ea typeface="DejaVu Sans"/>
                <a:cs typeface="DejaVu Sans"/>
              </a:defRPr>
            </a:lvl6pPr>
            <a:lvl7pPr>
              <a:defRPr sz="2850" b="0">
                <a:solidFill>
                  <a:srgbClr val="102F46"/>
                </a:solidFill>
                <a:latin typeface="DejaVu Sans"/>
                <a:ea typeface="DejaVu Sans"/>
                <a:cs typeface="DejaVu Sans"/>
              </a:defRPr>
            </a:lvl7pPr>
            <a:lvl8pPr>
              <a:defRPr sz="2850" b="0">
                <a:solidFill>
                  <a:srgbClr val="102F46"/>
                </a:solidFill>
                <a:latin typeface="DejaVu Sans"/>
                <a:ea typeface="DejaVu Sans"/>
                <a:cs typeface="DejaVu Sans"/>
              </a:defRPr>
            </a:lvl8pPr>
            <a:lvl9pPr>
              <a:defRPr sz="2850" b="0">
                <a:solidFill>
                  <a:srgbClr val="102F46"/>
                </a:solidFill>
                <a:latin typeface="DejaVu Sans"/>
                <a:ea typeface="DejaVu Sans"/>
                <a:cs typeface="DejaVu Sans"/>
              </a:defRPr>
            </a:lvl9pPr>
          </a:lstStyle>
          <a:p>
            <a:pPr>
              <a:defRPr sz="2850" b="0">
                <a:solidFill>
                  <a:srgbClr val="102F46"/>
                </a:solidFill>
                <a:latin typeface="DejaVu Sans"/>
                <a:ea typeface="DejaVu Sans"/>
                <a:cs typeface="DejaVu Sans"/>
              </a:defRPr>
            </a:pPr>
            <a:r>
              <a:rPr sz="2850" b="0">
                <a:solidFill>
                  <a:srgbClr val="102F46"/>
                </a:solidFill>
                <a:latin typeface="DejaVu Sans"/>
                <a:ea typeface="DejaVu Sans"/>
                <a:cs typeface="DejaVu Sans"/>
              </a:rPr>
              <a:t>↔</a:t>
            </a:r>
          </a:p>
        </p:txBody>
      </p:sp>
      <p:sp>
        <p:nvSpPr>
          <p:cNvPr id="16" name="Rectangle 15">
            <a:extLst>
              <a:ext uri="{FF2B5EF4-FFF2-40B4-BE49-F238E27FC236}">
                <a16:creationId xmlns:a16="http://schemas.microsoft.com/office/drawing/2014/main" id="{4D8FBD0E-2C6E-41F6-AB32-4956430FFEB0}"/>
              </a:ext>
            </a:extLst>
          </p:cNvPr>
          <p:cNvSpPr>
            <a:spLocks noGrp="1"/>
          </p:cNvSpPr>
          <p:nvPr/>
        </p:nvSpPr>
        <p:spPr>
          <a:xfrm>
            <a:off x="8001000" y="2276475"/>
            <a:ext cx="571500" cy="476250"/>
          </a:xfrm>
          <a:prstGeom prst="rect">
            <a:avLst/>
          </a:prstGeom>
          <a:noFill/>
          <a:ln w="0">
            <a:noFill/>
            <a:prstDash val="solid"/>
          </a:ln>
        </p:spPr>
        <p:txBody>
          <a:bodyPr lIns="0" tIns="0" rIns="0" bIns="0" anchor="t"/>
          <a:lstStyle>
            <a:defPPr>
              <a:defRPr sz="2850" b="0">
                <a:solidFill>
                  <a:srgbClr val="102F46"/>
                </a:solidFill>
                <a:latin typeface="DejaVu Sans"/>
                <a:ea typeface="DejaVu Sans"/>
                <a:cs typeface="DejaVu Sans"/>
              </a:defRPr>
            </a:defPPr>
            <a:lvl1pPr>
              <a:defRPr sz="2850" b="0">
                <a:solidFill>
                  <a:srgbClr val="102F46"/>
                </a:solidFill>
                <a:latin typeface="DejaVu Sans"/>
                <a:ea typeface="DejaVu Sans"/>
                <a:cs typeface="DejaVu Sans"/>
              </a:defRPr>
            </a:lvl1pPr>
            <a:lvl2pPr>
              <a:defRPr sz="2850" b="0">
                <a:solidFill>
                  <a:srgbClr val="102F46"/>
                </a:solidFill>
                <a:latin typeface="DejaVu Sans"/>
                <a:ea typeface="DejaVu Sans"/>
                <a:cs typeface="DejaVu Sans"/>
              </a:defRPr>
            </a:lvl2pPr>
            <a:lvl3pPr>
              <a:defRPr sz="2850" b="0">
                <a:solidFill>
                  <a:srgbClr val="102F46"/>
                </a:solidFill>
                <a:latin typeface="DejaVu Sans"/>
                <a:ea typeface="DejaVu Sans"/>
                <a:cs typeface="DejaVu Sans"/>
              </a:defRPr>
            </a:lvl3pPr>
            <a:lvl4pPr>
              <a:defRPr sz="2850" b="0">
                <a:solidFill>
                  <a:srgbClr val="102F46"/>
                </a:solidFill>
                <a:latin typeface="DejaVu Sans"/>
                <a:ea typeface="DejaVu Sans"/>
                <a:cs typeface="DejaVu Sans"/>
              </a:defRPr>
            </a:lvl4pPr>
            <a:lvl5pPr>
              <a:defRPr sz="2850" b="0">
                <a:solidFill>
                  <a:srgbClr val="102F46"/>
                </a:solidFill>
                <a:latin typeface="DejaVu Sans"/>
                <a:ea typeface="DejaVu Sans"/>
                <a:cs typeface="DejaVu Sans"/>
              </a:defRPr>
            </a:lvl5pPr>
            <a:lvl6pPr>
              <a:defRPr sz="2850" b="0">
                <a:solidFill>
                  <a:srgbClr val="102F46"/>
                </a:solidFill>
                <a:latin typeface="DejaVu Sans"/>
                <a:ea typeface="DejaVu Sans"/>
                <a:cs typeface="DejaVu Sans"/>
              </a:defRPr>
            </a:lvl6pPr>
            <a:lvl7pPr>
              <a:defRPr sz="2850" b="0">
                <a:solidFill>
                  <a:srgbClr val="102F46"/>
                </a:solidFill>
                <a:latin typeface="DejaVu Sans"/>
                <a:ea typeface="DejaVu Sans"/>
                <a:cs typeface="DejaVu Sans"/>
              </a:defRPr>
            </a:lvl7pPr>
            <a:lvl8pPr>
              <a:defRPr sz="2850" b="0">
                <a:solidFill>
                  <a:srgbClr val="102F46"/>
                </a:solidFill>
                <a:latin typeface="DejaVu Sans"/>
                <a:ea typeface="DejaVu Sans"/>
                <a:cs typeface="DejaVu Sans"/>
              </a:defRPr>
            </a:lvl8pPr>
            <a:lvl9pPr>
              <a:defRPr sz="2850" b="0">
                <a:solidFill>
                  <a:srgbClr val="102F46"/>
                </a:solidFill>
                <a:latin typeface="DejaVu Sans"/>
                <a:ea typeface="DejaVu Sans"/>
                <a:cs typeface="DejaVu Sans"/>
              </a:defRPr>
            </a:lvl9pPr>
          </a:lstStyle>
          <a:p>
            <a:pPr>
              <a:defRPr sz="2850" b="0">
                <a:solidFill>
                  <a:srgbClr val="102F46"/>
                </a:solidFill>
                <a:latin typeface="DejaVu Sans"/>
                <a:ea typeface="DejaVu Sans"/>
                <a:cs typeface="DejaVu Sans"/>
              </a:defRPr>
            </a:pPr>
            <a:r>
              <a:rPr sz="2850" b="0">
                <a:solidFill>
                  <a:srgbClr val="102F46"/>
                </a:solidFill>
                <a:latin typeface="DejaVu Sans"/>
                <a:ea typeface="DejaVu Sans"/>
                <a:cs typeface="DejaVu Sans"/>
              </a:rPr>
              <a:t>↔</a:t>
            </a:r>
          </a:p>
        </p:txBody>
      </p:sp>
      <p:sp>
        <p:nvSpPr>
          <p:cNvPr id="17" name="Rectangle 16">
            <a:extLst>
              <a:ext uri="{FF2B5EF4-FFF2-40B4-BE49-F238E27FC236}">
                <a16:creationId xmlns:a16="http://schemas.microsoft.com/office/drawing/2014/main" id="{A75EE784-E796-4297-B763-CF4EA21D5714}"/>
              </a:ext>
            </a:extLst>
          </p:cNvPr>
          <p:cNvSpPr>
            <a:spLocks noGrp="1"/>
          </p:cNvSpPr>
          <p:nvPr/>
        </p:nvSpPr>
        <p:spPr>
          <a:xfrm>
            <a:off x="5981700" y="3324225"/>
            <a:ext cx="571500" cy="590550"/>
          </a:xfrm>
          <a:prstGeom prst="rect">
            <a:avLst/>
          </a:prstGeom>
          <a:noFill/>
          <a:ln w="0">
            <a:noFill/>
            <a:prstDash val="solid"/>
          </a:ln>
        </p:spPr>
        <p:txBody>
          <a:bodyPr lIns="0" tIns="0" rIns="0" bIns="0" anchor="t"/>
          <a:lstStyle>
            <a:defPPr>
              <a:defRPr sz="2850" b="0">
                <a:solidFill>
                  <a:srgbClr val="102F46"/>
                </a:solidFill>
                <a:latin typeface="DejaVu Sans"/>
                <a:ea typeface="DejaVu Sans"/>
                <a:cs typeface="DejaVu Sans"/>
              </a:defRPr>
            </a:defPPr>
            <a:lvl1pPr>
              <a:defRPr sz="2850" b="0">
                <a:solidFill>
                  <a:srgbClr val="102F46"/>
                </a:solidFill>
                <a:latin typeface="DejaVu Sans"/>
                <a:ea typeface="DejaVu Sans"/>
                <a:cs typeface="DejaVu Sans"/>
              </a:defRPr>
            </a:lvl1pPr>
            <a:lvl2pPr>
              <a:defRPr sz="2850" b="0">
                <a:solidFill>
                  <a:srgbClr val="102F46"/>
                </a:solidFill>
                <a:latin typeface="DejaVu Sans"/>
                <a:ea typeface="DejaVu Sans"/>
                <a:cs typeface="DejaVu Sans"/>
              </a:defRPr>
            </a:lvl2pPr>
            <a:lvl3pPr>
              <a:defRPr sz="2850" b="0">
                <a:solidFill>
                  <a:srgbClr val="102F46"/>
                </a:solidFill>
                <a:latin typeface="DejaVu Sans"/>
                <a:ea typeface="DejaVu Sans"/>
                <a:cs typeface="DejaVu Sans"/>
              </a:defRPr>
            </a:lvl3pPr>
            <a:lvl4pPr>
              <a:defRPr sz="2850" b="0">
                <a:solidFill>
                  <a:srgbClr val="102F46"/>
                </a:solidFill>
                <a:latin typeface="DejaVu Sans"/>
                <a:ea typeface="DejaVu Sans"/>
                <a:cs typeface="DejaVu Sans"/>
              </a:defRPr>
            </a:lvl4pPr>
            <a:lvl5pPr>
              <a:defRPr sz="2850" b="0">
                <a:solidFill>
                  <a:srgbClr val="102F46"/>
                </a:solidFill>
                <a:latin typeface="DejaVu Sans"/>
                <a:ea typeface="DejaVu Sans"/>
                <a:cs typeface="DejaVu Sans"/>
              </a:defRPr>
            </a:lvl5pPr>
            <a:lvl6pPr>
              <a:defRPr sz="2850" b="0">
                <a:solidFill>
                  <a:srgbClr val="102F46"/>
                </a:solidFill>
                <a:latin typeface="DejaVu Sans"/>
                <a:ea typeface="DejaVu Sans"/>
                <a:cs typeface="DejaVu Sans"/>
              </a:defRPr>
            </a:lvl6pPr>
            <a:lvl7pPr>
              <a:defRPr sz="2850" b="0">
                <a:solidFill>
                  <a:srgbClr val="102F46"/>
                </a:solidFill>
                <a:latin typeface="DejaVu Sans"/>
                <a:ea typeface="DejaVu Sans"/>
                <a:cs typeface="DejaVu Sans"/>
              </a:defRPr>
            </a:lvl7pPr>
            <a:lvl8pPr>
              <a:defRPr sz="2850" b="0">
                <a:solidFill>
                  <a:srgbClr val="102F46"/>
                </a:solidFill>
                <a:latin typeface="DejaVu Sans"/>
                <a:ea typeface="DejaVu Sans"/>
                <a:cs typeface="DejaVu Sans"/>
              </a:defRPr>
            </a:lvl8pPr>
            <a:lvl9pPr>
              <a:defRPr sz="2850" b="0">
                <a:solidFill>
                  <a:srgbClr val="102F46"/>
                </a:solidFill>
                <a:latin typeface="DejaVu Sans"/>
                <a:ea typeface="DejaVu Sans"/>
                <a:cs typeface="DejaVu Sans"/>
              </a:defRPr>
            </a:lvl9pPr>
          </a:lstStyle>
          <a:p>
            <a:pPr>
              <a:defRPr sz="2850" b="0">
                <a:solidFill>
                  <a:srgbClr val="102F46"/>
                </a:solidFill>
                <a:latin typeface="DejaVu Sans"/>
                <a:ea typeface="DejaVu Sans"/>
                <a:cs typeface="DejaVu Sans"/>
              </a:defRPr>
            </a:pPr>
            <a:r>
              <a:rPr sz="2850" b="0">
                <a:solidFill>
                  <a:srgbClr val="102F46"/>
                </a:solidFill>
                <a:latin typeface="DejaVu Sans"/>
                <a:ea typeface="DejaVu Sans"/>
                <a:cs typeface="DejaVu Sans"/>
              </a:rPr>
              <a:t>↕</a:t>
            </a:r>
          </a:p>
        </p:txBody>
      </p:sp>
      <p:sp>
        <p:nvSpPr>
          <p:cNvPr id="18" name="Rectangle 17">
            <a:extLst>
              <a:ext uri="{FF2B5EF4-FFF2-40B4-BE49-F238E27FC236}">
                <a16:creationId xmlns:a16="http://schemas.microsoft.com/office/drawing/2014/main" id="{ED541439-EB36-4344-9DE7-4E38510188CD}"/>
              </a:ext>
            </a:extLst>
          </p:cNvPr>
          <p:cNvSpPr>
            <a:spLocks noGrp="1"/>
          </p:cNvSpPr>
          <p:nvPr/>
        </p:nvSpPr>
        <p:spPr>
          <a:xfrm>
            <a:off x="1762125" y="3362325"/>
            <a:ext cx="571500" cy="476250"/>
          </a:xfrm>
          <a:prstGeom prst="rect">
            <a:avLst/>
          </a:prstGeom>
          <a:noFill/>
          <a:ln w="0">
            <a:noFill/>
            <a:prstDash val="solid"/>
          </a:ln>
        </p:spPr>
        <p:txBody>
          <a:bodyPr lIns="0" tIns="0" rIns="0" bIns="0" anchor="t"/>
          <a:lstStyle>
            <a:defPPr>
              <a:defRPr sz="2850" b="0">
                <a:solidFill>
                  <a:srgbClr val="102F46"/>
                </a:solidFill>
                <a:latin typeface="DejaVu Sans"/>
                <a:ea typeface="DejaVu Sans"/>
                <a:cs typeface="DejaVu Sans"/>
              </a:defRPr>
            </a:defPPr>
            <a:lvl1pPr>
              <a:defRPr sz="2850" b="0">
                <a:solidFill>
                  <a:srgbClr val="102F46"/>
                </a:solidFill>
                <a:latin typeface="DejaVu Sans"/>
                <a:ea typeface="DejaVu Sans"/>
                <a:cs typeface="DejaVu Sans"/>
              </a:defRPr>
            </a:lvl1pPr>
            <a:lvl2pPr>
              <a:defRPr sz="2850" b="0">
                <a:solidFill>
                  <a:srgbClr val="102F46"/>
                </a:solidFill>
                <a:latin typeface="DejaVu Sans"/>
                <a:ea typeface="DejaVu Sans"/>
                <a:cs typeface="DejaVu Sans"/>
              </a:defRPr>
            </a:lvl2pPr>
            <a:lvl3pPr>
              <a:defRPr sz="2850" b="0">
                <a:solidFill>
                  <a:srgbClr val="102F46"/>
                </a:solidFill>
                <a:latin typeface="DejaVu Sans"/>
                <a:ea typeface="DejaVu Sans"/>
                <a:cs typeface="DejaVu Sans"/>
              </a:defRPr>
            </a:lvl3pPr>
            <a:lvl4pPr>
              <a:defRPr sz="2850" b="0">
                <a:solidFill>
                  <a:srgbClr val="102F46"/>
                </a:solidFill>
                <a:latin typeface="DejaVu Sans"/>
                <a:ea typeface="DejaVu Sans"/>
                <a:cs typeface="DejaVu Sans"/>
              </a:defRPr>
            </a:lvl4pPr>
            <a:lvl5pPr>
              <a:defRPr sz="2850" b="0">
                <a:solidFill>
                  <a:srgbClr val="102F46"/>
                </a:solidFill>
                <a:latin typeface="DejaVu Sans"/>
                <a:ea typeface="DejaVu Sans"/>
                <a:cs typeface="DejaVu Sans"/>
              </a:defRPr>
            </a:lvl5pPr>
            <a:lvl6pPr>
              <a:defRPr sz="2850" b="0">
                <a:solidFill>
                  <a:srgbClr val="102F46"/>
                </a:solidFill>
                <a:latin typeface="DejaVu Sans"/>
                <a:ea typeface="DejaVu Sans"/>
                <a:cs typeface="DejaVu Sans"/>
              </a:defRPr>
            </a:lvl6pPr>
            <a:lvl7pPr>
              <a:defRPr sz="2850" b="0">
                <a:solidFill>
                  <a:srgbClr val="102F46"/>
                </a:solidFill>
                <a:latin typeface="DejaVu Sans"/>
                <a:ea typeface="DejaVu Sans"/>
                <a:cs typeface="DejaVu Sans"/>
              </a:defRPr>
            </a:lvl7pPr>
            <a:lvl8pPr>
              <a:defRPr sz="2850" b="0">
                <a:solidFill>
                  <a:srgbClr val="102F46"/>
                </a:solidFill>
                <a:latin typeface="DejaVu Sans"/>
                <a:ea typeface="DejaVu Sans"/>
                <a:cs typeface="DejaVu Sans"/>
              </a:defRPr>
            </a:lvl8pPr>
            <a:lvl9pPr>
              <a:defRPr sz="2850" b="0">
                <a:solidFill>
                  <a:srgbClr val="102F46"/>
                </a:solidFill>
                <a:latin typeface="DejaVu Sans"/>
                <a:ea typeface="DejaVu Sans"/>
                <a:cs typeface="DejaVu Sans"/>
              </a:defRPr>
            </a:lvl9pPr>
          </a:lstStyle>
          <a:p>
            <a:pPr>
              <a:defRPr sz="2850" b="0">
                <a:solidFill>
                  <a:srgbClr val="102F46"/>
                </a:solidFill>
                <a:latin typeface="DejaVu Sans"/>
                <a:ea typeface="DejaVu Sans"/>
                <a:cs typeface="DejaVu Sans"/>
              </a:defRPr>
            </a:pPr>
            <a:r>
              <a:rPr sz="2850" b="0">
                <a:solidFill>
                  <a:srgbClr val="102F46"/>
                </a:solidFill>
                <a:latin typeface="DejaVu Sans"/>
                <a:ea typeface="DejaVu Sans"/>
                <a:cs typeface="DejaVu Sans"/>
              </a:rPr>
              <a:t>↓</a:t>
            </a:r>
          </a:p>
        </p:txBody>
      </p:sp>
      <p:sp>
        <p:nvSpPr>
          <p:cNvPr id="19" name="Rectangle 18">
            <a:extLst>
              <a:ext uri="{FF2B5EF4-FFF2-40B4-BE49-F238E27FC236}">
                <a16:creationId xmlns:a16="http://schemas.microsoft.com/office/drawing/2014/main" id="{4BDD366A-6580-4308-8649-E8A65C4AD3A5}"/>
              </a:ext>
            </a:extLst>
          </p:cNvPr>
          <p:cNvSpPr>
            <a:spLocks noGrp="1"/>
          </p:cNvSpPr>
          <p:nvPr/>
        </p:nvSpPr>
        <p:spPr>
          <a:xfrm>
            <a:off x="8858250" y="4143375"/>
            <a:ext cx="2714625" cy="1095375"/>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Simulator reports activation</a:t>
            </a:r>
          </a:p>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and expiry through FastAPI</a:t>
            </a:r>
          </a:p>
        </p:txBody>
      </p:sp>
      <p:sp>
        <p:nvSpPr>
          <p:cNvPr id="20" name="Rectangle 19">
            <a:extLst>
              <a:ext uri="{FF2B5EF4-FFF2-40B4-BE49-F238E27FC236}">
                <a16:creationId xmlns:a16="http://schemas.microsoft.com/office/drawing/2014/main" id="{EC59792F-FDA4-40DF-897B-0F0C4BA923A2}"/>
              </a:ext>
            </a:extLst>
          </p:cNvPr>
          <p:cNvSpPr>
            <a:spLocks noGrp="1"/>
          </p:cNvSpPr>
          <p:nvPr/>
        </p:nvSpPr>
        <p:spPr>
          <a:xfrm>
            <a:off x="609600" y="3762375"/>
            <a:ext cx="2952750" cy="342900"/>
          </a:xfrm>
          <a:prstGeom prst="rect">
            <a:avLst/>
          </a:prstGeom>
          <a:noFill/>
          <a:ln w="0">
            <a:noFill/>
            <a:prstDash val="solid"/>
          </a:ln>
        </p:spPr>
        <p:txBody>
          <a:bodyPr lIns="0" tIns="0" rIns="0" bIns="0" anchor="t"/>
          <a:lstStyle>
            <a:defPPr>
              <a:defRPr sz="1500" b="0">
                <a:solidFill>
                  <a:srgbClr val="506777"/>
                </a:solidFill>
                <a:latin typeface="DejaVu Sans"/>
                <a:ea typeface="DejaVu Sans"/>
                <a:cs typeface="DejaVu Sans"/>
              </a:defRPr>
            </a:defPPr>
            <a:lvl1pPr>
              <a:defRPr sz="1500" b="0">
                <a:solidFill>
                  <a:srgbClr val="506777"/>
                </a:solidFill>
                <a:latin typeface="DejaVu Sans"/>
                <a:ea typeface="DejaVu Sans"/>
                <a:cs typeface="DejaVu Sans"/>
              </a:defRPr>
            </a:lvl1pPr>
            <a:lvl2pPr>
              <a:defRPr sz="1500" b="0">
                <a:solidFill>
                  <a:srgbClr val="506777"/>
                </a:solidFill>
                <a:latin typeface="DejaVu Sans"/>
                <a:ea typeface="DejaVu Sans"/>
                <a:cs typeface="DejaVu Sans"/>
              </a:defRPr>
            </a:lvl2pPr>
            <a:lvl3pPr>
              <a:defRPr sz="1500" b="0">
                <a:solidFill>
                  <a:srgbClr val="506777"/>
                </a:solidFill>
                <a:latin typeface="DejaVu Sans"/>
                <a:ea typeface="DejaVu Sans"/>
                <a:cs typeface="DejaVu Sans"/>
              </a:defRPr>
            </a:lvl3pPr>
            <a:lvl4pPr>
              <a:defRPr sz="1500" b="0">
                <a:solidFill>
                  <a:srgbClr val="506777"/>
                </a:solidFill>
                <a:latin typeface="DejaVu Sans"/>
                <a:ea typeface="DejaVu Sans"/>
                <a:cs typeface="DejaVu Sans"/>
              </a:defRPr>
            </a:lvl4pPr>
            <a:lvl5pPr>
              <a:defRPr sz="1500" b="0">
                <a:solidFill>
                  <a:srgbClr val="506777"/>
                </a:solidFill>
                <a:latin typeface="DejaVu Sans"/>
                <a:ea typeface="DejaVu Sans"/>
                <a:cs typeface="DejaVu Sans"/>
              </a:defRPr>
            </a:lvl5pPr>
            <a:lvl6pPr>
              <a:defRPr sz="1500" b="0">
                <a:solidFill>
                  <a:srgbClr val="506777"/>
                </a:solidFill>
                <a:latin typeface="DejaVu Sans"/>
                <a:ea typeface="DejaVu Sans"/>
                <a:cs typeface="DejaVu Sans"/>
              </a:defRPr>
            </a:lvl6pPr>
            <a:lvl7pPr>
              <a:defRPr sz="1500" b="0">
                <a:solidFill>
                  <a:srgbClr val="506777"/>
                </a:solidFill>
                <a:latin typeface="DejaVu Sans"/>
                <a:ea typeface="DejaVu Sans"/>
                <a:cs typeface="DejaVu Sans"/>
              </a:defRPr>
            </a:lvl7pPr>
            <a:lvl8pPr>
              <a:defRPr sz="1500" b="0">
                <a:solidFill>
                  <a:srgbClr val="506777"/>
                </a:solidFill>
                <a:latin typeface="DejaVu Sans"/>
                <a:ea typeface="DejaVu Sans"/>
                <a:cs typeface="DejaVu Sans"/>
              </a:defRPr>
            </a:lvl8pPr>
            <a:lvl9pPr>
              <a:defRPr sz="1500" b="0">
                <a:solidFill>
                  <a:srgbClr val="506777"/>
                </a:solidFill>
                <a:latin typeface="DejaVu Sans"/>
                <a:ea typeface="DejaVu Sans"/>
                <a:cs typeface="DejaVu Sans"/>
              </a:defRPr>
            </a:lvl9pPr>
          </a:lstStyle>
          <a:p>
            <a:pPr>
              <a:defRPr sz="1500" b="0">
                <a:solidFill>
                  <a:srgbClr val="506777"/>
                </a:solidFill>
                <a:latin typeface="DejaVu Sans"/>
                <a:ea typeface="DejaVu Sans"/>
                <a:cs typeface="DejaVu Sans"/>
              </a:defRPr>
            </a:pPr>
            <a:r>
              <a:rPr sz="1500" b="0">
                <a:solidFill>
                  <a:srgbClr val="506777"/>
                </a:solidFill>
                <a:latin typeface="DejaVu Sans"/>
                <a:ea typeface="DejaVu Sans"/>
                <a:cs typeface="DejaVu Sans"/>
              </a:rPr>
              <a:t>Customer enters token</a:t>
            </a:r>
          </a:p>
        </p:txBody>
      </p:sp>
      <p:sp>
        <p:nvSpPr>
          <p:cNvPr id="21" name="Rectangle 20">
            <a:extLst>
              <a:ext uri="{FF2B5EF4-FFF2-40B4-BE49-F238E27FC236}">
                <a16:creationId xmlns:a16="http://schemas.microsoft.com/office/drawing/2014/main" id="{97F45FFE-5099-4D95-8C1A-9420A0B04F10}"/>
              </a:ext>
            </a:extLst>
          </p:cNvPr>
          <p:cNvSpPr>
            <a:spLocks noGrp="1"/>
          </p:cNvSpPr>
          <p:nvPr/>
        </p:nvSpPr>
        <p:spPr>
          <a:xfrm>
            <a:off x="571500" y="5600700"/>
            <a:ext cx="10953750" cy="704850"/>
          </a:xfrm>
          <a:prstGeom prst="rect">
            <a:avLst/>
          </a:prstGeom>
          <a:noFill/>
          <a:ln w="0">
            <a:noFill/>
            <a:prstDash val="solid"/>
          </a:ln>
        </p:spPr>
        <p:txBody>
          <a:bodyPr lIns="0" tIns="0" rIns="0" bIns="0" anchor="t"/>
          <a:lstStyle>
            <a:defPPr>
              <a:defRPr sz="1950" b="1">
                <a:solidFill>
                  <a:srgbClr val="102F46"/>
                </a:solidFill>
                <a:latin typeface="DejaVu Sans"/>
                <a:ea typeface="DejaVu Sans"/>
                <a:cs typeface="DejaVu Sans"/>
              </a:defRPr>
            </a:defPPr>
            <a:lvl1pPr>
              <a:defRPr sz="1950" b="1">
                <a:solidFill>
                  <a:srgbClr val="102F46"/>
                </a:solidFill>
                <a:latin typeface="DejaVu Sans"/>
                <a:ea typeface="DejaVu Sans"/>
                <a:cs typeface="DejaVu Sans"/>
              </a:defRPr>
            </a:lvl1pPr>
            <a:lvl2pPr>
              <a:defRPr sz="1950" b="1">
                <a:solidFill>
                  <a:srgbClr val="102F46"/>
                </a:solidFill>
                <a:latin typeface="DejaVu Sans"/>
                <a:ea typeface="DejaVu Sans"/>
                <a:cs typeface="DejaVu Sans"/>
              </a:defRPr>
            </a:lvl2pPr>
            <a:lvl3pPr>
              <a:defRPr sz="1950" b="1">
                <a:solidFill>
                  <a:srgbClr val="102F46"/>
                </a:solidFill>
                <a:latin typeface="DejaVu Sans"/>
                <a:ea typeface="DejaVu Sans"/>
                <a:cs typeface="DejaVu Sans"/>
              </a:defRPr>
            </a:lvl3pPr>
            <a:lvl4pPr>
              <a:defRPr sz="1950" b="1">
                <a:solidFill>
                  <a:srgbClr val="102F46"/>
                </a:solidFill>
                <a:latin typeface="DejaVu Sans"/>
                <a:ea typeface="DejaVu Sans"/>
                <a:cs typeface="DejaVu Sans"/>
              </a:defRPr>
            </a:lvl4pPr>
            <a:lvl5pPr>
              <a:defRPr sz="1950" b="1">
                <a:solidFill>
                  <a:srgbClr val="102F46"/>
                </a:solidFill>
                <a:latin typeface="DejaVu Sans"/>
                <a:ea typeface="DejaVu Sans"/>
                <a:cs typeface="DejaVu Sans"/>
              </a:defRPr>
            </a:lvl5pPr>
            <a:lvl6pPr>
              <a:defRPr sz="1950" b="1">
                <a:solidFill>
                  <a:srgbClr val="102F46"/>
                </a:solidFill>
                <a:latin typeface="DejaVu Sans"/>
                <a:ea typeface="DejaVu Sans"/>
                <a:cs typeface="DejaVu Sans"/>
              </a:defRPr>
            </a:lvl6pPr>
            <a:lvl7pPr>
              <a:defRPr sz="1950" b="1">
                <a:solidFill>
                  <a:srgbClr val="102F46"/>
                </a:solidFill>
                <a:latin typeface="DejaVu Sans"/>
                <a:ea typeface="DejaVu Sans"/>
                <a:cs typeface="DejaVu Sans"/>
              </a:defRPr>
            </a:lvl7pPr>
            <a:lvl8pPr>
              <a:defRPr sz="1950" b="1">
                <a:solidFill>
                  <a:srgbClr val="102F46"/>
                </a:solidFill>
                <a:latin typeface="DejaVu Sans"/>
                <a:ea typeface="DejaVu Sans"/>
                <a:cs typeface="DejaVu Sans"/>
              </a:defRPr>
            </a:lvl8pPr>
            <a:lvl9pPr>
              <a:defRPr sz="1950" b="1">
                <a:solidFill>
                  <a:srgbClr val="102F46"/>
                </a:solidFill>
                <a:latin typeface="DejaVu Sans"/>
                <a:ea typeface="DejaVu Sans"/>
                <a:cs typeface="DejaVu Sans"/>
              </a:defRPr>
            </a:lvl9pPr>
          </a:lstStyle>
          <a:p>
            <a:pPr>
              <a:defRPr sz="1950" b="1">
                <a:solidFill>
                  <a:srgbClr val="102F46"/>
                </a:solidFill>
                <a:latin typeface="DejaVu Sans"/>
                <a:ea typeface="DejaVu Sans"/>
                <a:cs typeface="DejaVu Sans"/>
              </a:defRPr>
            </a:pPr>
            <a:r>
              <a:rPr sz="1950" b="1">
                <a:solidFill>
                  <a:srgbClr val="102F46"/>
                </a:solidFill>
                <a:latin typeface="DejaVu Sans"/>
                <a:ea typeface="DejaVu Sans"/>
                <a:cs typeface="DejaVu Sans"/>
              </a:rPr>
              <a:t>Experiment: verified payment → issued token → activation → credit expiry → locked device</a:t>
            </a:r>
          </a:p>
        </p:txBody>
      </p:sp>
    </p:spTree>
    <p:extLst>
      <p:ext uri="{BB962C8B-B14F-4D97-AF65-F5344CB8AC3E}">
        <p14:creationId xmlns:p14="http://schemas.microsoft.com/office/powerpoint/2010/main" val="1470664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F00625F6-0EF6-4DB9-A4DD-E2EB78FF6CB6}"/>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1C23CEB1-694B-4047-887E-C8A589D2929E}"/>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Supporting platform features</a:t>
            </a:r>
          </a:p>
        </p:txBody>
      </p:sp>
      <p:sp>
        <p:nvSpPr>
          <p:cNvPr id="3" name="Rectangle 2">
            <a:extLst>
              <a:ext uri="{FF2B5EF4-FFF2-40B4-BE49-F238E27FC236}">
                <a16:creationId xmlns:a16="http://schemas.microsoft.com/office/drawing/2014/main" id="{6CBEA857-CFD4-4AD0-9E4D-8BFB441B8A65}"/>
              </a:ext>
            </a:extLst>
          </p:cNvPr>
          <p:cNvSpPr>
            <a:spLocks noGrp="1"/>
          </p:cNvSpPr>
          <p:nvPr/>
        </p:nvSpPr>
        <p:spPr>
          <a:xfrm>
            <a:off x="571500" y="1160340"/>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PAYGO is the core. These sections widen the platform’s use.</a:t>
            </a:r>
          </a:p>
        </p:txBody>
      </p:sp>
      <p:sp>
        <p:nvSpPr>
          <p:cNvPr id="4" name="Rectangle 3">
            <a:extLst>
              <a:ext uri="{FF2B5EF4-FFF2-40B4-BE49-F238E27FC236}">
                <a16:creationId xmlns:a16="http://schemas.microsoft.com/office/drawing/2014/main" id="{C8615F0F-2475-47FA-8A22-648B5DF8D6F5}"/>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08</a:t>
            </a:r>
          </a:p>
        </p:txBody>
      </p:sp>
      <p:pic>
        <p:nvPicPr>
          <p:cNvPr id="5" name="Picture 4">
            <a:extLst>
              <a:ext uri="{FF2B5EF4-FFF2-40B4-BE49-F238E27FC236}">
                <a16:creationId xmlns:a16="http://schemas.microsoft.com/office/drawing/2014/main" id="{D0C518DA-1B98-4DF6-BB31-4DA7A79F6C28}"/>
              </a:ext>
            </a:extLst>
          </p:cNvPr>
          <p:cNvPicPr>
            <a:picLocks noChangeAspect="1"/>
          </p:cNvPicPr>
          <p:nvPr/>
        </p:nvPicPr>
        <p:blipFill>
          <a:blip r:embed="rId3"/>
          <a:srcRect l="2000" t="8000" r="2000" b="35000"/>
          <a:stretch/>
        </p:blipFill>
        <p:spPr>
          <a:xfrm>
            <a:off x="571500" y="1828800"/>
            <a:ext cx="5238750" cy="1619250"/>
          </a:xfrm>
          <a:prstGeom prst="rect">
            <a:avLst/>
          </a:prstGeom>
        </p:spPr>
      </p:pic>
      <p:sp>
        <p:nvSpPr>
          <p:cNvPr id="6" name="Rectangle 5">
            <a:extLst>
              <a:ext uri="{FF2B5EF4-FFF2-40B4-BE49-F238E27FC236}">
                <a16:creationId xmlns:a16="http://schemas.microsoft.com/office/drawing/2014/main" id="{2B1A7348-073E-4E54-AED7-EE462C922A25}"/>
              </a:ext>
            </a:extLst>
          </p:cNvPr>
          <p:cNvSpPr>
            <a:spLocks noGrp="1"/>
          </p:cNvSpPr>
          <p:nvPr/>
        </p:nvSpPr>
        <p:spPr>
          <a:xfrm>
            <a:off x="571500" y="3505200"/>
            <a:ext cx="5238750" cy="30480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Shopping</a:t>
            </a:r>
          </a:p>
        </p:txBody>
      </p:sp>
      <p:sp>
        <p:nvSpPr>
          <p:cNvPr id="7" name="Rectangle 6">
            <a:extLst>
              <a:ext uri="{FF2B5EF4-FFF2-40B4-BE49-F238E27FC236}">
                <a16:creationId xmlns:a16="http://schemas.microsoft.com/office/drawing/2014/main" id="{2916207B-85F3-4684-813C-95E7D8A2166E}"/>
              </a:ext>
            </a:extLst>
          </p:cNvPr>
          <p:cNvSpPr>
            <a:spLocks noGrp="1"/>
          </p:cNvSpPr>
          <p:nvPr/>
        </p:nvSpPr>
        <p:spPr>
          <a:xfrm>
            <a:off x="571500" y="3848100"/>
            <a:ext cx="5238750" cy="352425"/>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dirty="0">
                <a:solidFill>
                  <a:srgbClr val="506777"/>
                </a:solidFill>
                <a:latin typeface="DejaVu Sans"/>
                <a:ea typeface="DejaVu Sans"/>
                <a:cs typeface="DejaVu Sans"/>
              </a:rPr>
              <a:t>Solar panels, batteries</a:t>
            </a:r>
            <a:r>
              <a:rPr lang="en-GB" sz="1575" b="0" dirty="0">
                <a:solidFill>
                  <a:srgbClr val="506777"/>
                </a:solidFill>
                <a:latin typeface="DejaVu Sans"/>
                <a:ea typeface="DejaVu Sans"/>
                <a:cs typeface="DejaVu Sans"/>
              </a:rPr>
              <a:t>,</a:t>
            </a:r>
            <a:r>
              <a:rPr sz="1575" b="0" dirty="0">
                <a:solidFill>
                  <a:srgbClr val="506777"/>
                </a:solidFill>
                <a:latin typeface="DejaVu Sans"/>
                <a:ea typeface="DejaVu Sans"/>
                <a:cs typeface="DejaVu Sans"/>
              </a:rPr>
              <a:t> inverters</a:t>
            </a:r>
            <a:r>
              <a:rPr lang="en-GB" sz="1575" b="0" dirty="0">
                <a:solidFill>
                  <a:srgbClr val="506777"/>
                </a:solidFill>
                <a:latin typeface="DejaVu Sans"/>
                <a:ea typeface="DejaVu Sans"/>
                <a:cs typeface="DejaVu Sans"/>
              </a:rPr>
              <a:t> etc.</a:t>
            </a:r>
            <a:endParaRPr sz="1575" b="0" dirty="0">
              <a:solidFill>
                <a:srgbClr val="506777"/>
              </a:solidFill>
              <a:latin typeface="DejaVu Sans"/>
              <a:ea typeface="DejaVu Sans"/>
              <a:cs typeface="DejaVu Sans"/>
            </a:endParaRPr>
          </a:p>
        </p:txBody>
      </p:sp>
      <p:pic>
        <p:nvPicPr>
          <p:cNvPr id="8" name="Picture 7">
            <a:extLst>
              <a:ext uri="{FF2B5EF4-FFF2-40B4-BE49-F238E27FC236}">
                <a16:creationId xmlns:a16="http://schemas.microsoft.com/office/drawing/2014/main" id="{8C29DFCC-3B95-4FB4-BFBE-7B27A1397B0E}"/>
              </a:ext>
            </a:extLst>
          </p:cNvPr>
          <p:cNvPicPr>
            <a:picLocks noChangeAspect="1"/>
          </p:cNvPicPr>
          <p:nvPr/>
        </p:nvPicPr>
        <p:blipFill>
          <a:blip r:embed="rId4"/>
          <a:srcRect l="2000" t="8000" r="2000" b="35000"/>
          <a:stretch/>
        </p:blipFill>
        <p:spPr>
          <a:xfrm>
            <a:off x="6334125" y="1828800"/>
            <a:ext cx="5238750" cy="1619250"/>
          </a:xfrm>
          <a:prstGeom prst="rect">
            <a:avLst/>
          </a:prstGeom>
        </p:spPr>
      </p:pic>
      <p:sp>
        <p:nvSpPr>
          <p:cNvPr id="9" name="Rectangle 8">
            <a:extLst>
              <a:ext uri="{FF2B5EF4-FFF2-40B4-BE49-F238E27FC236}">
                <a16:creationId xmlns:a16="http://schemas.microsoft.com/office/drawing/2014/main" id="{89C57CBB-EBBF-4FBA-8854-D3C29D4F35F0}"/>
              </a:ext>
            </a:extLst>
          </p:cNvPr>
          <p:cNvSpPr>
            <a:spLocks noGrp="1"/>
          </p:cNvSpPr>
          <p:nvPr/>
        </p:nvSpPr>
        <p:spPr>
          <a:xfrm>
            <a:off x="6334125" y="3505200"/>
            <a:ext cx="5238750" cy="30480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Marketplace</a:t>
            </a:r>
          </a:p>
        </p:txBody>
      </p:sp>
      <p:sp>
        <p:nvSpPr>
          <p:cNvPr id="10" name="Rectangle 9">
            <a:extLst>
              <a:ext uri="{FF2B5EF4-FFF2-40B4-BE49-F238E27FC236}">
                <a16:creationId xmlns:a16="http://schemas.microsoft.com/office/drawing/2014/main" id="{FC28AFF3-A6A4-4E47-ABC6-D6FBFD992446}"/>
              </a:ext>
            </a:extLst>
          </p:cNvPr>
          <p:cNvSpPr>
            <a:spLocks noGrp="1"/>
          </p:cNvSpPr>
          <p:nvPr/>
        </p:nvSpPr>
        <p:spPr>
          <a:xfrm>
            <a:off x="6334125" y="3848100"/>
            <a:ext cx="5238750" cy="352425"/>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a:solidFill>
                  <a:srgbClr val="506777"/>
                </a:solidFill>
                <a:latin typeface="DejaVu Sans"/>
                <a:ea typeface="DejaVu Sans"/>
                <a:cs typeface="DejaVu Sans"/>
              </a:rPr>
              <a:t>Solar appliances and accessories.</a:t>
            </a:r>
          </a:p>
        </p:txBody>
      </p:sp>
      <p:pic>
        <p:nvPicPr>
          <p:cNvPr id="11" name="Picture 10">
            <a:extLst>
              <a:ext uri="{FF2B5EF4-FFF2-40B4-BE49-F238E27FC236}">
                <a16:creationId xmlns:a16="http://schemas.microsoft.com/office/drawing/2014/main" id="{526A0BD0-F9AD-4F9D-823A-5EFCF2E79B51}"/>
              </a:ext>
            </a:extLst>
          </p:cNvPr>
          <p:cNvPicPr>
            <a:picLocks noChangeAspect="1"/>
          </p:cNvPicPr>
          <p:nvPr/>
        </p:nvPicPr>
        <p:blipFill>
          <a:blip r:embed="rId5"/>
          <a:srcRect l="2000" t="8000" r="2000" b="35000"/>
          <a:stretch/>
        </p:blipFill>
        <p:spPr>
          <a:xfrm>
            <a:off x="571500" y="4105275"/>
            <a:ext cx="5238750" cy="1619250"/>
          </a:xfrm>
          <a:prstGeom prst="rect">
            <a:avLst/>
          </a:prstGeom>
        </p:spPr>
      </p:pic>
      <p:sp>
        <p:nvSpPr>
          <p:cNvPr id="12" name="Rectangle 11">
            <a:extLst>
              <a:ext uri="{FF2B5EF4-FFF2-40B4-BE49-F238E27FC236}">
                <a16:creationId xmlns:a16="http://schemas.microsoft.com/office/drawing/2014/main" id="{98CBD54D-253A-4478-B5D8-4C33FDC89D39}"/>
              </a:ext>
            </a:extLst>
          </p:cNvPr>
          <p:cNvSpPr>
            <a:spLocks noGrp="1"/>
          </p:cNvSpPr>
          <p:nvPr/>
        </p:nvSpPr>
        <p:spPr>
          <a:xfrm>
            <a:off x="571500" y="5781675"/>
            <a:ext cx="5238750" cy="30480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Sell With Us</a:t>
            </a:r>
          </a:p>
        </p:txBody>
      </p:sp>
      <p:sp>
        <p:nvSpPr>
          <p:cNvPr id="13" name="Rectangle 12">
            <a:extLst>
              <a:ext uri="{FF2B5EF4-FFF2-40B4-BE49-F238E27FC236}">
                <a16:creationId xmlns:a16="http://schemas.microsoft.com/office/drawing/2014/main" id="{746E84C4-7D1E-4884-A69F-52472DEEDE05}"/>
              </a:ext>
            </a:extLst>
          </p:cNvPr>
          <p:cNvSpPr>
            <a:spLocks noGrp="1"/>
          </p:cNvSpPr>
          <p:nvPr/>
        </p:nvSpPr>
        <p:spPr>
          <a:xfrm>
            <a:off x="571500" y="6124575"/>
            <a:ext cx="5238750" cy="352425"/>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a:solidFill>
                  <a:srgbClr val="506777"/>
                </a:solidFill>
                <a:latin typeface="DejaVu Sans"/>
                <a:ea typeface="DejaVu Sans"/>
                <a:cs typeface="DejaVu Sans"/>
              </a:rPr>
              <a:t>Seller accounts, listings and photo uploads.</a:t>
            </a:r>
          </a:p>
        </p:txBody>
      </p:sp>
      <p:pic>
        <p:nvPicPr>
          <p:cNvPr id="14" name="Picture 13">
            <a:extLst>
              <a:ext uri="{FF2B5EF4-FFF2-40B4-BE49-F238E27FC236}">
                <a16:creationId xmlns:a16="http://schemas.microsoft.com/office/drawing/2014/main" id="{0D9B7B81-1CB2-43BE-A2BE-DB1A5D670791}"/>
              </a:ext>
            </a:extLst>
          </p:cNvPr>
          <p:cNvPicPr>
            <a:picLocks noChangeAspect="1"/>
          </p:cNvPicPr>
          <p:nvPr/>
        </p:nvPicPr>
        <p:blipFill>
          <a:blip r:embed="rId6"/>
          <a:srcRect l="2000" t="8000" r="2000" b="35000"/>
          <a:stretch/>
        </p:blipFill>
        <p:spPr>
          <a:xfrm>
            <a:off x="6334125" y="4105275"/>
            <a:ext cx="5238750" cy="1619250"/>
          </a:xfrm>
          <a:prstGeom prst="rect">
            <a:avLst/>
          </a:prstGeom>
        </p:spPr>
      </p:pic>
      <p:sp>
        <p:nvSpPr>
          <p:cNvPr id="15" name="Rectangle 14">
            <a:extLst>
              <a:ext uri="{FF2B5EF4-FFF2-40B4-BE49-F238E27FC236}">
                <a16:creationId xmlns:a16="http://schemas.microsoft.com/office/drawing/2014/main" id="{2DF9B449-C989-4C55-81AA-9485C790D80C}"/>
              </a:ext>
            </a:extLst>
          </p:cNvPr>
          <p:cNvSpPr>
            <a:spLocks noGrp="1"/>
          </p:cNvSpPr>
          <p:nvPr/>
        </p:nvSpPr>
        <p:spPr>
          <a:xfrm>
            <a:off x="6334125" y="5781675"/>
            <a:ext cx="5238750" cy="304800"/>
          </a:xfrm>
          <a:prstGeom prst="rect">
            <a:avLst/>
          </a:prstGeom>
          <a:noFill/>
          <a:ln w="0">
            <a:noFill/>
            <a:prstDash val="solid"/>
          </a:ln>
        </p:spPr>
        <p:txBody>
          <a:bodyPr lIns="0" tIns="0" rIns="0" bIns="0" anchor="t"/>
          <a:lstStyle>
            <a:defPPr>
              <a:defRPr sz="1875" b="1">
                <a:solidFill>
                  <a:srgbClr val="102F46"/>
                </a:solidFill>
                <a:latin typeface="DejaVu Sans"/>
                <a:ea typeface="DejaVu Sans"/>
                <a:cs typeface="DejaVu Sans"/>
              </a:defRPr>
            </a:defPPr>
            <a:lvl1pPr>
              <a:defRPr sz="1875" b="1">
                <a:solidFill>
                  <a:srgbClr val="102F46"/>
                </a:solidFill>
                <a:latin typeface="DejaVu Sans"/>
                <a:ea typeface="DejaVu Sans"/>
                <a:cs typeface="DejaVu Sans"/>
              </a:defRPr>
            </a:lvl1pPr>
            <a:lvl2pPr>
              <a:defRPr sz="1875" b="1">
                <a:solidFill>
                  <a:srgbClr val="102F46"/>
                </a:solidFill>
                <a:latin typeface="DejaVu Sans"/>
                <a:ea typeface="DejaVu Sans"/>
                <a:cs typeface="DejaVu Sans"/>
              </a:defRPr>
            </a:lvl2pPr>
            <a:lvl3pPr>
              <a:defRPr sz="1875" b="1">
                <a:solidFill>
                  <a:srgbClr val="102F46"/>
                </a:solidFill>
                <a:latin typeface="DejaVu Sans"/>
                <a:ea typeface="DejaVu Sans"/>
                <a:cs typeface="DejaVu Sans"/>
              </a:defRPr>
            </a:lvl3pPr>
            <a:lvl4pPr>
              <a:defRPr sz="1875" b="1">
                <a:solidFill>
                  <a:srgbClr val="102F46"/>
                </a:solidFill>
                <a:latin typeface="DejaVu Sans"/>
                <a:ea typeface="DejaVu Sans"/>
                <a:cs typeface="DejaVu Sans"/>
              </a:defRPr>
            </a:lvl4pPr>
            <a:lvl5pPr>
              <a:defRPr sz="1875" b="1">
                <a:solidFill>
                  <a:srgbClr val="102F46"/>
                </a:solidFill>
                <a:latin typeface="DejaVu Sans"/>
                <a:ea typeface="DejaVu Sans"/>
                <a:cs typeface="DejaVu Sans"/>
              </a:defRPr>
            </a:lvl5pPr>
            <a:lvl6pPr>
              <a:defRPr sz="1875" b="1">
                <a:solidFill>
                  <a:srgbClr val="102F46"/>
                </a:solidFill>
                <a:latin typeface="DejaVu Sans"/>
                <a:ea typeface="DejaVu Sans"/>
                <a:cs typeface="DejaVu Sans"/>
              </a:defRPr>
            </a:lvl6pPr>
            <a:lvl7pPr>
              <a:defRPr sz="1875" b="1">
                <a:solidFill>
                  <a:srgbClr val="102F46"/>
                </a:solidFill>
                <a:latin typeface="DejaVu Sans"/>
                <a:ea typeface="DejaVu Sans"/>
                <a:cs typeface="DejaVu Sans"/>
              </a:defRPr>
            </a:lvl7pPr>
            <a:lvl8pPr>
              <a:defRPr sz="1875" b="1">
                <a:solidFill>
                  <a:srgbClr val="102F46"/>
                </a:solidFill>
                <a:latin typeface="DejaVu Sans"/>
                <a:ea typeface="DejaVu Sans"/>
                <a:cs typeface="DejaVu Sans"/>
              </a:defRPr>
            </a:lvl8pPr>
            <a:lvl9pPr>
              <a:defRPr sz="1875" b="1">
                <a:solidFill>
                  <a:srgbClr val="102F46"/>
                </a:solidFill>
                <a:latin typeface="DejaVu Sans"/>
                <a:ea typeface="DejaVu Sans"/>
                <a:cs typeface="DejaVu Sans"/>
              </a:defRPr>
            </a:lvl9pPr>
          </a:lstStyle>
          <a:p>
            <a:pPr>
              <a:defRPr sz="1875" b="1">
                <a:solidFill>
                  <a:srgbClr val="102F46"/>
                </a:solidFill>
                <a:latin typeface="DejaVu Sans"/>
                <a:ea typeface="DejaVu Sans"/>
                <a:cs typeface="DejaVu Sans"/>
              </a:defRPr>
            </a:pPr>
            <a:r>
              <a:rPr sz="1875" b="1">
                <a:solidFill>
                  <a:srgbClr val="102F46"/>
                </a:solidFill>
                <a:latin typeface="DejaVu Sans"/>
                <a:ea typeface="DejaVu Sans"/>
                <a:cs typeface="DejaVu Sans"/>
              </a:rPr>
              <a:t>Find a Professional</a:t>
            </a:r>
          </a:p>
        </p:txBody>
      </p:sp>
      <p:sp>
        <p:nvSpPr>
          <p:cNvPr id="16" name="Rectangle 15">
            <a:extLst>
              <a:ext uri="{FF2B5EF4-FFF2-40B4-BE49-F238E27FC236}">
                <a16:creationId xmlns:a16="http://schemas.microsoft.com/office/drawing/2014/main" id="{61EC2581-AB11-4782-A85C-9FACF2EB4FFE}"/>
              </a:ext>
            </a:extLst>
          </p:cNvPr>
          <p:cNvSpPr>
            <a:spLocks noGrp="1"/>
          </p:cNvSpPr>
          <p:nvPr/>
        </p:nvSpPr>
        <p:spPr>
          <a:xfrm>
            <a:off x="6334125" y="6124575"/>
            <a:ext cx="5238750" cy="352425"/>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a:solidFill>
                  <a:srgbClr val="506777"/>
                </a:solidFill>
                <a:latin typeface="DejaVu Sans"/>
                <a:ea typeface="DejaVu Sans"/>
                <a:cs typeface="DejaVu Sans"/>
              </a:rPr>
              <a:t>Search, hiring, learning and careers.</a:t>
            </a:r>
          </a:p>
        </p:txBody>
      </p:sp>
    </p:spTree>
    <p:extLst>
      <p:ext uri="{BB962C8B-B14F-4D97-AF65-F5344CB8AC3E}">
        <p14:creationId xmlns:p14="http://schemas.microsoft.com/office/powerpoint/2010/main" val="1901116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E8DFDEB-BF30-48A0-9B72-1A78CA115703}"/>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C3955681-A469-4FE5-9A0A-4EAC94F171D2}"/>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PAYGO demonstration and findings</a:t>
            </a:r>
          </a:p>
        </p:txBody>
      </p:sp>
      <p:sp>
        <p:nvSpPr>
          <p:cNvPr id="3" name="Rectangle 2">
            <a:extLst>
              <a:ext uri="{FF2B5EF4-FFF2-40B4-BE49-F238E27FC236}">
                <a16:creationId xmlns:a16="http://schemas.microsoft.com/office/drawing/2014/main" id="{B3123618-F781-4E6A-8E67-D31183777C40}"/>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Observed on 17 October 2026 using a test device and accelerated time</a:t>
            </a:r>
          </a:p>
        </p:txBody>
      </p:sp>
      <p:sp>
        <p:nvSpPr>
          <p:cNvPr id="4" name="Rectangle 3">
            <a:extLst>
              <a:ext uri="{FF2B5EF4-FFF2-40B4-BE49-F238E27FC236}">
                <a16:creationId xmlns:a16="http://schemas.microsoft.com/office/drawing/2014/main" id="{583735F8-2850-4C4C-A453-EC750D9E033F}"/>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09</a:t>
            </a:r>
          </a:p>
        </p:txBody>
      </p:sp>
      <p:pic>
        <p:nvPicPr>
          <p:cNvPr id="5" name="Picture 4">
            <a:extLst>
              <a:ext uri="{FF2B5EF4-FFF2-40B4-BE49-F238E27FC236}">
                <a16:creationId xmlns:a16="http://schemas.microsoft.com/office/drawing/2014/main" id="{7705EB41-6783-4582-AFE1-6F48EB48C71F}"/>
              </a:ext>
            </a:extLst>
          </p:cNvPr>
          <p:cNvPicPr>
            <a:picLocks noChangeAspect="1"/>
          </p:cNvPicPr>
          <p:nvPr/>
        </p:nvPicPr>
        <p:blipFill>
          <a:blip r:embed="rId3"/>
          <a:srcRect l="11500" t="14500" r="11500" b="49500"/>
          <a:stretch/>
        </p:blipFill>
        <p:spPr>
          <a:xfrm>
            <a:off x="571500" y="1866900"/>
            <a:ext cx="5238750" cy="2628900"/>
          </a:xfrm>
          <a:prstGeom prst="rect">
            <a:avLst/>
          </a:prstGeom>
        </p:spPr>
      </p:pic>
      <p:pic>
        <p:nvPicPr>
          <p:cNvPr id="6" name="Picture 5">
            <a:extLst>
              <a:ext uri="{FF2B5EF4-FFF2-40B4-BE49-F238E27FC236}">
                <a16:creationId xmlns:a16="http://schemas.microsoft.com/office/drawing/2014/main" id="{3D23198D-8153-4B68-97CD-1ADE3CF2407A}"/>
              </a:ext>
            </a:extLst>
          </p:cNvPr>
          <p:cNvPicPr>
            <a:picLocks noChangeAspect="1"/>
          </p:cNvPicPr>
          <p:nvPr/>
        </p:nvPicPr>
        <p:blipFill>
          <a:blip r:embed="rId4"/>
          <a:srcRect l="11500" t="13000" r="40000" b="37000"/>
          <a:stretch/>
        </p:blipFill>
        <p:spPr>
          <a:xfrm>
            <a:off x="6238875" y="1866900"/>
            <a:ext cx="5334000" cy="2990850"/>
          </a:xfrm>
          <a:prstGeom prst="rect">
            <a:avLst/>
          </a:prstGeom>
        </p:spPr>
      </p:pic>
      <p:sp>
        <p:nvSpPr>
          <p:cNvPr id="7" name="Rectangle 6">
            <a:extLst>
              <a:ext uri="{FF2B5EF4-FFF2-40B4-BE49-F238E27FC236}">
                <a16:creationId xmlns:a16="http://schemas.microsoft.com/office/drawing/2014/main" id="{79F53C1D-B9C7-4849-B0EC-E99D68A63279}"/>
              </a:ext>
            </a:extLst>
          </p:cNvPr>
          <p:cNvSpPr>
            <a:spLocks noGrp="1"/>
          </p:cNvSpPr>
          <p:nvPr/>
        </p:nvSpPr>
        <p:spPr>
          <a:xfrm>
            <a:off x="571500" y="4591050"/>
            <a:ext cx="5238750" cy="342900"/>
          </a:xfrm>
          <a:prstGeom prst="rect">
            <a:avLst/>
          </a:prstGeom>
          <a:noFill/>
          <a:ln w="0">
            <a:noFill/>
            <a:prstDash val="solid"/>
          </a:ln>
        </p:spPr>
        <p:txBody>
          <a:bodyPr lIns="0" tIns="0" rIns="0" bIns="0" anchor="t"/>
          <a:lstStyle>
            <a:defPPr>
              <a:defRPr sz="1950" b="1">
                <a:solidFill>
                  <a:srgbClr val="102F46"/>
                </a:solidFill>
                <a:latin typeface="DejaVu Sans"/>
                <a:ea typeface="DejaVu Sans"/>
                <a:cs typeface="DejaVu Sans"/>
              </a:defRPr>
            </a:defPPr>
            <a:lvl1pPr>
              <a:defRPr sz="1950" b="1">
                <a:solidFill>
                  <a:srgbClr val="102F46"/>
                </a:solidFill>
                <a:latin typeface="DejaVu Sans"/>
                <a:ea typeface="DejaVu Sans"/>
                <a:cs typeface="DejaVu Sans"/>
              </a:defRPr>
            </a:lvl1pPr>
            <a:lvl2pPr>
              <a:defRPr sz="1950" b="1">
                <a:solidFill>
                  <a:srgbClr val="102F46"/>
                </a:solidFill>
                <a:latin typeface="DejaVu Sans"/>
                <a:ea typeface="DejaVu Sans"/>
                <a:cs typeface="DejaVu Sans"/>
              </a:defRPr>
            </a:lvl2pPr>
            <a:lvl3pPr>
              <a:defRPr sz="1950" b="1">
                <a:solidFill>
                  <a:srgbClr val="102F46"/>
                </a:solidFill>
                <a:latin typeface="DejaVu Sans"/>
                <a:ea typeface="DejaVu Sans"/>
                <a:cs typeface="DejaVu Sans"/>
              </a:defRPr>
            </a:lvl3pPr>
            <a:lvl4pPr>
              <a:defRPr sz="1950" b="1">
                <a:solidFill>
                  <a:srgbClr val="102F46"/>
                </a:solidFill>
                <a:latin typeface="DejaVu Sans"/>
                <a:ea typeface="DejaVu Sans"/>
                <a:cs typeface="DejaVu Sans"/>
              </a:defRPr>
            </a:lvl4pPr>
            <a:lvl5pPr>
              <a:defRPr sz="1950" b="1">
                <a:solidFill>
                  <a:srgbClr val="102F46"/>
                </a:solidFill>
                <a:latin typeface="DejaVu Sans"/>
                <a:ea typeface="DejaVu Sans"/>
                <a:cs typeface="DejaVu Sans"/>
              </a:defRPr>
            </a:lvl5pPr>
            <a:lvl6pPr>
              <a:defRPr sz="1950" b="1">
                <a:solidFill>
                  <a:srgbClr val="102F46"/>
                </a:solidFill>
                <a:latin typeface="DejaVu Sans"/>
                <a:ea typeface="DejaVu Sans"/>
                <a:cs typeface="DejaVu Sans"/>
              </a:defRPr>
            </a:lvl6pPr>
            <a:lvl7pPr>
              <a:defRPr sz="1950" b="1">
                <a:solidFill>
                  <a:srgbClr val="102F46"/>
                </a:solidFill>
                <a:latin typeface="DejaVu Sans"/>
                <a:ea typeface="DejaVu Sans"/>
                <a:cs typeface="DejaVu Sans"/>
              </a:defRPr>
            </a:lvl7pPr>
            <a:lvl8pPr>
              <a:defRPr sz="1950" b="1">
                <a:solidFill>
                  <a:srgbClr val="102F46"/>
                </a:solidFill>
                <a:latin typeface="DejaVu Sans"/>
                <a:ea typeface="DejaVu Sans"/>
                <a:cs typeface="DejaVu Sans"/>
              </a:defRPr>
            </a:lvl8pPr>
            <a:lvl9pPr>
              <a:defRPr sz="1950" b="1">
                <a:solidFill>
                  <a:srgbClr val="102F46"/>
                </a:solidFill>
                <a:latin typeface="DejaVu Sans"/>
                <a:ea typeface="DejaVu Sans"/>
                <a:cs typeface="DejaVu Sans"/>
              </a:defRPr>
            </a:lvl9pPr>
          </a:lstStyle>
          <a:p>
            <a:pPr>
              <a:defRPr sz="1950" b="1">
                <a:solidFill>
                  <a:srgbClr val="102F46"/>
                </a:solidFill>
                <a:latin typeface="DejaVu Sans"/>
                <a:ea typeface="DejaVu Sans"/>
                <a:cs typeface="DejaVu Sans"/>
              </a:defRPr>
            </a:pPr>
            <a:r>
              <a:rPr sz="1950" b="1">
                <a:solidFill>
                  <a:srgbClr val="102F46"/>
                </a:solidFill>
                <a:latin typeface="DejaVu Sans"/>
                <a:ea typeface="DejaVu Sans"/>
                <a:cs typeface="DejaVu Sans"/>
              </a:rPr>
              <a:t>Customer evidence</a:t>
            </a:r>
          </a:p>
        </p:txBody>
      </p:sp>
      <p:sp>
        <p:nvSpPr>
          <p:cNvPr id="8" name="Rectangle 7">
            <a:extLst>
              <a:ext uri="{FF2B5EF4-FFF2-40B4-BE49-F238E27FC236}">
                <a16:creationId xmlns:a16="http://schemas.microsoft.com/office/drawing/2014/main" id="{59890385-C453-4784-82A0-6D26ADDA959C}"/>
              </a:ext>
            </a:extLst>
          </p:cNvPr>
          <p:cNvSpPr>
            <a:spLocks noGrp="1"/>
          </p:cNvSpPr>
          <p:nvPr/>
        </p:nvSpPr>
        <p:spPr>
          <a:xfrm>
            <a:off x="571500" y="5019675"/>
            <a:ext cx="5238750" cy="857250"/>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Daily payment: ₦1,000</a:t>
            </a:r>
          </a:p>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Token appears in payment history.</a:t>
            </a:r>
          </a:p>
        </p:txBody>
      </p:sp>
      <p:sp>
        <p:nvSpPr>
          <p:cNvPr id="9" name="Rectangle 8">
            <a:extLst>
              <a:ext uri="{FF2B5EF4-FFF2-40B4-BE49-F238E27FC236}">
                <a16:creationId xmlns:a16="http://schemas.microsoft.com/office/drawing/2014/main" id="{1F08ECD1-4EF9-48F1-AD02-2D937FAD4C8A}"/>
              </a:ext>
            </a:extLst>
          </p:cNvPr>
          <p:cNvSpPr>
            <a:spLocks noGrp="1"/>
          </p:cNvSpPr>
          <p:nvPr/>
        </p:nvSpPr>
        <p:spPr>
          <a:xfrm>
            <a:off x="6238875" y="5019675"/>
            <a:ext cx="5334000" cy="342900"/>
          </a:xfrm>
          <a:prstGeom prst="rect">
            <a:avLst/>
          </a:prstGeom>
          <a:noFill/>
          <a:ln w="0">
            <a:noFill/>
            <a:prstDash val="solid"/>
          </a:ln>
        </p:spPr>
        <p:txBody>
          <a:bodyPr lIns="0" tIns="0" rIns="0" bIns="0" anchor="t"/>
          <a:lstStyle>
            <a:defPPr>
              <a:defRPr sz="1950" b="1">
                <a:solidFill>
                  <a:srgbClr val="102F46"/>
                </a:solidFill>
                <a:latin typeface="DejaVu Sans"/>
                <a:ea typeface="DejaVu Sans"/>
                <a:cs typeface="DejaVu Sans"/>
              </a:defRPr>
            </a:defPPr>
            <a:lvl1pPr>
              <a:defRPr sz="1950" b="1">
                <a:solidFill>
                  <a:srgbClr val="102F46"/>
                </a:solidFill>
                <a:latin typeface="DejaVu Sans"/>
                <a:ea typeface="DejaVu Sans"/>
                <a:cs typeface="DejaVu Sans"/>
              </a:defRPr>
            </a:lvl1pPr>
            <a:lvl2pPr>
              <a:defRPr sz="1950" b="1">
                <a:solidFill>
                  <a:srgbClr val="102F46"/>
                </a:solidFill>
                <a:latin typeface="DejaVu Sans"/>
                <a:ea typeface="DejaVu Sans"/>
                <a:cs typeface="DejaVu Sans"/>
              </a:defRPr>
            </a:lvl2pPr>
            <a:lvl3pPr>
              <a:defRPr sz="1950" b="1">
                <a:solidFill>
                  <a:srgbClr val="102F46"/>
                </a:solidFill>
                <a:latin typeface="DejaVu Sans"/>
                <a:ea typeface="DejaVu Sans"/>
                <a:cs typeface="DejaVu Sans"/>
              </a:defRPr>
            </a:lvl3pPr>
            <a:lvl4pPr>
              <a:defRPr sz="1950" b="1">
                <a:solidFill>
                  <a:srgbClr val="102F46"/>
                </a:solidFill>
                <a:latin typeface="DejaVu Sans"/>
                <a:ea typeface="DejaVu Sans"/>
                <a:cs typeface="DejaVu Sans"/>
              </a:defRPr>
            </a:lvl4pPr>
            <a:lvl5pPr>
              <a:defRPr sz="1950" b="1">
                <a:solidFill>
                  <a:srgbClr val="102F46"/>
                </a:solidFill>
                <a:latin typeface="DejaVu Sans"/>
                <a:ea typeface="DejaVu Sans"/>
                <a:cs typeface="DejaVu Sans"/>
              </a:defRPr>
            </a:lvl5pPr>
            <a:lvl6pPr>
              <a:defRPr sz="1950" b="1">
                <a:solidFill>
                  <a:srgbClr val="102F46"/>
                </a:solidFill>
                <a:latin typeface="DejaVu Sans"/>
                <a:ea typeface="DejaVu Sans"/>
                <a:cs typeface="DejaVu Sans"/>
              </a:defRPr>
            </a:lvl6pPr>
            <a:lvl7pPr>
              <a:defRPr sz="1950" b="1">
                <a:solidFill>
                  <a:srgbClr val="102F46"/>
                </a:solidFill>
                <a:latin typeface="DejaVu Sans"/>
                <a:ea typeface="DejaVu Sans"/>
                <a:cs typeface="DejaVu Sans"/>
              </a:defRPr>
            </a:lvl7pPr>
            <a:lvl8pPr>
              <a:defRPr sz="1950" b="1">
                <a:solidFill>
                  <a:srgbClr val="102F46"/>
                </a:solidFill>
                <a:latin typeface="DejaVu Sans"/>
                <a:ea typeface="DejaVu Sans"/>
                <a:cs typeface="DejaVu Sans"/>
              </a:defRPr>
            </a:lvl8pPr>
            <a:lvl9pPr>
              <a:defRPr sz="1950" b="1">
                <a:solidFill>
                  <a:srgbClr val="102F46"/>
                </a:solidFill>
                <a:latin typeface="DejaVu Sans"/>
                <a:ea typeface="DejaVu Sans"/>
                <a:cs typeface="DejaVu Sans"/>
              </a:defRPr>
            </a:lvl9pPr>
          </a:lstStyle>
          <a:p>
            <a:pPr>
              <a:defRPr sz="1950" b="1">
                <a:solidFill>
                  <a:srgbClr val="102F46"/>
                </a:solidFill>
                <a:latin typeface="DejaVu Sans"/>
                <a:ea typeface="DejaVu Sans"/>
                <a:cs typeface="DejaVu Sans"/>
              </a:defRPr>
            </a:pPr>
            <a:r>
              <a:rPr sz="1950" b="1">
                <a:solidFill>
                  <a:srgbClr val="102F46"/>
                </a:solidFill>
                <a:latin typeface="DejaVu Sans"/>
                <a:ea typeface="DejaVu Sans"/>
                <a:cs typeface="DejaVu Sans"/>
              </a:rPr>
              <a:t>Simulator evidence</a:t>
            </a:r>
          </a:p>
        </p:txBody>
      </p:sp>
      <p:sp>
        <p:nvSpPr>
          <p:cNvPr id="10" name="Rectangle 9">
            <a:extLst>
              <a:ext uri="{FF2B5EF4-FFF2-40B4-BE49-F238E27FC236}">
                <a16:creationId xmlns:a16="http://schemas.microsoft.com/office/drawing/2014/main" id="{7CCF81CC-600F-422B-94D7-58CA425729ED}"/>
              </a:ext>
            </a:extLst>
          </p:cNvPr>
          <p:cNvSpPr>
            <a:spLocks noGrp="1"/>
          </p:cNvSpPr>
          <p:nvPr/>
        </p:nvSpPr>
        <p:spPr>
          <a:xfrm>
            <a:off x="6238875" y="5457825"/>
            <a:ext cx="5334000" cy="762000"/>
          </a:xfrm>
          <a:prstGeom prst="rect">
            <a:avLst/>
          </a:prstGeom>
          <a:noFill/>
          <a:ln w="0">
            <a:noFill/>
            <a:prstDash val="solid"/>
          </a:ln>
        </p:spPr>
        <p:txBody>
          <a:bodyPr lIns="0" tIns="0" rIns="0" bIns="0" anchor="t"/>
          <a:lstStyle>
            <a:defPPr>
              <a:defRPr sz="1875" b="0">
                <a:solidFill>
                  <a:srgbClr val="102F46"/>
                </a:solidFill>
                <a:latin typeface="DejaVu Sans"/>
                <a:ea typeface="DejaVu Sans"/>
                <a:cs typeface="DejaVu Sans"/>
              </a:defRPr>
            </a:defPPr>
            <a:lvl1pPr>
              <a:defRPr sz="1875" b="0">
                <a:solidFill>
                  <a:srgbClr val="102F46"/>
                </a:solidFill>
                <a:latin typeface="DejaVu Sans"/>
                <a:ea typeface="DejaVu Sans"/>
                <a:cs typeface="DejaVu Sans"/>
              </a:defRPr>
            </a:lvl1pPr>
            <a:lvl2pPr>
              <a:defRPr sz="1875" b="0">
                <a:solidFill>
                  <a:srgbClr val="102F46"/>
                </a:solidFill>
                <a:latin typeface="DejaVu Sans"/>
                <a:ea typeface="DejaVu Sans"/>
                <a:cs typeface="DejaVu Sans"/>
              </a:defRPr>
            </a:lvl2pPr>
            <a:lvl3pPr>
              <a:defRPr sz="1875" b="0">
                <a:solidFill>
                  <a:srgbClr val="102F46"/>
                </a:solidFill>
                <a:latin typeface="DejaVu Sans"/>
                <a:ea typeface="DejaVu Sans"/>
                <a:cs typeface="DejaVu Sans"/>
              </a:defRPr>
            </a:lvl3pPr>
            <a:lvl4pPr>
              <a:defRPr sz="1875" b="0">
                <a:solidFill>
                  <a:srgbClr val="102F46"/>
                </a:solidFill>
                <a:latin typeface="DejaVu Sans"/>
                <a:ea typeface="DejaVu Sans"/>
                <a:cs typeface="DejaVu Sans"/>
              </a:defRPr>
            </a:lvl4pPr>
            <a:lvl5pPr>
              <a:defRPr sz="1875" b="0">
                <a:solidFill>
                  <a:srgbClr val="102F46"/>
                </a:solidFill>
                <a:latin typeface="DejaVu Sans"/>
                <a:ea typeface="DejaVu Sans"/>
                <a:cs typeface="DejaVu Sans"/>
              </a:defRPr>
            </a:lvl5pPr>
            <a:lvl6pPr>
              <a:defRPr sz="1875" b="0">
                <a:solidFill>
                  <a:srgbClr val="102F46"/>
                </a:solidFill>
                <a:latin typeface="DejaVu Sans"/>
                <a:ea typeface="DejaVu Sans"/>
                <a:cs typeface="DejaVu Sans"/>
              </a:defRPr>
            </a:lvl6pPr>
            <a:lvl7pPr>
              <a:defRPr sz="1875" b="0">
                <a:solidFill>
                  <a:srgbClr val="102F46"/>
                </a:solidFill>
                <a:latin typeface="DejaVu Sans"/>
                <a:ea typeface="DejaVu Sans"/>
                <a:cs typeface="DejaVu Sans"/>
              </a:defRPr>
            </a:lvl7pPr>
            <a:lvl8pPr>
              <a:defRPr sz="1875" b="0">
                <a:solidFill>
                  <a:srgbClr val="102F46"/>
                </a:solidFill>
                <a:latin typeface="DejaVu Sans"/>
                <a:ea typeface="DejaVu Sans"/>
                <a:cs typeface="DejaVu Sans"/>
              </a:defRPr>
            </a:lvl8pPr>
            <a:lvl9pPr>
              <a:defRPr sz="1875" b="0">
                <a:solidFill>
                  <a:srgbClr val="102F46"/>
                </a:solidFill>
                <a:latin typeface="DejaVu Sans"/>
                <a:ea typeface="DejaVu Sans"/>
                <a:cs typeface="DejaVu Sans"/>
              </a:defRPr>
            </a:lvl9pPr>
          </a:lstStyle>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Token accepted. Power ON.</a:t>
            </a:r>
          </a:p>
          <a:p>
            <a:pPr>
              <a:defRPr sz="1875" b="0">
                <a:solidFill>
                  <a:srgbClr val="102F46"/>
                </a:solidFill>
                <a:latin typeface="DejaVu Sans"/>
                <a:ea typeface="DejaVu Sans"/>
                <a:cs typeface="DejaVu Sans"/>
              </a:defRPr>
            </a:pPr>
            <a:r>
              <a:rPr sz="1875" b="0">
                <a:solidFill>
                  <a:srgbClr val="102F46"/>
                </a:solidFill>
                <a:latin typeface="DejaVu Sans"/>
                <a:ea typeface="DejaVu Sans"/>
                <a:cs typeface="DejaVu Sans"/>
              </a:rPr>
              <a:t>Credit expires. Device LOCKED.</a:t>
            </a:r>
          </a:p>
        </p:txBody>
      </p:sp>
      <p:sp>
        <p:nvSpPr>
          <p:cNvPr id="11" name="Rectangle 10">
            <a:extLst>
              <a:ext uri="{FF2B5EF4-FFF2-40B4-BE49-F238E27FC236}">
                <a16:creationId xmlns:a16="http://schemas.microsoft.com/office/drawing/2014/main" id="{1E9EE9C0-52A9-48CE-9B05-F1B780ED7D98}"/>
              </a:ext>
            </a:extLst>
          </p:cNvPr>
          <p:cNvSpPr>
            <a:spLocks noGrp="1"/>
          </p:cNvSpPr>
          <p:nvPr/>
        </p:nvSpPr>
        <p:spPr>
          <a:xfrm>
            <a:off x="571500" y="6362700"/>
            <a:ext cx="10382250" cy="257175"/>
          </a:xfrm>
          <a:prstGeom prst="rect">
            <a:avLst/>
          </a:prstGeom>
          <a:noFill/>
          <a:ln w="0">
            <a:noFill/>
            <a:prstDash val="solid"/>
          </a:ln>
        </p:spPr>
        <p:txBody>
          <a:bodyPr lIns="0" tIns="0" rIns="0" bIns="0" anchor="t"/>
          <a:lstStyle>
            <a:defPPr>
              <a:defRPr sz="1350" b="0">
                <a:solidFill>
                  <a:srgbClr val="506777"/>
                </a:solidFill>
                <a:latin typeface="DejaVu Sans"/>
                <a:ea typeface="DejaVu Sans"/>
                <a:cs typeface="DejaVu Sans"/>
              </a:defRPr>
            </a:defPPr>
            <a:lvl1pPr>
              <a:defRPr sz="1350" b="0">
                <a:solidFill>
                  <a:srgbClr val="506777"/>
                </a:solidFill>
                <a:latin typeface="DejaVu Sans"/>
                <a:ea typeface="DejaVu Sans"/>
                <a:cs typeface="DejaVu Sans"/>
              </a:defRPr>
            </a:lvl1pPr>
            <a:lvl2pPr>
              <a:defRPr sz="1350" b="0">
                <a:solidFill>
                  <a:srgbClr val="506777"/>
                </a:solidFill>
                <a:latin typeface="DejaVu Sans"/>
                <a:ea typeface="DejaVu Sans"/>
                <a:cs typeface="DejaVu Sans"/>
              </a:defRPr>
            </a:lvl2pPr>
            <a:lvl3pPr>
              <a:defRPr sz="1350" b="0">
                <a:solidFill>
                  <a:srgbClr val="506777"/>
                </a:solidFill>
                <a:latin typeface="DejaVu Sans"/>
                <a:ea typeface="DejaVu Sans"/>
                <a:cs typeface="DejaVu Sans"/>
              </a:defRPr>
            </a:lvl3pPr>
            <a:lvl4pPr>
              <a:defRPr sz="1350" b="0">
                <a:solidFill>
                  <a:srgbClr val="506777"/>
                </a:solidFill>
                <a:latin typeface="DejaVu Sans"/>
                <a:ea typeface="DejaVu Sans"/>
                <a:cs typeface="DejaVu Sans"/>
              </a:defRPr>
            </a:lvl4pPr>
            <a:lvl5pPr>
              <a:defRPr sz="1350" b="0">
                <a:solidFill>
                  <a:srgbClr val="506777"/>
                </a:solidFill>
                <a:latin typeface="DejaVu Sans"/>
                <a:ea typeface="DejaVu Sans"/>
                <a:cs typeface="DejaVu Sans"/>
              </a:defRPr>
            </a:lvl5pPr>
            <a:lvl6pPr>
              <a:defRPr sz="1350" b="0">
                <a:solidFill>
                  <a:srgbClr val="506777"/>
                </a:solidFill>
                <a:latin typeface="DejaVu Sans"/>
                <a:ea typeface="DejaVu Sans"/>
                <a:cs typeface="DejaVu Sans"/>
              </a:defRPr>
            </a:lvl6pPr>
            <a:lvl7pPr>
              <a:defRPr sz="1350" b="0">
                <a:solidFill>
                  <a:srgbClr val="506777"/>
                </a:solidFill>
                <a:latin typeface="DejaVu Sans"/>
                <a:ea typeface="DejaVu Sans"/>
                <a:cs typeface="DejaVu Sans"/>
              </a:defRPr>
            </a:lvl7pPr>
            <a:lvl8pPr>
              <a:defRPr sz="1350" b="0">
                <a:solidFill>
                  <a:srgbClr val="506777"/>
                </a:solidFill>
                <a:latin typeface="DejaVu Sans"/>
                <a:ea typeface="DejaVu Sans"/>
                <a:cs typeface="DejaVu Sans"/>
              </a:defRPr>
            </a:lvl8pPr>
            <a:lvl9pPr>
              <a:defRPr sz="1350" b="0">
                <a:solidFill>
                  <a:srgbClr val="506777"/>
                </a:solidFill>
                <a:latin typeface="DejaVu Sans"/>
                <a:ea typeface="DejaVu Sans"/>
                <a:cs typeface="DejaVu Sans"/>
              </a:defRPr>
            </a:lvl9pPr>
          </a:lstStyle>
          <a:p>
            <a:pPr>
              <a:defRPr sz="1350" b="0">
                <a:solidFill>
                  <a:srgbClr val="506777"/>
                </a:solidFill>
                <a:latin typeface="DejaVu Sans"/>
                <a:ea typeface="DejaVu Sans"/>
                <a:cs typeface="DejaVu Sans"/>
              </a:defRPr>
            </a:pPr>
            <a:r>
              <a:rPr sz="1350" b="0">
                <a:solidFill>
                  <a:srgbClr val="506777"/>
                </a:solidFill>
                <a:latin typeface="DejaVu Sans"/>
                <a:ea typeface="DejaVu Sans"/>
                <a:cs typeface="DejaVu Sans"/>
              </a:rPr>
              <a:t>10 seconds represents 1 day. Physical hardware and field reliability remain untested.</a:t>
            </a:r>
          </a:p>
        </p:txBody>
      </p:sp>
    </p:spTree>
    <p:extLst>
      <p:ext uri="{BB962C8B-B14F-4D97-AF65-F5344CB8AC3E}">
        <p14:creationId xmlns:p14="http://schemas.microsoft.com/office/powerpoint/2010/main" val="1563423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49AA50DE-7AB3-4D6E-9AEB-C7FA753DC063}"/>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013DBAD9-B93B-451A-8ED2-2E761E4588CF}"/>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Project plan and remaining work</a:t>
            </a:r>
          </a:p>
        </p:txBody>
      </p:sp>
      <p:sp>
        <p:nvSpPr>
          <p:cNvPr id="3" name="Rectangle 2">
            <a:extLst>
              <a:ext uri="{FF2B5EF4-FFF2-40B4-BE49-F238E27FC236}">
                <a16:creationId xmlns:a16="http://schemas.microsoft.com/office/drawing/2014/main" id="{2A69C545-178C-49BE-AA8C-7045E9DF46DC}"/>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Started 15 July 2026. Development and report writing run alongside each other.</a:t>
            </a:r>
          </a:p>
        </p:txBody>
      </p:sp>
      <p:sp>
        <p:nvSpPr>
          <p:cNvPr id="4" name="Rectangle 3">
            <a:extLst>
              <a:ext uri="{FF2B5EF4-FFF2-40B4-BE49-F238E27FC236}">
                <a16:creationId xmlns:a16="http://schemas.microsoft.com/office/drawing/2014/main" id="{61975A3F-A55E-43F8-BC31-4A94778AB954}"/>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10</a:t>
            </a:r>
          </a:p>
        </p:txBody>
      </p:sp>
      <p:sp>
        <p:nvSpPr>
          <p:cNvPr id="5" name="Rectangle 4">
            <a:extLst>
              <a:ext uri="{FF2B5EF4-FFF2-40B4-BE49-F238E27FC236}">
                <a16:creationId xmlns:a16="http://schemas.microsoft.com/office/drawing/2014/main" id="{39C70A1D-1296-49BF-BE55-907B5E659A88}"/>
              </a:ext>
            </a:extLst>
          </p:cNvPr>
          <p:cNvSpPr>
            <a:spLocks noGrp="1"/>
          </p:cNvSpPr>
          <p:nvPr/>
        </p:nvSpPr>
        <p:spPr>
          <a:xfrm>
            <a:off x="3714750"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15 Jul</a:t>
            </a:r>
          </a:p>
        </p:txBody>
      </p:sp>
      <p:sp>
        <p:nvSpPr>
          <p:cNvPr id="6" name="Rectangle 5">
            <a:extLst>
              <a:ext uri="{FF2B5EF4-FFF2-40B4-BE49-F238E27FC236}">
                <a16:creationId xmlns:a16="http://schemas.microsoft.com/office/drawing/2014/main" id="{EB83087D-26CB-4EC5-9FA0-3D5EA38CB98B}"/>
              </a:ext>
            </a:extLst>
          </p:cNvPr>
          <p:cNvSpPr>
            <a:spLocks noGrp="1"/>
          </p:cNvSpPr>
          <p:nvPr/>
        </p:nvSpPr>
        <p:spPr>
          <a:xfrm>
            <a:off x="3714750" y="2152650"/>
            <a:ext cx="9525" cy="3400425"/>
          </a:xfrm>
          <a:prstGeom prst="rect">
            <a:avLst/>
          </a:prstGeom>
          <a:solidFill>
            <a:srgbClr val="C7DFEB"/>
          </a:solidFill>
          <a:ln w="0">
            <a:noFill/>
            <a:prstDash val="solid"/>
          </a:ln>
        </p:spPr>
        <p:txBody>
          <a:bodyPr/>
          <a:lstStyle/>
          <a:p>
            <a:endParaRPr lang="en-GB"/>
          </a:p>
        </p:txBody>
      </p:sp>
      <p:sp>
        <p:nvSpPr>
          <p:cNvPr id="7" name="Rectangle 6">
            <a:extLst>
              <a:ext uri="{FF2B5EF4-FFF2-40B4-BE49-F238E27FC236}">
                <a16:creationId xmlns:a16="http://schemas.microsoft.com/office/drawing/2014/main" id="{E24B9AC1-6B27-4B66-B00B-A9B871110BAE}"/>
              </a:ext>
            </a:extLst>
          </p:cNvPr>
          <p:cNvSpPr>
            <a:spLocks noGrp="1"/>
          </p:cNvSpPr>
          <p:nvPr/>
        </p:nvSpPr>
        <p:spPr>
          <a:xfrm>
            <a:off x="4644108"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Aug</a:t>
            </a:r>
          </a:p>
        </p:txBody>
      </p:sp>
      <p:sp>
        <p:nvSpPr>
          <p:cNvPr id="8" name="Rectangle 7">
            <a:extLst>
              <a:ext uri="{FF2B5EF4-FFF2-40B4-BE49-F238E27FC236}">
                <a16:creationId xmlns:a16="http://schemas.microsoft.com/office/drawing/2014/main" id="{DD99D381-3A76-407D-A629-2B145B9824D5}"/>
              </a:ext>
            </a:extLst>
          </p:cNvPr>
          <p:cNvSpPr>
            <a:spLocks noGrp="1"/>
          </p:cNvSpPr>
          <p:nvPr/>
        </p:nvSpPr>
        <p:spPr>
          <a:xfrm>
            <a:off x="4644108" y="2152650"/>
            <a:ext cx="9525" cy="3400425"/>
          </a:xfrm>
          <a:prstGeom prst="rect">
            <a:avLst/>
          </a:prstGeom>
          <a:solidFill>
            <a:srgbClr val="C7DFEB"/>
          </a:solidFill>
          <a:ln w="0">
            <a:noFill/>
            <a:prstDash val="solid"/>
          </a:ln>
        </p:spPr>
        <p:txBody>
          <a:bodyPr/>
          <a:lstStyle/>
          <a:p>
            <a:endParaRPr lang="en-GB"/>
          </a:p>
        </p:txBody>
      </p:sp>
      <p:sp>
        <p:nvSpPr>
          <p:cNvPr id="9" name="Rectangle 8">
            <a:extLst>
              <a:ext uri="{FF2B5EF4-FFF2-40B4-BE49-F238E27FC236}">
                <a16:creationId xmlns:a16="http://schemas.microsoft.com/office/drawing/2014/main" id="{2B5DBFAD-90CA-4C06-A490-DFF1C4E02130}"/>
              </a:ext>
            </a:extLst>
          </p:cNvPr>
          <p:cNvSpPr>
            <a:spLocks noGrp="1"/>
          </p:cNvSpPr>
          <p:nvPr/>
        </p:nvSpPr>
        <p:spPr>
          <a:xfrm>
            <a:off x="6338820"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Sep</a:t>
            </a:r>
          </a:p>
        </p:txBody>
      </p:sp>
      <p:sp>
        <p:nvSpPr>
          <p:cNvPr id="10" name="Rectangle 9">
            <a:extLst>
              <a:ext uri="{FF2B5EF4-FFF2-40B4-BE49-F238E27FC236}">
                <a16:creationId xmlns:a16="http://schemas.microsoft.com/office/drawing/2014/main" id="{41D2582C-DFEF-4035-B6B3-10EB9E69B3DA}"/>
              </a:ext>
            </a:extLst>
          </p:cNvPr>
          <p:cNvSpPr>
            <a:spLocks noGrp="1"/>
          </p:cNvSpPr>
          <p:nvPr/>
        </p:nvSpPr>
        <p:spPr>
          <a:xfrm>
            <a:off x="6338820" y="2152650"/>
            <a:ext cx="9525" cy="3400425"/>
          </a:xfrm>
          <a:prstGeom prst="rect">
            <a:avLst/>
          </a:prstGeom>
          <a:solidFill>
            <a:srgbClr val="C7DFEB"/>
          </a:solidFill>
          <a:ln w="0">
            <a:noFill/>
            <a:prstDash val="solid"/>
          </a:ln>
        </p:spPr>
        <p:txBody>
          <a:bodyPr/>
          <a:lstStyle/>
          <a:p>
            <a:endParaRPr lang="en-GB"/>
          </a:p>
        </p:txBody>
      </p:sp>
      <p:sp>
        <p:nvSpPr>
          <p:cNvPr id="11" name="Rectangle 10">
            <a:extLst>
              <a:ext uri="{FF2B5EF4-FFF2-40B4-BE49-F238E27FC236}">
                <a16:creationId xmlns:a16="http://schemas.microsoft.com/office/drawing/2014/main" id="{478A883B-4EAA-41AE-ADC3-12049B203A79}"/>
              </a:ext>
            </a:extLst>
          </p:cNvPr>
          <p:cNvSpPr>
            <a:spLocks noGrp="1"/>
          </p:cNvSpPr>
          <p:nvPr/>
        </p:nvSpPr>
        <p:spPr>
          <a:xfrm>
            <a:off x="7978864"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Oct</a:t>
            </a:r>
          </a:p>
        </p:txBody>
      </p:sp>
      <p:sp>
        <p:nvSpPr>
          <p:cNvPr id="12" name="Rectangle 11">
            <a:extLst>
              <a:ext uri="{FF2B5EF4-FFF2-40B4-BE49-F238E27FC236}">
                <a16:creationId xmlns:a16="http://schemas.microsoft.com/office/drawing/2014/main" id="{00682202-6B12-4284-90C8-307F36B0F8CE}"/>
              </a:ext>
            </a:extLst>
          </p:cNvPr>
          <p:cNvSpPr>
            <a:spLocks noGrp="1"/>
          </p:cNvSpPr>
          <p:nvPr/>
        </p:nvSpPr>
        <p:spPr>
          <a:xfrm>
            <a:off x="7978864" y="2152650"/>
            <a:ext cx="9525" cy="3400425"/>
          </a:xfrm>
          <a:prstGeom prst="rect">
            <a:avLst/>
          </a:prstGeom>
          <a:solidFill>
            <a:srgbClr val="C7DFEB"/>
          </a:solidFill>
          <a:ln w="0">
            <a:noFill/>
            <a:prstDash val="solid"/>
          </a:ln>
        </p:spPr>
        <p:txBody>
          <a:bodyPr/>
          <a:lstStyle/>
          <a:p>
            <a:endParaRPr lang="en-GB"/>
          </a:p>
        </p:txBody>
      </p:sp>
      <p:sp>
        <p:nvSpPr>
          <p:cNvPr id="13" name="Rectangle 12">
            <a:extLst>
              <a:ext uri="{FF2B5EF4-FFF2-40B4-BE49-F238E27FC236}">
                <a16:creationId xmlns:a16="http://schemas.microsoft.com/office/drawing/2014/main" id="{556D7C91-A10A-4EC6-8726-44C054114C5D}"/>
              </a:ext>
            </a:extLst>
          </p:cNvPr>
          <p:cNvSpPr>
            <a:spLocks noGrp="1"/>
          </p:cNvSpPr>
          <p:nvPr/>
        </p:nvSpPr>
        <p:spPr>
          <a:xfrm>
            <a:off x="9673577"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Nov</a:t>
            </a:r>
          </a:p>
        </p:txBody>
      </p:sp>
      <p:sp>
        <p:nvSpPr>
          <p:cNvPr id="14" name="Rectangle 13">
            <a:extLst>
              <a:ext uri="{FF2B5EF4-FFF2-40B4-BE49-F238E27FC236}">
                <a16:creationId xmlns:a16="http://schemas.microsoft.com/office/drawing/2014/main" id="{CC8F5601-052D-4BE0-B130-9C33B4302A27}"/>
              </a:ext>
            </a:extLst>
          </p:cNvPr>
          <p:cNvSpPr>
            <a:spLocks noGrp="1"/>
          </p:cNvSpPr>
          <p:nvPr/>
        </p:nvSpPr>
        <p:spPr>
          <a:xfrm>
            <a:off x="9673577" y="2152650"/>
            <a:ext cx="9525" cy="3400425"/>
          </a:xfrm>
          <a:prstGeom prst="rect">
            <a:avLst/>
          </a:prstGeom>
          <a:solidFill>
            <a:srgbClr val="C7DFEB"/>
          </a:solidFill>
          <a:ln w="0">
            <a:noFill/>
            <a:prstDash val="solid"/>
          </a:ln>
        </p:spPr>
        <p:txBody>
          <a:bodyPr/>
          <a:lstStyle/>
          <a:p>
            <a:endParaRPr lang="en-GB"/>
          </a:p>
        </p:txBody>
      </p:sp>
      <p:sp>
        <p:nvSpPr>
          <p:cNvPr id="15" name="Rectangle 14">
            <a:extLst>
              <a:ext uri="{FF2B5EF4-FFF2-40B4-BE49-F238E27FC236}">
                <a16:creationId xmlns:a16="http://schemas.microsoft.com/office/drawing/2014/main" id="{C0298719-BB69-4569-BA66-FF9F840F2623}"/>
              </a:ext>
            </a:extLst>
          </p:cNvPr>
          <p:cNvSpPr>
            <a:spLocks noGrp="1"/>
          </p:cNvSpPr>
          <p:nvPr/>
        </p:nvSpPr>
        <p:spPr>
          <a:xfrm>
            <a:off x="11313621" y="1809750"/>
            <a:ext cx="857250" cy="266700"/>
          </a:xfrm>
          <a:prstGeom prst="rect">
            <a:avLst/>
          </a:prstGeom>
          <a:noFill/>
          <a:ln w="0">
            <a:noFill/>
            <a:prstDash val="solid"/>
          </a:ln>
        </p:spPr>
        <p:txBody>
          <a:bodyPr lIns="0" tIns="0" rIns="0" bIns="0" anchor="t"/>
          <a:lstStyle>
            <a:defPPr>
              <a:defRPr sz="1425" b="0">
                <a:solidFill>
                  <a:srgbClr val="506777"/>
                </a:solidFill>
                <a:latin typeface="DejaVu Sans"/>
                <a:ea typeface="DejaVu Sans"/>
                <a:cs typeface="DejaVu Sans"/>
              </a:defRPr>
            </a:defPPr>
            <a:lvl1pPr>
              <a:defRPr sz="1425" b="0">
                <a:solidFill>
                  <a:srgbClr val="506777"/>
                </a:solidFill>
                <a:latin typeface="DejaVu Sans"/>
                <a:ea typeface="DejaVu Sans"/>
                <a:cs typeface="DejaVu Sans"/>
              </a:defRPr>
            </a:lvl1pPr>
            <a:lvl2pPr>
              <a:defRPr sz="1425" b="0">
                <a:solidFill>
                  <a:srgbClr val="506777"/>
                </a:solidFill>
                <a:latin typeface="DejaVu Sans"/>
                <a:ea typeface="DejaVu Sans"/>
                <a:cs typeface="DejaVu Sans"/>
              </a:defRPr>
            </a:lvl2pPr>
            <a:lvl3pPr>
              <a:defRPr sz="1425" b="0">
                <a:solidFill>
                  <a:srgbClr val="506777"/>
                </a:solidFill>
                <a:latin typeface="DejaVu Sans"/>
                <a:ea typeface="DejaVu Sans"/>
                <a:cs typeface="DejaVu Sans"/>
              </a:defRPr>
            </a:lvl3pPr>
            <a:lvl4pPr>
              <a:defRPr sz="1425" b="0">
                <a:solidFill>
                  <a:srgbClr val="506777"/>
                </a:solidFill>
                <a:latin typeface="DejaVu Sans"/>
                <a:ea typeface="DejaVu Sans"/>
                <a:cs typeface="DejaVu Sans"/>
              </a:defRPr>
            </a:lvl4pPr>
            <a:lvl5pPr>
              <a:defRPr sz="1425" b="0">
                <a:solidFill>
                  <a:srgbClr val="506777"/>
                </a:solidFill>
                <a:latin typeface="DejaVu Sans"/>
                <a:ea typeface="DejaVu Sans"/>
                <a:cs typeface="DejaVu Sans"/>
              </a:defRPr>
            </a:lvl5pPr>
            <a:lvl6pPr>
              <a:defRPr sz="1425" b="0">
                <a:solidFill>
                  <a:srgbClr val="506777"/>
                </a:solidFill>
                <a:latin typeface="DejaVu Sans"/>
                <a:ea typeface="DejaVu Sans"/>
                <a:cs typeface="DejaVu Sans"/>
              </a:defRPr>
            </a:lvl6pPr>
            <a:lvl7pPr>
              <a:defRPr sz="1425" b="0">
                <a:solidFill>
                  <a:srgbClr val="506777"/>
                </a:solidFill>
                <a:latin typeface="DejaVu Sans"/>
                <a:ea typeface="DejaVu Sans"/>
                <a:cs typeface="DejaVu Sans"/>
              </a:defRPr>
            </a:lvl7pPr>
            <a:lvl8pPr>
              <a:defRPr sz="1425" b="0">
                <a:solidFill>
                  <a:srgbClr val="506777"/>
                </a:solidFill>
                <a:latin typeface="DejaVu Sans"/>
                <a:ea typeface="DejaVu Sans"/>
                <a:cs typeface="DejaVu Sans"/>
              </a:defRPr>
            </a:lvl8pPr>
            <a:lvl9pPr>
              <a:defRPr sz="1425" b="0">
                <a:solidFill>
                  <a:srgbClr val="506777"/>
                </a:solidFill>
                <a:latin typeface="DejaVu Sans"/>
                <a:ea typeface="DejaVu Sans"/>
                <a:cs typeface="DejaVu Sans"/>
              </a:defRPr>
            </a:lvl9pPr>
          </a:lstStyle>
          <a:p>
            <a:pPr>
              <a:defRPr sz="1425" b="0">
                <a:solidFill>
                  <a:srgbClr val="506777"/>
                </a:solidFill>
                <a:latin typeface="DejaVu Sans"/>
                <a:ea typeface="DejaVu Sans"/>
                <a:cs typeface="DejaVu Sans"/>
              </a:defRPr>
            </a:pPr>
            <a:r>
              <a:rPr sz="1425" b="0">
                <a:solidFill>
                  <a:srgbClr val="506777"/>
                </a:solidFill>
                <a:latin typeface="DejaVu Sans"/>
                <a:ea typeface="DejaVu Sans"/>
                <a:cs typeface="DejaVu Sans"/>
              </a:rPr>
              <a:t>Dec</a:t>
            </a:r>
          </a:p>
        </p:txBody>
      </p:sp>
      <p:sp>
        <p:nvSpPr>
          <p:cNvPr id="16" name="Rectangle 15">
            <a:extLst>
              <a:ext uri="{FF2B5EF4-FFF2-40B4-BE49-F238E27FC236}">
                <a16:creationId xmlns:a16="http://schemas.microsoft.com/office/drawing/2014/main" id="{DC1985EE-259A-4DB6-BA4F-6086B508C30B}"/>
              </a:ext>
            </a:extLst>
          </p:cNvPr>
          <p:cNvSpPr>
            <a:spLocks noGrp="1"/>
          </p:cNvSpPr>
          <p:nvPr/>
        </p:nvSpPr>
        <p:spPr>
          <a:xfrm>
            <a:off x="11313621" y="2152650"/>
            <a:ext cx="9525" cy="3400425"/>
          </a:xfrm>
          <a:prstGeom prst="rect">
            <a:avLst/>
          </a:prstGeom>
          <a:solidFill>
            <a:srgbClr val="C7DFEB"/>
          </a:solidFill>
          <a:ln w="0">
            <a:noFill/>
            <a:prstDash val="solid"/>
          </a:ln>
        </p:spPr>
        <p:txBody>
          <a:bodyPr/>
          <a:lstStyle/>
          <a:p>
            <a:endParaRPr lang="en-GB"/>
          </a:p>
        </p:txBody>
      </p:sp>
      <p:sp>
        <p:nvSpPr>
          <p:cNvPr id="17" name="Rectangle 16">
            <a:extLst>
              <a:ext uri="{FF2B5EF4-FFF2-40B4-BE49-F238E27FC236}">
                <a16:creationId xmlns:a16="http://schemas.microsoft.com/office/drawing/2014/main" id="{55E55F9C-B0D6-45A7-9475-F72A024AD0BC}"/>
              </a:ext>
            </a:extLst>
          </p:cNvPr>
          <p:cNvSpPr>
            <a:spLocks noGrp="1"/>
          </p:cNvSpPr>
          <p:nvPr/>
        </p:nvSpPr>
        <p:spPr>
          <a:xfrm>
            <a:off x="571500" y="22383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Research and requirements</a:t>
            </a:r>
          </a:p>
        </p:txBody>
      </p:sp>
      <p:sp>
        <p:nvSpPr>
          <p:cNvPr id="18" name="Rectangle 17">
            <a:extLst>
              <a:ext uri="{FF2B5EF4-FFF2-40B4-BE49-F238E27FC236}">
                <a16:creationId xmlns:a16="http://schemas.microsoft.com/office/drawing/2014/main" id="{8DAD78FF-5E45-4CF3-8B18-7C9879225B26}"/>
              </a:ext>
            </a:extLst>
          </p:cNvPr>
          <p:cNvSpPr>
            <a:spLocks noGrp="1"/>
          </p:cNvSpPr>
          <p:nvPr/>
        </p:nvSpPr>
        <p:spPr>
          <a:xfrm>
            <a:off x="3714750" y="2266950"/>
            <a:ext cx="1421371" cy="219075"/>
          </a:xfrm>
          <a:prstGeom prst="rect">
            <a:avLst/>
          </a:prstGeom>
          <a:solidFill>
            <a:srgbClr val="102F46"/>
          </a:solidFill>
          <a:ln w="0">
            <a:noFill/>
            <a:prstDash val="solid"/>
          </a:ln>
        </p:spPr>
        <p:txBody>
          <a:bodyPr/>
          <a:lstStyle/>
          <a:p>
            <a:endParaRPr lang="en-GB"/>
          </a:p>
        </p:txBody>
      </p:sp>
      <p:sp>
        <p:nvSpPr>
          <p:cNvPr id="19" name="Rectangle 18">
            <a:extLst>
              <a:ext uri="{FF2B5EF4-FFF2-40B4-BE49-F238E27FC236}">
                <a16:creationId xmlns:a16="http://schemas.microsoft.com/office/drawing/2014/main" id="{EECD1DFD-930D-4AD8-B4D0-3ECBF45DB9E4}"/>
              </a:ext>
            </a:extLst>
          </p:cNvPr>
          <p:cNvSpPr>
            <a:spLocks noGrp="1"/>
          </p:cNvSpPr>
          <p:nvPr/>
        </p:nvSpPr>
        <p:spPr>
          <a:xfrm>
            <a:off x="571500" y="26574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PAYGO design and build</a:t>
            </a:r>
          </a:p>
        </p:txBody>
      </p:sp>
      <p:sp>
        <p:nvSpPr>
          <p:cNvPr id="20" name="Rectangle 19">
            <a:extLst>
              <a:ext uri="{FF2B5EF4-FFF2-40B4-BE49-F238E27FC236}">
                <a16:creationId xmlns:a16="http://schemas.microsoft.com/office/drawing/2014/main" id="{C28037BD-0B40-499E-B212-3AC5A9D8F8D6}"/>
              </a:ext>
            </a:extLst>
          </p:cNvPr>
          <p:cNvSpPr>
            <a:spLocks noGrp="1"/>
          </p:cNvSpPr>
          <p:nvPr/>
        </p:nvSpPr>
        <p:spPr>
          <a:xfrm>
            <a:off x="4644108" y="2686050"/>
            <a:ext cx="4209446" cy="219075"/>
          </a:xfrm>
          <a:prstGeom prst="rect">
            <a:avLst/>
          </a:prstGeom>
          <a:solidFill>
            <a:srgbClr val="102F46"/>
          </a:solidFill>
          <a:ln w="0">
            <a:noFill/>
            <a:prstDash val="solid"/>
          </a:ln>
        </p:spPr>
        <p:txBody>
          <a:bodyPr/>
          <a:lstStyle/>
          <a:p>
            <a:endParaRPr lang="en-GB"/>
          </a:p>
        </p:txBody>
      </p:sp>
      <p:sp>
        <p:nvSpPr>
          <p:cNvPr id="21" name="Rectangle 20">
            <a:extLst>
              <a:ext uri="{FF2B5EF4-FFF2-40B4-BE49-F238E27FC236}">
                <a16:creationId xmlns:a16="http://schemas.microsoft.com/office/drawing/2014/main" id="{43783B5D-3CD8-48ED-AADB-48F1C03CFCC8}"/>
              </a:ext>
            </a:extLst>
          </p:cNvPr>
          <p:cNvSpPr>
            <a:spLocks noGrp="1"/>
          </p:cNvSpPr>
          <p:nvPr/>
        </p:nvSpPr>
        <p:spPr>
          <a:xfrm>
            <a:off x="571500" y="30765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Supporting platform modules</a:t>
            </a:r>
          </a:p>
        </p:txBody>
      </p:sp>
      <p:sp>
        <p:nvSpPr>
          <p:cNvPr id="22" name="Rectangle 21">
            <a:extLst>
              <a:ext uri="{FF2B5EF4-FFF2-40B4-BE49-F238E27FC236}">
                <a16:creationId xmlns:a16="http://schemas.microsoft.com/office/drawing/2014/main" id="{D0CB0FBE-54C2-4951-A648-832DABDC14D5}"/>
              </a:ext>
            </a:extLst>
          </p:cNvPr>
          <p:cNvSpPr>
            <a:spLocks noGrp="1"/>
          </p:cNvSpPr>
          <p:nvPr/>
        </p:nvSpPr>
        <p:spPr>
          <a:xfrm>
            <a:off x="6338820" y="3105150"/>
            <a:ext cx="2514734" cy="219075"/>
          </a:xfrm>
          <a:prstGeom prst="rect">
            <a:avLst/>
          </a:prstGeom>
          <a:solidFill>
            <a:srgbClr val="102F46"/>
          </a:solidFill>
          <a:ln w="0">
            <a:noFill/>
            <a:prstDash val="solid"/>
          </a:ln>
        </p:spPr>
        <p:txBody>
          <a:bodyPr/>
          <a:lstStyle/>
          <a:p>
            <a:endParaRPr lang="en-GB"/>
          </a:p>
        </p:txBody>
      </p:sp>
      <p:sp>
        <p:nvSpPr>
          <p:cNvPr id="23" name="Rectangle 22">
            <a:extLst>
              <a:ext uri="{FF2B5EF4-FFF2-40B4-BE49-F238E27FC236}">
                <a16:creationId xmlns:a16="http://schemas.microsoft.com/office/drawing/2014/main" id="{18562E00-F8DD-44DC-AC01-C3D984561548}"/>
              </a:ext>
            </a:extLst>
          </p:cNvPr>
          <p:cNvSpPr>
            <a:spLocks noGrp="1"/>
          </p:cNvSpPr>
          <p:nvPr/>
        </p:nvSpPr>
        <p:spPr>
          <a:xfrm>
            <a:off x="571500" y="34956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Testing and corrections</a:t>
            </a:r>
          </a:p>
        </p:txBody>
      </p:sp>
      <p:sp>
        <p:nvSpPr>
          <p:cNvPr id="24" name="Rectangle 23">
            <a:extLst>
              <a:ext uri="{FF2B5EF4-FFF2-40B4-BE49-F238E27FC236}">
                <a16:creationId xmlns:a16="http://schemas.microsoft.com/office/drawing/2014/main" id="{5F2BF7F3-D6A0-48B7-9730-672AB9E29E5C}"/>
              </a:ext>
            </a:extLst>
          </p:cNvPr>
          <p:cNvSpPr>
            <a:spLocks noGrp="1"/>
          </p:cNvSpPr>
          <p:nvPr/>
        </p:nvSpPr>
        <p:spPr>
          <a:xfrm>
            <a:off x="7104174" y="3524250"/>
            <a:ext cx="1749380" cy="219075"/>
          </a:xfrm>
          <a:prstGeom prst="rect">
            <a:avLst/>
          </a:prstGeom>
          <a:solidFill>
            <a:srgbClr val="102F46"/>
          </a:solidFill>
          <a:ln w="0">
            <a:noFill/>
            <a:prstDash val="solid"/>
          </a:ln>
        </p:spPr>
        <p:txBody>
          <a:bodyPr/>
          <a:lstStyle/>
          <a:p>
            <a:endParaRPr lang="en-GB"/>
          </a:p>
        </p:txBody>
      </p:sp>
      <p:sp>
        <p:nvSpPr>
          <p:cNvPr id="25" name="Rectangle 24">
            <a:extLst>
              <a:ext uri="{FF2B5EF4-FFF2-40B4-BE49-F238E27FC236}">
                <a16:creationId xmlns:a16="http://schemas.microsoft.com/office/drawing/2014/main" id="{76C190B9-EB3C-4C07-B678-0FB6D1B27201}"/>
              </a:ext>
            </a:extLst>
          </p:cNvPr>
          <p:cNvSpPr>
            <a:spLocks noGrp="1"/>
          </p:cNvSpPr>
          <p:nvPr/>
        </p:nvSpPr>
        <p:spPr>
          <a:xfrm>
            <a:off x="571500" y="39147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Final evaluation and fixes</a:t>
            </a:r>
          </a:p>
        </p:txBody>
      </p:sp>
      <p:sp>
        <p:nvSpPr>
          <p:cNvPr id="26" name="Rectangle 25">
            <a:extLst>
              <a:ext uri="{FF2B5EF4-FFF2-40B4-BE49-F238E27FC236}">
                <a16:creationId xmlns:a16="http://schemas.microsoft.com/office/drawing/2014/main" id="{396E177D-2CAD-41E1-8B0E-D6667D345A68}"/>
              </a:ext>
            </a:extLst>
          </p:cNvPr>
          <p:cNvSpPr>
            <a:spLocks noGrp="1"/>
          </p:cNvSpPr>
          <p:nvPr/>
        </p:nvSpPr>
        <p:spPr>
          <a:xfrm>
            <a:off x="8908223" y="3943350"/>
            <a:ext cx="1804048" cy="219075"/>
          </a:xfrm>
          <a:prstGeom prst="rect">
            <a:avLst/>
          </a:prstGeom>
          <a:solidFill>
            <a:srgbClr val="67C7EF"/>
          </a:solidFill>
          <a:ln w="0">
            <a:noFill/>
            <a:prstDash val="solid"/>
          </a:ln>
        </p:spPr>
        <p:txBody>
          <a:bodyPr/>
          <a:lstStyle/>
          <a:p>
            <a:endParaRPr lang="en-GB"/>
          </a:p>
        </p:txBody>
      </p:sp>
      <p:sp>
        <p:nvSpPr>
          <p:cNvPr id="27" name="Rectangle 26">
            <a:extLst>
              <a:ext uri="{FF2B5EF4-FFF2-40B4-BE49-F238E27FC236}">
                <a16:creationId xmlns:a16="http://schemas.microsoft.com/office/drawing/2014/main" id="{8DF132F2-778C-4AEB-8735-45F6C08CACFE}"/>
              </a:ext>
            </a:extLst>
          </p:cNvPr>
          <p:cNvSpPr>
            <a:spLocks noGrp="1"/>
          </p:cNvSpPr>
          <p:nvPr/>
        </p:nvSpPr>
        <p:spPr>
          <a:xfrm>
            <a:off x="571500" y="43338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Language and voice</a:t>
            </a:r>
          </a:p>
        </p:txBody>
      </p:sp>
      <p:sp>
        <p:nvSpPr>
          <p:cNvPr id="28" name="Rectangle 27">
            <a:extLst>
              <a:ext uri="{FF2B5EF4-FFF2-40B4-BE49-F238E27FC236}">
                <a16:creationId xmlns:a16="http://schemas.microsoft.com/office/drawing/2014/main" id="{A9E4D846-E66E-4E0A-8816-381822162BF3}"/>
              </a:ext>
            </a:extLst>
          </p:cNvPr>
          <p:cNvSpPr>
            <a:spLocks noGrp="1"/>
          </p:cNvSpPr>
          <p:nvPr/>
        </p:nvSpPr>
        <p:spPr>
          <a:xfrm>
            <a:off x="9236232" y="4362450"/>
            <a:ext cx="1202699" cy="219075"/>
          </a:xfrm>
          <a:prstGeom prst="rect">
            <a:avLst/>
          </a:prstGeom>
          <a:solidFill>
            <a:srgbClr val="67C7EF"/>
          </a:solidFill>
          <a:ln w="0">
            <a:noFill/>
            <a:prstDash val="solid"/>
          </a:ln>
        </p:spPr>
        <p:txBody>
          <a:bodyPr/>
          <a:lstStyle/>
          <a:p>
            <a:endParaRPr lang="en-GB"/>
          </a:p>
        </p:txBody>
      </p:sp>
      <p:sp>
        <p:nvSpPr>
          <p:cNvPr id="29" name="Rectangle 28">
            <a:extLst>
              <a:ext uri="{FF2B5EF4-FFF2-40B4-BE49-F238E27FC236}">
                <a16:creationId xmlns:a16="http://schemas.microsoft.com/office/drawing/2014/main" id="{211C7120-8B9E-431A-B820-C43E9897E71D}"/>
              </a:ext>
            </a:extLst>
          </p:cNvPr>
          <p:cNvSpPr>
            <a:spLocks noGrp="1"/>
          </p:cNvSpPr>
          <p:nvPr/>
        </p:nvSpPr>
        <p:spPr>
          <a:xfrm>
            <a:off x="571500" y="47529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Report and presentation</a:t>
            </a:r>
          </a:p>
        </p:txBody>
      </p:sp>
      <p:sp>
        <p:nvSpPr>
          <p:cNvPr id="30" name="Rectangle 29">
            <a:extLst>
              <a:ext uri="{FF2B5EF4-FFF2-40B4-BE49-F238E27FC236}">
                <a16:creationId xmlns:a16="http://schemas.microsoft.com/office/drawing/2014/main" id="{82DEE7EB-09D6-486D-B9FD-67DCBDC06CA5}"/>
              </a:ext>
            </a:extLst>
          </p:cNvPr>
          <p:cNvSpPr>
            <a:spLocks noGrp="1"/>
          </p:cNvSpPr>
          <p:nvPr/>
        </p:nvSpPr>
        <p:spPr>
          <a:xfrm>
            <a:off x="3714750" y="4781550"/>
            <a:ext cx="7544202" cy="219075"/>
          </a:xfrm>
          <a:prstGeom prst="rect">
            <a:avLst/>
          </a:prstGeom>
          <a:solidFill>
            <a:srgbClr val="67C7EF"/>
          </a:solidFill>
          <a:ln w="0">
            <a:noFill/>
            <a:prstDash val="solid"/>
          </a:ln>
        </p:spPr>
        <p:txBody>
          <a:bodyPr/>
          <a:lstStyle/>
          <a:p>
            <a:endParaRPr lang="en-GB"/>
          </a:p>
        </p:txBody>
      </p:sp>
      <p:sp>
        <p:nvSpPr>
          <p:cNvPr id="31" name="Rectangle 30">
            <a:extLst>
              <a:ext uri="{FF2B5EF4-FFF2-40B4-BE49-F238E27FC236}">
                <a16:creationId xmlns:a16="http://schemas.microsoft.com/office/drawing/2014/main" id="{6A14665E-9021-4BBD-B054-218181C3D469}"/>
              </a:ext>
            </a:extLst>
          </p:cNvPr>
          <p:cNvSpPr>
            <a:spLocks noGrp="1"/>
          </p:cNvSpPr>
          <p:nvPr/>
        </p:nvSpPr>
        <p:spPr>
          <a:xfrm>
            <a:off x="3714750" y="4781550"/>
            <a:ext cx="5138805" cy="219075"/>
          </a:xfrm>
          <a:prstGeom prst="rect">
            <a:avLst/>
          </a:prstGeom>
          <a:solidFill>
            <a:srgbClr val="102F46"/>
          </a:solidFill>
          <a:ln w="0">
            <a:noFill/>
            <a:prstDash val="solid"/>
          </a:ln>
        </p:spPr>
        <p:txBody>
          <a:bodyPr/>
          <a:lstStyle/>
          <a:p>
            <a:endParaRPr lang="en-GB"/>
          </a:p>
        </p:txBody>
      </p:sp>
      <p:sp>
        <p:nvSpPr>
          <p:cNvPr id="32" name="Rectangle 31">
            <a:extLst>
              <a:ext uri="{FF2B5EF4-FFF2-40B4-BE49-F238E27FC236}">
                <a16:creationId xmlns:a16="http://schemas.microsoft.com/office/drawing/2014/main" id="{00300CCD-8FE9-4095-9FFB-B7F64F80194D}"/>
              </a:ext>
            </a:extLst>
          </p:cNvPr>
          <p:cNvSpPr>
            <a:spLocks noGrp="1"/>
          </p:cNvSpPr>
          <p:nvPr/>
        </p:nvSpPr>
        <p:spPr>
          <a:xfrm>
            <a:off x="571500" y="5172075"/>
            <a:ext cx="3048000" cy="361950"/>
          </a:xfrm>
          <a:prstGeom prst="rect">
            <a:avLst/>
          </a:prstGeom>
          <a:noFill/>
          <a:ln w="0">
            <a:noFill/>
            <a:prstDash val="solid"/>
          </a:ln>
        </p:spPr>
        <p:txBody>
          <a:bodyPr lIns="0" tIns="0" rIns="0" bIns="0" anchor="t"/>
          <a:lstStyle>
            <a:defPPr>
              <a:defRPr sz="1575" b="0">
                <a:solidFill>
                  <a:srgbClr val="102F46"/>
                </a:solidFill>
                <a:latin typeface="DejaVu Sans"/>
                <a:ea typeface="DejaVu Sans"/>
                <a:cs typeface="DejaVu Sans"/>
              </a:defRPr>
            </a:defPPr>
            <a:lvl1pPr>
              <a:defRPr sz="1575" b="0">
                <a:solidFill>
                  <a:srgbClr val="102F46"/>
                </a:solidFill>
                <a:latin typeface="DejaVu Sans"/>
                <a:ea typeface="DejaVu Sans"/>
                <a:cs typeface="DejaVu Sans"/>
              </a:defRPr>
            </a:lvl1pPr>
            <a:lvl2pPr>
              <a:defRPr sz="1575" b="0">
                <a:solidFill>
                  <a:srgbClr val="102F46"/>
                </a:solidFill>
                <a:latin typeface="DejaVu Sans"/>
                <a:ea typeface="DejaVu Sans"/>
                <a:cs typeface="DejaVu Sans"/>
              </a:defRPr>
            </a:lvl2pPr>
            <a:lvl3pPr>
              <a:defRPr sz="1575" b="0">
                <a:solidFill>
                  <a:srgbClr val="102F46"/>
                </a:solidFill>
                <a:latin typeface="DejaVu Sans"/>
                <a:ea typeface="DejaVu Sans"/>
                <a:cs typeface="DejaVu Sans"/>
              </a:defRPr>
            </a:lvl3pPr>
            <a:lvl4pPr>
              <a:defRPr sz="1575" b="0">
                <a:solidFill>
                  <a:srgbClr val="102F46"/>
                </a:solidFill>
                <a:latin typeface="DejaVu Sans"/>
                <a:ea typeface="DejaVu Sans"/>
                <a:cs typeface="DejaVu Sans"/>
              </a:defRPr>
            </a:lvl4pPr>
            <a:lvl5pPr>
              <a:defRPr sz="1575" b="0">
                <a:solidFill>
                  <a:srgbClr val="102F46"/>
                </a:solidFill>
                <a:latin typeface="DejaVu Sans"/>
                <a:ea typeface="DejaVu Sans"/>
                <a:cs typeface="DejaVu Sans"/>
              </a:defRPr>
            </a:lvl5pPr>
            <a:lvl6pPr>
              <a:defRPr sz="1575" b="0">
                <a:solidFill>
                  <a:srgbClr val="102F46"/>
                </a:solidFill>
                <a:latin typeface="DejaVu Sans"/>
                <a:ea typeface="DejaVu Sans"/>
                <a:cs typeface="DejaVu Sans"/>
              </a:defRPr>
            </a:lvl6pPr>
            <a:lvl7pPr>
              <a:defRPr sz="1575" b="0">
                <a:solidFill>
                  <a:srgbClr val="102F46"/>
                </a:solidFill>
                <a:latin typeface="DejaVu Sans"/>
                <a:ea typeface="DejaVu Sans"/>
                <a:cs typeface="DejaVu Sans"/>
              </a:defRPr>
            </a:lvl7pPr>
            <a:lvl8pPr>
              <a:defRPr sz="1575" b="0">
                <a:solidFill>
                  <a:srgbClr val="102F46"/>
                </a:solidFill>
                <a:latin typeface="DejaVu Sans"/>
                <a:ea typeface="DejaVu Sans"/>
                <a:cs typeface="DejaVu Sans"/>
              </a:defRPr>
            </a:lvl8pPr>
            <a:lvl9pPr>
              <a:defRPr sz="1575" b="0">
                <a:solidFill>
                  <a:srgbClr val="102F46"/>
                </a:solidFill>
                <a:latin typeface="DejaVu Sans"/>
                <a:ea typeface="DejaVu Sans"/>
                <a:cs typeface="DejaVu Sans"/>
              </a:defRPr>
            </a:lvl9pPr>
          </a:lstStyle>
          <a:p>
            <a:pPr>
              <a:defRPr sz="1575" b="0">
                <a:solidFill>
                  <a:srgbClr val="102F46"/>
                </a:solidFill>
                <a:latin typeface="DejaVu Sans"/>
                <a:ea typeface="DejaVu Sans"/>
                <a:cs typeface="DejaVu Sans"/>
              </a:defRPr>
            </a:pPr>
            <a:r>
              <a:rPr sz="1575" b="0">
                <a:solidFill>
                  <a:srgbClr val="102F46"/>
                </a:solidFill>
                <a:latin typeface="DejaVu Sans"/>
                <a:ea typeface="DejaVu Sans"/>
                <a:cs typeface="DejaVu Sans"/>
              </a:rPr>
              <a:t>Final submission and viva</a:t>
            </a:r>
          </a:p>
        </p:txBody>
      </p:sp>
      <p:sp>
        <p:nvSpPr>
          <p:cNvPr id="33" name="Rectangle 32">
            <a:extLst>
              <a:ext uri="{FF2B5EF4-FFF2-40B4-BE49-F238E27FC236}">
                <a16:creationId xmlns:a16="http://schemas.microsoft.com/office/drawing/2014/main" id="{8F86D5D3-00D3-4220-8CC4-9DCBF12CD3AC}"/>
              </a:ext>
            </a:extLst>
          </p:cNvPr>
          <p:cNvSpPr>
            <a:spLocks noGrp="1"/>
          </p:cNvSpPr>
          <p:nvPr/>
        </p:nvSpPr>
        <p:spPr>
          <a:xfrm>
            <a:off x="11258952" y="5200650"/>
            <a:ext cx="218673" cy="219075"/>
          </a:xfrm>
          <a:prstGeom prst="rect">
            <a:avLst/>
          </a:prstGeom>
          <a:solidFill>
            <a:srgbClr val="67C7EF"/>
          </a:solidFill>
          <a:ln w="0">
            <a:noFill/>
            <a:prstDash val="solid"/>
          </a:ln>
        </p:spPr>
        <p:txBody>
          <a:bodyPr/>
          <a:lstStyle/>
          <a:p>
            <a:endParaRPr lang="en-GB"/>
          </a:p>
        </p:txBody>
      </p:sp>
      <p:sp>
        <p:nvSpPr>
          <p:cNvPr id="34" name="Rectangle 33">
            <a:extLst>
              <a:ext uri="{FF2B5EF4-FFF2-40B4-BE49-F238E27FC236}">
                <a16:creationId xmlns:a16="http://schemas.microsoft.com/office/drawing/2014/main" id="{555DD2A9-DDB5-4946-A6FC-92368CE27692}"/>
              </a:ext>
            </a:extLst>
          </p:cNvPr>
          <p:cNvSpPr>
            <a:spLocks noGrp="1"/>
          </p:cNvSpPr>
          <p:nvPr/>
        </p:nvSpPr>
        <p:spPr>
          <a:xfrm>
            <a:off x="571500" y="5838825"/>
            <a:ext cx="11001375" cy="304800"/>
          </a:xfrm>
          <a:prstGeom prst="rect">
            <a:avLst/>
          </a:prstGeom>
          <a:noFill/>
          <a:ln w="0">
            <a:noFill/>
            <a:prstDash val="solid"/>
          </a:ln>
        </p:spPr>
        <p:txBody>
          <a:bodyPr lIns="0" tIns="0" rIns="0" bIns="0" anchor="t"/>
          <a:lstStyle>
            <a:defPPr>
              <a:defRPr sz="1575" b="0">
                <a:solidFill>
                  <a:srgbClr val="506777"/>
                </a:solidFill>
                <a:latin typeface="DejaVu Sans"/>
                <a:ea typeface="DejaVu Sans"/>
                <a:cs typeface="DejaVu Sans"/>
              </a:defRPr>
            </a:defPPr>
            <a:lvl1pPr>
              <a:defRPr sz="1575" b="0">
                <a:solidFill>
                  <a:srgbClr val="506777"/>
                </a:solidFill>
                <a:latin typeface="DejaVu Sans"/>
                <a:ea typeface="DejaVu Sans"/>
                <a:cs typeface="DejaVu Sans"/>
              </a:defRPr>
            </a:lvl1pPr>
            <a:lvl2pPr>
              <a:defRPr sz="1575" b="0">
                <a:solidFill>
                  <a:srgbClr val="506777"/>
                </a:solidFill>
                <a:latin typeface="DejaVu Sans"/>
                <a:ea typeface="DejaVu Sans"/>
                <a:cs typeface="DejaVu Sans"/>
              </a:defRPr>
            </a:lvl2pPr>
            <a:lvl3pPr>
              <a:defRPr sz="1575" b="0">
                <a:solidFill>
                  <a:srgbClr val="506777"/>
                </a:solidFill>
                <a:latin typeface="DejaVu Sans"/>
                <a:ea typeface="DejaVu Sans"/>
                <a:cs typeface="DejaVu Sans"/>
              </a:defRPr>
            </a:lvl3pPr>
            <a:lvl4pPr>
              <a:defRPr sz="1575" b="0">
                <a:solidFill>
                  <a:srgbClr val="506777"/>
                </a:solidFill>
                <a:latin typeface="DejaVu Sans"/>
                <a:ea typeface="DejaVu Sans"/>
                <a:cs typeface="DejaVu Sans"/>
              </a:defRPr>
            </a:lvl4pPr>
            <a:lvl5pPr>
              <a:defRPr sz="1575" b="0">
                <a:solidFill>
                  <a:srgbClr val="506777"/>
                </a:solidFill>
                <a:latin typeface="DejaVu Sans"/>
                <a:ea typeface="DejaVu Sans"/>
                <a:cs typeface="DejaVu Sans"/>
              </a:defRPr>
            </a:lvl5pPr>
            <a:lvl6pPr>
              <a:defRPr sz="1575" b="0">
                <a:solidFill>
                  <a:srgbClr val="506777"/>
                </a:solidFill>
                <a:latin typeface="DejaVu Sans"/>
                <a:ea typeface="DejaVu Sans"/>
                <a:cs typeface="DejaVu Sans"/>
              </a:defRPr>
            </a:lvl6pPr>
            <a:lvl7pPr>
              <a:defRPr sz="1575" b="0">
                <a:solidFill>
                  <a:srgbClr val="506777"/>
                </a:solidFill>
                <a:latin typeface="DejaVu Sans"/>
                <a:ea typeface="DejaVu Sans"/>
                <a:cs typeface="DejaVu Sans"/>
              </a:defRPr>
            </a:lvl7pPr>
            <a:lvl8pPr>
              <a:defRPr sz="1575" b="0">
                <a:solidFill>
                  <a:srgbClr val="506777"/>
                </a:solidFill>
                <a:latin typeface="DejaVu Sans"/>
                <a:ea typeface="DejaVu Sans"/>
                <a:cs typeface="DejaVu Sans"/>
              </a:defRPr>
            </a:lvl8pPr>
            <a:lvl9pPr>
              <a:defRPr sz="1575" b="0">
                <a:solidFill>
                  <a:srgbClr val="506777"/>
                </a:solidFill>
                <a:latin typeface="DejaVu Sans"/>
                <a:ea typeface="DejaVu Sans"/>
                <a:cs typeface="DejaVu Sans"/>
              </a:defRPr>
            </a:lvl9pPr>
          </a:lstStyle>
          <a:p>
            <a:pPr>
              <a:defRPr sz="1575" b="0">
                <a:solidFill>
                  <a:srgbClr val="506777"/>
                </a:solidFill>
                <a:latin typeface="DejaVu Sans"/>
                <a:ea typeface="DejaVu Sans"/>
                <a:cs typeface="DejaVu Sans"/>
              </a:defRPr>
            </a:pPr>
            <a:r>
              <a:rPr sz="1575" b="0">
                <a:solidFill>
                  <a:srgbClr val="506777"/>
                </a:solidFill>
                <a:latin typeface="DejaVu Sans"/>
                <a:ea typeface="DejaVu Sans"/>
                <a:cs typeface="DejaVu Sans"/>
              </a:rPr>
              <a:t>Navy: work to date     Sky blue: proposed work after 17 October</a:t>
            </a:r>
          </a:p>
        </p:txBody>
      </p:sp>
      <p:sp>
        <p:nvSpPr>
          <p:cNvPr id="35" name="Rectangle 34">
            <a:extLst>
              <a:ext uri="{FF2B5EF4-FFF2-40B4-BE49-F238E27FC236}">
                <a16:creationId xmlns:a16="http://schemas.microsoft.com/office/drawing/2014/main" id="{B3E14EF8-D98E-4FCA-B86F-91D263B560F7}"/>
              </a:ext>
            </a:extLst>
          </p:cNvPr>
          <p:cNvSpPr>
            <a:spLocks noGrp="1"/>
          </p:cNvSpPr>
          <p:nvPr/>
        </p:nvSpPr>
        <p:spPr>
          <a:xfrm>
            <a:off x="571500" y="6238875"/>
            <a:ext cx="11001375" cy="371475"/>
          </a:xfrm>
          <a:prstGeom prst="rect">
            <a:avLst/>
          </a:prstGeom>
          <a:noFill/>
          <a:ln w="0">
            <a:noFill/>
            <a:prstDash val="solid"/>
          </a:ln>
        </p:spPr>
        <p:txBody>
          <a:bodyPr lIns="0" tIns="0" rIns="0" bIns="0" anchor="t"/>
          <a:lstStyle>
            <a:defPPr>
              <a:defRPr sz="1350" b="0">
                <a:solidFill>
                  <a:srgbClr val="506777"/>
                </a:solidFill>
                <a:latin typeface="DejaVu Sans"/>
                <a:ea typeface="DejaVu Sans"/>
                <a:cs typeface="DejaVu Sans"/>
              </a:defRPr>
            </a:defPPr>
            <a:lvl1pPr>
              <a:defRPr sz="1350" b="0">
                <a:solidFill>
                  <a:srgbClr val="506777"/>
                </a:solidFill>
                <a:latin typeface="DejaVu Sans"/>
                <a:ea typeface="DejaVu Sans"/>
                <a:cs typeface="DejaVu Sans"/>
              </a:defRPr>
            </a:lvl1pPr>
            <a:lvl2pPr>
              <a:defRPr sz="1350" b="0">
                <a:solidFill>
                  <a:srgbClr val="506777"/>
                </a:solidFill>
                <a:latin typeface="DejaVu Sans"/>
                <a:ea typeface="DejaVu Sans"/>
                <a:cs typeface="DejaVu Sans"/>
              </a:defRPr>
            </a:lvl2pPr>
            <a:lvl3pPr>
              <a:defRPr sz="1350" b="0">
                <a:solidFill>
                  <a:srgbClr val="506777"/>
                </a:solidFill>
                <a:latin typeface="DejaVu Sans"/>
                <a:ea typeface="DejaVu Sans"/>
                <a:cs typeface="DejaVu Sans"/>
              </a:defRPr>
            </a:lvl3pPr>
            <a:lvl4pPr>
              <a:defRPr sz="1350" b="0">
                <a:solidFill>
                  <a:srgbClr val="506777"/>
                </a:solidFill>
                <a:latin typeface="DejaVu Sans"/>
                <a:ea typeface="DejaVu Sans"/>
                <a:cs typeface="DejaVu Sans"/>
              </a:defRPr>
            </a:lvl4pPr>
            <a:lvl5pPr>
              <a:defRPr sz="1350" b="0">
                <a:solidFill>
                  <a:srgbClr val="506777"/>
                </a:solidFill>
                <a:latin typeface="DejaVu Sans"/>
                <a:ea typeface="DejaVu Sans"/>
                <a:cs typeface="DejaVu Sans"/>
              </a:defRPr>
            </a:lvl5pPr>
            <a:lvl6pPr>
              <a:defRPr sz="1350" b="0">
                <a:solidFill>
                  <a:srgbClr val="506777"/>
                </a:solidFill>
                <a:latin typeface="DejaVu Sans"/>
                <a:ea typeface="DejaVu Sans"/>
                <a:cs typeface="DejaVu Sans"/>
              </a:defRPr>
            </a:lvl6pPr>
            <a:lvl7pPr>
              <a:defRPr sz="1350" b="0">
                <a:solidFill>
                  <a:srgbClr val="506777"/>
                </a:solidFill>
                <a:latin typeface="DejaVu Sans"/>
                <a:ea typeface="DejaVu Sans"/>
                <a:cs typeface="DejaVu Sans"/>
              </a:defRPr>
            </a:lvl7pPr>
            <a:lvl8pPr>
              <a:defRPr sz="1350" b="0">
                <a:solidFill>
                  <a:srgbClr val="506777"/>
                </a:solidFill>
                <a:latin typeface="DejaVu Sans"/>
                <a:ea typeface="DejaVu Sans"/>
                <a:cs typeface="DejaVu Sans"/>
              </a:defRPr>
            </a:lvl8pPr>
            <a:lvl9pPr>
              <a:defRPr sz="1350" b="0">
                <a:solidFill>
                  <a:srgbClr val="506777"/>
                </a:solidFill>
                <a:latin typeface="DejaVu Sans"/>
                <a:ea typeface="DejaVu Sans"/>
                <a:cs typeface="DejaVu Sans"/>
              </a:defRPr>
            </a:lvl9pPr>
          </a:lstStyle>
          <a:p>
            <a:pPr>
              <a:defRPr sz="1350" b="0">
                <a:solidFill>
                  <a:srgbClr val="506777"/>
                </a:solidFill>
                <a:latin typeface="DejaVu Sans"/>
                <a:ea typeface="DejaVu Sans"/>
                <a:cs typeface="DejaVu Sans"/>
              </a:defRPr>
            </a:pPr>
            <a:r>
              <a:rPr sz="1350" b="0">
                <a:solidFill>
                  <a:srgbClr val="506777"/>
                </a:solidFill>
                <a:latin typeface="DejaVu Sans"/>
                <a:ea typeface="DejaVu Sans"/>
                <a:cs typeface="DejaVu Sans"/>
              </a:rPr>
              <a:t>Historical periods are approximate. Interim slides: 23 Oct. Final report: 30 Nov. Viva: 1–4 Dec.</a:t>
            </a:r>
          </a:p>
        </p:txBody>
      </p:sp>
    </p:spTree>
    <p:extLst>
      <p:ext uri="{BB962C8B-B14F-4D97-AF65-F5344CB8AC3E}">
        <p14:creationId xmlns:p14="http://schemas.microsoft.com/office/powerpoint/2010/main" val="1425666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02F46"/>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1A2D97-7D24-4F1F-9443-AD4450D5B738}"/>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CEA59442-64F2-4D4A-BD74-25D45B219591}"/>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FFFFFF"/>
                </a:solidFill>
                <a:latin typeface="DejaVu Sans"/>
                <a:ea typeface="DejaVu Sans"/>
                <a:cs typeface="DejaVu Sans"/>
              </a:defRPr>
            </a:defPPr>
            <a:lvl1pPr>
              <a:defRPr sz="3150" b="1">
                <a:solidFill>
                  <a:srgbClr val="FFFFFF"/>
                </a:solidFill>
                <a:latin typeface="DejaVu Sans"/>
                <a:ea typeface="DejaVu Sans"/>
                <a:cs typeface="DejaVu Sans"/>
              </a:defRPr>
            </a:lvl1pPr>
            <a:lvl2pPr>
              <a:defRPr sz="3150" b="1">
                <a:solidFill>
                  <a:srgbClr val="FFFFFF"/>
                </a:solidFill>
                <a:latin typeface="DejaVu Sans"/>
                <a:ea typeface="DejaVu Sans"/>
                <a:cs typeface="DejaVu Sans"/>
              </a:defRPr>
            </a:lvl2pPr>
            <a:lvl3pPr>
              <a:defRPr sz="3150" b="1">
                <a:solidFill>
                  <a:srgbClr val="FFFFFF"/>
                </a:solidFill>
                <a:latin typeface="DejaVu Sans"/>
                <a:ea typeface="DejaVu Sans"/>
                <a:cs typeface="DejaVu Sans"/>
              </a:defRPr>
            </a:lvl3pPr>
            <a:lvl4pPr>
              <a:defRPr sz="3150" b="1">
                <a:solidFill>
                  <a:srgbClr val="FFFFFF"/>
                </a:solidFill>
                <a:latin typeface="DejaVu Sans"/>
                <a:ea typeface="DejaVu Sans"/>
                <a:cs typeface="DejaVu Sans"/>
              </a:defRPr>
            </a:lvl4pPr>
            <a:lvl5pPr>
              <a:defRPr sz="3150" b="1">
                <a:solidFill>
                  <a:srgbClr val="FFFFFF"/>
                </a:solidFill>
                <a:latin typeface="DejaVu Sans"/>
                <a:ea typeface="DejaVu Sans"/>
                <a:cs typeface="DejaVu Sans"/>
              </a:defRPr>
            </a:lvl5pPr>
            <a:lvl6pPr>
              <a:defRPr sz="3150" b="1">
                <a:solidFill>
                  <a:srgbClr val="FFFFFF"/>
                </a:solidFill>
                <a:latin typeface="DejaVu Sans"/>
                <a:ea typeface="DejaVu Sans"/>
                <a:cs typeface="DejaVu Sans"/>
              </a:defRPr>
            </a:lvl6pPr>
            <a:lvl7pPr>
              <a:defRPr sz="3150" b="1">
                <a:solidFill>
                  <a:srgbClr val="FFFFFF"/>
                </a:solidFill>
                <a:latin typeface="DejaVu Sans"/>
                <a:ea typeface="DejaVu Sans"/>
                <a:cs typeface="DejaVu Sans"/>
              </a:defRPr>
            </a:lvl7pPr>
            <a:lvl8pPr>
              <a:defRPr sz="3150" b="1">
                <a:solidFill>
                  <a:srgbClr val="FFFFFF"/>
                </a:solidFill>
                <a:latin typeface="DejaVu Sans"/>
                <a:ea typeface="DejaVu Sans"/>
                <a:cs typeface="DejaVu Sans"/>
              </a:defRPr>
            </a:lvl8pPr>
            <a:lvl9pPr>
              <a:defRPr sz="3150" b="1">
                <a:solidFill>
                  <a:srgbClr val="FFFFFF"/>
                </a:solidFill>
                <a:latin typeface="DejaVu Sans"/>
                <a:ea typeface="DejaVu Sans"/>
                <a:cs typeface="DejaVu Sans"/>
              </a:defRPr>
            </a:lvl9pPr>
          </a:lstStyle>
          <a:p>
            <a:pPr>
              <a:defRPr sz="3150" b="1">
                <a:solidFill>
                  <a:srgbClr val="FFFFFF"/>
                </a:solidFill>
                <a:latin typeface="DejaVu Sans"/>
                <a:ea typeface="DejaVu Sans"/>
                <a:cs typeface="DejaVu Sans"/>
              </a:defRPr>
            </a:pPr>
            <a:r>
              <a:rPr sz="3150" b="1">
                <a:solidFill>
                  <a:srgbClr val="FFFFFF"/>
                </a:solidFill>
                <a:latin typeface="DejaVu Sans"/>
                <a:ea typeface="DejaVu Sans"/>
                <a:cs typeface="DejaVu Sans"/>
              </a:rPr>
              <a:t>Conclusion and next steps</a:t>
            </a:r>
          </a:p>
        </p:txBody>
      </p:sp>
      <p:sp>
        <p:nvSpPr>
          <p:cNvPr id="3" name="Rectangle 2">
            <a:extLst>
              <a:ext uri="{FF2B5EF4-FFF2-40B4-BE49-F238E27FC236}">
                <a16:creationId xmlns:a16="http://schemas.microsoft.com/office/drawing/2014/main" id="{4EC6FD2A-DD9A-4064-AC0C-1197290E602C}"/>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CDEBFA"/>
                </a:solidFill>
                <a:latin typeface="DejaVu Sans"/>
                <a:ea typeface="DejaVu Sans"/>
                <a:cs typeface="DejaVu Sans"/>
              </a:defRPr>
            </a:defPPr>
            <a:lvl1pPr>
              <a:defRPr sz="1725" b="0">
                <a:solidFill>
                  <a:srgbClr val="CDEBFA"/>
                </a:solidFill>
                <a:latin typeface="DejaVu Sans"/>
                <a:ea typeface="DejaVu Sans"/>
                <a:cs typeface="DejaVu Sans"/>
              </a:defRPr>
            </a:lvl1pPr>
            <a:lvl2pPr>
              <a:defRPr sz="1725" b="0">
                <a:solidFill>
                  <a:srgbClr val="CDEBFA"/>
                </a:solidFill>
                <a:latin typeface="DejaVu Sans"/>
                <a:ea typeface="DejaVu Sans"/>
                <a:cs typeface="DejaVu Sans"/>
              </a:defRPr>
            </a:lvl2pPr>
            <a:lvl3pPr>
              <a:defRPr sz="1725" b="0">
                <a:solidFill>
                  <a:srgbClr val="CDEBFA"/>
                </a:solidFill>
                <a:latin typeface="DejaVu Sans"/>
                <a:ea typeface="DejaVu Sans"/>
                <a:cs typeface="DejaVu Sans"/>
              </a:defRPr>
            </a:lvl3pPr>
            <a:lvl4pPr>
              <a:defRPr sz="1725" b="0">
                <a:solidFill>
                  <a:srgbClr val="CDEBFA"/>
                </a:solidFill>
                <a:latin typeface="DejaVu Sans"/>
                <a:ea typeface="DejaVu Sans"/>
                <a:cs typeface="DejaVu Sans"/>
              </a:defRPr>
            </a:lvl4pPr>
            <a:lvl5pPr>
              <a:defRPr sz="1725" b="0">
                <a:solidFill>
                  <a:srgbClr val="CDEBFA"/>
                </a:solidFill>
                <a:latin typeface="DejaVu Sans"/>
                <a:ea typeface="DejaVu Sans"/>
                <a:cs typeface="DejaVu Sans"/>
              </a:defRPr>
            </a:lvl5pPr>
            <a:lvl6pPr>
              <a:defRPr sz="1725" b="0">
                <a:solidFill>
                  <a:srgbClr val="CDEBFA"/>
                </a:solidFill>
                <a:latin typeface="DejaVu Sans"/>
                <a:ea typeface="DejaVu Sans"/>
                <a:cs typeface="DejaVu Sans"/>
              </a:defRPr>
            </a:lvl6pPr>
            <a:lvl7pPr>
              <a:defRPr sz="1725" b="0">
                <a:solidFill>
                  <a:srgbClr val="CDEBFA"/>
                </a:solidFill>
                <a:latin typeface="DejaVu Sans"/>
                <a:ea typeface="DejaVu Sans"/>
                <a:cs typeface="DejaVu Sans"/>
              </a:defRPr>
            </a:lvl7pPr>
            <a:lvl8pPr>
              <a:defRPr sz="1725" b="0">
                <a:solidFill>
                  <a:srgbClr val="CDEBFA"/>
                </a:solidFill>
                <a:latin typeface="DejaVu Sans"/>
                <a:ea typeface="DejaVu Sans"/>
                <a:cs typeface="DejaVu Sans"/>
              </a:defRPr>
            </a:lvl8pPr>
            <a:lvl9pPr>
              <a:defRPr sz="1725" b="0">
                <a:solidFill>
                  <a:srgbClr val="CDEBFA"/>
                </a:solidFill>
                <a:latin typeface="DejaVu Sans"/>
                <a:ea typeface="DejaVu Sans"/>
                <a:cs typeface="DejaVu Sans"/>
              </a:defRPr>
            </a:lvl9pPr>
          </a:lstStyle>
          <a:p>
            <a:pPr>
              <a:defRPr sz="1725" b="0">
                <a:solidFill>
                  <a:srgbClr val="CDEBFA"/>
                </a:solidFill>
                <a:latin typeface="DejaVu Sans"/>
                <a:ea typeface="DejaVu Sans"/>
                <a:cs typeface="DejaVu Sans"/>
              </a:defRPr>
            </a:pPr>
            <a:r>
              <a:rPr sz="1725" b="0">
                <a:solidFill>
                  <a:srgbClr val="CDEBFA"/>
                </a:solidFill>
                <a:latin typeface="DejaVu Sans"/>
                <a:ea typeface="DejaVu Sans"/>
                <a:cs typeface="DejaVu Sans"/>
              </a:rPr>
              <a:t>The core software flow works in simulation. Final evaluation is still needed.</a:t>
            </a:r>
          </a:p>
        </p:txBody>
      </p:sp>
      <p:sp>
        <p:nvSpPr>
          <p:cNvPr id="4" name="Rectangle 3">
            <a:extLst>
              <a:ext uri="{FF2B5EF4-FFF2-40B4-BE49-F238E27FC236}">
                <a16:creationId xmlns:a16="http://schemas.microsoft.com/office/drawing/2014/main" id="{95F14C6E-9522-4736-B999-320F16EB1C60}"/>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CDEBFA"/>
                </a:solidFill>
                <a:latin typeface="DejaVu Sans"/>
                <a:ea typeface="DejaVu Sans"/>
                <a:cs typeface="DejaVu Sans"/>
              </a:defRPr>
            </a:defPPr>
            <a:lvl1pPr>
              <a:defRPr sz="1200" b="0">
                <a:solidFill>
                  <a:srgbClr val="CDEBFA"/>
                </a:solidFill>
                <a:latin typeface="DejaVu Sans"/>
                <a:ea typeface="DejaVu Sans"/>
                <a:cs typeface="DejaVu Sans"/>
              </a:defRPr>
            </a:lvl1pPr>
            <a:lvl2pPr>
              <a:defRPr sz="1200" b="0">
                <a:solidFill>
                  <a:srgbClr val="CDEBFA"/>
                </a:solidFill>
                <a:latin typeface="DejaVu Sans"/>
                <a:ea typeface="DejaVu Sans"/>
                <a:cs typeface="DejaVu Sans"/>
              </a:defRPr>
            </a:lvl2pPr>
            <a:lvl3pPr>
              <a:defRPr sz="1200" b="0">
                <a:solidFill>
                  <a:srgbClr val="CDEBFA"/>
                </a:solidFill>
                <a:latin typeface="DejaVu Sans"/>
                <a:ea typeface="DejaVu Sans"/>
                <a:cs typeface="DejaVu Sans"/>
              </a:defRPr>
            </a:lvl3pPr>
            <a:lvl4pPr>
              <a:defRPr sz="1200" b="0">
                <a:solidFill>
                  <a:srgbClr val="CDEBFA"/>
                </a:solidFill>
                <a:latin typeface="DejaVu Sans"/>
                <a:ea typeface="DejaVu Sans"/>
                <a:cs typeface="DejaVu Sans"/>
              </a:defRPr>
            </a:lvl4pPr>
            <a:lvl5pPr>
              <a:defRPr sz="1200" b="0">
                <a:solidFill>
                  <a:srgbClr val="CDEBFA"/>
                </a:solidFill>
                <a:latin typeface="DejaVu Sans"/>
                <a:ea typeface="DejaVu Sans"/>
                <a:cs typeface="DejaVu Sans"/>
              </a:defRPr>
            </a:lvl5pPr>
            <a:lvl6pPr>
              <a:defRPr sz="1200" b="0">
                <a:solidFill>
                  <a:srgbClr val="CDEBFA"/>
                </a:solidFill>
                <a:latin typeface="DejaVu Sans"/>
                <a:ea typeface="DejaVu Sans"/>
                <a:cs typeface="DejaVu Sans"/>
              </a:defRPr>
            </a:lvl6pPr>
            <a:lvl7pPr>
              <a:defRPr sz="1200" b="0">
                <a:solidFill>
                  <a:srgbClr val="CDEBFA"/>
                </a:solidFill>
                <a:latin typeface="DejaVu Sans"/>
                <a:ea typeface="DejaVu Sans"/>
                <a:cs typeface="DejaVu Sans"/>
              </a:defRPr>
            </a:lvl7pPr>
            <a:lvl8pPr>
              <a:defRPr sz="1200" b="0">
                <a:solidFill>
                  <a:srgbClr val="CDEBFA"/>
                </a:solidFill>
                <a:latin typeface="DejaVu Sans"/>
                <a:ea typeface="DejaVu Sans"/>
                <a:cs typeface="DejaVu Sans"/>
              </a:defRPr>
            </a:lvl8pPr>
            <a:lvl9pPr>
              <a:defRPr sz="1200" b="0">
                <a:solidFill>
                  <a:srgbClr val="CDEBFA"/>
                </a:solidFill>
                <a:latin typeface="DejaVu Sans"/>
                <a:ea typeface="DejaVu Sans"/>
                <a:cs typeface="DejaVu Sans"/>
              </a:defRPr>
            </a:lvl9pPr>
          </a:lstStyle>
          <a:p>
            <a:pPr>
              <a:defRPr sz="1200" b="0">
                <a:solidFill>
                  <a:srgbClr val="CDEBFA"/>
                </a:solidFill>
                <a:latin typeface="DejaVu Sans"/>
                <a:ea typeface="DejaVu Sans"/>
                <a:cs typeface="DejaVu Sans"/>
              </a:defRPr>
            </a:pPr>
            <a:r>
              <a:rPr sz="1200" b="0">
                <a:solidFill>
                  <a:srgbClr val="CDEBFA"/>
                </a:solidFill>
                <a:latin typeface="DejaVu Sans"/>
                <a:ea typeface="DejaVu Sans"/>
                <a:cs typeface="DejaVu Sans"/>
              </a:rPr>
              <a:t>11</a:t>
            </a:r>
          </a:p>
        </p:txBody>
      </p:sp>
      <p:sp>
        <p:nvSpPr>
          <p:cNvPr id="5" name="Rectangle 4">
            <a:extLst>
              <a:ext uri="{FF2B5EF4-FFF2-40B4-BE49-F238E27FC236}">
                <a16:creationId xmlns:a16="http://schemas.microsoft.com/office/drawing/2014/main" id="{F92EE211-2277-4E8B-A633-3475B46311DB}"/>
              </a:ext>
            </a:extLst>
          </p:cNvPr>
          <p:cNvSpPr>
            <a:spLocks noGrp="1"/>
          </p:cNvSpPr>
          <p:nvPr/>
        </p:nvSpPr>
        <p:spPr>
          <a:xfrm>
            <a:off x="571500" y="2076450"/>
            <a:ext cx="4762500" cy="409575"/>
          </a:xfrm>
          <a:prstGeom prst="rect">
            <a:avLst/>
          </a:prstGeom>
          <a:noFill/>
          <a:ln w="0">
            <a:noFill/>
            <a:prstDash val="solid"/>
          </a:ln>
        </p:spPr>
        <p:txBody>
          <a:bodyPr lIns="0" tIns="0" rIns="0" bIns="0" anchor="t"/>
          <a:lstStyle>
            <a:defPPr>
              <a:defRPr sz="2250" b="1">
                <a:solidFill>
                  <a:srgbClr val="FFFFFF"/>
                </a:solidFill>
                <a:latin typeface="DejaVu Sans"/>
                <a:ea typeface="DejaVu Sans"/>
                <a:cs typeface="DejaVu Sans"/>
              </a:defRPr>
            </a:defPPr>
            <a:lvl1pPr>
              <a:defRPr sz="2250" b="1">
                <a:solidFill>
                  <a:srgbClr val="FFFFFF"/>
                </a:solidFill>
                <a:latin typeface="DejaVu Sans"/>
                <a:ea typeface="DejaVu Sans"/>
                <a:cs typeface="DejaVu Sans"/>
              </a:defRPr>
            </a:lvl1pPr>
            <a:lvl2pPr>
              <a:defRPr sz="2250" b="1">
                <a:solidFill>
                  <a:srgbClr val="FFFFFF"/>
                </a:solidFill>
                <a:latin typeface="DejaVu Sans"/>
                <a:ea typeface="DejaVu Sans"/>
                <a:cs typeface="DejaVu Sans"/>
              </a:defRPr>
            </a:lvl2pPr>
            <a:lvl3pPr>
              <a:defRPr sz="2250" b="1">
                <a:solidFill>
                  <a:srgbClr val="FFFFFF"/>
                </a:solidFill>
                <a:latin typeface="DejaVu Sans"/>
                <a:ea typeface="DejaVu Sans"/>
                <a:cs typeface="DejaVu Sans"/>
              </a:defRPr>
            </a:lvl3pPr>
            <a:lvl4pPr>
              <a:defRPr sz="2250" b="1">
                <a:solidFill>
                  <a:srgbClr val="FFFFFF"/>
                </a:solidFill>
                <a:latin typeface="DejaVu Sans"/>
                <a:ea typeface="DejaVu Sans"/>
                <a:cs typeface="DejaVu Sans"/>
              </a:defRPr>
            </a:lvl4pPr>
            <a:lvl5pPr>
              <a:defRPr sz="2250" b="1">
                <a:solidFill>
                  <a:srgbClr val="FFFFFF"/>
                </a:solidFill>
                <a:latin typeface="DejaVu Sans"/>
                <a:ea typeface="DejaVu Sans"/>
                <a:cs typeface="DejaVu Sans"/>
              </a:defRPr>
            </a:lvl5pPr>
            <a:lvl6pPr>
              <a:defRPr sz="2250" b="1">
                <a:solidFill>
                  <a:srgbClr val="FFFFFF"/>
                </a:solidFill>
                <a:latin typeface="DejaVu Sans"/>
                <a:ea typeface="DejaVu Sans"/>
                <a:cs typeface="DejaVu Sans"/>
              </a:defRPr>
            </a:lvl6pPr>
            <a:lvl7pPr>
              <a:defRPr sz="2250" b="1">
                <a:solidFill>
                  <a:srgbClr val="FFFFFF"/>
                </a:solidFill>
                <a:latin typeface="DejaVu Sans"/>
                <a:ea typeface="DejaVu Sans"/>
                <a:cs typeface="DejaVu Sans"/>
              </a:defRPr>
            </a:lvl7pPr>
            <a:lvl8pPr>
              <a:defRPr sz="2250" b="1">
                <a:solidFill>
                  <a:srgbClr val="FFFFFF"/>
                </a:solidFill>
                <a:latin typeface="DejaVu Sans"/>
                <a:ea typeface="DejaVu Sans"/>
                <a:cs typeface="DejaVu Sans"/>
              </a:defRPr>
            </a:lvl8pPr>
            <a:lvl9pPr>
              <a:defRPr sz="2250" b="1">
                <a:solidFill>
                  <a:srgbClr val="FFFFFF"/>
                </a:solidFill>
                <a:latin typeface="DejaVu Sans"/>
                <a:ea typeface="DejaVu Sans"/>
                <a:cs typeface="DejaVu Sans"/>
              </a:defRPr>
            </a:lvl9pPr>
          </a:lstStyle>
          <a:p>
            <a:pPr>
              <a:defRPr sz="2250" b="1">
                <a:solidFill>
                  <a:srgbClr val="FFFFFF"/>
                </a:solidFill>
                <a:latin typeface="DejaVu Sans"/>
                <a:ea typeface="DejaVu Sans"/>
                <a:cs typeface="DejaVu Sans"/>
              </a:defRPr>
            </a:pPr>
            <a:r>
              <a:rPr sz="2250" b="1">
                <a:solidFill>
                  <a:srgbClr val="FFFFFF"/>
                </a:solidFill>
                <a:latin typeface="DejaVu Sans"/>
                <a:ea typeface="DejaVu Sans"/>
                <a:cs typeface="DejaVu Sans"/>
              </a:rPr>
              <a:t>Completed</a:t>
            </a:r>
          </a:p>
        </p:txBody>
      </p:sp>
      <p:sp>
        <p:nvSpPr>
          <p:cNvPr id="6" name="Rectangle 5">
            <a:extLst>
              <a:ext uri="{FF2B5EF4-FFF2-40B4-BE49-F238E27FC236}">
                <a16:creationId xmlns:a16="http://schemas.microsoft.com/office/drawing/2014/main" id="{4D3E5E16-2D53-45D7-AC5E-BCFD72F39CD7}"/>
              </a:ext>
            </a:extLst>
          </p:cNvPr>
          <p:cNvSpPr>
            <a:spLocks noGrp="1"/>
          </p:cNvSpPr>
          <p:nvPr/>
        </p:nvSpPr>
        <p:spPr>
          <a:xfrm>
            <a:off x="571500" y="2676525"/>
            <a:ext cx="4953000" cy="2219325"/>
          </a:xfrm>
          <a:prstGeom prst="rect">
            <a:avLst/>
          </a:prstGeom>
          <a:noFill/>
          <a:ln w="0">
            <a:noFill/>
            <a:prstDash val="solid"/>
          </a:ln>
        </p:spPr>
        <p:txBody>
          <a:bodyPr lIns="0" tIns="0" rIns="0" bIns="0" anchor="t"/>
          <a:lstStyle>
            <a:defPPr>
              <a:defRPr sz="2100" b="0">
                <a:solidFill>
                  <a:srgbClr val="E0F3FC"/>
                </a:solidFill>
                <a:latin typeface="DejaVu Sans"/>
                <a:ea typeface="DejaVu Sans"/>
                <a:cs typeface="DejaVu Sans"/>
              </a:defRPr>
            </a:defPPr>
            <a:lvl1pPr>
              <a:defRPr sz="2100" b="0">
                <a:solidFill>
                  <a:srgbClr val="E0F3FC"/>
                </a:solidFill>
                <a:latin typeface="DejaVu Sans"/>
                <a:ea typeface="DejaVu Sans"/>
                <a:cs typeface="DejaVu Sans"/>
              </a:defRPr>
            </a:lvl1pPr>
            <a:lvl2pPr>
              <a:defRPr sz="2100" b="0">
                <a:solidFill>
                  <a:srgbClr val="E0F3FC"/>
                </a:solidFill>
                <a:latin typeface="DejaVu Sans"/>
                <a:ea typeface="DejaVu Sans"/>
                <a:cs typeface="DejaVu Sans"/>
              </a:defRPr>
            </a:lvl2pPr>
            <a:lvl3pPr>
              <a:defRPr sz="2100" b="0">
                <a:solidFill>
                  <a:srgbClr val="E0F3FC"/>
                </a:solidFill>
                <a:latin typeface="DejaVu Sans"/>
                <a:ea typeface="DejaVu Sans"/>
                <a:cs typeface="DejaVu Sans"/>
              </a:defRPr>
            </a:lvl3pPr>
            <a:lvl4pPr>
              <a:defRPr sz="2100" b="0">
                <a:solidFill>
                  <a:srgbClr val="E0F3FC"/>
                </a:solidFill>
                <a:latin typeface="DejaVu Sans"/>
                <a:ea typeface="DejaVu Sans"/>
                <a:cs typeface="DejaVu Sans"/>
              </a:defRPr>
            </a:lvl4pPr>
            <a:lvl5pPr>
              <a:defRPr sz="2100" b="0">
                <a:solidFill>
                  <a:srgbClr val="E0F3FC"/>
                </a:solidFill>
                <a:latin typeface="DejaVu Sans"/>
                <a:ea typeface="DejaVu Sans"/>
                <a:cs typeface="DejaVu Sans"/>
              </a:defRPr>
            </a:lvl5pPr>
            <a:lvl6pPr>
              <a:defRPr sz="2100" b="0">
                <a:solidFill>
                  <a:srgbClr val="E0F3FC"/>
                </a:solidFill>
                <a:latin typeface="DejaVu Sans"/>
                <a:ea typeface="DejaVu Sans"/>
                <a:cs typeface="DejaVu Sans"/>
              </a:defRPr>
            </a:lvl6pPr>
            <a:lvl7pPr>
              <a:defRPr sz="2100" b="0">
                <a:solidFill>
                  <a:srgbClr val="E0F3FC"/>
                </a:solidFill>
                <a:latin typeface="DejaVu Sans"/>
                <a:ea typeface="DejaVu Sans"/>
                <a:cs typeface="DejaVu Sans"/>
              </a:defRPr>
            </a:lvl7pPr>
            <a:lvl8pPr>
              <a:defRPr sz="2100" b="0">
                <a:solidFill>
                  <a:srgbClr val="E0F3FC"/>
                </a:solidFill>
                <a:latin typeface="DejaVu Sans"/>
                <a:ea typeface="DejaVu Sans"/>
                <a:cs typeface="DejaVu Sans"/>
              </a:defRPr>
            </a:lvl8pPr>
            <a:lvl9pPr>
              <a:defRPr sz="2100" b="0">
                <a:solidFill>
                  <a:srgbClr val="E0F3FC"/>
                </a:solidFill>
                <a:latin typeface="DejaVu Sans"/>
                <a:ea typeface="DejaVu Sans"/>
                <a:cs typeface="DejaVu Sans"/>
              </a:defRPr>
            </a:lvl9pPr>
          </a:lstStyle>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Verified payment, device token, activation and expiry evidence.</a:t>
            </a:r>
          </a:p>
          <a:p>
            <a:endParaRPr sz="2100" b="0">
              <a:solidFill>
                <a:srgbClr val="E0F3FC"/>
              </a:solidFill>
              <a:latin typeface="DejaVu Sans"/>
              <a:ea typeface="DejaVu Sans"/>
              <a:cs typeface="DejaVu Sans"/>
            </a:endParaRPr>
          </a:p>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Shopping, marketplace, seller tools and professional pages.</a:t>
            </a:r>
          </a:p>
        </p:txBody>
      </p:sp>
      <p:sp>
        <p:nvSpPr>
          <p:cNvPr id="7" name="Rectangle 6">
            <a:extLst>
              <a:ext uri="{FF2B5EF4-FFF2-40B4-BE49-F238E27FC236}">
                <a16:creationId xmlns:a16="http://schemas.microsoft.com/office/drawing/2014/main" id="{0B2640DB-29D8-4096-8DAB-AE929B356E3F}"/>
              </a:ext>
            </a:extLst>
          </p:cNvPr>
          <p:cNvSpPr>
            <a:spLocks noGrp="1"/>
          </p:cNvSpPr>
          <p:nvPr/>
        </p:nvSpPr>
        <p:spPr>
          <a:xfrm>
            <a:off x="6477000" y="2076450"/>
            <a:ext cx="4762500" cy="409575"/>
          </a:xfrm>
          <a:prstGeom prst="rect">
            <a:avLst/>
          </a:prstGeom>
          <a:noFill/>
          <a:ln w="0">
            <a:noFill/>
            <a:prstDash val="solid"/>
          </a:ln>
        </p:spPr>
        <p:txBody>
          <a:bodyPr lIns="0" tIns="0" rIns="0" bIns="0" anchor="t"/>
          <a:lstStyle>
            <a:defPPr>
              <a:defRPr sz="2250" b="1">
                <a:solidFill>
                  <a:srgbClr val="FFFFFF"/>
                </a:solidFill>
                <a:latin typeface="DejaVu Sans"/>
                <a:ea typeface="DejaVu Sans"/>
                <a:cs typeface="DejaVu Sans"/>
              </a:defRPr>
            </a:defPPr>
            <a:lvl1pPr>
              <a:defRPr sz="2250" b="1">
                <a:solidFill>
                  <a:srgbClr val="FFFFFF"/>
                </a:solidFill>
                <a:latin typeface="DejaVu Sans"/>
                <a:ea typeface="DejaVu Sans"/>
                <a:cs typeface="DejaVu Sans"/>
              </a:defRPr>
            </a:lvl1pPr>
            <a:lvl2pPr>
              <a:defRPr sz="2250" b="1">
                <a:solidFill>
                  <a:srgbClr val="FFFFFF"/>
                </a:solidFill>
                <a:latin typeface="DejaVu Sans"/>
                <a:ea typeface="DejaVu Sans"/>
                <a:cs typeface="DejaVu Sans"/>
              </a:defRPr>
            </a:lvl2pPr>
            <a:lvl3pPr>
              <a:defRPr sz="2250" b="1">
                <a:solidFill>
                  <a:srgbClr val="FFFFFF"/>
                </a:solidFill>
                <a:latin typeface="DejaVu Sans"/>
                <a:ea typeface="DejaVu Sans"/>
                <a:cs typeface="DejaVu Sans"/>
              </a:defRPr>
            </a:lvl3pPr>
            <a:lvl4pPr>
              <a:defRPr sz="2250" b="1">
                <a:solidFill>
                  <a:srgbClr val="FFFFFF"/>
                </a:solidFill>
                <a:latin typeface="DejaVu Sans"/>
                <a:ea typeface="DejaVu Sans"/>
                <a:cs typeface="DejaVu Sans"/>
              </a:defRPr>
            </a:lvl4pPr>
            <a:lvl5pPr>
              <a:defRPr sz="2250" b="1">
                <a:solidFill>
                  <a:srgbClr val="FFFFFF"/>
                </a:solidFill>
                <a:latin typeface="DejaVu Sans"/>
                <a:ea typeface="DejaVu Sans"/>
                <a:cs typeface="DejaVu Sans"/>
              </a:defRPr>
            </a:lvl5pPr>
            <a:lvl6pPr>
              <a:defRPr sz="2250" b="1">
                <a:solidFill>
                  <a:srgbClr val="FFFFFF"/>
                </a:solidFill>
                <a:latin typeface="DejaVu Sans"/>
                <a:ea typeface="DejaVu Sans"/>
                <a:cs typeface="DejaVu Sans"/>
              </a:defRPr>
            </a:lvl6pPr>
            <a:lvl7pPr>
              <a:defRPr sz="2250" b="1">
                <a:solidFill>
                  <a:srgbClr val="FFFFFF"/>
                </a:solidFill>
                <a:latin typeface="DejaVu Sans"/>
                <a:ea typeface="DejaVu Sans"/>
                <a:cs typeface="DejaVu Sans"/>
              </a:defRPr>
            </a:lvl7pPr>
            <a:lvl8pPr>
              <a:defRPr sz="2250" b="1">
                <a:solidFill>
                  <a:srgbClr val="FFFFFF"/>
                </a:solidFill>
                <a:latin typeface="DejaVu Sans"/>
                <a:ea typeface="DejaVu Sans"/>
                <a:cs typeface="DejaVu Sans"/>
              </a:defRPr>
            </a:lvl8pPr>
            <a:lvl9pPr>
              <a:defRPr sz="2250" b="1">
                <a:solidFill>
                  <a:srgbClr val="FFFFFF"/>
                </a:solidFill>
                <a:latin typeface="DejaVu Sans"/>
                <a:ea typeface="DejaVu Sans"/>
                <a:cs typeface="DejaVu Sans"/>
              </a:defRPr>
            </a:lvl9pPr>
          </a:lstStyle>
          <a:p>
            <a:pPr>
              <a:defRPr sz="2250" b="1">
                <a:solidFill>
                  <a:srgbClr val="FFFFFF"/>
                </a:solidFill>
                <a:latin typeface="DejaVu Sans"/>
                <a:ea typeface="DejaVu Sans"/>
                <a:cs typeface="DejaVu Sans"/>
              </a:defRPr>
            </a:pPr>
            <a:r>
              <a:rPr sz="2250" b="1">
                <a:solidFill>
                  <a:srgbClr val="FFFFFF"/>
                </a:solidFill>
                <a:latin typeface="DejaVu Sans"/>
                <a:ea typeface="DejaVu Sans"/>
                <a:cs typeface="DejaVu Sans"/>
              </a:rPr>
              <a:t>Next</a:t>
            </a:r>
          </a:p>
        </p:txBody>
      </p:sp>
      <p:sp>
        <p:nvSpPr>
          <p:cNvPr id="8" name="Rectangle 7">
            <a:extLst>
              <a:ext uri="{FF2B5EF4-FFF2-40B4-BE49-F238E27FC236}">
                <a16:creationId xmlns:a16="http://schemas.microsoft.com/office/drawing/2014/main" id="{B4AC9576-6168-4223-8FE4-B53BAEAE6EF8}"/>
              </a:ext>
            </a:extLst>
          </p:cNvPr>
          <p:cNvSpPr>
            <a:spLocks noGrp="1"/>
          </p:cNvSpPr>
          <p:nvPr/>
        </p:nvSpPr>
        <p:spPr>
          <a:xfrm>
            <a:off x="6477000" y="2676525"/>
            <a:ext cx="4953000" cy="2219325"/>
          </a:xfrm>
          <a:prstGeom prst="rect">
            <a:avLst/>
          </a:prstGeom>
          <a:noFill/>
          <a:ln w="0">
            <a:noFill/>
            <a:prstDash val="solid"/>
          </a:ln>
        </p:spPr>
        <p:txBody>
          <a:bodyPr lIns="0" tIns="0" rIns="0" bIns="0" anchor="t"/>
          <a:lstStyle>
            <a:defPPr>
              <a:defRPr sz="2100" b="0">
                <a:solidFill>
                  <a:srgbClr val="E0F3FC"/>
                </a:solidFill>
                <a:latin typeface="DejaVu Sans"/>
                <a:ea typeface="DejaVu Sans"/>
                <a:cs typeface="DejaVu Sans"/>
              </a:defRPr>
            </a:defPPr>
            <a:lvl1pPr>
              <a:defRPr sz="2100" b="0">
                <a:solidFill>
                  <a:srgbClr val="E0F3FC"/>
                </a:solidFill>
                <a:latin typeface="DejaVu Sans"/>
                <a:ea typeface="DejaVu Sans"/>
                <a:cs typeface="DejaVu Sans"/>
              </a:defRPr>
            </a:lvl1pPr>
            <a:lvl2pPr>
              <a:defRPr sz="2100" b="0">
                <a:solidFill>
                  <a:srgbClr val="E0F3FC"/>
                </a:solidFill>
                <a:latin typeface="DejaVu Sans"/>
                <a:ea typeface="DejaVu Sans"/>
                <a:cs typeface="DejaVu Sans"/>
              </a:defRPr>
            </a:lvl2pPr>
            <a:lvl3pPr>
              <a:defRPr sz="2100" b="0">
                <a:solidFill>
                  <a:srgbClr val="E0F3FC"/>
                </a:solidFill>
                <a:latin typeface="DejaVu Sans"/>
                <a:ea typeface="DejaVu Sans"/>
                <a:cs typeface="DejaVu Sans"/>
              </a:defRPr>
            </a:lvl3pPr>
            <a:lvl4pPr>
              <a:defRPr sz="2100" b="0">
                <a:solidFill>
                  <a:srgbClr val="E0F3FC"/>
                </a:solidFill>
                <a:latin typeface="DejaVu Sans"/>
                <a:ea typeface="DejaVu Sans"/>
                <a:cs typeface="DejaVu Sans"/>
              </a:defRPr>
            </a:lvl4pPr>
            <a:lvl5pPr>
              <a:defRPr sz="2100" b="0">
                <a:solidFill>
                  <a:srgbClr val="E0F3FC"/>
                </a:solidFill>
                <a:latin typeface="DejaVu Sans"/>
                <a:ea typeface="DejaVu Sans"/>
                <a:cs typeface="DejaVu Sans"/>
              </a:defRPr>
            </a:lvl5pPr>
            <a:lvl6pPr>
              <a:defRPr sz="2100" b="0">
                <a:solidFill>
                  <a:srgbClr val="E0F3FC"/>
                </a:solidFill>
                <a:latin typeface="DejaVu Sans"/>
                <a:ea typeface="DejaVu Sans"/>
                <a:cs typeface="DejaVu Sans"/>
              </a:defRPr>
            </a:lvl6pPr>
            <a:lvl7pPr>
              <a:defRPr sz="2100" b="0">
                <a:solidFill>
                  <a:srgbClr val="E0F3FC"/>
                </a:solidFill>
                <a:latin typeface="DejaVu Sans"/>
                <a:ea typeface="DejaVu Sans"/>
                <a:cs typeface="DejaVu Sans"/>
              </a:defRPr>
            </a:lvl7pPr>
            <a:lvl8pPr>
              <a:defRPr sz="2100" b="0">
                <a:solidFill>
                  <a:srgbClr val="E0F3FC"/>
                </a:solidFill>
                <a:latin typeface="DejaVu Sans"/>
                <a:ea typeface="DejaVu Sans"/>
                <a:cs typeface="DejaVu Sans"/>
              </a:defRPr>
            </a:lvl8pPr>
            <a:lvl9pPr>
              <a:defRPr sz="2100" b="0">
                <a:solidFill>
                  <a:srgbClr val="E0F3FC"/>
                </a:solidFill>
                <a:latin typeface="DejaVu Sans"/>
                <a:ea typeface="DejaVu Sans"/>
                <a:cs typeface="DejaVu Sans"/>
              </a:defRPr>
            </a:lvl9pPr>
          </a:lstStyle>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Repeat security and recovery tests.</a:t>
            </a:r>
          </a:p>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Finish commerce delivery checks.</a:t>
            </a:r>
          </a:p>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Build and test language support.</a:t>
            </a:r>
          </a:p>
          <a:p>
            <a:pPr>
              <a:defRPr sz="2100" b="0">
                <a:solidFill>
                  <a:srgbClr val="E0F3FC"/>
                </a:solidFill>
                <a:latin typeface="DejaVu Sans"/>
                <a:ea typeface="DejaVu Sans"/>
                <a:cs typeface="DejaVu Sans"/>
              </a:defRPr>
            </a:pPr>
            <a:r>
              <a:rPr sz="2100" b="0">
                <a:solidFill>
                  <a:srgbClr val="E0F3FC"/>
                </a:solidFill>
                <a:latin typeface="DejaVu Sans"/>
                <a:ea typeface="DejaVu Sans"/>
                <a:cs typeface="DejaVu Sans"/>
              </a:rPr>
              <a:t>Test usability and real hardware.</a:t>
            </a:r>
          </a:p>
        </p:txBody>
      </p:sp>
      <p:sp>
        <p:nvSpPr>
          <p:cNvPr id="9" name="Rectangle 8">
            <a:extLst>
              <a:ext uri="{FF2B5EF4-FFF2-40B4-BE49-F238E27FC236}">
                <a16:creationId xmlns:a16="http://schemas.microsoft.com/office/drawing/2014/main" id="{3C91A73B-74AD-4180-BCD1-A0020DAE4F02}"/>
              </a:ext>
            </a:extLst>
          </p:cNvPr>
          <p:cNvSpPr>
            <a:spLocks noGrp="1"/>
          </p:cNvSpPr>
          <p:nvPr/>
        </p:nvSpPr>
        <p:spPr>
          <a:xfrm>
            <a:off x="571500" y="5362575"/>
            <a:ext cx="10934700" cy="685800"/>
          </a:xfrm>
          <a:prstGeom prst="rect">
            <a:avLst/>
          </a:prstGeom>
          <a:solidFill>
            <a:srgbClr val="1C475F"/>
          </a:solidFill>
          <a:ln w="0">
            <a:noFill/>
            <a:prstDash val="solid"/>
          </a:ln>
        </p:spPr>
        <p:txBody>
          <a:bodyPr/>
          <a:lstStyle/>
          <a:p>
            <a:endParaRPr lang="en-GB"/>
          </a:p>
        </p:txBody>
      </p:sp>
      <p:sp>
        <p:nvSpPr>
          <p:cNvPr id="10" name="Rectangle 9">
            <a:extLst>
              <a:ext uri="{FF2B5EF4-FFF2-40B4-BE49-F238E27FC236}">
                <a16:creationId xmlns:a16="http://schemas.microsoft.com/office/drawing/2014/main" id="{00E4A531-3E40-493D-A271-11A3FBD3B7EF}"/>
              </a:ext>
            </a:extLst>
          </p:cNvPr>
          <p:cNvSpPr>
            <a:spLocks noGrp="1"/>
          </p:cNvSpPr>
          <p:nvPr/>
        </p:nvSpPr>
        <p:spPr>
          <a:xfrm>
            <a:off x="762000" y="5534025"/>
            <a:ext cx="10525125" cy="419100"/>
          </a:xfrm>
          <a:prstGeom prst="rect">
            <a:avLst/>
          </a:prstGeom>
          <a:noFill/>
          <a:ln w="0">
            <a:noFill/>
            <a:prstDash val="solid"/>
          </a:ln>
        </p:spPr>
        <p:txBody>
          <a:bodyPr lIns="0" tIns="0" rIns="0" bIns="0" anchor="t"/>
          <a:lstStyle>
            <a:defPPr>
              <a:defRPr sz="1875" b="0">
                <a:solidFill>
                  <a:srgbClr val="FFFFFF"/>
                </a:solidFill>
                <a:latin typeface="DejaVu Sans"/>
                <a:ea typeface="DejaVu Sans"/>
                <a:cs typeface="DejaVu Sans"/>
              </a:defRPr>
            </a:defPPr>
            <a:lvl1pPr>
              <a:defRPr sz="1875" b="0">
                <a:solidFill>
                  <a:srgbClr val="FFFFFF"/>
                </a:solidFill>
                <a:latin typeface="DejaVu Sans"/>
                <a:ea typeface="DejaVu Sans"/>
                <a:cs typeface="DejaVu Sans"/>
              </a:defRPr>
            </a:lvl1pPr>
            <a:lvl2pPr>
              <a:defRPr sz="1875" b="0">
                <a:solidFill>
                  <a:srgbClr val="FFFFFF"/>
                </a:solidFill>
                <a:latin typeface="DejaVu Sans"/>
                <a:ea typeface="DejaVu Sans"/>
                <a:cs typeface="DejaVu Sans"/>
              </a:defRPr>
            </a:lvl2pPr>
            <a:lvl3pPr>
              <a:defRPr sz="1875" b="0">
                <a:solidFill>
                  <a:srgbClr val="FFFFFF"/>
                </a:solidFill>
                <a:latin typeface="DejaVu Sans"/>
                <a:ea typeface="DejaVu Sans"/>
                <a:cs typeface="DejaVu Sans"/>
              </a:defRPr>
            </a:lvl3pPr>
            <a:lvl4pPr>
              <a:defRPr sz="1875" b="0">
                <a:solidFill>
                  <a:srgbClr val="FFFFFF"/>
                </a:solidFill>
                <a:latin typeface="DejaVu Sans"/>
                <a:ea typeface="DejaVu Sans"/>
                <a:cs typeface="DejaVu Sans"/>
              </a:defRPr>
            </a:lvl4pPr>
            <a:lvl5pPr>
              <a:defRPr sz="1875" b="0">
                <a:solidFill>
                  <a:srgbClr val="FFFFFF"/>
                </a:solidFill>
                <a:latin typeface="DejaVu Sans"/>
                <a:ea typeface="DejaVu Sans"/>
                <a:cs typeface="DejaVu Sans"/>
              </a:defRPr>
            </a:lvl5pPr>
            <a:lvl6pPr>
              <a:defRPr sz="1875" b="0">
                <a:solidFill>
                  <a:srgbClr val="FFFFFF"/>
                </a:solidFill>
                <a:latin typeface="DejaVu Sans"/>
                <a:ea typeface="DejaVu Sans"/>
                <a:cs typeface="DejaVu Sans"/>
              </a:defRPr>
            </a:lvl6pPr>
            <a:lvl7pPr>
              <a:defRPr sz="1875" b="0">
                <a:solidFill>
                  <a:srgbClr val="FFFFFF"/>
                </a:solidFill>
                <a:latin typeface="DejaVu Sans"/>
                <a:ea typeface="DejaVu Sans"/>
                <a:cs typeface="DejaVu Sans"/>
              </a:defRPr>
            </a:lvl7pPr>
            <a:lvl8pPr>
              <a:defRPr sz="1875" b="0">
                <a:solidFill>
                  <a:srgbClr val="FFFFFF"/>
                </a:solidFill>
                <a:latin typeface="DejaVu Sans"/>
                <a:ea typeface="DejaVu Sans"/>
                <a:cs typeface="DejaVu Sans"/>
              </a:defRPr>
            </a:lvl8pPr>
            <a:lvl9pPr>
              <a:defRPr sz="1875" b="0">
                <a:solidFill>
                  <a:srgbClr val="FFFFFF"/>
                </a:solidFill>
                <a:latin typeface="DejaVu Sans"/>
                <a:ea typeface="DejaVu Sans"/>
                <a:cs typeface="DejaVu Sans"/>
              </a:defRPr>
            </a:lvl9pPr>
          </a:lstStyle>
          <a:p>
            <a:pPr>
              <a:defRPr sz="1875" b="0">
                <a:solidFill>
                  <a:srgbClr val="FFFFFF"/>
                </a:solidFill>
                <a:latin typeface="DejaVu Sans"/>
                <a:ea typeface="DejaVu Sans"/>
                <a:cs typeface="DejaVu Sans"/>
              </a:defRPr>
            </a:pPr>
            <a:r>
              <a:rPr sz="1875" b="0">
                <a:solidFill>
                  <a:srgbClr val="FFFFFF"/>
                </a:solidFill>
                <a:latin typeface="DejaVu Sans"/>
                <a:ea typeface="DejaVu Sans"/>
                <a:cs typeface="DejaVu Sans"/>
              </a:rPr>
              <a:t>Future work: secure hardware integration and trials with Nigerian users.</a:t>
            </a:r>
          </a:p>
        </p:txBody>
      </p:sp>
    </p:spTree>
    <p:extLst>
      <p:ext uri="{BB962C8B-B14F-4D97-AF65-F5344CB8AC3E}">
        <p14:creationId xmlns:p14="http://schemas.microsoft.com/office/powerpoint/2010/main" val="1539055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E131038-CFB8-4198-BBDC-62E12EBA9F96}"/>
              </a:ext>
            </a:extLst>
          </p:cNvPr>
          <p:cNvSpPr>
            <a:spLocks noGrp="1"/>
          </p:cNvSpPr>
          <p:nvPr/>
        </p:nvSpPr>
        <p:spPr>
          <a:xfrm>
            <a:off x="0" y="0"/>
            <a:ext cx="12192000" cy="114300"/>
          </a:xfrm>
          <a:prstGeom prst="rect">
            <a:avLst/>
          </a:prstGeom>
          <a:solidFill>
            <a:srgbClr val="67C7EF"/>
          </a:solidFill>
          <a:ln w="0">
            <a:noFill/>
            <a:prstDash val="solid"/>
          </a:ln>
        </p:spPr>
        <p:txBody>
          <a:bodyPr/>
          <a:lstStyle/>
          <a:p>
            <a:endParaRPr lang="en-GB"/>
          </a:p>
        </p:txBody>
      </p:sp>
      <p:sp>
        <p:nvSpPr>
          <p:cNvPr id="2" name="Rectangle 1">
            <a:extLst>
              <a:ext uri="{FF2B5EF4-FFF2-40B4-BE49-F238E27FC236}">
                <a16:creationId xmlns:a16="http://schemas.microsoft.com/office/drawing/2014/main" id="{8CBAE554-579B-43F4-9234-014BBEFBFFAC}"/>
              </a:ext>
            </a:extLst>
          </p:cNvPr>
          <p:cNvSpPr>
            <a:spLocks noGrp="1"/>
          </p:cNvSpPr>
          <p:nvPr/>
        </p:nvSpPr>
        <p:spPr>
          <a:xfrm>
            <a:off x="571500" y="447675"/>
            <a:ext cx="11049000" cy="619125"/>
          </a:xfrm>
          <a:prstGeom prst="rect">
            <a:avLst/>
          </a:prstGeom>
          <a:noFill/>
          <a:ln w="0">
            <a:noFill/>
            <a:prstDash val="solid"/>
          </a:ln>
        </p:spPr>
        <p:txBody>
          <a:bodyPr lIns="0" tIns="0" rIns="0" bIns="0" anchor="t"/>
          <a:lstStyle>
            <a:defPPr>
              <a:defRPr sz="3150" b="1">
                <a:solidFill>
                  <a:srgbClr val="102F46"/>
                </a:solidFill>
                <a:latin typeface="DejaVu Sans"/>
                <a:ea typeface="DejaVu Sans"/>
                <a:cs typeface="DejaVu Sans"/>
              </a:defRPr>
            </a:defPPr>
            <a:lvl1pPr>
              <a:defRPr sz="3150" b="1">
                <a:solidFill>
                  <a:srgbClr val="102F46"/>
                </a:solidFill>
                <a:latin typeface="DejaVu Sans"/>
                <a:ea typeface="DejaVu Sans"/>
                <a:cs typeface="DejaVu Sans"/>
              </a:defRPr>
            </a:lvl1pPr>
            <a:lvl2pPr>
              <a:defRPr sz="3150" b="1">
                <a:solidFill>
                  <a:srgbClr val="102F46"/>
                </a:solidFill>
                <a:latin typeface="DejaVu Sans"/>
                <a:ea typeface="DejaVu Sans"/>
                <a:cs typeface="DejaVu Sans"/>
              </a:defRPr>
            </a:lvl2pPr>
            <a:lvl3pPr>
              <a:defRPr sz="3150" b="1">
                <a:solidFill>
                  <a:srgbClr val="102F46"/>
                </a:solidFill>
                <a:latin typeface="DejaVu Sans"/>
                <a:ea typeface="DejaVu Sans"/>
                <a:cs typeface="DejaVu Sans"/>
              </a:defRPr>
            </a:lvl3pPr>
            <a:lvl4pPr>
              <a:defRPr sz="3150" b="1">
                <a:solidFill>
                  <a:srgbClr val="102F46"/>
                </a:solidFill>
                <a:latin typeface="DejaVu Sans"/>
                <a:ea typeface="DejaVu Sans"/>
                <a:cs typeface="DejaVu Sans"/>
              </a:defRPr>
            </a:lvl4pPr>
            <a:lvl5pPr>
              <a:defRPr sz="3150" b="1">
                <a:solidFill>
                  <a:srgbClr val="102F46"/>
                </a:solidFill>
                <a:latin typeface="DejaVu Sans"/>
                <a:ea typeface="DejaVu Sans"/>
                <a:cs typeface="DejaVu Sans"/>
              </a:defRPr>
            </a:lvl5pPr>
            <a:lvl6pPr>
              <a:defRPr sz="3150" b="1">
                <a:solidFill>
                  <a:srgbClr val="102F46"/>
                </a:solidFill>
                <a:latin typeface="DejaVu Sans"/>
                <a:ea typeface="DejaVu Sans"/>
                <a:cs typeface="DejaVu Sans"/>
              </a:defRPr>
            </a:lvl6pPr>
            <a:lvl7pPr>
              <a:defRPr sz="3150" b="1">
                <a:solidFill>
                  <a:srgbClr val="102F46"/>
                </a:solidFill>
                <a:latin typeface="DejaVu Sans"/>
                <a:ea typeface="DejaVu Sans"/>
                <a:cs typeface="DejaVu Sans"/>
              </a:defRPr>
            </a:lvl7pPr>
            <a:lvl8pPr>
              <a:defRPr sz="3150" b="1">
                <a:solidFill>
                  <a:srgbClr val="102F46"/>
                </a:solidFill>
                <a:latin typeface="DejaVu Sans"/>
                <a:ea typeface="DejaVu Sans"/>
                <a:cs typeface="DejaVu Sans"/>
              </a:defRPr>
            </a:lvl8pPr>
            <a:lvl9pPr>
              <a:defRPr sz="3150" b="1">
                <a:solidFill>
                  <a:srgbClr val="102F46"/>
                </a:solidFill>
                <a:latin typeface="DejaVu Sans"/>
                <a:ea typeface="DejaVu Sans"/>
                <a:cs typeface="DejaVu Sans"/>
              </a:defRPr>
            </a:lvl9pPr>
          </a:lstStyle>
          <a:p>
            <a:pPr>
              <a:defRPr sz="3150" b="1">
                <a:solidFill>
                  <a:srgbClr val="102F46"/>
                </a:solidFill>
                <a:latin typeface="DejaVu Sans"/>
                <a:ea typeface="DejaVu Sans"/>
                <a:cs typeface="DejaVu Sans"/>
              </a:defRPr>
            </a:pPr>
            <a:r>
              <a:rPr sz="3150" b="1">
                <a:solidFill>
                  <a:srgbClr val="102F46"/>
                </a:solidFill>
                <a:latin typeface="DejaVu Sans"/>
                <a:ea typeface="DejaVu Sans"/>
                <a:cs typeface="DejaVu Sans"/>
              </a:rPr>
              <a:t>References</a:t>
            </a:r>
          </a:p>
        </p:txBody>
      </p:sp>
      <p:sp>
        <p:nvSpPr>
          <p:cNvPr id="3" name="Rectangle 2">
            <a:extLst>
              <a:ext uri="{FF2B5EF4-FFF2-40B4-BE49-F238E27FC236}">
                <a16:creationId xmlns:a16="http://schemas.microsoft.com/office/drawing/2014/main" id="{D3B0E13F-1EA2-4373-98AE-45801E4E55C1}"/>
              </a:ext>
            </a:extLst>
          </p:cNvPr>
          <p:cNvSpPr>
            <a:spLocks noGrp="1"/>
          </p:cNvSpPr>
          <p:nvPr/>
        </p:nvSpPr>
        <p:spPr>
          <a:xfrm>
            <a:off x="571500" y="1152525"/>
            <a:ext cx="11049000" cy="571500"/>
          </a:xfrm>
          <a:prstGeom prst="rect">
            <a:avLst/>
          </a:prstGeom>
          <a:noFill/>
          <a:ln w="0">
            <a:noFill/>
            <a:prstDash val="solid"/>
          </a:ln>
        </p:spPr>
        <p:txBody>
          <a:bodyPr lIns="0" tIns="0" rIns="0" bIns="0" anchor="t"/>
          <a:lstStyle>
            <a:defPPr>
              <a:defRPr sz="1725" b="0">
                <a:solidFill>
                  <a:srgbClr val="506777"/>
                </a:solidFill>
                <a:latin typeface="DejaVu Sans"/>
                <a:ea typeface="DejaVu Sans"/>
                <a:cs typeface="DejaVu Sans"/>
              </a:defRPr>
            </a:defPPr>
            <a:lvl1pPr>
              <a:defRPr sz="1725" b="0">
                <a:solidFill>
                  <a:srgbClr val="506777"/>
                </a:solidFill>
                <a:latin typeface="DejaVu Sans"/>
                <a:ea typeface="DejaVu Sans"/>
                <a:cs typeface="DejaVu Sans"/>
              </a:defRPr>
            </a:lvl1pPr>
            <a:lvl2pPr>
              <a:defRPr sz="1725" b="0">
                <a:solidFill>
                  <a:srgbClr val="506777"/>
                </a:solidFill>
                <a:latin typeface="DejaVu Sans"/>
                <a:ea typeface="DejaVu Sans"/>
                <a:cs typeface="DejaVu Sans"/>
              </a:defRPr>
            </a:lvl2pPr>
            <a:lvl3pPr>
              <a:defRPr sz="1725" b="0">
                <a:solidFill>
                  <a:srgbClr val="506777"/>
                </a:solidFill>
                <a:latin typeface="DejaVu Sans"/>
                <a:ea typeface="DejaVu Sans"/>
                <a:cs typeface="DejaVu Sans"/>
              </a:defRPr>
            </a:lvl3pPr>
            <a:lvl4pPr>
              <a:defRPr sz="1725" b="0">
                <a:solidFill>
                  <a:srgbClr val="506777"/>
                </a:solidFill>
                <a:latin typeface="DejaVu Sans"/>
                <a:ea typeface="DejaVu Sans"/>
                <a:cs typeface="DejaVu Sans"/>
              </a:defRPr>
            </a:lvl4pPr>
            <a:lvl5pPr>
              <a:defRPr sz="1725" b="0">
                <a:solidFill>
                  <a:srgbClr val="506777"/>
                </a:solidFill>
                <a:latin typeface="DejaVu Sans"/>
                <a:ea typeface="DejaVu Sans"/>
                <a:cs typeface="DejaVu Sans"/>
              </a:defRPr>
            </a:lvl5pPr>
            <a:lvl6pPr>
              <a:defRPr sz="1725" b="0">
                <a:solidFill>
                  <a:srgbClr val="506777"/>
                </a:solidFill>
                <a:latin typeface="DejaVu Sans"/>
                <a:ea typeface="DejaVu Sans"/>
                <a:cs typeface="DejaVu Sans"/>
              </a:defRPr>
            </a:lvl6pPr>
            <a:lvl7pPr>
              <a:defRPr sz="1725" b="0">
                <a:solidFill>
                  <a:srgbClr val="506777"/>
                </a:solidFill>
                <a:latin typeface="DejaVu Sans"/>
                <a:ea typeface="DejaVu Sans"/>
                <a:cs typeface="DejaVu Sans"/>
              </a:defRPr>
            </a:lvl7pPr>
            <a:lvl8pPr>
              <a:defRPr sz="1725" b="0">
                <a:solidFill>
                  <a:srgbClr val="506777"/>
                </a:solidFill>
                <a:latin typeface="DejaVu Sans"/>
                <a:ea typeface="DejaVu Sans"/>
                <a:cs typeface="DejaVu Sans"/>
              </a:defRPr>
            </a:lvl8pPr>
            <a:lvl9pPr>
              <a:defRPr sz="1725" b="0">
                <a:solidFill>
                  <a:srgbClr val="506777"/>
                </a:solidFill>
                <a:latin typeface="DejaVu Sans"/>
                <a:ea typeface="DejaVu Sans"/>
                <a:cs typeface="DejaVu Sans"/>
              </a:defRPr>
            </a:lvl9pPr>
          </a:lstStyle>
          <a:p>
            <a:pPr>
              <a:defRPr sz="1725" b="0">
                <a:solidFill>
                  <a:srgbClr val="506777"/>
                </a:solidFill>
                <a:latin typeface="DejaVu Sans"/>
                <a:ea typeface="DejaVu Sans"/>
                <a:cs typeface="DejaVu Sans"/>
              </a:defRPr>
            </a:pPr>
            <a:r>
              <a:rPr sz="1725" b="0">
                <a:solidFill>
                  <a:srgbClr val="506777"/>
                </a:solidFill>
                <a:latin typeface="DejaVu Sans"/>
                <a:ea typeface="DejaVu Sans"/>
                <a:cs typeface="DejaVu Sans"/>
              </a:rPr>
              <a:t>IEEE numbered references. Full source links are also in the speaker notes.</a:t>
            </a:r>
          </a:p>
        </p:txBody>
      </p:sp>
      <p:sp>
        <p:nvSpPr>
          <p:cNvPr id="4" name="Rectangle 3">
            <a:extLst>
              <a:ext uri="{FF2B5EF4-FFF2-40B4-BE49-F238E27FC236}">
                <a16:creationId xmlns:a16="http://schemas.microsoft.com/office/drawing/2014/main" id="{2AB3CDC4-B37E-459C-AC07-0D0030A8DDCE}"/>
              </a:ext>
            </a:extLst>
          </p:cNvPr>
          <p:cNvSpPr>
            <a:spLocks noGrp="1"/>
          </p:cNvSpPr>
          <p:nvPr/>
        </p:nvSpPr>
        <p:spPr>
          <a:xfrm>
            <a:off x="11087100" y="6400800"/>
            <a:ext cx="571500" cy="247650"/>
          </a:xfrm>
          <a:prstGeom prst="rect">
            <a:avLst/>
          </a:prstGeom>
          <a:noFill/>
          <a:ln w="0">
            <a:noFill/>
            <a:prstDash val="solid"/>
          </a:ln>
        </p:spPr>
        <p:txBody>
          <a:bodyPr lIns="0" tIns="0" rIns="0" bIns="0" anchor="t"/>
          <a:lstStyle>
            <a:defPPr>
              <a:defRPr sz="1200" b="0">
                <a:solidFill>
                  <a:srgbClr val="506777"/>
                </a:solidFill>
                <a:latin typeface="DejaVu Sans"/>
                <a:ea typeface="DejaVu Sans"/>
                <a:cs typeface="DejaVu Sans"/>
              </a:defRPr>
            </a:defPPr>
            <a:lvl1pPr>
              <a:defRPr sz="1200" b="0">
                <a:solidFill>
                  <a:srgbClr val="506777"/>
                </a:solidFill>
                <a:latin typeface="DejaVu Sans"/>
                <a:ea typeface="DejaVu Sans"/>
                <a:cs typeface="DejaVu Sans"/>
              </a:defRPr>
            </a:lvl1pPr>
            <a:lvl2pPr>
              <a:defRPr sz="1200" b="0">
                <a:solidFill>
                  <a:srgbClr val="506777"/>
                </a:solidFill>
                <a:latin typeface="DejaVu Sans"/>
                <a:ea typeface="DejaVu Sans"/>
                <a:cs typeface="DejaVu Sans"/>
              </a:defRPr>
            </a:lvl2pPr>
            <a:lvl3pPr>
              <a:defRPr sz="1200" b="0">
                <a:solidFill>
                  <a:srgbClr val="506777"/>
                </a:solidFill>
                <a:latin typeface="DejaVu Sans"/>
                <a:ea typeface="DejaVu Sans"/>
                <a:cs typeface="DejaVu Sans"/>
              </a:defRPr>
            </a:lvl3pPr>
            <a:lvl4pPr>
              <a:defRPr sz="1200" b="0">
                <a:solidFill>
                  <a:srgbClr val="506777"/>
                </a:solidFill>
                <a:latin typeface="DejaVu Sans"/>
                <a:ea typeface="DejaVu Sans"/>
                <a:cs typeface="DejaVu Sans"/>
              </a:defRPr>
            </a:lvl4pPr>
            <a:lvl5pPr>
              <a:defRPr sz="1200" b="0">
                <a:solidFill>
                  <a:srgbClr val="506777"/>
                </a:solidFill>
                <a:latin typeface="DejaVu Sans"/>
                <a:ea typeface="DejaVu Sans"/>
                <a:cs typeface="DejaVu Sans"/>
              </a:defRPr>
            </a:lvl5pPr>
            <a:lvl6pPr>
              <a:defRPr sz="1200" b="0">
                <a:solidFill>
                  <a:srgbClr val="506777"/>
                </a:solidFill>
                <a:latin typeface="DejaVu Sans"/>
                <a:ea typeface="DejaVu Sans"/>
                <a:cs typeface="DejaVu Sans"/>
              </a:defRPr>
            </a:lvl6pPr>
            <a:lvl7pPr>
              <a:defRPr sz="1200" b="0">
                <a:solidFill>
                  <a:srgbClr val="506777"/>
                </a:solidFill>
                <a:latin typeface="DejaVu Sans"/>
                <a:ea typeface="DejaVu Sans"/>
                <a:cs typeface="DejaVu Sans"/>
              </a:defRPr>
            </a:lvl7pPr>
            <a:lvl8pPr>
              <a:defRPr sz="1200" b="0">
                <a:solidFill>
                  <a:srgbClr val="506777"/>
                </a:solidFill>
                <a:latin typeface="DejaVu Sans"/>
                <a:ea typeface="DejaVu Sans"/>
                <a:cs typeface="DejaVu Sans"/>
              </a:defRPr>
            </a:lvl8pPr>
            <a:lvl9pPr>
              <a:defRPr sz="1200" b="0">
                <a:solidFill>
                  <a:srgbClr val="506777"/>
                </a:solidFill>
                <a:latin typeface="DejaVu Sans"/>
                <a:ea typeface="DejaVu Sans"/>
                <a:cs typeface="DejaVu Sans"/>
              </a:defRPr>
            </a:lvl9pPr>
          </a:lstStyle>
          <a:p>
            <a:pPr>
              <a:defRPr sz="1200" b="0">
                <a:solidFill>
                  <a:srgbClr val="506777"/>
                </a:solidFill>
                <a:latin typeface="DejaVu Sans"/>
                <a:ea typeface="DejaVu Sans"/>
                <a:cs typeface="DejaVu Sans"/>
              </a:defRPr>
            </a:pPr>
            <a:r>
              <a:rPr sz="1200" b="0">
                <a:solidFill>
                  <a:srgbClr val="506777"/>
                </a:solidFill>
                <a:latin typeface="DejaVu Sans"/>
                <a:ea typeface="DejaVu Sans"/>
                <a:cs typeface="DejaVu Sans"/>
              </a:rPr>
              <a:t>12</a:t>
            </a:r>
          </a:p>
        </p:txBody>
      </p:sp>
      <p:sp>
        <p:nvSpPr>
          <p:cNvPr id="5" name="Rectangle 4">
            <a:extLst>
              <a:ext uri="{FF2B5EF4-FFF2-40B4-BE49-F238E27FC236}">
                <a16:creationId xmlns:a16="http://schemas.microsoft.com/office/drawing/2014/main" id="{7A440A61-1493-4902-99DB-4F7C38E9B2EE}"/>
              </a:ext>
            </a:extLst>
          </p:cNvPr>
          <p:cNvSpPr>
            <a:spLocks noGrp="1"/>
          </p:cNvSpPr>
          <p:nvPr/>
        </p:nvSpPr>
        <p:spPr>
          <a:xfrm>
            <a:off x="571500" y="175260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[1] V. P. Mergulhão et al., “How do they pay as they go?,” Energy for Sustainable Development, vol. 76, art. 101295, 2023. doi: 10.1016/j.esd.2023.101295.</a:t>
            </a:r>
          </a:p>
        </p:txBody>
      </p:sp>
      <p:sp>
        <p:nvSpPr>
          <p:cNvPr id="6" name="Rectangle 5">
            <a:extLst>
              <a:ext uri="{FF2B5EF4-FFF2-40B4-BE49-F238E27FC236}">
                <a16:creationId xmlns:a16="http://schemas.microsoft.com/office/drawing/2014/main" id="{01C41A9D-041C-4AB7-A24F-6A758D173448}"/>
              </a:ext>
            </a:extLst>
          </p:cNvPr>
          <p:cNvSpPr>
            <a:spLocks noGrp="1"/>
          </p:cNvSpPr>
          <p:nvPr/>
        </p:nvSpPr>
        <p:spPr>
          <a:xfrm>
            <a:off x="571500" y="226695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[2] EnAccess, “OpenPAYGO Token,” GitHub repository. Accessed: Oct. 17, 2026. github.com/EnAccess/OpenPAYGO-Token.</a:t>
            </a:r>
          </a:p>
        </p:txBody>
      </p:sp>
      <p:sp>
        <p:nvSpPr>
          <p:cNvPr id="7" name="Rectangle 6">
            <a:extLst>
              <a:ext uri="{FF2B5EF4-FFF2-40B4-BE49-F238E27FC236}">
                <a16:creationId xmlns:a16="http://schemas.microsoft.com/office/drawing/2014/main" id="{94B96B5D-B14A-4B64-A390-CA5A37B7FA74}"/>
              </a:ext>
            </a:extLst>
          </p:cNvPr>
          <p:cNvSpPr>
            <a:spLocks noGrp="1"/>
          </p:cNvSpPr>
          <p:nvPr/>
        </p:nvSpPr>
        <p:spPr>
          <a:xfrm>
            <a:off x="571500" y="278130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[3] C. Emezue et al., “The NaijaVoices Dataset,” Proc. Interspeech, pp. 1338–1342, 2025. doi: 10.21437/Interspeech.2025-1104.</a:t>
            </a:r>
          </a:p>
        </p:txBody>
      </p:sp>
      <p:sp>
        <p:nvSpPr>
          <p:cNvPr id="8" name="Rectangle 7">
            <a:extLst>
              <a:ext uri="{FF2B5EF4-FFF2-40B4-BE49-F238E27FC236}">
                <a16:creationId xmlns:a16="http://schemas.microsoft.com/office/drawing/2014/main" id="{B0C18DF8-BEDF-4C6E-B263-3F9E6802654B}"/>
              </a:ext>
            </a:extLst>
          </p:cNvPr>
          <p:cNvSpPr>
            <a:spLocks noGrp="1"/>
          </p:cNvSpPr>
          <p:nvPr/>
        </p:nvSpPr>
        <p:spPr>
          <a:xfrm>
            <a:off x="571500" y="329565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[4] Sun King Nigeria, “Payment Options.” Accessed: Oct. 17, 2026. ng.sunking.com/payment-options/.</a:t>
            </a:r>
          </a:p>
        </p:txBody>
      </p:sp>
      <p:sp>
        <p:nvSpPr>
          <p:cNvPr id="9" name="Rectangle 8">
            <a:extLst>
              <a:ext uri="{FF2B5EF4-FFF2-40B4-BE49-F238E27FC236}">
                <a16:creationId xmlns:a16="http://schemas.microsoft.com/office/drawing/2014/main" id="{F07FA7A0-6902-45E6-B526-7762FB73DF6A}"/>
              </a:ext>
            </a:extLst>
          </p:cNvPr>
          <p:cNvSpPr>
            <a:spLocks noGrp="1"/>
          </p:cNvSpPr>
          <p:nvPr/>
        </p:nvSpPr>
        <p:spPr>
          <a:xfrm>
            <a:off x="571500" y="381000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[5] GSMA, “Lumos: Pay-as-you-go solar in Nigeria with MTN,” case study, 2016.</a:t>
            </a:r>
          </a:p>
        </p:txBody>
      </p:sp>
      <p:sp>
        <p:nvSpPr>
          <p:cNvPr id="10" name="Rectangle 9">
            <a:extLst>
              <a:ext uri="{FF2B5EF4-FFF2-40B4-BE49-F238E27FC236}">
                <a16:creationId xmlns:a16="http://schemas.microsoft.com/office/drawing/2014/main" id="{18F51B5B-6A47-40E9-B8A4-ECB81DAA13FE}"/>
              </a:ext>
            </a:extLst>
          </p:cNvPr>
          <p:cNvSpPr>
            <a:spLocks noGrp="1"/>
          </p:cNvSpPr>
          <p:nvPr/>
        </p:nvSpPr>
        <p:spPr>
          <a:xfrm>
            <a:off x="571500" y="432435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[6] d.light, “d.light Customer App,” Google Play. Accessed: Oct. 17, 2026. App ID: com.dlight.paygo.</a:t>
            </a:r>
          </a:p>
        </p:txBody>
      </p:sp>
      <p:sp>
        <p:nvSpPr>
          <p:cNvPr id="11" name="Rectangle 10">
            <a:extLst>
              <a:ext uri="{FF2B5EF4-FFF2-40B4-BE49-F238E27FC236}">
                <a16:creationId xmlns:a16="http://schemas.microsoft.com/office/drawing/2014/main" id="{82524D46-DBA3-4D93-9F39-7540607C258E}"/>
              </a:ext>
            </a:extLst>
          </p:cNvPr>
          <p:cNvSpPr>
            <a:spLocks noGrp="1"/>
          </p:cNvSpPr>
          <p:nvPr/>
        </p:nvSpPr>
        <p:spPr>
          <a:xfrm>
            <a:off x="571500" y="483870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[7] Shinzmann, “NaijaSolar,” Hugging Face Spaces, README. Accessed: Oct. 17, 2026. huggingface.co/spaces/Shinzmann/naija-solar.</a:t>
            </a:r>
          </a:p>
        </p:txBody>
      </p:sp>
      <p:sp>
        <p:nvSpPr>
          <p:cNvPr id="12" name="Rectangle 11">
            <a:extLst>
              <a:ext uri="{FF2B5EF4-FFF2-40B4-BE49-F238E27FC236}">
                <a16:creationId xmlns:a16="http://schemas.microsoft.com/office/drawing/2014/main" id="{9AA9EF72-EB71-415D-A93A-E411A99D16FD}"/>
              </a:ext>
            </a:extLst>
          </p:cNvPr>
          <p:cNvSpPr>
            <a:spLocks noGrp="1"/>
          </p:cNvSpPr>
          <p:nvPr/>
        </p:nvSpPr>
        <p:spPr>
          <a:xfrm>
            <a:off x="571500" y="535305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[8] Paystack, “Verify Payments,” Developer Documentation. Accessed: Oct. 17, 2026. paystack.com/docs/payments/verify-payments/.</a:t>
            </a:r>
          </a:p>
        </p:txBody>
      </p:sp>
      <p:sp>
        <p:nvSpPr>
          <p:cNvPr id="13" name="Rectangle 12">
            <a:extLst>
              <a:ext uri="{FF2B5EF4-FFF2-40B4-BE49-F238E27FC236}">
                <a16:creationId xmlns:a16="http://schemas.microsoft.com/office/drawing/2014/main" id="{23C725D0-63B9-46C2-8274-BDA19A40C7C6}"/>
              </a:ext>
            </a:extLst>
          </p:cNvPr>
          <p:cNvSpPr>
            <a:spLocks noGrp="1"/>
          </p:cNvSpPr>
          <p:nvPr/>
        </p:nvSpPr>
        <p:spPr>
          <a:xfrm>
            <a:off x="571500" y="5867400"/>
            <a:ext cx="10953750" cy="476250"/>
          </a:xfrm>
          <a:prstGeom prst="rect">
            <a:avLst/>
          </a:prstGeom>
          <a:noFill/>
          <a:ln w="0">
            <a:noFill/>
            <a:prstDash val="solid"/>
          </a:ln>
        </p:spPr>
        <p:txBody>
          <a:bodyPr lIns="0" tIns="0" rIns="0" bIns="0" anchor="t"/>
          <a:lstStyle>
            <a:defPPr>
              <a:defRPr sz="1350" b="0">
                <a:solidFill>
                  <a:srgbClr val="102F46"/>
                </a:solidFill>
                <a:latin typeface="DejaVu Sans"/>
                <a:ea typeface="DejaVu Sans"/>
                <a:cs typeface="DejaVu Sans"/>
              </a:defRPr>
            </a:defPPr>
            <a:lvl1pPr>
              <a:defRPr sz="1350" b="0">
                <a:solidFill>
                  <a:srgbClr val="102F46"/>
                </a:solidFill>
                <a:latin typeface="DejaVu Sans"/>
                <a:ea typeface="DejaVu Sans"/>
                <a:cs typeface="DejaVu Sans"/>
              </a:defRPr>
            </a:lvl1pPr>
            <a:lvl2pPr>
              <a:defRPr sz="1350" b="0">
                <a:solidFill>
                  <a:srgbClr val="102F46"/>
                </a:solidFill>
                <a:latin typeface="DejaVu Sans"/>
                <a:ea typeface="DejaVu Sans"/>
                <a:cs typeface="DejaVu Sans"/>
              </a:defRPr>
            </a:lvl2pPr>
            <a:lvl3pPr>
              <a:defRPr sz="1350" b="0">
                <a:solidFill>
                  <a:srgbClr val="102F46"/>
                </a:solidFill>
                <a:latin typeface="DejaVu Sans"/>
                <a:ea typeface="DejaVu Sans"/>
                <a:cs typeface="DejaVu Sans"/>
              </a:defRPr>
            </a:lvl3pPr>
            <a:lvl4pPr>
              <a:defRPr sz="1350" b="0">
                <a:solidFill>
                  <a:srgbClr val="102F46"/>
                </a:solidFill>
                <a:latin typeface="DejaVu Sans"/>
                <a:ea typeface="DejaVu Sans"/>
                <a:cs typeface="DejaVu Sans"/>
              </a:defRPr>
            </a:lvl4pPr>
            <a:lvl5pPr>
              <a:defRPr sz="1350" b="0">
                <a:solidFill>
                  <a:srgbClr val="102F46"/>
                </a:solidFill>
                <a:latin typeface="DejaVu Sans"/>
                <a:ea typeface="DejaVu Sans"/>
                <a:cs typeface="DejaVu Sans"/>
              </a:defRPr>
            </a:lvl5pPr>
            <a:lvl6pPr>
              <a:defRPr sz="1350" b="0">
                <a:solidFill>
                  <a:srgbClr val="102F46"/>
                </a:solidFill>
                <a:latin typeface="DejaVu Sans"/>
                <a:ea typeface="DejaVu Sans"/>
                <a:cs typeface="DejaVu Sans"/>
              </a:defRPr>
            </a:lvl6pPr>
            <a:lvl7pPr>
              <a:defRPr sz="1350" b="0">
                <a:solidFill>
                  <a:srgbClr val="102F46"/>
                </a:solidFill>
                <a:latin typeface="DejaVu Sans"/>
                <a:ea typeface="DejaVu Sans"/>
                <a:cs typeface="DejaVu Sans"/>
              </a:defRPr>
            </a:lvl7pPr>
            <a:lvl8pPr>
              <a:defRPr sz="1350" b="0">
                <a:solidFill>
                  <a:srgbClr val="102F46"/>
                </a:solidFill>
                <a:latin typeface="DejaVu Sans"/>
                <a:ea typeface="DejaVu Sans"/>
                <a:cs typeface="DejaVu Sans"/>
              </a:defRPr>
            </a:lvl8pPr>
            <a:lvl9pPr>
              <a:defRPr sz="1350" b="0">
                <a:solidFill>
                  <a:srgbClr val="102F46"/>
                </a:solidFill>
                <a:latin typeface="DejaVu Sans"/>
                <a:ea typeface="DejaVu Sans"/>
                <a:cs typeface="DejaVu Sans"/>
              </a:defRPr>
            </a:lvl9pPr>
          </a:lstStyle>
          <a:p>
            <a:pPr>
              <a:defRPr sz="1350" b="0">
                <a:solidFill>
                  <a:srgbClr val="102F46"/>
                </a:solidFill>
                <a:latin typeface="DejaVu Sans"/>
                <a:ea typeface="DejaVu Sans"/>
                <a:cs typeface="DejaVu Sans"/>
              </a:defRPr>
            </a:pPr>
            <a:r>
              <a:rPr sz="1350" b="0">
                <a:solidFill>
                  <a:srgbClr val="102F46"/>
                </a:solidFill>
                <a:latin typeface="DejaVu Sans"/>
                <a:ea typeface="DejaVu Sans"/>
                <a:cs typeface="DejaVu Sans"/>
              </a:rPr>
              <a:t>[9] OWASP Foundation, “Web Security Testing Guide.” Accessed: Oct. 17, 2026. owasp.org/www-project-web-security-testing-guide/.</a:t>
            </a:r>
          </a:p>
        </p:txBody>
      </p:sp>
    </p:spTree>
    <p:extLst>
      <p:ext uri="{BB962C8B-B14F-4D97-AF65-F5344CB8AC3E}">
        <p14:creationId xmlns:p14="http://schemas.microsoft.com/office/powerpoint/2010/main" val="1912235260"/>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2998</Words>
  <Application>Microsoft Office PowerPoint</Application>
  <DocSecurity>0</DocSecurity>
  <PresentationFormat>Widescreen</PresentationFormat>
  <Paragraphs>169</Paragraphs>
  <Slides>12</Slides>
  <Notes>12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Aptos</vt:lpstr>
      <vt:lpstr>DejaVu Sans</vt: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Walnut Exporter</dc:creator>
  <cp:lastModifiedBy>Ima David (2321435)</cp:lastModifiedBy>
  <cp:revision>1</cp:revision>
  <dcterms:created xsi:type="dcterms:W3CDTF">2026-10-17T17:21:49Z</dcterms:created>
  <dcterms:modified xsi:type="dcterms:W3CDTF">2026-10-18T16:28:12Z</dcterms:modified>
</cp:coreProperties>
</file>