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76" r:id="rId7"/>
    <p:sldId id="258" r:id="rId8"/>
    <p:sldId id="275" r:id="rId9"/>
    <p:sldId id="259" r:id="rId10"/>
    <p:sldId id="268" r:id="rId11"/>
    <p:sldId id="280" r:id="rId12"/>
    <p:sldId id="281" r:id="rId13"/>
    <p:sldId id="261" r:id="rId14"/>
    <p:sldId id="263" r:id="rId15"/>
    <p:sldId id="269" r:id="rId16"/>
    <p:sldId id="267" r:id="rId17"/>
    <p:sldId id="264" r:id="rId18"/>
    <p:sldId id="270" r:id="rId19"/>
    <p:sldId id="277" r:id="rId20"/>
    <p:sldId id="278" r:id="rId21"/>
    <p:sldId id="279" r:id="rId22"/>
    <p:sldId id="260" r:id="rId23"/>
    <p:sldId id="274" r:id="rId24"/>
    <p:sldId id="273" r:id="rId25"/>
    <p:sldId id="265" r:id="rId26"/>
    <p:sldId id="271" r:id="rId27"/>
    <p:sldId id="272" r:id="rId28"/>
    <p:sldId id="266" r:id="rId29"/>
    <p:sldId id="26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96"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24EF19-4E39-4CCF-9264-B74B6A324759}"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3AF4B11-E0D2-4715-8570-232FA3832EAC}">
      <dgm:prSet/>
      <dgm:spPr/>
      <dgm:t>
        <a:bodyPr/>
        <a:lstStyle/>
        <a:p>
          <a:r>
            <a:rPr lang="en-GB" dirty="0"/>
            <a:t>Introduction to problem-orientated policing (POP)</a:t>
          </a:r>
          <a:endParaRPr lang="en-US" dirty="0"/>
        </a:p>
      </dgm:t>
    </dgm:pt>
    <dgm:pt modelId="{637D4926-567A-4C56-9E53-374D26B7F1D7}" type="parTrans" cxnId="{C1500185-988F-43C8-9D5C-04E7837D962B}">
      <dgm:prSet/>
      <dgm:spPr/>
      <dgm:t>
        <a:bodyPr/>
        <a:lstStyle/>
        <a:p>
          <a:endParaRPr lang="en-US"/>
        </a:p>
      </dgm:t>
    </dgm:pt>
    <dgm:pt modelId="{0BE8EF0A-E083-4870-8D41-5CEA0556BF64}" type="sibTrans" cxnId="{C1500185-988F-43C8-9D5C-04E7837D962B}">
      <dgm:prSet/>
      <dgm:spPr/>
      <dgm:t>
        <a:bodyPr/>
        <a:lstStyle/>
        <a:p>
          <a:endParaRPr lang="en-US"/>
        </a:p>
      </dgm:t>
    </dgm:pt>
    <dgm:pt modelId="{016B3023-B357-4014-944F-469BD3D7B749}">
      <dgm:prSet/>
      <dgm:spPr/>
      <dgm:t>
        <a:bodyPr/>
        <a:lstStyle/>
        <a:p>
          <a:r>
            <a:rPr lang="en-GB" dirty="0"/>
            <a:t>Crime Reduction Toolkit</a:t>
          </a:r>
          <a:endParaRPr lang="en-US" dirty="0"/>
        </a:p>
      </dgm:t>
    </dgm:pt>
    <dgm:pt modelId="{DBCF0221-F955-41C8-8339-6B437BC1807C}" type="parTrans" cxnId="{1C99B929-23AD-420F-B39C-A2CBA51EFE30}">
      <dgm:prSet/>
      <dgm:spPr/>
      <dgm:t>
        <a:bodyPr/>
        <a:lstStyle/>
        <a:p>
          <a:endParaRPr lang="en-US"/>
        </a:p>
      </dgm:t>
    </dgm:pt>
    <dgm:pt modelId="{1457B5CA-1E48-490D-8AF3-05EAA3F9DCDB}" type="sibTrans" cxnId="{1C99B929-23AD-420F-B39C-A2CBA51EFE30}">
      <dgm:prSet/>
      <dgm:spPr/>
      <dgm:t>
        <a:bodyPr/>
        <a:lstStyle/>
        <a:p>
          <a:endParaRPr lang="en-US"/>
        </a:p>
      </dgm:t>
    </dgm:pt>
    <dgm:pt modelId="{71EEDD3D-0E5F-4434-B708-7AD58B78AC66}">
      <dgm:prSet/>
      <dgm:spPr/>
      <dgm:t>
        <a:bodyPr/>
        <a:lstStyle/>
        <a:p>
          <a:r>
            <a:rPr lang="en-GB" dirty="0"/>
            <a:t>SARA</a:t>
          </a:r>
          <a:endParaRPr lang="en-US" dirty="0"/>
        </a:p>
      </dgm:t>
    </dgm:pt>
    <dgm:pt modelId="{1C00111E-8F6E-40F2-884A-66BFED0A2128}" type="parTrans" cxnId="{44C4E5E6-EA3B-4D02-8C09-1EB3DCBA97B3}">
      <dgm:prSet/>
      <dgm:spPr/>
      <dgm:t>
        <a:bodyPr/>
        <a:lstStyle/>
        <a:p>
          <a:endParaRPr lang="en-US"/>
        </a:p>
      </dgm:t>
    </dgm:pt>
    <dgm:pt modelId="{35F97627-4C0C-471B-A901-EBB399898382}" type="sibTrans" cxnId="{44C4E5E6-EA3B-4D02-8C09-1EB3DCBA97B3}">
      <dgm:prSet/>
      <dgm:spPr/>
      <dgm:t>
        <a:bodyPr/>
        <a:lstStyle/>
        <a:p>
          <a:endParaRPr lang="en-US"/>
        </a:p>
      </dgm:t>
    </dgm:pt>
    <dgm:pt modelId="{4736434E-8028-46B9-BA09-DA9F4A7D2D15}">
      <dgm:prSet/>
      <dgm:spPr/>
      <dgm:t>
        <a:bodyPr/>
        <a:lstStyle/>
        <a:p>
          <a:r>
            <a:rPr lang="en-GB" dirty="0"/>
            <a:t>Opportunity for Questions</a:t>
          </a:r>
          <a:endParaRPr lang="en-US" dirty="0"/>
        </a:p>
      </dgm:t>
    </dgm:pt>
    <dgm:pt modelId="{E575DDDA-AB40-42F4-85D6-794D3AA54FC4}" type="parTrans" cxnId="{21830031-B330-4B61-B982-1D2F847D9B88}">
      <dgm:prSet/>
      <dgm:spPr/>
      <dgm:t>
        <a:bodyPr/>
        <a:lstStyle/>
        <a:p>
          <a:endParaRPr lang="en-US"/>
        </a:p>
      </dgm:t>
    </dgm:pt>
    <dgm:pt modelId="{FDF70AA5-4731-4F6F-9CA7-EB12D435CD62}" type="sibTrans" cxnId="{21830031-B330-4B61-B982-1D2F847D9B88}">
      <dgm:prSet/>
      <dgm:spPr/>
      <dgm:t>
        <a:bodyPr/>
        <a:lstStyle/>
        <a:p>
          <a:endParaRPr lang="en-US"/>
        </a:p>
      </dgm:t>
    </dgm:pt>
    <dgm:pt modelId="{69108293-13A9-472A-9FEE-192120365813}" type="pres">
      <dgm:prSet presAssocID="{E024EF19-4E39-4CCF-9264-B74B6A324759}" presName="vert0" presStyleCnt="0">
        <dgm:presLayoutVars>
          <dgm:dir/>
          <dgm:animOne val="branch"/>
          <dgm:animLvl val="lvl"/>
        </dgm:presLayoutVars>
      </dgm:prSet>
      <dgm:spPr/>
    </dgm:pt>
    <dgm:pt modelId="{14188806-F4AB-4B2E-B5E5-1C93625BE118}" type="pres">
      <dgm:prSet presAssocID="{C3AF4B11-E0D2-4715-8570-232FA3832EAC}" presName="thickLine" presStyleLbl="alignNode1" presStyleIdx="0" presStyleCnt="4"/>
      <dgm:spPr/>
    </dgm:pt>
    <dgm:pt modelId="{C514E822-19E5-4C3D-B675-257EECD3CBFD}" type="pres">
      <dgm:prSet presAssocID="{C3AF4B11-E0D2-4715-8570-232FA3832EAC}" presName="horz1" presStyleCnt="0"/>
      <dgm:spPr/>
    </dgm:pt>
    <dgm:pt modelId="{A120F046-88BD-4734-9090-9E6F7930F2AD}" type="pres">
      <dgm:prSet presAssocID="{C3AF4B11-E0D2-4715-8570-232FA3832EAC}" presName="tx1" presStyleLbl="revTx" presStyleIdx="0" presStyleCnt="4"/>
      <dgm:spPr/>
    </dgm:pt>
    <dgm:pt modelId="{CD077DD9-ED39-4FD6-BC57-59C01F0DADFF}" type="pres">
      <dgm:prSet presAssocID="{C3AF4B11-E0D2-4715-8570-232FA3832EAC}" presName="vert1" presStyleCnt="0"/>
      <dgm:spPr/>
    </dgm:pt>
    <dgm:pt modelId="{9EC20C49-8A7C-4C4D-B4A9-A481E50FF200}" type="pres">
      <dgm:prSet presAssocID="{016B3023-B357-4014-944F-469BD3D7B749}" presName="thickLine" presStyleLbl="alignNode1" presStyleIdx="1" presStyleCnt="4"/>
      <dgm:spPr/>
    </dgm:pt>
    <dgm:pt modelId="{C061F1D0-A917-4616-B788-5248C1ADEF50}" type="pres">
      <dgm:prSet presAssocID="{016B3023-B357-4014-944F-469BD3D7B749}" presName="horz1" presStyleCnt="0"/>
      <dgm:spPr/>
    </dgm:pt>
    <dgm:pt modelId="{BD4EC854-459D-49DB-912B-2BCA795B99D2}" type="pres">
      <dgm:prSet presAssocID="{016B3023-B357-4014-944F-469BD3D7B749}" presName="tx1" presStyleLbl="revTx" presStyleIdx="1" presStyleCnt="4"/>
      <dgm:spPr/>
    </dgm:pt>
    <dgm:pt modelId="{38CAC991-70A0-4FE6-B752-8E9B95D77C94}" type="pres">
      <dgm:prSet presAssocID="{016B3023-B357-4014-944F-469BD3D7B749}" presName="vert1" presStyleCnt="0"/>
      <dgm:spPr/>
    </dgm:pt>
    <dgm:pt modelId="{16994D91-559C-4B12-8532-D307FC640840}" type="pres">
      <dgm:prSet presAssocID="{71EEDD3D-0E5F-4434-B708-7AD58B78AC66}" presName="thickLine" presStyleLbl="alignNode1" presStyleIdx="2" presStyleCnt="4"/>
      <dgm:spPr/>
    </dgm:pt>
    <dgm:pt modelId="{335A5DBD-A8EC-40E9-A1C4-672D290CA0EC}" type="pres">
      <dgm:prSet presAssocID="{71EEDD3D-0E5F-4434-B708-7AD58B78AC66}" presName="horz1" presStyleCnt="0"/>
      <dgm:spPr/>
    </dgm:pt>
    <dgm:pt modelId="{98AA159E-A8CB-4B57-906A-BA09736AFF95}" type="pres">
      <dgm:prSet presAssocID="{71EEDD3D-0E5F-4434-B708-7AD58B78AC66}" presName="tx1" presStyleLbl="revTx" presStyleIdx="2" presStyleCnt="4"/>
      <dgm:spPr/>
    </dgm:pt>
    <dgm:pt modelId="{909FE740-1959-4379-B82D-707A85444E34}" type="pres">
      <dgm:prSet presAssocID="{71EEDD3D-0E5F-4434-B708-7AD58B78AC66}" presName="vert1" presStyleCnt="0"/>
      <dgm:spPr/>
    </dgm:pt>
    <dgm:pt modelId="{92DCAF66-0EEE-4C56-825C-F59B09D3A783}" type="pres">
      <dgm:prSet presAssocID="{4736434E-8028-46B9-BA09-DA9F4A7D2D15}" presName="thickLine" presStyleLbl="alignNode1" presStyleIdx="3" presStyleCnt="4"/>
      <dgm:spPr/>
    </dgm:pt>
    <dgm:pt modelId="{CE3548EE-3CE1-45CD-A315-C0A090923C6A}" type="pres">
      <dgm:prSet presAssocID="{4736434E-8028-46B9-BA09-DA9F4A7D2D15}" presName="horz1" presStyleCnt="0"/>
      <dgm:spPr/>
    </dgm:pt>
    <dgm:pt modelId="{1988C7C9-D3E9-4CFB-9CCD-2A3DB368896C}" type="pres">
      <dgm:prSet presAssocID="{4736434E-8028-46B9-BA09-DA9F4A7D2D15}" presName="tx1" presStyleLbl="revTx" presStyleIdx="3" presStyleCnt="4"/>
      <dgm:spPr/>
    </dgm:pt>
    <dgm:pt modelId="{0F7900F5-FF5C-454A-AE57-8BDC4D505833}" type="pres">
      <dgm:prSet presAssocID="{4736434E-8028-46B9-BA09-DA9F4A7D2D15}" presName="vert1" presStyleCnt="0"/>
      <dgm:spPr/>
    </dgm:pt>
  </dgm:ptLst>
  <dgm:cxnLst>
    <dgm:cxn modelId="{C5D5B80C-7580-48E2-AE5F-892F59C684EB}" type="presOf" srcId="{4736434E-8028-46B9-BA09-DA9F4A7D2D15}" destId="{1988C7C9-D3E9-4CFB-9CCD-2A3DB368896C}" srcOrd="0" destOrd="0" presId="urn:microsoft.com/office/officeart/2008/layout/LinedList"/>
    <dgm:cxn modelId="{1C99B929-23AD-420F-B39C-A2CBA51EFE30}" srcId="{E024EF19-4E39-4CCF-9264-B74B6A324759}" destId="{016B3023-B357-4014-944F-469BD3D7B749}" srcOrd="1" destOrd="0" parTransId="{DBCF0221-F955-41C8-8339-6B437BC1807C}" sibTransId="{1457B5CA-1E48-490D-8AF3-05EAA3F9DCDB}"/>
    <dgm:cxn modelId="{21830031-B330-4B61-B982-1D2F847D9B88}" srcId="{E024EF19-4E39-4CCF-9264-B74B6A324759}" destId="{4736434E-8028-46B9-BA09-DA9F4A7D2D15}" srcOrd="3" destOrd="0" parTransId="{E575DDDA-AB40-42F4-85D6-794D3AA54FC4}" sibTransId="{FDF70AA5-4731-4F6F-9CA7-EB12D435CD62}"/>
    <dgm:cxn modelId="{A5F75146-6A6B-4124-8956-B3344FBDA35C}" type="presOf" srcId="{71EEDD3D-0E5F-4434-B708-7AD58B78AC66}" destId="{98AA159E-A8CB-4B57-906A-BA09736AFF95}" srcOrd="0" destOrd="0" presId="urn:microsoft.com/office/officeart/2008/layout/LinedList"/>
    <dgm:cxn modelId="{C1500185-988F-43C8-9D5C-04E7837D962B}" srcId="{E024EF19-4E39-4CCF-9264-B74B6A324759}" destId="{C3AF4B11-E0D2-4715-8570-232FA3832EAC}" srcOrd="0" destOrd="0" parTransId="{637D4926-567A-4C56-9E53-374D26B7F1D7}" sibTransId="{0BE8EF0A-E083-4870-8D41-5CEA0556BF64}"/>
    <dgm:cxn modelId="{749BFD93-A22A-487A-9705-DDC81AFE929D}" type="presOf" srcId="{E024EF19-4E39-4CCF-9264-B74B6A324759}" destId="{69108293-13A9-472A-9FEE-192120365813}" srcOrd="0" destOrd="0" presId="urn:microsoft.com/office/officeart/2008/layout/LinedList"/>
    <dgm:cxn modelId="{3F298BD0-4F27-4A63-8104-A4E4DEA05C77}" type="presOf" srcId="{C3AF4B11-E0D2-4715-8570-232FA3832EAC}" destId="{A120F046-88BD-4734-9090-9E6F7930F2AD}" srcOrd="0" destOrd="0" presId="urn:microsoft.com/office/officeart/2008/layout/LinedList"/>
    <dgm:cxn modelId="{44C4E5E6-EA3B-4D02-8C09-1EB3DCBA97B3}" srcId="{E024EF19-4E39-4CCF-9264-B74B6A324759}" destId="{71EEDD3D-0E5F-4434-B708-7AD58B78AC66}" srcOrd="2" destOrd="0" parTransId="{1C00111E-8F6E-40F2-884A-66BFED0A2128}" sibTransId="{35F97627-4C0C-471B-A901-EBB399898382}"/>
    <dgm:cxn modelId="{2EB581FF-CBAA-42FF-BFFE-AFB4C61C34B6}" type="presOf" srcId="{016B3023-B357-4014-944F-469BD3D7B749}" destId="{BD4EC854-459D-49DB-912B-2BCA795B99D2}" srcOrd="0" destOrd="0" presId="urn:microsoft.com/office/officeart/2008/layout/LinedList"/>
    <dgm:cxn modelId="{C1CAFA2C-4062-404C-BD80-682A57CD605E}" type="presParOf" srcId="{69108293-13A9-472A-9FEE-192120365813}" destId="{14188806-F4AB-4B2E-B5E5-1C93625BE118}" srcOrd="0" destOrd="0" presId="urn:microsoft.com/office/officeart/2008/layout/LinedList"/>
    <dgm:cxn modelId="{D473DCAD-A896-4E37-916C-6BA063C568CE}" type="presParOf" srcId="{69108293-13A9-472A-9FEE-192120365813}" destId="{C514E822-19E5-4C3D-B675-257EECD3CBFD}" srcOrd="1" destOrd="0" presId="urn:microsoft.com/office/officeart/2008/layout/LinedList"/>
    <dgm:cxn modelId="{60A698EF-B235-4CCF-B902-0C5A2E3060E0}" type="presParOf" srcId="{C514E822-19E5-4C3D-B675-257EECD3CBFD}" destId="{A120F046-88BD-4734-9090-9E6F7930F2AD}" srcOrd="0" destOrd="0" presId="urn:microsoft.com/office/officeart/2008/layout/LinedList"/>
    <dgm:cxn modelId="{72D10F0D-D1F8-4CB0-B730-9DC64D41A666}" type="presParOf" srcId="{C514E822-19E5-4C3D-B675-257EECD3CBFD}" destId="{CD077DD9-ED39-4FD6-BC57-59C01F0DADFF}" srcOrd="1" destOrd="0" presId="urn:microsoft.com/office/officeart/2008/layout/LinedList"/>
    <dgm:cxn modelId="{A18F53D8-17E2-4997-9834-C5D200F83B3A}" type="presParOf" srcId="{69108293-13A9-472A-9FEE-192120365813}" destId="{9EC20C49-8A7C-4C4D-B4A9-A481E50FF200}" srcOrd="2" destOrd="0" presId="urn:microsoft.com/office/officeart/2008/layout/LinedList"/>
    <dgm:cxn modelId="{060821ED-E750-4D0F-A016-2ABAC6548BAA}" type="presParOf" srcId="{69108293-13A9-472A-9FEE-192120365813}" destId="{C061F1D0-A917-4616-B788-5248C1ADEF50}" srcOrd="3" destOrd="0" presId="urn:microsoft.com/office/officeart/2008/layout/LinedList"/>
    <dgm:cxn modelId="{D85645AA-951A-4F12-B81E-314BDDD746CE}" type="presParOf" srcId="{C061F1D0-A917-4616-B788-5248C1ADEF50}" destId="{BD4EC854-459D-49DB-912B-2BCA795B99D2}" srcOrd="0" destOrd="0" presId="urn:microsoft.com/office/officeart/2008/layout/LinedList"/>
    <dgm:cxn modelId="{BFBF8195-9394-466A-BCA6-CE3749034496}" type="presParOf" srcId="{C061F1D0-A917-4616-B788-5248C1ADEF50}" destId="{38CAC991-70A0-4FE6-B752-8E9B95D77C94}" srcOrd="1" destOrd="0" presId="urn:microsoft.com/office/officeart/2008/layout/LinedList"/>
    <dgm:cxn modelId="{05B6BA2C-6561-4FA2-82E3-0AC5602A1DAC}" type="presParOf" srcId="{69108293-13A9-472A-9FEE-192120365813}" destId="{16994D91-559C-4B12-8532-D307FC640840}" srcOrd="4" destOrd="0" presId="urn:microsoft.com/office/officeart/2008/layout/LinedList"/>
    <dgm:cxn modelId="{8665AAD9-0D17-43C8-9310-618333E3E627}" type="presParOf" srcId="{69108293-13A9-472A-9FEE-192120365813}" destId="{335A5DBD-A8EC-40E9-A1C4-672D290CA0EC}" srcOrd="5" destOrd="0" presId="urn:microsoft.com/office/officeart/2008/layout/LinedList"/>
    <dgm:cxn modelId="{7B8E0A6E-935D-4687-A00C-470B8B96C5DD}" type="presParOf" srcId="{335A5DBD-A8EC-40E9-A1C4-672D290CA0EC}" destId="{98AA159E-A8CB-4B57-906A-BA09736AFF95}" srcOrd="0" destOrd="0" presId="urn:microsoft.com/office/officeart/2008/layout/LinedList"/>
    <dgm:cxn modelId="{CAD4630B-2CBF-49F0-A3F7-E468A48C53B3}" type="presParOf" srcId="{335A5DBD-A8EC-40E9-A1C4-672D290CA0EC}" destId="{909FE740-1959-4379-B82D-707A85444E34}" srcOrd="1" destOrd="0" presId="urn:microsoft.com/office/officeart/2008/layout/LinedList"/>
    <dgm:cxn modelId="{2884F02F-0C32-43B8-92F1-4D55DA198078}" type="presParOf" srcId="{69108293-13A9-472A-9FEE-192120365813}" destId="{92DCAF66-0EEE-4C56-825C-F59B09D3A783}" srcOrd="6" destOrd="0" presId="urn:microsoft.com/office/officeart/2008/layout/LinedList"/>
    <dgm:cxn modelId="{E4829895-D2B7-4F95-8248-C3A9B9608CF8}" type="presParOf" srcId="{69108293-13A9-472A-9FEE-192120365813}" destId="{CE3548EE-3CE1-45CD-A315-C0A090923C6A}" srcOrd="7" destOrd="0" presId="urn:microsoft.com/office/officeart/2008/layout/LinedList"/>
    <dgm:cxn modelId="{EDCAE04C-91BE-41CE-9CD0-FD86F3550FED}" type="presParOf" srcId="{CE3548EE-3CE1-45CD-A315-C0A090923C6A}" destId="{1988C7C9-D3E9-4CFB-9CCD-2A3DB368896C}" srcOrd="0" destOrd="0" presId="urn:microsoft.com/office/officeart/2008/layout/LinedList"/>
    <dgm:cxn modelId="{4869924F-2738-416F-9138-04BC1A1CD035}" type="presParOf" srcId="{CE3548EE-3CE1-45CD-A315-C0A090923C6A}" destId="{0F7900F5-FF5C-454A-AE57-8BDC4D50583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7B8F68-148C-4AB9-A8BD-8A7882F34B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6E5A40-BE48-4924-87F1-8947A9579870}">
      <dgm:prSet/>
      <dgm:spPr/>
      <dgm:t>
        <a:bodyPr/>
        <a:lstStyle/>
        <a:p>
          <a:r>
            <a:rPr lang="en-GB" b="1" dirty="0"/>
            <a:t>Scanning</a:t>
          </a:r>
          <a:r>
            <a:rPr lang="en-GB" dirty="0"/>
            <a:t> – the identifying and prioritising of potential crime and disorder problems. </a:t>
          </a:r>
          <a:endParaRPr lang="en-US" dirty="0"/>
        </a:p>
      </dgm:t>
    </dgm:pt>
    <dgm:pt modelId="{16FF78BA-F9CC-42F6-99FB-A597EF0056C4}" type="parTrans" cxnId="{A8645430-7BDF-4BA5-BD7D-12E1AB737425}">
      <dgm:prSet/>
      <dgm:spPr/>
      <dgm:t>
        <a:bodyPr/>
        <a:lstStyle/>
        <a:p>
          <a:endParaRPr lang="en-US"/>
        </a:p>
      </dgm:t>
    </dgm:pt>
    <dgm:pt modelId="{3EFF8CB3-4724-4FDF-B770-7F515632C179}" type="sibTrans" cxnId="{A8645430-7BDF-4BA5-BD7D-12E1AB737425}">
      <dgm:prSet/>
      <dgm:spPr/>
      <dgm:t>
        <a:bodyPr/>
        <a:lstStyle/>
        <a:p>
          <a:endParaRPr lang="en-US"/>
        </a:p>
      </dgm:t>
    </dgm:pt>
    <dgm:pt modelId="{9DEFA9E0-C68E-4C3B-A60B-E5BA373E95DD}">
      <dgm:prSet/>
      <dgm:spPr/>
      <dgm:t>
        <a:bodyPr/>
        <a:lstStyle/>
        <a:p>
          <a:r>
            <a:rPr lang="en-GB" b="1" dirty="0"/>
            <a:t>Analysis</a:t>
          </a:r>
          <a:r>
            <a:rPr lang="en-GB" dirty="0"/>
            <a:t> – the analysis of potential problems, by gathering information and intelligence to identify underlying causes of the problem. </a:t>
          </a:r>
          <a:endParaRPr lang="en-US" dirty="0"/>
        </a:p>
      </dgm:t>
    </dgm:pt>
    <dgm:pt modelId="{3C9B57B9-294F-417E-9BBE-DA8529CDFEC6}" type="parTrans" cxnId="{CF5940BF-82B2-4749-AAA1-2F6226C58FB9}">
      <dgm:prSet/>
      <dgm:spPr/>
      <dgm:t>
        <a:bodyPr/>
        <a:lstStyle/>
        <a:p>
          <a:endParaRPr lang="en-US"/>
        </a:p>
      </dgm:t>
    </dgm:pt>
    <dgm:pt modelId="{059ABE31-F475-4B59-8317-FF9A9F5D0E64}" type="sibTrans" cxnId="{CF5940BF-82B2-4749-AAA1-2F6226C58FB9}">
      <dgm:prSet/>
      <dgm:spPr/>
      <dgm:t>
        <a:bodyPr/>
        <a:lstStyle/>
        <a:p>
          <a:endParaRPr lang="en-US"/>
        </a:p>
      </dgm:t>
    </dgm:pt>
    <dgm:pt modelId="{CD57D52F-83FF-4316-AAC7-2E1CA06EF625}">
      <dgm:prSet/>
      <dgm:spPr/>
      <dgm:t>
        <a:bodyPr/>
        <a:lstStyle/>
        <a:p>
          <a:r>
            <a:rPr lang="en-GB" b="1" dirty="0"/>
            <a:t>Response</a:t>
          </a:r>
          <a:r>
            <a:rPr lang="en-GB" dirty="0"/>
            <a:t> – the development and implementation of tailored activities to address the causes of the problem, as identified in the analysis phase.</a:t>
          </a:r>
          <a:endParaRPr lang="en-US" dirty="0"/>
        </a:p>
      </dgm:t>
    </dgm:pt>
    <dgm:pt modelId="{1C274927-B71F-4142-9673-2347D54AB3FD}" type="parTrans" cxnId="{BBB7482B-9165-4058-9DCF-77E43C5AC3C8}">
      <dgm:prSet/>
      <dgm:spPr/>
      <dgm:t>
        <a:bodyPr/>
        <a:lstStyle/>
        <a:p>
          <a:endParaRPr lang="en-US"/>
        </a:p>
      </dgm:t>
    </dgm:pt>
    <dgm:pt modelId="{B0D8891C-A251-4C24-A770-4F0FA0554530}" type="sibTrans" cxnId="{BBB7482B-9165-4058-9DCF-77E43C5AC3C8}">
      <dgm:prSet/>
      <dgm:spPr/>
      <dgm:t>
        <a:bodyPr/>
        <a:lstStyle/>
        <a:p>
          <a:endParaRPr lang="en-US"/>
        </a:p>
      </dgm:t>
    </dgm:pt>
    <dgm:pt modelId="{3AF3B1C6-E933-43F9-9B97-4389994BDFE0}">
      <dgm:prSet/>
      <dgm:spPr/>
      <dgm:t>
        <a:bodyPr/>
        <a:lstStyle/>
        <a:p>
          <a:r>
            <a:rPr lang="en-GB" b="1" dirty="0"/>
            <a:t>Assessment</a:t>
          </a:r>
          <a:r>
            <a:rPr lang="en-GB" dirty="0"/>
            <a:t> – the measurement of the impact of the response to test if it had the desired effect and to make changes to the response if required</a:t>
          </a:r>
          <a:endParaRPr lang="en-US" dirty="0"/>
        </a:p>
      </dgm:t>
    </dgm:pt>
    <dgm:pt modelId="{74C8AAA2-3EAB-4F36-B090-6C97EBC09902}" type="parTrans" cxnId="{C39EA20F-2FB6-4ED5-85BA-B888367C8C11}">
      <dgm:prSet/>
      <dgm:spPr/>
      <dgm:t>
        <a:bodyPr/>
        <a:lstStyle/>
        <a:p>
          <a:endParaRPr lang="en-US"/>
        </a:p>
      </dgm:t>
    </dgm:pt>
    <dgm:pt modelId="{8E3BA4A5-B629-4525-A439-61083626B16F}" type="sibTrans" cxnId="{C39EA20F-2FB6-4ED5-85BA-B888367C8C11}">
      <dgm:prSet/>
      <dgm:spPr/>
      <dgm:t>
        <a:bodyPr/>
        <a:lstStyle/>
        <a:p>
          <a:endParaRPr lang="en-US"/>
        </a:p>
      </dgm:t>
    </dgm:pt>
    <dgm:pt modelId="{167968BC-A02E-423E-B65D-21883F462A84}" type="pres">
      <dgm:prSet presAssocID="{9A7B8F68-148C-4AB9-A8BD-8A7882F34BBF}" presName="root" presStyleCnt="0">
        <dgm:presLayoutVars>
          <dgm:dir/>
          <dgm:resizeHandles val="exact"/>
        </dgm:presLayoutVars>
      </dgm:prSet>
      <dgm:spPr/>
    </dgm:pt>
    <dgm:pt modelId="{747DA875-AB65-4085-94BB-B25BB7DC4B2D}" type="pres">
      <dgm:prSet presAssocID="{7A6E5A40-BE48-4924-87F1-8947A9579870}" presName="compNode" presStyleCnt="0"/>
      <dgm:spPr/>
    </dgm:pt>
    <dgm:pt modelId="{0F2BEFCD-0E12-45BC-95B8-C55DC801423C}" type="pres">
      <dgm:prSet presAssocID="{7A6E5A40-BE48-4924-87F1-8947A9579870}" presName="bgRect" presStyleLbl="bgShp" presStyleIdx="0" presStyleCnt="4"/>
      <dgm:spPr/>
    </dgm:pt>
    <dgm:pt modelId="{ACB8BC53-E585-4CB9-99CE-42E73F4BB6D3}" type="pres">
      <dgm:prSet presAssocID="{7A6E5A40-BE48-4924-87F1-8947A957987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CFCA5480-89C2-4D2B-B879-3D02ED5E9F53}" type="pres">
      <dgm:prSet presAssocID="{7A6E5A40-BE48-4924-87F1-8947A9579870}" presName="spaceRect" presStyleCnt="0"/>
      <dgm:spPr/>
    </dgm:pt>
    <dgm:pt modelId="{42A16E46-F816-43B5-A139-A9C23B2940EB}" type="pres">
      <dgm:prSet presAssocID="{7A6E5A40-BE48-4924-87F1-8947A9579870}" presName="parTx" presStyleLbl="revTx" presStyleIdx="0" presStyleCnt="4">
        <dgm:presLayoutVars>
          <dgm:chMax val="0"/>
          <dgm:chPref val="0"/>
        </dgm:presLayoutVars>
      </dgm:prSet>
      <dgm:spPr/>
    </dgm:pt>
    <dgm:pt modelId="{FA3C47EE-0A1E-41D7-A704-1255D0FAE815}" type="pres">
      <dgm:prSet presAssocID="{3EFF8CB3-4724-4FDF-B770-7F515632C179}" presName="sibTrans" presStyleCnt="0"/>
      <dgm:spPr/>
    </dgm:pt>
    <dgm:pt modelId="{7D98C16E-F802-4DB0-A1DD-1A07A3509756}" type="pres">
      <dgm:prSet presAssocID="{9DEFA9E0-C68E-4C3B-A60B-E5BA373E95DD}" presName="compNode" presStyleCnt="0"/>
      <dgm:spPr/>
    </dgm:pt>
    <dgm:pt modelId="{0DAE5566-5F14-4469-89A9-CE24F088EEA8}" type="pres">
      <dgm:prSet presAssocID="{9DEFA9E0-C68E-4C3B-A60B-E5BA373E95DD}" presName="bgRect" presStyleLbl="bgShp" presStyleIdx="1" presStyleCnt="4"/>
      <dgm:spPr/>
    </dgm:pt>
    <dgm:pt modelId="{5FC86E56-7F82-49FF-BC5D-57FF5709294C}" type="pres">
      <dgm:prSet presAssocID="{9DEFA9E0-C68E-4C3B-A60B-E5BA373E95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BDDDFAED-CC22-4AA5-BA2D-6EF4639E1BB3}" type="pres">
      <dgm:prSet presAssocID="{9DEFA9E0-C68E-4C3B-A60B-E5BA373E95DD}" presName="spaceRect" presStyleCnt="0"/>
      <dgm:spPr/>
    </dgm:pt>
    <dgm:pt modelId="{846BF279-EC68-4827-B95F-BE4049635097}" type="pres">
      <dgm:prSet presAssocID="{9DEFA9E0-C68E-4C3B-A60B-E5BA373E95DD}" presName="parTx" presStyleLbl="revTx" presStyleIdx="1" presStyleCnt="4">
        <dgm:presLayoutVars>
          <dgm:chMax val="0"/>
          <dgm:chPref val="0"/>
        </dgm:presLayoutVars>
      </dgm:prSet>
      <dgm:spPr/>
    </dgm:pt>
    <dgm:pt modelId="{FA6A1A3D-16E3-46FD-8DEB-D4E227C42DE2}" type="pres">
      <dgm:prSet presAssocID="{059ABE31-F475-4B59-8317-FF9A9F5D0E64}" presName="sibTrans" presStyleCnt="0"/>
      <dgm:spPr/>
    </dgm:pt>
    <dgm:pt modelId="{8AE1AA9C-302E-4732-AF76-D54E264D6362}" type="pres">
      <dgm:prSet presAssocID="{CD57D52F-83FF-4316-AAC7-2E1CA06EF625}" presName="compNode" presStyleCnt="0"/>
      <dgm:spPr/>
    </dgm:pt>
    <dgm:pt modelId="{B928EFAD-C12F-4E19-8988-9E91AF589D97}" type="pres">
      <dgm:prSet presAssocID="{CD57D52F-83FF-4316-AAC7-2E1CA06EF625}" presName="bgRect" presStyleLbl="bgShp" presStyleIdx="2" presStyleCnt="4"/>
      <dgm:spPr/>
    </dgm:pt>
    <dgm:pt modelId="{AC28D759-D9B3-4840-A4A2-4DBA64090536}" type="pres">
      <dgm:prSet presAssocID="{CD57D52F-83FF-4316-AAC7-2E1CA06EF6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2559F500-99FF-4707-BC87-E7ED6DC16725}" type="pres">
      <dgm:prSet presAssocID="{CD57D52F-83FF-4316-AAC7-2E1CA06EF625}" presName="spaceRect" presStyleCnt="0"/>
      <dgm:spPr/>
    </dgm:pt>
    <dgm:pt modelId="{FF38D4EE-6AE8-419A-B5C9-11348BCB3B3E}" type="pres">
      <dgm:prSet presAssocID="{CD57D52F-83FF-4316-AAC7-2E1CA06EF625}" presName="parTx" presStyleLbl="revTx" presStyleIdx="2" presStyleCnt="4">
        <dgm:presLayoutVars>
          <dgm:chMax val="0"/>
          <dgm:chPref val="0"/>
        </dgm:presLayoutVars>
      </dgm:prSet>
      <dgm:spPr/>
    </dgm:pt>
    <dgm:pt modelId="{C5CBCD05-A17A-4D79-86FC-197D4DCD4E2F}" type="pres">
      <dgm:prSet presAssocID="{B0D8891C-A251-4C24-A770-4F0FA0554530}" presName="sibTrans" presStyleCnt="0"/>
      <dgm:spPr/>
    </dgm:pt>
    <dgm:pt modelId="{26C12D22-D44F-421D-8B46-B60A50E33C49}" type="pres">
      <dgm:prSet presAssocID="{3AF3B1C6-E933-43F9-9B97-4389994BDFE0}" presName="compNode" presStyleCnt="0"/>
      <dgm:spPr/>
    </dgm:pt>
    <dgm:pt modelId="{D9713391-B367-4DA4-A8B8-EDD1840AFEAA}" type="pres">
      <dgm:prSet presAssocID="{3AF3B1C6-E933-43F9-9B97-4389994BDFE0}" presName="bgRect" presStyleLbl="bgShp" presStyleIdx="3" presStyleCnt="4"/>
      <dgm:spPr/>
    </dgm:pt>
    <dgm:pt modelId="{50CA3C10-9510-4F31-8491-127B8B145F31}" type="pres">
      <dgm:prSet presAssocID="{3AF3B1C6-E933-43F9-9B97-4389994BDFE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E4426671-CF55-41D1-AFA9-1C4AD578B052}" type="pres">
      <dgm:prSet presAssocID="{3AF3B1C6-E933-43F9-9B97-4389994BDFE0}" presName="spaceRect" presStyleCnt="0"/>
      <dgm:spPr/>
    </dgm:pt>
    <dgm:pt modelId="{4064C7BF-4C84-4559-B6B1-42C99A4C6D2C}" type="pres">
      <dgm:prSet presAssocID="{3AF3B1C6-E933-43F9-9B97-4389994BDFE0}" presName="parTx" presStyleLbl="revTx" presStyleIdx="3" presStyleCnt="4">
        <dgm:presLayoutVars>
          <dgm:chMax val="0"/>
          <dgm:chPref val="0"/>
        </dgm:presLayoutVars>
      </dgm:prSet>
      <dgm:spPr/>
    </dgm:pt>
  </dgm:ptLst>
  <dgm:cxnLst>
    <dgm:cxn modelId="{E26EDD0D-64B5-45D6-851B-238E19929DD5}" type="presOf" srcId="{3AF3B1C6-E933-43F9-9B97-4389994BDFE0}" destId="{4064C7BF-4C84-4559-B6B1-42C99A4C6D2C}" srcOrd="0" destOrd="0" presId="urn:microsoft.com/office/officeart/2018/2/layout/IconVerticalSolidList"/>
    <dgm:cxn modelId="{C39EA20F-2FB6-4ED5-85BA-B888367C8C11}" srcId="{9A7B8F68-148C-4AB9-A8BD-8A7882F34BBF}" destId="{3AF3B1C6-E933-43F9-9B97-4389994BDFE0}" srcOrd="3" destOrd="0" parTransId="{74C8AAA2-3EAB-4F36-B090-6C97EBC09902}" sibTransId="{8E3BA4A5-B629-4525-A439-61083626B16F}"/>
    <dgm:cxn modelId="{52FC9E16-772A-4591-82F8-0E12680B07E9}" type="presOf" srcId="{9A7B8F68-148C-4AB9-A8BD-8A7882F34BBF}" destId="{167968BC-A02E-423E-B65D-21883F462A84}" srcOrd="0" destOrd="0" presId="urn:microsoft.com/office/officeart/2018/2/layout/IconVerticalSolidList"/>
    <dgm:cxn modelId="{BBB7482B-9165-4058-9DCF-77E43C5AC3C8}" srcId="{9A7B8F68-148C-4AB9-A8BD-8A7882F34BBF}" destId="{CD57D52F-83FF-4316-AAC7-2E1CA06EF625}" srcOrd="2" destOrd="0" parTransId="{1C274927-B71F-4142-9673-2347D54AB3FD}" sibTransId="{B0D8891C-A251-4C24-A770-4F0FA0554530}"/>
    <dgm:cxn modelId="{A8645430-7BDF-4BA5-BD7D-12E1AB737425}" srcId="{9A7B8F68-148C-4AB9-A8BD-8A7882F34BBF}" destId="{7A6E5A40-BE48-4924-87F1-8947A9579870}" srcOrd="0" destOrd="0" parTransId="{16FF78BA-F9CC-42F6-99FB-A597EF0056C4}" sibTransId="{3EFF8CB3-4724-4FDF-B770-7F515632C179}"/>
    <dgm:cxn modelId="{48DC1C4C-2C3C-4837-A42E-6DDA58032AF4}" type="presOf" srcId="{9DEFA9E0-C68E-4C3B-A60B-E5BA373E95DD}" destId="{846BF279-EC68-4827-B95F-BE4049635097}" srcOrd="0" destOrd="0" presId="urn:microsoft.com/office/officeart/2018/2/layout/IconVerticalSolidList"/>
    <dgm:cxn modelId="{CF5940BF-82B2-4749-AAA1-2F6226C58FB9}" srcId="{9A7B8F68-148C-4AB9-A8BD-8A7882F34BBF}" destId="{9DEFA9E0-C68E-4C3B-A60B-E5BA373E95DD}" srcOrd="1" destOrd="0" parTransId="{3C9B57B9-294F-417E-9BBE-DA8529CDFEC6}" sibTransId="{059ABE31-F475-4B59-8317-FF9A9F5D0E64}"/>
    <dgm:cxn modelId="{87CF46CB-6102-4FA7-81D3-34471382166F}" type="presOf" srcId="{CD57D52F-83FF-4316-AAC7-2E1CA06EF625}" destId="{FF38D4EE-6AE8-419A-B5C9-11348BCB3B3E}" srcOrd="0" destOrd="0" presId="urn:microsoft.com/office/officeart/2018/2/layout/IconVerticalSolidList"/>
    <dgm:cxn modelId="{5752E9DC-83D3-4CA2-BE1D-EC7C15DC5482}" type="presOf" srcId="{7A6E5A40-BE48-4924-87F1-8947A9579870}" destId="{42A16E46-F816-43B5-A139-A9C23B2940EB}" srcOrd="0" destOrd="0" presId="urn:microsoft.com/office/officeart/2018/2/layout/IconVerticalSolidList"/>
    <dgm:cxn modelId="{3EF7D90F-9158-4D5B-A606-24B0BEC1EE65}" type="presParOf" srcId="{167968BC-A02E-423E-B65D-21883F462A84}" destId="{747DA875-AB65-4085-94BB-B25BB7DC4B2D}" srcOrd="0" destOrd="0" presId="urn:microsoft.com/office/officeart/2018/2/layout/IconVerticalSolidList"/>
    <dgm:cxn modelId="{0F817A07-336B-440F-9720-C044380AB850}" type="presParOf" srcId="{747DA875-AB65-4085-94BB-B25BB7DC4B2D}" destId="{0F2BEFCD-0E12-45BC-95B8-C55DC801423C}" srcOrd="0" destOrd="0" presId="urn:microsoft.com/office/officeart/2018/2/layout/IconVerticalSolidList"/>
    <dgm:cxn modelId="{BD41A0B5-3E6E-4E4C-8E5D-6BF5A8716A02}" type="presParOf" srcId="{747DA875-AB65-4085-94BB-B25BB7DC4B2D}" destId="{ACB8BC53-E585-4CB9-99CE-42E73F4BB6D3}" srcOrd="1" destOrd="0" presId="urn:microsoft.com/office/officeart/2018/2/layout/IconVerticalSolidList"/>
    <dgm:cxn modelId="{378C3EDD-22D5-4033-A47C-38DD29A1F4E8}" type="presParOf" srcId="{747DA875-AB65-4085-94BB-B25BB7DC4B2D}" destId="{CFCA5480-89C2-4D2B-B879-3D02ED5E9F53}" srcOrd="2" destOrd="0" presId="urn:microsoft.com/office/officeart/2018/2/layout/IconVerticalSolidList"/>
    <dgm:cxn modelId="{320EFB78-A400-4636-8A8A-862658AE50E9}" type="presParOf" srcId="{747DA875-AB65-4085-94BB-B25BB7DC4B2D}" destId="{42A16E46-F816-43B5-A139-A9C23B2940EB}" srcOrd="3" destOrd="0" presId="urn:microsoft.com/office/officeart/2018/2/layout/IconVerticalSolidList"/>
    <dgm:cxn modelId="{8C2D2CD4-DAA4-4C2B-93D1-DA28B0FD89CB}" type="presParOf" srcId="{167968BC-A02E-423E-B65D-21883F462A84}" destId="{FA3C47EE-0A1E-41D7-A704-1255D0FAE815}" srcOrd="1" destOrd="0" presId="urn:microsoft.com/office/officeart/2018/2/layout/IconVerticalSolidList"/>
    <dgm:cxn modelId="{C8688747-7141-4D1B-81FD-B9424F0E6718}" type="presParOf" srcId="{167968BC-A02E-423E-B65D-21883F462A84}" destId="{7D98C16E-F802-4DB0-A1DD-1A07A3509756}" srcOrd="2" destOrd="0" presId="urn:microsoft.com/office/officeart/2018/2/layout/IconVerticalSolidList"/>
    <dgm:cxn modelId="{F1E686A6-6003-49E2-A713-BC210CB857B0}" type="presParOf" srcId="{7D98C16E-F802-4DB0-A1DD-1A07A3509756}" destId="{0DAE5566-5F14-4469-89A9-CE24F088EEA8}" srcOrd="0" destOrd="0" presId="urn:microsoft.com/office/officeart/2018/2/layout/IconVerticalSolidList"/>
    <dgm:cxn modelId="{E2186305-4980-401C-891C-4C5EC94E4DA9}" type="presParOf" srcId="{7D98C16E-F802-4DB0-A1DD-1A07A3509756}" destId="{5FC86E56-7F82-49FF-BC5D-57FF5709294C}" srcOrd="1" destOrd="0" presId="urn:microsoft.com/office/officeart/2018/2/layout/IconVerticalSolidList"/>
    <dgm:cxn modelId="{C8010037-2F79-4D4C-B53C-BC6C7E1565D3}" type="presParOf" srcId="{7D98C16E-F802-4DB0-A1DD-1A07A3509756}" destId="{BDDDFAED-CC22-4AA5-BA2D-6EF4639E1BB3}" srcOrd="2" destOrd="0" presId="urn:microsoft.com/office/officeart/2018/2/layout/IconVerticalSolidList"/>
    <dgm:cxn modelId="{2A26A4A2-2497-430D-B794-5E54475BF8E3}" type="presParOf" srcId="{7D98C16E-F802-4DB0-A1DD-1A07A3509756}" destId="{846BF279-EC68-4827-B95F-BE4049635097}" srcOrd="3" destOrd="0" presId="urn:microsoft.com/office/officeart/2018/2/layout/IconVerticalSolidList"/>
    <dgm:cxn modelId="{1C7BA1B5-8A7C-44B9-98C6-36341D258BC0}" type="presParOf" srcId="{167968BC-A02E-423E-B65D-21883F462A84}" destId="{FA6A1A3D-16E3-46FD-8DEB-D4E227C42DE2}" srcOrd="3" destOrd="0" presId="urn:microsoft.com/office/officeart/2018/2/layout/IconVerticalSolidList"/>
    <dgm:cxn modelId="{5E19FA0F-F87E-4610-B122-B98F6528AEDF}" type="presParOf" srcId="{167968BC-A02E-423E-B65D-21883F462A84}" destId="{8AE1AA9C-302E-4732-AF76-D54E264D6362}" srcOrd="4" destOrd="0" presId="urn:microsoft.com/office/officeart/2018/2/layout/IconVerticalSolidList"/>
    <dgm:cxn modelId="{BA4ECD40-E2F9-4F1A-9E0C-39A35FDBAFC1}" type="presParOf" srcId="{8AE1AA9C-302E-4732-AF76-D54E264D6362}" destId="{B928EFAD-C12F-4E19-8988-9E91AF589D97}" srcOrd="0" destOrd="0" presId="urn:microsoft.com/office/officeart/2018/2/layout/IconVerticalSolidList"/>
    <dgm:cxn modelId="{6285B444-46AC-420B-89BA-4F7D791D62C8}" type="presParOf" srcId="{8AE1AA9C-302E-4732-AF76-D54E264D6362}" destId="{AC28D759-D9B3-4840-A4A2-4DBA64090536}" srcOrd="1" destOrd="0" presId="urn:microsoft.com/office/officeart/2018/2/layout/IconVerticalSolidList"/>
    <dgm:cxn modelId="{DCFFF8B2-FFB4-4F41-95A6-3C7F63DA8942}" type="presParOf" srcId="{8AE1AA9C-302E-4732-AF76-D54E264D6362}" destId="{2559F500-99FF-4707-BC87-E7ED6DC16725}" srcOrd="2" destOrd="0" presId="urn:microsoft.com/office/officeart/2018/2/layout/IconVerticalSolidList"/>
    <dgm:cxn modelId="{D4A002E4-4400-4CD2-A255-7BD97349A0B3}" type="presParOf" srcId="{8AE1AA9C-302E-4732-AF76-D54E264D6362}" destId="{FF38D4EE-6AE8-419A-B5C9-11348BCB3B3E}" srcOrd="3" destOrd="0" presId="urn:microsoft.com/office/officeart/2018/2/layout/IconVerticalSolidList"/>
    <dgm:cxn modelId="{C703E8BB-090F-4E9B-A1DC-4C86E9A1D06F}" type="presParOf" srcId="{167968BC-A02E-423E-B65D-21883F462A84}" destId="{C5CBCD05-A17A-4D79-86FC-197D4DCD4E2F}" srcOrd="5" destOrd="0" presId="urn:microsoft.com/office/officeart/2018/2/layout/IconVerticalSolidList"/>
    <dgm:cxn modelId="{327A175E-D06E-44A8-839A-F658B70872C0}" type="presParOf" srcId="{167968BC-A02E-423E-B65D-21883F462A84}" destId="{26C12D22-D44F-421D-8B46-B60A50E33C49}" srcOrd="6" destOrd="0" presId="urn:microsoft.com/office/officeart/2018/2/layout/IconVerticalSolidList"/>
    <dgm:cxn modelId="{7B727FE9-AE6A-406C-ACAE-5C0AE42F506C}" type="presParOf" srcId="{26C12D22-D44F-421D-8B46-B60A50E33C49}" destId="{D9713391-B367-4DA4-A8B8-EDD1840AFEAA}" srcOrd="0" destOrd="0" presId="urn:microsoft.com/office/officeart/2018/2/layout/IconVerticalSolidList"/>
    <dgm:cxn modelId="{CB7E911C-CAC8-4A8F-9B01-F1114C5EBFE5}" type="presParOf" srcId="{26C12D22-D44F-421D-8B46-B60A50E33C49}" destId="{50CA3C10-9510-4F31-8491-127B8B145F31}" srcOrd="1" destOrd="0" presId="urn:microsoft.com/office/officeart/2018/2/layout/IconVerticalSolidList"/>
    <dgm:cxn modelId="{62CC32C9-80A0-4E8B-B8D7-7EA08353F80C}" type="presParOf" srcId="{26C12D22-D44F-421D-8B46-B60A50E33C49}" destId="{E4426671-CF55-41D1-AFA9-1C4AD578B052}" srcOrd="2" destOrd="0" presId="urn:microsoft.com/office/officeart/2018/2/layout/IconVerticalSolidList"/>
    <dgm:cxn modelId="{E731AF2A-1E2E-4D7E-855F-7804BC5BCE8A}" type="presParOf" srcId="{26C12D22-D44F-421D-8B46-B60A50E33C49}" destId="{4064C7BF-4C84-4559-B6B1-42C99A4C6D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5CD90A-461A-4B91-82DC-056228BAB33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8FA04DF-5B6A-4571-ADC9-EFC82F6C4F36}">
      <dgm:prSet/>
      <dgm:spPr/>
      <dgm:t>
        <a:bodyPr/>
        <a:lstStyle/>
        <a:p>
          <a:r>
            <a:rPr lang="en-GB" dirty="0"/>
            <a:t>Look at the collage of policing Crime reduction toolkit</a:t>
          </a:r>
          <a:endParaRPr lang="en-US" dirty="0"/>
        </a:p>
      </dgm:t>
    </dgm:pt>
    <dgm:pt modelId="{D2FC4434-A61C-4711-BAB7-2A2CA254E126}" type="parTrans" cxnId="{020D1B48-77AD-4194-8FA4-0BE238F0876C}">
      <dgm:prSet/>
      <dgm:spPr/>
      <dgm:t>
        <a:bodyPr/>
        <a:lstStyle/>
        <a:p>
          <a:endParaRPr lang="en-US"/>
        </a:p>
      </dgm:t>
    </dgm:pt>
    <dgm:pt modelId="{B8038DD9-3DF9-48EE-A76A-FBE6562C26AA}" type="sibTrans" cxnId="{020D1B48-77AD-4194-8FA4-0BE238F0876C}">
      <dgm:prSet/>
      <dgm:spPr/>
      <dgm:t>
        <a:bodyPr/>
        <a:lstStyle/>
        <a:p>
          <a:endParaRPr lang="en-US"/>
        </a:p>
      </dgm:t>
    </dgm:pt>
    <dgm:pt modelId="{D0E8108C-1747-4516-AFBA-946F618AD45A}">
      <dgm:prSet/>
      <dgm:spPr/>
      <dgm:t>
        <a:bodyPr/>
        <a:lstStyle/>
        <a:p>
          <a:r>
            <a:rPr lang="en-GB" dirty="0"/>
            <a:t>Prepare  </a:t>
          </a:r>
          <a:r>
            <a:rPr lang="en-GB" b="1" dirty="0"/>
            <a:t>3</a:t>
          </a:r>
          <a:r>
            <a:rPr lang="en-GB" dirty="0"/>
            <a:t> examples to feedback to the class</a:t>
          </a:r>
          <a:endParaRPr lang="en-US" dirty="0"/>
        </a:p>
      </dgm:t>
    </dgm:pt>
    <dgm:pt modelId="{4C5FBBD2-20ED-4018-90B5-44BECADC2A95}" type="parTrans" cxnId="{F43EDB75-9A5A-440F-A740-378ABCB022C5}">
      <dgm:prSet/>
      <dgm:spPr/>
      <dgm:t>
        <a:bodyPr/>
        <a:lstStyle/>
        <a:p>
          <a:endParaRPr lang="en-US"/>
        </a:p>
      </dgm:t>
    </dgm:pt>
    <dgm:pt modelId="{893146F0-5F76-4488-AB38-E718EE7F3531}" type="sibTrans" cxnId="{F43EDB75-9A5A-440F-A740-378ABCB022C5}">
      <dgm:prSet/>
      <dgm:spPr/>
      <dgm:t>
        <a:bodyPr/>
        <a:lstStyle/>
        <a:p>
          <a:endParaRPr lang="en-US"/>
        </a:p>
      </dgm:t>
    </dgm:pt>
    <dgm:pt modelId="{892F1473-F1A5-4B4B-A22C-7091E52B22E8}">
      <dgm:prSet/>
      <dgm:spPr/>
      <dgm:t>
        <a:bodyPr/>
        <a:lstStyle/>
        <a:p>
          <a:r>
            <a:rPr lang="en-GB" dirty="0"/>
            <a:t>10mins</a:t>
          </a:r>
          <a:endParaRPr lang="en-US" dirty="0"/>
        </a:p>
      </dgm:t>
    </dgm:pt>
    <dgm:pt modelId="{5B85EA98-F0BA-4727-9485-67AEE8BADB32}" type="parTrans" cxnId="{DE60B837-66AA-4AE1-8A93-3C54ADA9CEA9}">
      <dgm:prSet/>
      <dgm:spPr/>
      <dgm:t>
        <a:bodyPr/>
        <a:lstStyle/>
        <a:p>
          <a:endParaRPr lang="en-US"/>
        </a:p>
      </dgm:t>
    </dgm:pt>
    <dgm:pt modelId="{B534D9CB-F4B7-4D1E-A0FC-D564CE42B1CC}" type="sibTrans" cxnId="{DE60B837-66AA-4AE1-8A93-3C54ADA9CEA9}">
      <dgm:prSet/>
      <dgm:spPr/>
      <dgm:t>
        <a:bodyPr/>
        <a:lstStyle/>
        <a:p>
          <a:endParaRPr lang="en-US"/>
        </a:p>
      </dgm:t>
    </dgm:pt>
    <dgm:pt modelId="{FD58AB8F-BA8B-4E55-A1A6-D7C6CCE0A759}" type="pres">
      <dgm:prSet presAssocID="{B65CD90A-461A-4B91-82DC-056228BAB339}" presName="linear" presStyleCnt="0">
        <dgm:presLayoutVars>
          <dgm:animLvl val="lvl"/>
          <dgm:resizeHandles val="exact"/>
        </dgm:presLayoutVars>
      </dgm:prSet>
      <dgm:spPr/>
    </dgm:pt>
    <dgm:pt modelId="{36B51C91-FC60-480F-99A2-E83C635DFF09}" type="pres">
      <dgm:prSet presAssocID="{58FA04DF-5B6A-4571-ADC9-EFC82F6C4F36}" presName="parentText" presStyleLbl="node1" presStyleIdx="0" presStyleCnt="3">
        <dgm:presLayoutVars>
          <dgm:chMax val="0"/>
          <dgm:bulletEnabled val="1"/>
        </dgm:presLayoutVars>
      </dgm:prSet>
      <dgm:spPr/>
    </dgm:pt>
    <dgm:pt modelId="{CB059D96-D8AD-4CD0-AF3E-869B1C65B4AE}" type="pres">
      <dgm:prSet presAssocID="{B8038DD9-3DF9-48EE-A76A-FBE6562C26AA}" presName="spacer" presStyleCnt="0"/>
      <dgm:spPr/>
    </dgm:pt>
    <dgm:pt modelId="{93784D9B-D41F-439E-90C1-A762DF712BC5}" type="pres">
      <dgm:prSet presAssocID="{D0E8108C-1747-4516-AFBA-946F618AD45A}" presName="parentText" presStyleLbl="node1" presStyleIdx="1" presStyleCnt="3">
        <dgm:presLayoutVars>
          <dgm:chMax val="0"/>
          <dgm:bulletEnabled val="1"/>
        </dgm:presLayoutVars>
      </dgm:prSet>
      <dgm:spPr/>
    </dgm:pt>
    <dgm:pt modelId="{96EC2613-B5A4-4C9E-A562-5E413275324B}" type="pres">
      <dgm:prSet presAssocID="{893146F0-5F76-4488-AB38-E718EE7F3531}" presName="spacer" presStyleCnt="0"/>
      <dgm:spPr/>
    </dgm:pt>
    <dgm:pt modelId="{2BD9B27E-D160-433E-A8F6-236D68BE1BFA}" type="pres">
      <dgm:prSet presAssocID="{892F1473-F1A5-4B4B-A22C-7091E52B22E8}" presName="parentText" presStyleLbl="node1" presStyleIdx="2" presStyleCnt="3">
        <dgm:presLayoutVars>
          <dgm:chMax val="0"/>
          <dgm:bulletEnabled val="1"/>
        </dgm:presLayoutVars>
      </dgm:prSet>
      <dgm:spPr/>
    </dgm:pt>
  </dgm:ptLst>
  <dgm:cxnLst>
    <dgm:cxn modelId="{DE60B837-66AA-4AE1-8A93-3C54ADA9CEA9}" srcId="{B65CD90A-461A-4B91-82DC-056228BAB339}" destId="{892F1473-F1A5-4B4B-A22C-7091E52B22E8}" srcOrd="2" destOrd="0" parTransId="{5B85EA98-F0BA-4727-9485-67AEE8BADB32}" sibTransId="{B534D9CB-F4B7-4D1E-A0FC-D564CE42B1CC}"/>
    <dgm:cxn modelId="{125ED738-C897-4BD3-BDB7-DB2EDC9EE4B4}" type="presOf" srcId="{892F1473-F1A5-4B4B-A22C-7091E52B22E8}" destId="{2BD9B27E-D160-433E-A8F6-236D68BE1BFA}" srcOrd="0" destOrd="0" presId="urn:microsoft.com/office/officeart/2005/8/layout/vList2"/>
    <dgm:cxn modelId="{AFC7083A-EDF4-4C86-82BD-4DCE42263545}" type="presOf" srcId="{58FA04DF-5B6A-4571-ADC9-EFC82F6C4F36}" destId="{36B51C91-FC60-480F-99A2-E83C635DFF09}" srcOrd="0" destOrd="0" presId="urn:microsoft.com/office/officeart/2005/8/layout/vList2"/>
    <dgm:cxn modelId="{020D1B48-77AD-4194-8FA4-0BE238F0876C}" srcId="{B65CD90A-461A-4B91-82DC-056228BAB339}" destId="{58FA04DF-5B6A-4571-ADC9-EFC82F6C4F36}" srcOrd="0" destOrd="0" parTransId="{D2FC4434-A61C-4711-BAB7-2A2CA254E126}" sibTransId="{B8038DD9-3DF9-48EE-A76A-FBE6562C26AA}"/>
    <dgm:cxn modelId="{F43EDB75-9A5A-440F-A740-378ABCB022C5}" srcId="{B65CD90A-461A-4B91-82DC-056228BAB339}" destId="{D0E8108C-1747-4516-AFBA-946F618AD45A}" srcOrd="1" destOrd="0" parTransId="{4C5FBBD2-20ED-4018-90B5-44BECADC2A95}" sibTransId="{893146F0-5F76-4488-AB38-E718EE7F3531}"/>
    <dgm:cxn modelId="{3C9BED7A-2518-4FAB-995D-D38A6853219A}" type="presOf" srcId="{D0E8108C-1747-4516-AFBA-946F618AD45A}" destId="{93784D9B-D41F-439E-90C1-A762DF712BC5}" srcOrd="0" destOrd="0" presId="urn:microsoft.com/office/officeart/2005/8/layout/vList2"/>
    <dgm:cxn modelId="{95D1B4C8-0A10-41C5-9FA1-B1F3FEA30F1F}" type="presOf" srcId="{B65CD90A-461A-4B91-82DC-056228BAB339}" destId="{FD58AB8F-BA8B-4E55-A1A6-D7C6CCE0A759}" srcOrd="0" destOrd="0" presId="urn:microsoft.com/office/officeart/2005/8/layout/vList2"/>
    <dgm:cxn modelId="{49F23CE8-401E-46A2-8DBD-31607B01E702}" type="presParOf" srcId="{FD58AB8F-BA8B-4E55-A1A6-D7C6CCE0A759}" destId="{36B51C91-FC60-480F-99A2-E83C635DFF09}" srcOrd="0" destOrd="0" presId="urn:microsoft.com/office/officeart/2005/8/layout/vList2"/>
    <dgm:cxn modelId="{51DA00E9-14CA-4781-B2A8-D8B73DBB2568}" type="presParOf" srcId="{FD58AB8F-BA8B-4E55-A1A6-D7C6CCE0A759}" destId="{CB059D96-D8AD-4CD0-AF3E-869B1C65B4AE}" srcOrd="1" destOrd="0" presId="urn:microsoft.com/office/officeart/2005/8/layout/vList2"/>
    <dgm:cxn modelId="{471D25BF-CFF9-4AE1-9635-75D932F8E825}" type="presParOf" srcId="{FD58AB8F-BA8B-4E55-A1A6-D7C6CCE0A759}" destId="{93784D9B-D41F-439E-90C1-A762DF712BC5}" srcOrd="2" destOrd="0" presId="urn:microsoft.com/office/officeart/2005/8/layout/vList2"/>
    <dgm:cxn modelId="{BC28EE8D-94C7-4C6F-A150-F123A3DA9A9F}" type="presParOf" srcId="{FD58AB8F-BA8B-4E55-A1A6-D7C6CCE0A759}" destId="{96EC2613-B5A4-4C9E-A562-5E413275324B}" srcOrd="3" destOrd="0" presId="urn:microsoft.com/office/officeart/2005/8/layout/vList2"/>
    <dgm:cxn modelId="{DB9ABD47-DAB0-454F-8CA7-2E8A3DC8118A}" type="presParOf" srcId="{FD58AB8F-BA8B-4E55-A1A6-D7C6CCE0A759}" destId="{2BD9B27E-D160-433E-A8F6-236D68BE1B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188806-F4AB-4B2E-B5E5-1C93625BE118}">
      <dsp:nvSpPr>
        <dsp:cNvPr id="0" name=""/>
        <dsp:cNvSpPr/>
      </dsp:nvSpPr>
      <dsp:spPr>
        <a:xfrm>
          <a:off x="0" y="0"/>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120F046-88BD-4734-9090-9E6F7930F2AD}">
      <dsp:nvSpPr>
        <dsp:cNvPr id="0" name=""/>
        <dsp:cNvSpPr/>
      </dsp:nvSpPr>
      <dsp:spPr>
        <a:xfrm>
          <a:off x="0" y="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Introduction to problem-orientated policing (POP)</a:t>
          </a:r>
          <a:endParaRPr lang="en-US" sz="4000" kern="1200" dirty="0"/>
        </a:p>
      </dsp:txBody>
      <dsp:txXfrm>
        <a:off x="0" y="0"/>
        <a:ext cx="6669431" cy="1444500"/>
      </dsp:txXfrm>
    </dsp:sp>
    <dsp:sp modelId="{9EC20C49-8A7C-4C4D-B4A9-A481E50FF200}">
      <dsp:nvSpPr>
        <dsp:cNvPr id="0" name=""/>
        <dsp:cNvSpPr/>
      </dsp:nvSpPr>
      <dsp:spPr>
        <a:xfrm>
          <a:off x="0" y="1444500"/>
          <a:ext cx="6669431" cy="0"/>
        </a:xfrm>
        <a:prstGeom prst="line">
          <a:avLst/>
        </a:prstGeom>
        <a:solidFill>
          <a:schemeClr val="accent2">
            <a:hueOff val="504170"/>
            <a:satOff val="-8127"/>
            <a:lumOff val="-1634"/>
            <a:alphaOff val="0"/>
          </a:schemeClr>
        </a:solidFill>
        <a:ln w="9525" cap="flat" cmpd="sng" algn="ctr">
          <a:solidFill>
            <a:schemeClr val="accent2">
              <a:hueOff val="504170"/>
              <a:satOff val="-8127"/>
              <a:lumOff val="-163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D4EC854-459D-49DB-912B-2BCA795B99D2}">
      <dsp:nvSpPr>
        <dsp:cNvPr id="0" name=""/>
        <dsp:cNvSpPr/>
      </dsp:nvSpPr>
      <dsp:spPr>
        <a:xfrm>
          <a:off x="0" y="1444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Crime Reduction Toolkit</a:t>
          </a:r>
          <a:endParaRPr lang="en-US" sz="4000" kern="1200" dirty="0"/>
        </a:p>
      </dsp:txBody>
      <dsp:txXfrm>
        <a:off x="0" y="1444500"/>
        <a:ext cx="6669431" cy="1444500"/>
      </dsp:txXfrm>
    </dsp:sp>
    <dsp:sp modelId="{16994D91-559C-4B12-8532-D307FC640840}">
      <dsp:nvSpPr>
        <dsp:cNvPr id="0" name=""/>
        <dsp:cNvSpPr/>
      </dsp:nvSpPr>
      <dsp:spPr>
        <a:xfrm>
          <a:off x="0" y="2889000"/>
          <a:ext cx="6669431" cy="0"/>
        </a:xfrm>
        <a:prstGeom prst="line">
          <a:avLst/>
        </a:prstGeom>
        <a:solidFill>
          <a:schemeClr val="accent2">
            <a:hueOff val="1008341"/>
            <a:satOff val="-16254"/>
            <a:lumOff val="-3268"/>
            <a:alphaOff val="0"/>
          </a:schemeClr>
        </a:solidFill>
        <a:ln w="9525" cap="flat" cmpd="sng" algn="ctr">
          <a:solidFill>
            <a:schemeClr val="accent2">
              <a:hueOff val="1008341"/>
              <a:satOff val="-16254"/>
              <a:lumOff val="-326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8AA159E-A8CB-4B57-906A-BA09736AFF95}">
      <dsp:nvSpPr>
        <dsp:cNvPr id="0" name=""/>
        <dsp:cNvSpPr/>
      </dsp:nvSpPr>
      <dsp:spPr>
        <a:xfrm>
          <a:off x="0" y="28890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SARA</a:t>
          </a:r>
          <a:endParaRPr lang="en-US" sz="4000" kern="1200" dirty="0"/>
        </a:p>
      </dsp:txBody>
      <dsp:txXfrm>
        <a:off x="0" y="2889000"/>
        <a:ext cx="6669431" cy="1444500"/>
      </dsp:txXfrm>
    </dsp:sp>
    <dsp:sp modelId="{92DCAF66-0EEE-4C56-825C-F59B09D3A783}">
      <dsp:nvSpPr>
        <dsp:cNvPr id="0" name=""/>
        <dsp:cNvSpPr/>
      </dsp:nvSpPr>
      <dsp:spPr>
        <a:xfrm>
          <a:off x="0" y="4333500"/>
          <a:ext cx="6669431" cy="0"/>
        </a:xfrm>
        <a:prstGeom prst="line">
          <a:avLst/>
        </a:prstGeom>
        <a:solidFill>
          <a:schemeClr val="accent2">
            <a:hueOff val="1512511"/>
            <a:satOff val="-24381"/>
            <a:lumOff val="-4902"/>
            <a:alphaOff val="0"/>
          </a:schemeClr>
        </a:solidFill>
        <a:ln w="9525" cap="flat" cmpd="sng" algn="ctr">
          <a:solidFill>
            <a:schemeClr val="accent2">
              <a:hueOff val="1512511"/>
              <a:satOff val="-24381"/>
              <a:lumOff val="-4902"/>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988C7C9-D3E9-4CFB-9CCD-2A3DB368896C}">
      <dsp:nvSpPr>
        <dsp:cNvPr id="0" name=""/>
        <dsp:cNvSpPr/>
      </dsp:nvSpPr>
      <dsp:spPr>
        <a:xfrm>
          <a:off x="0" y="4333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Opportunity for Questions</a:t>
          </a:r>
          <a:endParaRPr lang="en-US" sz="4000" kern="1200" dirty="0"/>
        </a:p>
      </dsp:txBody>
      <dsp:txXfrm>
        <a:off x="0" y="4333500"/>
        <a:ext cx="6669431" cy="1444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BEFCD-0E12-45BC-95B8-C55DC801423C}">
      <dsp:nvSpPr>
        <dsp:cNvPr id="0" name=""/>
        <dsp:cNvSpPr/>
      </dsp:nvSpPr>
      <dsp:spPr>
        <a:xfrm>
          <a:off x="0" y="2398"/>
          <a:ext cx="6669431" cy="12154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8BC53-E585-4CB9-99CE-42E73F4BB6D3}">
      <dsp:nvSpPr>
        <dsp:cNvPr id="0" name=""/>
        <dsp:cNvSpPr/>
      </dsp:nvSpPr>
      <dsp:spPr>
        <a:xfrm>
          <a:off x="367661" y="275865"/>
          <a:ext cx="668476" cy="6684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A16E46-F816-43B5-A139-A9C23B2940EB}">
      <dsp:nvSpPr>
        <dsp:cNvPr id="0" name=""/>
        <dsp:cNvSpPr/>
      </dsp:nvSpPr>
      <dsp:spPr>
        <a:xfrm>
          <a:off x="1403800" y="2398"/>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755650">
            <a:lnSpc>
              <a:spcPct val="90000"/>
            </a:lnSpc>
            <a:spcBef>
              <a:spcPct val="0"/>
            </a:spcBef>
            <a:spcAft>
              <a:spcPct val="35000"/>
            </a:spcAft>
            <a:buNone/>
          </a:pPr>
          <a:r>
            <a:rPr lang="en-GB" sz="1700" b="1" kern="1200" dirty="0"/>
            <a:t>Scanning</a:t>
          </a:r>
          <a:r>
            <a:rPr lang="en-GB" sz="1700" kern="1200" dirty="0"/>
            <a:t> – the identifying and prioritising of potential crime and disorder problems. </a:t>
          </a:r>
          <a:endParaRPr lang="en-US" sz="1700" kern="1200" dirty="0"/>
        </a:p>
      </dsp:txBody>
      <dsp:txXfrm>
        <a:off x="1403800" y="2398"/>
        <a:ext cx="5265630" cy="1215411"/>
      </dsp:txXfrm>
    </dsp:sp>
    <dsp:sp modelId="{0DAE5566-5F14-4469-89A9-CE24F088EEA8}">
      <dsp:nvSpPr>
        <dsp:cNvPr id="0" name=""/>
        <dsp:cNvSpPr/>
      </dsp:nvSpPr>
      <dsp:spPr>
        <a:xfrm>
          <a:off x="0" y="1521662"/>
          <a:ext cx="6669431" cy="12154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C86E56-7F82-49FF-BC5D-57FF5709294C}">
      <dsp:nvSpPr>
        <dsp:cNvPr id="0" name=""/>
        <dsp:cNvSpPr/>
      </dsp:nvSpPr>
      <dsp:spPr>
        <a:xfrm>
          <a:off x="367661" y="1795129"/>
          <a:ext cx="668476" cy="6684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6BF279-EC68-4827-B95F-BE4049635097}">
      <dsp:nvSpPr>
        <dsp:cNvPr id="0" name=""/>
        <dsp:cNvSpPr/>
      </dsp:nvSpPr>
      <dsp:spPr>
        <a:xfrm>
          <a:off x="1403800" y="1521662"/>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755650">
            <a:lnSpc>
              <a:spcPct val="90000"/>
            </a:lnSpc>
            <a:spcBef>
              <a:spcPct val="0"/>
            </a:spcBef>
            <a:spcAft>
              <a:spcPct val="35000"/>
            </a:spcAft>
            <a:buNone/>
          </a:pPr>
          <a:r>
            <a:rPr lang="en-GB" sz="1700" b="1" kern="1200" dirty="0"/>
            <a:t>Analysis</a:t>
          </a:r>
          <a:r>
            <a:rPr lang="en-GB" sz="1700" kern="1200" dirty="0"/>
            <a:t> – the analysis of potential problems, by gathering information and intelligence to identify underlying causes of the problem. </a:t>
          </a:r>
          <a:endParaRPr lang="en-US" sz="1700" kern="1200" dirty="0"/>
        </a:p>
      </dsp:txBody>
      <dsp:txXfrm>
        <a:off x="1403800" y="1521662"/>
        <a:ext cx="5265630" cy="1215411"/>
      </dsp:txXfrm>
    </dsp:sp>
    <dsp:sp modelId="{B928EFAD-C12F-4E19-8988-9E91AF589D97}">
      <dsp:nvSpPr>
        <dsp:cNvPr id="0" name=""/>
        <dsp:cNvSpPr/>
      </dsp:nvSpPr>
      <dsp:spPr>
        <a:xfrm>
          <a:off x="0" y="3040926"/>
          <a:ext cx="6669431" cy="12154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28D759-D9B3-4840-A4A2-4DBA64090536}">
      <dsp:nvSpPr>
        <dsp:cNvPr id="0" name=""/>
        <dsp:cNvSpPr/>
      </dsp:nvSpPr>
      <dsp:spPr>
        <a:xfrm>
          <a:off x="367661" y="3314393"/>
          <a:ext cx="668476" cy="6684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38D4EE-6AE8-419A-B5C9-11348BCB3B3E}">
      <dsp:nvSpPr>
        <dsp:cNvPr id="0" name=""/>
        <dsp:cNvSpPr/>
      </dsp:nvSpPr>
      <dsp:spPr>
        <a:xfrm>
          <a:off x="1403800" y="3040926"/>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755650">
            <a:lnSpc>
              <a:spcPct val="90000"/>
            </a:lnSpc>
            <a:spcBef>
              <a:spcPct val="0"/>
            </a:spcBef>
            <a:spcAft>
              <a:spcPct val="35000"/>
            </a:spcAft>
            <a:buNone/>
          </a:pPr>
          <a:r>
            <a:rPr lang="en-GB" sz="1700" b="1" kern="1200" dirty="0"/>
            <a:t>Response</a:t>
          </a:r>
          <a:r>
            <a:rPr lang="en-GB" sz="1700" kern="1200" dirty="0"/>
            <a:t> – the development and implementation of tailored activities to address the causes of the problem, as identified in the analysis phase.</a:t>
          </a:r>
          <a:endParaRPr lang="en-US" sz="1700" kern="1200" dirty="0"/>
        </a:p>
      </dsp:txBody>
      <dsp:txXfrm>
        <a:off x="1403800" y="3040926"/>
        <a:ext cx="5265630" cy="1215411"/>
      </dsp:txXfrm>
    </dsp:sp>
    <dsp:sp modelId="{D9713391-B367-4DA4-A8B8-EDD1840AFEAA}">
      <dsp:nvSpPr>
        <dsp:cNvPr id="0" name=""/>
        <dsp:cNvSpPr/>
      </dsp:nvSpPr>
      <dsp:spPr>
        <a:xfrm>
          <a:off x="0" y="4560190"/>
          <a:ext cx="6669431" cy="12154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A3C10-9510-4F31-8491-127B8B145F31}">
      <dsp:nvSpPr>
        <dsp:cNvPr id="0" name=""/>
        <dsp:cNvSpPr/>
      </dsp:nvSpPr>
      <dsp:spPr>
        <a:xfrm>
          <a:off x="367661" y="4833658"/>
          <a:ext cx="668476" cy="6684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64C7BF-4C84-4559-B6B1-42C99A4C6D2C}">
      <dsp:nvSpPr>
        <dsp:cNvPr id="0" name=""/>
        <dsp:cNvSpPr/>
      </dsp:nvSpPr>
      <dsp:spPr>
        <a:xfrm>
          <a:off x="1403800" y="4560190"/>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755650">
            <a:lnSpc>
              <a:spcPct val="90000"/>
            </a:lnSpc>
            <a:spcBef>
              <a:spcPct val="0"/>
            </a:spcBef>
            <a:spcAft>
              <a:spcPct val="35000"/>
            </a:spcAft>
            <a:buNone/>
          </a:pPr>
          <a:r>
            <a:rPr lang="en-GB" sz="1700" b="1" kern="1200" dirty="0"/>
            <a:t>Assessment</a:t>
          </a:r>
          <a:r>
            <a:rPr lang="en-GB" sz="1700" kern="1200" dirty="0"/>
            <a:t> – the measurement of the impact of the response to test if it had the desired effect and to make changes to the response if required</a:t>
          </a:r>
          <a:endParaRPr lang="en-US" sz="1700" kern="1200" dirty="0"/>
        </a:p>
      </dsp:txBody>
      <dsp:txXfrm>
        <a:off x="1403800" y="4560190"/>
        <a:ext cx="5265630" cy="12154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51C91-FC60-480F-99A2-E83C635DFF09}">
      <dsp:nvSpPr>
        <dsp:cNvPr id="0" name=""/>
        <dsp:cNvSpPr/>
      </dsp:nvSpPr>
      <dsp:spPr>
        <a:xfrm>
          <a:off x="0" y="699750"/>
          <a:ext cx="6669431" cy="1392299"/>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Look at the collage of policing Crime reduction toolkit</a:t>
          </a:r>
          <a:endParaRPr lang="en-US" sz="3500" kern="1200" dirty="0"/>
        </a:p>
      </dsp:txBody>
      <dsp:txXfrm>
        <a:off x="67966" y="767716"/>
        <a:ext cx="6533499" cy="1256367"/>
      </dsp:txXfrm>
    </dsp:sp>
    <dsp:sp modelId="{93784D9B-D41F-439E-90C1-A762DF712BC5}">
      <dsp:nvSpPr>
        <dsp:cNvPr id="0" name=""/>
        <dsp:cNvSpPr/>
      </dsp:nvSpPr>
      <dsp:spPr>
        <a:xfrm>
          <a:off x="0" y="2192850"/>
          <a:ext cx="6669431" cy="1392299"/>
        </a:xfrm>
        <a:prstGeom prst="roundRect">
          <a:avLst/>
        </a:prstGeom>
        <a:solidFill>
          <a:schemeClr val="accent2">
            <a:hueOff val="756256"/>
            <a:satOff val="-12191"/>
            <a:lumOff val="-245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Prepare  </a:t>
          </a:r>
          <a:r>
            <a:rPr lang="en-GB" sz="3500" b="1" kern="1200" dirty="0"/>
            <a:t>3</a:t>
          </a:r>
          <a:r>
            <a:rPr lang="en-GB" sz="3500" kern="1200" dirty="0"/>
            <a:t> examples to feedback to the class</a:t>
          </a:r>
          <a:endParaRPr lang="en-US" sz="3500" kern="1200" dirty="0"/>
        </a:p>
      </dsp:txBody>
      <dsp:txXfrm>
        <a:off x="67966" y="2260816"/>
        <a:ext cx="6533499" cy="1256367"/>
      </dsp:txXfrm>
    </dsp:sp>
    <dsp:sp modelId="{2BD9B27E-D160-433E-A8F6-236D68BE1BFA}">
      <dsp:nvSpPr>
        <dsp:cNvPr id="0" name=""/>
        <dsp:cNvSpPr/>
      </dsp:nvSpPr>
      <dsp:spPr>
        <a:xfrm>
          <a:off x="0" y="3685949"/>
          <a:ext cx="6669431" cy="1392299"/>
        </a:xfrm>
        <a:prstGeom prst="roundRect">
          <a:avLst/>
        </a:prstGeom>
        <a:solidFill>
          <a:schemeClr val="accent2">
            <a:hueOff val="1512511"/>
            <a:satOff val="-24381"/>
            <a:lumOff val="-4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10mins</a:t>
          </a:r>
          <a:endParaRPr lang="en-US" sz="3500" kern="1200" dirty="0"/>
        </a:p>
      </dsp:txBody>
      <dsp:txXfrm>
        <a:off x="67966" y="3753915"/>
        <a:ext cx="6533499" cy="12563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141667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1121813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2121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34562657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3155239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423887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4083188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1743326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2360468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2949550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6/15/2023</a:t>
            </a:fld>
            <a:endParaRPr lang="en-US" dirty="0"/>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2576268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6/15/2023</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570703235"/>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ollege.police.uk/guidance/hot-spots-polic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1nx7Tjnjv5E?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college.police.uk/research/crime-reduction-toolkit"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link.springer.com/article/10.1007/s11292-015-9238-7" TargetMode="External"/><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college.police.uk/research/crime-reduction-toolkit/about-toolkit-emmie" TargetMode="External"/><Relationship Id="rId2" Type="http://schemas.openxmlformats.org/officeDocument/2006/relationships/hyperlink" Target="https://www.college.police.uk/research/crime-reduction-toolkit/problem-oriented-policing"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FD9375-9677-3984-8A02-138D3F77F7C7}"/>
              </a:ext>
            </a:extLst>
          </p:cNvPr>
          <p:cNvSpPr>
            <a:spLocks noGrp="1"/>
          </p:cNvSpPr>
          <p:nvPr>
            <p:ph type="ctrTitle"/>
          </p:nvPr>
        </p:nvSpPr>
        <p:spPr>
          <a:xfrm>
            <a:off x="1079510" y="4602162"/>
            <a:ext cx="4457690" cy="1720850"/>
          </a:xfrm>
        </p:spPr>
        <p:txBody>
          <a:bodyPr anchor="ctr">
            <a:normAutofit/>
          </a:bodyPr>
          <a:lstStyle/>
          <a:p>
            <a:r>
              <a:rPr lang="en-GB" dirty="0"/>
              <a:t>Evidenced Based Policing- Week 3</a:t>
            </a:r>
          </a:p>
        </p:txBody>
      </p:sp>
      <p:sp>
        <p:nvSpPr>
          <p:cNvPr id="3" name="Subtitle 2">
            <a:extLst>
              <a:ext uri="{FF2B5EF4-FFF2-40B4-BE49-F238E27FC236}">
                <a16:creationId xmlns:a16="http://schemas.microsoft.com/office/drawing/2014/main" id="{125EBE31-0A98-5C14-7309-239AD115F799}"/>
              </a:ext>
            </a:extLst>
          </p:cNvPr>
          <p:cNvSpPr>
            <a:spLocks noGrp="1"/>
          </p:cNvSpPr>
          <p:nvPr>
            <p:ph type="subTitle" idx="1"/>
          </p:nvPr>
        </p:nvSpPr>
        <p:spPr>
          <a:xfrm>
            <a:off x="6654801" y="4602163"/>
            <a:ext cx="4451347" cy="1720850"/>
          </a:xfrm>
        </p:spPr>
        <p:txBody>
          <a:bodyPr anchor="ctr">
            <a:normAutofit/>
          </a:bodyPr>
          <a:lstStyle/>
          <a:p>
            <a:r>
              <a:rPr lang="en-GB" dirty="0"/>
              <a:t>Workshop</a:t>
            </a:r>
          </a:p>
        </p:txBody>
      </p:sp>
      <p:pic>
        <p:nvPicPr>
          <p:cNvPr id="4" name="Picture 3">
            <a:extLst>
              <a:ext uri="{FF2B5EF4-FFF2-40B4-BE49-F238E27FC236}">
                <a16:creationId xmlns:a16="http://schemas.microsoft.com/office/drawing/2014/main" id="{BB162509-138F-BFA1-200A-C90F285A8EAF}"/>
              </a:ext>
            </a:extLst>
          </p:cNvPr>
          <p:cNvPicPr>
            <a:picLocks noChangeAspect="1"/>
          </p:cNvPicPr>
          <p:nvPr/>
        </p:nvPicPr>
        <p:blipFill rotWithShape="1">
          <a:blip r:embed="rId2"/>
          <a:srcRect t="23679" b="17780"/>
          <a:stretch/>
        </p:blipFill>
        <p:spPr>
          <a:xfrm>
            <a:off x="20" y="10"/>
            <a:ext cx="12191977" cy="4014777"/>
          </a:xfrm>
          <a:prstGeom prst="rect">
            <a:avLst/>
          </a:prstGeom>
        </p:spPr>
      </p:pic>
      <p:cxnSp>
        <p:nvCxnSpPr>
          <p:cNvPr id="11" name="Straight Connector 10">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6258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195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45506-D5B5-04A4-1330-4BC5F616C49A}"/>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471959D8-A4EE-0A8C-3669-47EF41CDE60C}"/>
              </a:ext>
            </a:extLst>
          </p:cNvPr>
          <p:cNvSpPr>
            <a:spLocks noGrp="1"/>
          </p:cNvSpPr>
          <p:nvPr>
            <p:ph idx="1"/>
          </p:nvPr>
        </p:nvSpPr>
        <p:spPr/>
        <p:txBody>
          <a:bodyPr/>
          <a:lstStyle/>
          <a:p>
            <a:pPr marL="0" indent="0">
              <a:buNone/>
            </a:pPr>
            <a:r>
              <a:rPr lang="en-GB" b="1" dirty="0"/>
              <a:t>This Weeks Pre-recorded Lecture covered:</a:t>
            </a:r>
          </a:p>
          <a:p>
            <a:r>
              <a:rPr lang="en-GB" dirty="0"/>
              <a:t>Rational Choice and Routine Activities Theory</a:t>
            </a:r>
          </a:p>
          <a:p>
            <a:r>
              <a:rPr lang="en-GB" dirty="0"/>
              <a:t>Crime Stats Short </a:t>
            </a:r>
          </a:p>
          <a:p>
            <a:r>
              <a:rPr lang="en-GB" dirty="0"/>
              <a:t>Film on Justice</a:t>
            </a:r>
          </a:p>
          <a:p>
            <a:r>
              <a:rPr lang="en-GB" dirty="0"/>
              <a:t>Victimology </a:t>
            </a:r>
          </a:p>
          <a:p>
            <a:r>
              <a:rPr lang="en-GB" dirty="0"/>
              <a:t>National Intelligence Model</a:t>
            </a:r>
          </a:p>
          <a:p>
            <a:endParaRPr lang="en-GB" dirty="0"/>
          </a:p>
          <a:p>
            <a:endParaRPr lang="en-GB" dirty="0"/>
          </a:p>
        </p:txBody>
      </p:sp>
    </p:spTree>
    <p:extLst>
      <p:ext uri="{BB962C8B-B14F-4D97-AF65-F5344CB8AC3E}">
        <p14:creationId xmlns:p14="http://schemas.microsoft.com/office/powerpoint/2010/main" val="755573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0" name="Freeform: Shape 9">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3" name="Group 10">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2" name="Freeform: Shape 11">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44" name="Straight Connector 12">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5" name="Rectangle 14">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3154BC-0F0C-3132-AFB2-D20156AD3307}"/>
              </a:ext>
            </a:extLst>
          </p:cNvPr>
          <p:cNvSpPr>
            <a:spLocks noGrp="1"/>
          </p:cNvSpPr>
          <p:nvPr>
            <p:ph type="title"/>
          </p:nvPr>
        </p:nvSpPr>
        <p:spPr>
          <a:xfrm>
            <a:off x="2197100" y="1079500"/>
            <a:ext cx="7797799" cy="2138400"/>
          </a:xfrm>
        </p:spPr>
        <p:txBody>
          <a:bodyPr vert="horz" lIns="0" tIns="0" rIns="0" bIns="0" rtlCol="0" anchor="b" anchorCtr="0">
            <a:normAutofit/>
          </a:bodyPr>
          <a:lstStyle/>
          <a:p>
            <a:pPr algn="ctr"/>
            <a:r>
              <a:rPr lang="en-US" dirty="0"/>
              <a:t>What did we cover in last week's workshop?</a:t>
            </a:r>
          </a:p>
        </p:txBody>
      </p:sp>
      <p:cxnSp>
        <p:nvCxnSpPr>
          <p:cNvPr id="17" name="Straight Connector 16">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6723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B98548-2270-8351-FCC6-A2FF66A9D63D}"/>
              </a:ext>
            </a:extLst>
          </p:cNvPr>
          <p:cNvSpPr>
            <a:spLocks noGrp="1"/>
          </p:cNvSpPr>
          <p:nvPr>
            <p:ph type="title"/>
          </p:nvPr>
        </p:nvSpPr>
        <p:spPr>
          <a:xfrm>
            <a:off x="541338" y="1079500"/>
            <a:ext cx="3322637" cy="4689475"/>
          </a:xfrm>
        </p:spPr>
        <p:txBody>
          <a:bodyPr anchor="ctr">
            <a:normAutofit/>
          </a:bodyPr>
          <a:lstStyle/>
          <a:p>
            <a:pPr algn="ctr"/>
            <a:r>
              <a:rPr lang="en-GB" dirty="0"/>
              <a:t>Learning objectives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A4900756-5B07-CC5E-7C5E-FACBE062753F}"/>
              </a:ext>
            </a:extLst>
          </p:cNvPr>
          <p:cNvGraphicFramePr>
            <a:graphicFrameLocks noGrp="1"/>
          </p:cNvGraphicFramePr>
          <p:nvPr>
            <p:ph idx="1"/>
            <p:extLst>
              <p:ext uri="{D42A27DB-BD31-4B8C-83A1-F6EECF244321}">
                <p14:modId xmlns:p14="http://schemas.microsoft.com/office/powerpoint/2010/main" val="230637939"/>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7793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8F4A40-9E3C-1255-458D-DD6FB0C10C19}"/>
              </a:ext>
            </a:extLst>
          </p:cNvPr>
          <p:cNvSpPr>
            <a:spLocks noGrp="1"/>
          </p:cNvSpPr>
          <p:nvPr>
            <p:ph type="title"/>
          </p:nvPr>
        </p:nvSpPr>
        <p:spPr>
          <a:xfrm>
            <a:off x="4984750" y="1011237"/>
            <a:ext cx="6120000" cy="860400"/>
          </a:xfrm>
        </p:spPr>
        <p:txBody>
          <a:bodyPr anchor="b">
            <a:normAutofit/>
          </a:bodyPr>
          <a:lstStyle/>
          <a:p>
            <a:pPr algn="ctr"/>
            <a:r>
              <a:rPr lang="en-GB" dirty="0"/>
              <a:t>Relevance to assignment </a:t>
            </a:r>
          </a:p>
        </p:txBody>
      </p:sp>
      <p:pic>
        <p:nvPicPr>
          <p:cNvPr id="5" name="Picture 4">
            <a:extLst>
              <a:ext uri="{FF2B5EF4-FFF2-40B4-BE49-F238E27FC236}">
                <a16:creationId xmlns:a16="http://schemas.microsoft.com/office/drawing/2014/main" id="{54A799D2-B101-6B85-D2D0-39A0E2239B10}"/>
              </a:ext>
            </a:extLst>
          </p:cNvPr>
          <p:cNvPicPr>
            <a:picLocks noChangeAspect="1"/>
          </p:cNvPicPr>
          <p:nvPr/>
        </p:nvPicPr>
        <p:blipFill rotWithShape="1">
          <a:blip r:embed="rId2"/>
          <a:srcRect l="23146" r="45104"/>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7D0E7829-C6E1-EE3A-1D2E-33B30AB01066}"/>
              </a:ext>
            </a:extLst>
          </p:cNvPr>
          <p:cNvSpPr>
            <a:spLocks noGrp="1"/>
          </p:cNvSpPr>
          <p:nvPr>
            <p:ph idx="1"/>
          </p:nvPr>
        </p:nvSpPr>
        <p:spPr>
          <a:xfrm>
            <a:off x="4984750" y="2759076"/>
            <a:ext cx="6121400" cy="3009899"/>
          </a:xfrm>
        </p:spPr>
        <p:txBody>
          <a:bodyPr>
            <a:normAutofit lnSpcReduction="10000"/>
          </a:bodyPr>
          <a:lstStyle/>
          <a:p>
            <a:pPr marL="0" indent="0">
              <a:buNone/>
            </a:pPr>
            <a:r>
              <a:rPr lang="en-GB" b="1" dirty="0"/>
              <a:t>For your assignment you may wish to consider:</a:t>
            </a:r>
          </a:p>
          <a:p>
            <a:pPr marL="0" indent="0">
              <a:buNone/>
            </a:pPr>
            <a:endParaRPr lang="en-GB" dirty="0"/>
          </a:p>
          <a:p>
            <a:pPr rtl="0" fontAlgn="base">
              <a:buFont typeface="Arial" panose="020B0604020202020204" pitchFamily="34" charset="0"/>
              <a:buChar char="•"/>
            </a:pPr>
            <a:r>
              <a:rPr lang="en-GB" b="0" i="0" dirty="0">
                <a:effectLst/>
              </a:rPr>
              <a:t>Provide a discussion of some of the models of Evidence Based Policing (POP, SARA, PSP etc.) </a:t>
            </a:r>
          </a:p>
          <a:p>
            <a:pPr rtl="0" fontAlgn="base">
              <a:buFont typeface="Arial" panose="020B0604020202020204" pitchFamily="34" charset="0"/>
              <a:buChar char="•"/>
            </a:pPr>
            <a:r>
              <a:rPr lang="en-GB" b="0" i="0" dirty="0">
                <a:effectLst/>
              </a:rPr>
              <a:t>Evaluate the strengths and limitations of your chosen policing models Evidence Based Policing (POP, SARA, PSP etc.) </a:t>
            </a:r>
          </a:p>
          <a:p>
            <a:endParaRPr lang="en-GB" dirty="0"/>
          </a:p>
        </p:txBody>
      </p:sp>
    </p:spTree>
    <p:extLst>
      <p:ext uri="{BB962C8B-B14F-4D97-AF65-F5344CB8AC3E}">
        <p14:creationId xmlns:p14="http://schemas.microsoft.com/office/powerpoint/2010/main" val="1469893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E4DF3-02CE-8D0D-C11D-4D5967AC04AA}"/>
              </a:ext>
            </a:extLst>
          </p:cNvPr>
          <p:cNvSpPr>
            <a:spLocks noGrp="1"/>
          </p:cNvSpPr>
          <p:nvPr>
            <p:ph type="title"/>
          </p:nvPr>
        </p:nvSpPr>
        <p:spPr/>
        <p:txBody>
          <a:bodyPr>
            <a:normAutofit fontScale="90000"/>
          </a:bodyPr>
          <a:lstStyle/>
          <a:p>
            <a:r>
              <a:rPr lang="en-GB" dirty="0"/>
              <a:t>Introduction to problem-orientated policing (POP)</a:t>
            </a:r>
            <a:br>
              <a:rPr lang="en-GB" dirty="0"/>
            </a:br>
            <a:endParaRPr lang="en-GB" dirty="0"/>
          </a:p>
        </p:txBody>
      </p:sp>
      <p:sp>
        <p:nvSpPr>
          <p:cNvPr id="3" name="Content Placeholder 2">
            <a:extLst>
              <a:ext uri="{FF2B5EF4-FFF2-40B4-BE49-F238E27FC236}">
                <a16:creationId xmlns:a16="http://schemas.microsoft.com/office/drawing/2014/main" id="{A1C45128-61BF-3274-63D1-B90246FB7DDC}"/>
              </a:ext>
            </a:extLst>
          </p:cNvPr>
          <p:cNvSpPr>
            <a:spLocks noGrp="1"/>
          </p:cNvSpPr>
          <p:nvPr>
            <p:ph idx="1"/>
          </p:nvPr>
        </p:nvSpPr>
        <p:spPr>
          <a:xfrm>
            <a:off x="893970" y="2241274"/>
            <a:ext cx="10026650" cy="3978275"/>
          </a:xfrm>
        </p:spPr>
        <p:txBody>
          <a:bodyPr>
            <a:normAutofit fontScale="92500" lnSpcReduction="10000"/>
          </a:bodyPr>
          <a:lstStyle/>
          <a:p>
            <a:r>
              <a:rPr lang="en-GB" dirty="0"/>
              <a:t>Problem-oriented policing (POP), also known as problem-solving policing, is a method of combating crime and disorder that entails:</a:t>
            </a:r>
          </a:p>
          <a:p>
            <a:r>
              <a:rPr lang="en-GB" dirty="0"/>
              <a:t>identification of a specific problem </a:t>
            </a:r>
          </a:p>
          <a:p>
            <a:r>
              <a:rPr lang="en-GB" dirty="0"/>
              <a:t>thorough investigation to solve the problem</a:t>
            </a:r>
          </a:p>
          <a:p>
            <a:r>
              <a:rPr lang="en-GB" dirty="0"/>
              <a:t>creation of a personalised response </a:t>
            </a:r>
          </a:p>
          <a:p>
            <a:r>
              <a:rPr lang="en-GB" dirty="0"/>
              <a:t>analysis of the response's effects </a:t>
            </a:r>
          </a:p>
          <a:p>
            <a:endParaRPr lang="en-GB" dirty="0"/>
          </a:p>
          <a:p>
            <a:pPr marL="0" indent="0">
              <a:buNone/>
            </a:pPr>
            <a:r>
              <a:rPr lang="en-GB" b="1" dirty="0"/>
              <a:t>POP is a strategy for developing targeted interventions, not an intervention in and of itself </a:t>
            </a:r>
          </a:p>
          <a:p>
            <a:pPr marL="0" indent="0">
              <a:buNone/>
            </a:pPr>
            <a:r>
              <a:rPr lang="en-GB" b="1" dirty="0"/>
              <a:t>(Collage of Policing, 2020).</a:t>
            </a:r>
          </a:p>
        </p:txBody>
      </p:sp>
    </p:spTree>
    <p:extLst>
      <p:ext uri="{BB962C8B-B14F-4D97-AF65-F5344CB8AC3E}">
        <p14:creationId xmlns:p14="http://schemas.microsoft.com/office/powerpoint/2010/main" val="1273301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CA84FD-78AB-9FBE-317B-9648EC1106B4}"/>
              </a:ext>
            </a:extLst>
          </p:cNvPr>
          <p:cNvSpPr>
            <a:spLocks noGrp="1"/>
          </p:cNvSpPr>
          <p:nvPr>
            <p:ph idx="1"/>
          </p:nvPr>
        </p:nvSpPr>
        <p:spPr>
          <a:xfrm>
            <a:off x="1685365" y="2759076"/>
            <a:ext cx="7757879" cy="3009899"/>
          </a:xfrm>
        </p:spPr>
        <p:txBody>
          <a:bodyPr>
            <a:normAutofit/>
          </a:bodyPr>
          <a:lstStyle/>
          <a:p>
            <a:pPr marL="0" indent="0">
              <a:buNone/>
            </a:pPr>
            <a:r>
              <a:rPr lang="en-GB" dirty="0"/>
              <a:t>Therefore, a POP strategy can be used to address any crime and disorder issue. It should be used in conjunction with the interventions in the crime reduction toolkit rather than as a substitute for them.</a:t>
            </a:r>
          </a:p>
        </p:txBody>
      </p:sp>
    </p:spTree>
    <p:extLst>
      <p:ext uri="{BB962C8B-B14F-4D97-AF65-F5344CB8AC3E}">
        <p14:creationId xmlns:p14="http://schemas.microsoft.com/office/powerpoint/2010/main" val="3592848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BABD6-055D-9FF0-72E0-AA6F007553BA}"/>
              </a:ext>
            </a:extLst>
          </p:cNvPr>
          <p:cNvSpPr>
            <a:spLocks noGrp="1"/>
          </p:cNvSpPr>
          <p:nvPr>
            <p:ph type="title"/>
          </p:nvPr>
        </p:nvSpPr>
        <p:spPr/>
        <p:txBody>
          <a:bodyPr/>
          <a:lstStyle/>
          <a:p>
            <a:r>
              <a:rPr lang="en-GB" dirty="0"/>
              <a:t>hot spots policing</a:t>
            </a:r>
          </a:p>
        </p:txBody>
      </p:sp>
      <p:sp>
        <p:nvSpPr>
          <p:cNvPr id="3" name="Content Placeholder 2">
            <a:extLst>
              <a:ext uri="{FF2B5EF4-FFF2-40B4-BE49-F238E27FC236}">
                <a16:creationId xmlns:a16="http://schemas.microsoft.com/office/drawing/2014/main" id="{B4C0C25B-95DF-FEE7-BA74-303A949A317A}"/>
              </a:ext>
            </a:extLst>
          </p:cNvPr>
          <p:cNvSpPr>
            <a:spLocks noGrp="1"/>
          </p:cNvSpPr>
          <p:nvPr>
            <p:ph idx="1"/>
          </p:nvPr>
        </p:nvSpPr>
        <p:spPr/>
        <p:txBody>
          <a:bodyPr/>
          <a:lstStyle/>
          <a:p>
            <a:r>
              <a:rPr lang="en-GB" dirty="0"/>
              <a:t>Areas known as </a:t>
            </a:r>
            <a:r>
              <a:rPr lang="en-GB" b="1" dirty="0"/>
              <a:t>hot spots </a:t>
            </a:r>
            <a:r>
              <a:rPr lang="en-GB" dirty="0"/>
              <a:t>have a history of having a lot of crime and disorder. </a:t>
            </a:r>
          </a:p>
          <a:p>
            <a:r>
              <a:rPr lang="en-GB" dirty="0"/>
              <a:t>Policing in hot spots is a method for lowering crime. Hot spots are targeted for resources and activities.</a:t>
            </a:r>
          </a:p>
          <a:p>
            <a:r>
              <a:rPr lang="en-GB" dirty="0"/>
              <a:t>The strategy is based on the notion that: by concentrating resources on persistent high-crime areas, which are not evenly distributed throughout neighbourhoods but instead cluster in small areas, crime problems can be addressed more effectively.</a:t>
            </a:r>
          </a:p>
        </p:txBody>
      </p:sp>
    </p:spTree>
    <p:extLst>
      <p:ext uri="{BB962C8B-B14F-4D97-AF65-F5344CB8AC3E}">
        <p14:creationId xmlns:p14="http://schemas.microsoft.com/office/powerpoint/2010/main" val="3688496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381AB-D995-8D52-2D2B-440F4E9CC86E}"/>
              </a:ext>
            </a:extLst>
          </p:cNvPr>
          <p:cNvSpPr>
            <a:spLocks noGrp="1"/>
          </p:cNvSpPr>
          <p:nvPr>
            <p:ph type="title"/>
          </p:nvPr>
        </p:nvSpPr>
        <p:spPr>
          <a:xfrm>
            <a:off x="4273274" y="799203"/>
            <a:ext cx="10026650" cy="655637"/>
          </a:xfrm>
        </p:spPr>
        <p:txBody>
          <a:bodyPr>
            <a:normAutofit fontScale="90000"/>
          </a:bodyPr>
          <a:lstStyle/>
          <a:p>
            <a:r>
              <a:rPr lang="en-GB" dirty="0"/>
              <a:t>How it works?</a:t>
            </a:r>
            <a:br>
              <a:rPr lang="en-GB" dirty="0"/>
            </a:br>
            <a:endParaRPr lang="en-GB" dirty="0"/>
          </a:p>
        </p:txBody>
      </p:sp>
      <p:sp>
        <p:nvSpPr>
          <p:cNvPr id="3" name="Content Placeholder 2">
            <a:extLst>
              <a:ext uri="{FF2B5EF4-FFF2-40B4-BE49-F238E27FC236}">
                <a16:creationId xmlns:a16="http://schemas.microsoft.com/office/drawing/2014/main" id="{4FEFCDFD-2DE8-1F99-FD55-24A9BF7B3DDD}"/>
              </a:ext>
            </a:extLst>
          </p:cNvPr>
          <p:cNvSpPr>
            <a:spLocks noGrp="1"/>
          </p:cNvSpPr>
          <p:nvPr>
            <p:ph idx="1"/>
          </p:nvPr>
        </p:nvSpPr>
        <p:spPr>
          <a:xfrm>
            <a:off x="814457" y="1868487"/>
            <a:ext cx="10026650" cy="4731096"/>
          </a:xfrm>
        </p:spPr>
        <p:txBody>
          <a:bodyPr>
            <a:normAutofit fontScale="47500" lnSpcReduction="20000"/>
          </a:bodyPr>
          <a:lstStyle/>
          <a:p>
            <a:pPr marL="0" indent="0">
              <a:buNone/>
            </a:pPr>
            <a:r>
              <a:rPr lang="en-GB" sz="2900" dirty="0"/>
              <a:t>Hot spots policing involves increasing visible patrols. This discourages offenders from taking advantage of opportunities to commit crime. </a:t>
            </a:r>
          </a:p>
          <a:p>
            <a:pPr marL="0" indent="0">
              <a:buNone/>
            </a:pPr>
            <a:r>
              <a:rPr lang="en-GB" sz="2900" dirty="0"/>
              <a:t>This strategy addresses the underlying conditions that contribute to crime problems in hot spots. </a:t>
            </a:r>
          </a:p>
          <a:p>
            <a:pPr marL="0" indent="0">
              <a:buNone/>
            </a:pPr>
            <a:endParaRPr lang="en-GB" sz="2900" dirty="0"/>
          </a:p>
          <a:p>
            <a:pPr marL="0" indent="0">
              <a:buNone/>
            </a:pPr>
            <a:r>
              <a:rPr lang="en-GB" sz="2900" dirty="0"/>
              <a:t>Problem-solving policing is another name for problem-oriented policing. It entails locating and analysing problems in the hotspot. This results in the implementation of a customised solution.</a:t>
            </a:r>
          </a:p>
          <a:p>
            <a:pPr marL="0" indent="0">
              <a:buNone/>
            </a:pPr>
            <a:r>
              <a:rPr lang="en-GB" sz="2900" dirty="0"/>
              <a:t>The two theories that underpin hot spots policing are:</a:t>
            </a:r>
          </a:p>
          <a:p>
            <a:r>
              <a:rPr lang="en-GB" sz="2900" b="1" dirty="0"/>
              <a:t>Deterrence theory </a:t>
            </a:r>
          </a:p>
          <a:p>
            <a:r>
              <a:rPr lang="en-GB" sz="2900" b="1" dirty="0"/>
              <a:t>Crime opportunity Theory</a:t>
            </a:r>
          </a:p>
          <a:p>
            <a:endParaRPr lang="en-GB" sz="2900" b="1" dirty="0"/>
          </a:p>
          <a:p>
            <a:pPr marL="0" indent="0">
              <a:buNone/>
            </a:pPr>
            <a:r>
              <a:rPr lang="en-GB" sz="2900" b="1" dirty="0"/>
              <a:t>Both have been explained in detail in the pre-recorded lecture. See Moodle EBP&gt;Online Week 3&gt; pre-recorded lecture.</a:t>
            </a:r>
          </a:p>
          <a:p>
            <a:pPr marL="0" indent="0">
              <a:buNone/>
            </a:pPr>
            <a:endParaRPr lang="en-GB" b="1" dirty="0"/>
          </a:p>
          <a:p>
            <a:pPr marL="0" indent="0">
              <a:buNone/>
            </a:pPr>
            <a:endParaRPr lang="en-GB" b="1" dirty="0"/>
          </a:p>
          <a:p>
            <a:pPr marL="0" indent="0">
              <a:buNone/>
            </a:pPr>
            <a:r>
              <a:rPr lang="en-GB" b="1" dirty="0"/>
              <a:t>Further Reading: </a:t>
            </a:r>
            <a:r>
              <a:rPr lang="en-GB" b="1" dirty="0">
                <a:hlinkClick r:id="rId2"/>
              </a:rPr>
              <a:t>https://www.college.police.uk/guidance/hot-spots-policing</a:t>
            </a:r>
            <a:r>
              <a:rPr lang="en-GB" b="1" dirty="0"/>
              <a:t>  </a:t>
            </a:r>
          </a:p>
        </p:txBody>
      </p:sp>
    </p:spTree>
    <p:extLst>
      <p:ext uri="{BB962C8B-B14F-4D97-AF65-F5344CB8AC3E}">
        <p14:creationId xmlns:p14="http://schemas.microsoft.com/office/powerpoint/2010/main" val="618117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CE96B-9A6B-73AC-77AF-2FFC78B74A80}"/>
              </a:ext>
            </a:extLst>
          </p:cNvPr>
          <p:cNvSpPr>
            <a:spLocks noGrp="1"/>
          </p:cNvSpPr>
          <p:nvPr>
            <p:ph type="title"/>
          </p:nvPr>
        </p:nvSpPr>
        <p:spPr/>
        <p:txBody>
          <a:bodyPr>
            <a:normAutofit fontScale="90000"/>
          </a:bodyPr>
          <a:lstStyle/>
          <a:p>
            <a:r>
              <a:rPr lang="en-GB" dirty="0"/>
              <a:t>SARA</a:t>
            </a:r>
            <a:br>
              <a:rPr lang="en-GB" dirty="0"/>
            </a:br>
            <a:endParaRPr lang="en-GB" dirty="0"/>
          </a:p>
        </p:txBody>
      </p:sp>
      <p:sp>
        <p:nvSpPr>
          <p:cNvPr id="3" name="Content Placeholder 2">
            <a:extLst>
              <a:ext uri="{FF2B5EF4-FFF2-40B4-BE49-F238E27FC236}">
                <a16:creationId xmlns:a16="http://schemas.microsoft.com/office/drawing/2014/main" id="{63E35C0F-D341-A553-5A24-837F39B98C9D}"/>
              </a:ext>
            </a:extLst>
          </p:cNvPr>
          <p:cNvSpPr>
            <a:spLocks noGrp="1"/>
          </p:cNvSpPr>
          <p:nvPr>
            <p:ph idx="1"/>
          </p:nvPr>
        </p:nvSpPr>
        <p:spPr/>
        <p:txBody>
          <a:bodyPr/>
          <a:lstStyle/>
          <a:p>
            <a:r>
              <a:rPr lang="en-GB" dirty="0"/>
              <a:t>POP can be described in the context of the SARA (scanning, analysis, response, assessment) model of problem solving.</a:t>
            </a:r>
          </a:p>
          <a:p>
            <a:endParaRPr lang="en-GB" dirty="0"/>
          </a:p>
          <a:p>
            <a:r>
              <a:rPr lang="en-GB" dirty="0"/>
              <a:t>The model assumes that by identifying and understanding the root causes of a problem or conditions that enable it to persist, the solution developed to tackle it will be effective.</a:t>
            </a:r>
          </a:p>
        </p:txBody>
      </p:sp>
    </p:spTree>
    <p:extLst>
      <p:ext uri="{BB962C8B-B14F-4D97-AF65-F5344CB8AC3E}">
        <p14:creationId xmlns:p14="http://schemas.microsoft.com/office/powerpoint/2010/main" val="3605721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2AF59-2A87-26F9-E624-44D06C775554}"/>
              </a:ext>
            </a:extLst>
          </p:cNvPr>
          <p:cNvSpPr>
            <a:spLocks noGrp="1"/>
          </p:cNvSpPr>
          <p:nvPr>
            <p:ph type="title"/>
          </p:nvPr>
        </p:nvSpPr>
        <p:spPr>
          <a:xfrm>
            <a:off x="1082675" y="587169"/>
            <a:ext cx="10026650" cy="655637"/>
          </a:xfrm>
        </p:spPr>
        <p:txBody>
          <a:bodyPr>
            <a:normAutofit fontScale="90000"/>
          </a:bodyPr>
          <a:lstStyle/>
          <a:p>
            <a:r>
              <a:rPr lang="en-GB" dirty="0"/>
              <a:t>What is response? Problem solving with the SARA model: </a:t>
            </a:r>
          </a:p>
        </p:txBody>
      </p:sp>
      <p:pic>
        <p:nvPicPr>
          <p:cNvPr id="4" name="Online Media 3" title="What is response? Problem solving with the SARA model">
            <a:hlinkClick r:id="" action="ppaction://media"/>
            <a:extLst>
              <a:ext uri="{FF2B5EF4-FFF2-40B4-BE49-F238E27FC236}">
                <a16:creationId xmlns:a16="http://schemas.microsoft.com/office/drawing/2014/main" id="{726E4649-A71D-BB97-0CAD-344227EF6354}"/>
              </a:ext>
            </a:extLst>
          </p:cNvPr>
          <p:cNvPicPr>
            <a:picLocks noRot="1" noChangeAspect="1"/>
          </p:cNvPicPr>
          <p:nvPr>
            <a:videoFile r:link="rId1"/>
          </p:nvPr>
        </p:nvPicPr>
        <p:blipFill>
          <a:blip r:embed="rId3"/>
          <a:stretch>
            <a:fillRect/>
          </a:stretch>
        </p:blipFill>
        <p:spPr>
          <a:xfrm>
            <a:off x="1374223" y="1419639"/>
            <a:ext cx="9028734" cy="5101235"/>
          </a:xfrm>
          <a:prstGeom prst="rect">
            <a:avLst/>
          </a:prstGeom>
        </p:spPr>
      </p:pic>
    </p:spTree>
    <p:extLst>
      <p:ext uri="{BB962C8B-B14F-4D97-AF65-F5344CB8AC3E}">
        <p14:creationId xmlns:p14="http://schemas.microsoft.com/office/powerpoint/2010/main" val="376853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7CF2C6-9424-2DD1-0472-9193A4CCB579}"/>
              </a:ext>
            </a:extLst>
          </p:cNvPr>
          <p:cNvSpPr>
            <a:spLocks noGrp="1"/>
          </p:cNvSpPr>
          <p:nvPr>
            <p:ph type="title"/>
          </p:nvPr>
        </p:nvSpPr>
        <p:spPr>
          <a:xfrm>
            <a:off x="541338" y="1079500"/>
            <a:ext cx="3322637" cy="4689475"/>
          </a:xfrm>
        </p:spPr>
        <p:txBody>
          <a:bodyPr anchor="ctr">
            <a:normAutofit/>
          </a:bodyPr>
          <a:lstStyle/>
          <a:p>
            <a:pPr algn="ctr"/>
            <a:r>
              <a:rPr lang="en-GB" dirty="0"/>
              <a:t>The SARA model employs four stages.</a:t>
            </a:r>
          </a:p>
        </p:txBody>
      </p:sp>
      <p:sp>
        <p:nvSpPr>
          <p:cNvPr id="14"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5" name="Content Placeholder 2">
            <a:extLst>
              <a:ext uri="{FF2B5EF4-FFF2-40B4-BE49-F238E27FC236}">
                <a16:creationId xmlns:a16="http://schemas.microsoft.com/office/drawing/2014/main" id="{93AABBD3-B054-1D7D-C807-58745665F78E}"/>
              </a:ext>
            </a:extLst>
          </p:cNvPr>
          <p:cNvGraphicFramePr>
            <a:graphicFrameLocks noGrp="1"/>
          </p:cNvGraphicFramePr>
          <p:nvPr>
            <p:ph idx="1"/>
            <p:extLst>
              <p:ext uri="{D42A27DB-BD31-4B8C-83A1-F6EECF244321}">
                <p14:modId xmlns:p14="http://schemas.microsoft.com/office/powerpoint/2010/main" val="182075140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603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29" name="Freeform: Shape 28">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31" name="Freeform: Shape 30">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32" name="Straight Connector 31">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34" name="Rectangle 33">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BD5A09-5341-F2E4-BF39-21C88E01F9F3}"/>
              </a:ext>
            </a:extLst>
          </p:cNvPr>
          <p:cNvSpPr>
            <a:spLocks noGrp="1"/>
          </p:cNvSpPr>
          <p:nvPr>
            <p:ph type="title"/>
          </p:nvPr>
        </p:nvSpPr>
        <p:spPr>
          <a:xfrm>
            <a:off x="4983900" y="1079500"/>
            <a:ext cx="6119131" cy="2138400"/>
          </a:xfrm>
        </p:spPr>
        <p:txBody>
          <a:bodyPr vert="horz" lIns="0" tIns="0" rIns="0" bIns="0" rtlCol="0" anchor="b" anchorCtr="0">
            <a:normAutofit/>
          </a:bodyPr>
          <a:lstStyle/>
          <a:p>
            <a:pPr algn="ctr"/>
            <a:r>
              <a:rPr lang="en-US" dirty="0"/>
              <a:t>How effective is the impact of ‘POP’ on crime?</a:t>
            </a:r>
          </a:p>
        </p:txBody>
      </p:sp>
      <p:sp>
        <p:nvSpPr>
          <p:cNvPr id="3" name="Content Placeholder 2">
            <a:extLst>
              <a:ext uri="{FF2B5EF4-FFF2-40B4-BE49-F238E27FC236}">
                <a16:creationId xmlns:a16="http://schemas.microsoft.com/office/drawing/2014/main" id="{3DA725B2-CCD2-A1CF-600E-246A039BA68B}"/>
              </a:ext>
            </a:extLst>
          </p:cNvPr>
          <p:cNvSpPr>
            <a:spLocks noGrp="1"/>
          </p:cNvSpPr>
          <p:nvPr>
            <p:ph idx="1"/>
          </p:nvPr>
        </p:nvSpPr>
        <p:spPr>
          <a:xfrm>
            <a:off x="4980779" y="4113213"/>
            <a:ext cx="6125372" cy="1655762"/>
          </a:xfrm>
        </p:spPr>
        <p:txBody>
          <a:bodyPr vert="horz" lIns="0" tIns="0" rIns="0" bIns="0" rtlCol="0" anchor="t" anchorCtr="0">
            <a:normAutofit/>
          </a:bodyPr>
          <a:lstStyle/>
          <a:p>
            <a:pPr marL="0" indent="0" algn="ctr">
              <a:buNone/>
            </a:pPr>
            <a:r>
              <a:rPr lang="en-US" sz="2400" i="1" dirty="0"/>
              <a:t>Have a look</a:t>
            </a:r>
          </a:p>
        </p:txBody>
      </p:sp>
      <p:pic>
        <p:nvPicPr>
          <p:cNvPr id="5" name="Picture 4" descr="Magnifying glass and question mark">
            <a:extLst>
              <a:ext uri="{FF2B5EF4-FFF2-40B4-BE49-F238E27FC236}">
                <a16:creationId xmlns:a16="http://schemas.microsoft.com/office/drawing/2014/main" id="{A237463B-4D8E-379D-48F8-67608A26CE56}"/>
              </a:ext>
            </a:extLst>
          </p:cNvPr>
          <p:cNvPicPr>
            <a:picLocks noChangeAspect="1"/>
          </p:cNvPicPr>
          <p:nvPr/>
        </p:nvPicPr>
        <p:blipFill rotWithShape="1">
          <a:blip r:embed="rId2"/>
          <a:srcRect l="35631" r="32677"/>
          <a:stretch/>
        </p:blipFill>
        <p:spPr>
          <a:xfrm>
            <a:off x="20" y="10"/>
            <a:ext cx="3863955" cy="6857989"/>
          </a:xfrm>
          <a:prstGeom prst="rect">
            <a:avLst/>
          </a:prstGeom>
        </p:spPr>
      </p:pic>
      <p:cxnSp>
        <p:nvCxnSpPr>
          <p:cNvPr id="36" name="Straight Connector 35">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372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1571E-D123-696F-0E38-0E674B4B3A36}"/>
              </a:ext>
            </a:extLst>
          </p:cNvPr>
          <p:cNvSpPr>
            <a:spLocks noGrp="1"/>
          </p:cNvSpPr>
          <p:nvPr>
            <p:ph type="title"/>
          </p:nvPr>
        </p:nvSpPr>
        <p:spPr/>
        <p:txBody>
          <a:bodyPr/>
          <a:lstStyle/>
          <a:p>
            <a:r>
              <a:rPr lang="en-GB" dirty="0"/>
              <a:t>Effect – how effective is it?</a:t>
            </a:r>
          </a:p>
        </p:txBody>
      </p:sp>
      <p:sp>
        <p:nvSpPr>
          <p:cNvPr id="3" name="Content Placeholder 2">
            <a:extLst>
              <a:ext uri="{FF2B5EF4-FFF2-40B4-BE49-F238E27FC236}">
                <a16:creationId xmlns:a16="http://schemas.microsoft.com/office/drawing/2014/main" id="{1084CAC0-FDC0-01F8-B0B6-DA96737111B5}"/>
              </a:ext>
            </a:extLst>
          </p:cNvPr>
          <p:cNvSpPr>
            <a:spLocks noGrp="1"/>
          </p:cNvSpPr>
          <p:nvPr>
            <p:ph idx="1"/>
          </p:nvPr>
        </p:nvSpPr>
        <p:spPr/>
        <p:txBody>
          <a:bodyPr>
            <a:normAutofit fontScale="70000" lnSpcReduction="20000"/>
          </a:bodyPr>
          <a:lstStyle/>
          <a:p>
            <a:r>
              <a:rPr lang="en-GB" dirty="0"/>
              <a:t>Overall, the evidence suggests that POP has reduced levels of general offending.</a:t>
            </a:r>
          </a:p>
          <a:p>
            <a:endParaRPr lang="en-GB" dirty="0"/>
          </a:p>
          <a:p>
            <a:r>
              <a:rPr lang="en-GB" dirty="0"/>
              <a:t>The meta-analysis found that POP led to a small but meaningful, statistically significant effect on crime and disorder compared to business as usual policing, no intervention or an alternative intervention. One primary study showed a statistically significant increase in victimisation. However, the intervention was reported to have notable implementation difficulties.</a:t>
            </a:r>
          </a:p>
          <a:p>
            <a:endParaRPr lang="en-GB" dirty="0"/>
          </a:p>
          <a:p>
            <a:r>
              <a:rPr lang="en-GB" dirty="0"/>
              <a:t>The review also analysed the results using an approach that has been suggested as a more suitable effect size measure for place-based studies. This analysis suggested that POP led to a 33.8% reduction in crime and disorder.</a:t>
            </a:r>
          </a:p>
          <a:p>
            <a:endParaRPr lang="en-GB" dirty="0"/>
          </a:p>
          <a:p>
            <a:r>
              <a:rPr lang="en-GB" dirty="0"/>
              <a:t>Analysis was also carried out to look at possible displacement (crime moving around the corner) or diffusion of benefits (crime reduction in close locations as well as in the targeted location) for place-based approaches to POP. No evidence of significant crime displacement as a result of POP was found and there was some evidence for a greater likelihood of a diffusion of benefits.</a:t>
            </a:r>
          </a:p>
        </p:txBody>
      </p:sp>
    </p:spTree>
    <p:extLst>
      <p:ext uri="{BB962C8B-B14F-4D97-AF65-F5344CB8AC3E}">
        <p14:creationId xmlns:p14="http://schemas.microsoft.com/office/powerpoint/2010/main" val="221824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21962-C932-BCB1-4CDF-C572C2BC4C33}"/>
              </a:ext>
            </a:extLst>
          </p:cNvPr>
          <p:cNvSpPr>
            <a:spLocks noGrp="1"/>
          </p:cNvSpPr>
          <p:nvPr>
            <p:ph type="title"/>
          </p:nvPr>
        </p:nvSpPr>
        <p:spPr/>
        <p:txBody>
          <a:bodyPr/>
          <a:lstStyle/>
          <a:p>
            <a:r>
              <a:rPr lang="en-GB" dirty="0"/>
              <a:t>how does it work?</a:t>
            </a:r>
          </a:p>
        </p:txBody>
      </p:sp>
      <p:sp>
        <p:nvSpPr>
          <p:cNvPr id="3" name="Content Placeholder 2">
            <a:extLst>
              <a:ext uri="{FF2B5EF4-FFF2-40B4-BE49-F238E27FC236}">
                <a16:creationId xmlns:a16="http://schemas.microsoft.com/office/drawing/2014/main" id="{DB840C4B-E380-6799-6FAC-A29DCA1D5FD8}"/>
              </a:ext>
            </a:extLst>
          </p:cNvPr>
          <p:cNvSpPr>
            <a:spLocks noGrp="1"/>
          </p:cNvSpPr>
          <p:nvPr>
            <p:ph idx="1"/>
          </p:nvPr>
        </p:nvSpPr>
        <p:spPr/>
        <p:txBody>
          <a:bodyPr>
            <a:normAutofit fontScale="62500" lnSpcReduction="20000"/>
          </a:bodyPr>
          <a:lstStyle/>
          <a:p>
            <a:r>
              <a:rPr lang="en-GB" dirty="0"/>
              <a:t>As interventions that adopted a POP approach were tailored to specific problems, the mechanisms by which they achieved crime reductions vary.</a:t>
            </a:r>
          </a:p>
          <a:p>
            <a:endParaRPr lang="en-GB" dirty="0"/>
          </a:p>
          <a:p>
            <a:r>
              <a:rPr lang="en-GB" dirty="0"/>
              <a:t>The review suggests that using the SARA model or a similar approach is a major contributor to POP’s effect on crime.</a:t>
            </a:r>
          </a:p>
          <a:p>
            <a:endParaRPr lang="en-GB" dirty="0"/>
          </a:p>
          <a:p>
            <a:r>
              <a:rPr lang="en-GB" dirty="0"/>
              <a:t>The authors suggest that POP affects change in problem outcomes through an increased knowledge of and responsiveness to the mechanisms through which a particular problem operates.</a:t>
            </a:r>
          </a:p>
          <a:p>
            <a:endParaRPr lang="en-GB" dirty="0"/>
          </a:p>
          <a:p>
            <a:r>
              <a:rPr lang="en-GB" dirty="0"/>
              <a:t>Using a basic iterative process of problem identification, analysis, response, assessment and adjustment of the response, SARA provides a framework for uncovering the complex mechanisms at play in crime problems and for developing tailor-made interventions to address the underlying conditions that cause these.</a:t>
            </a:r>
          </a:p>
          <a:p>
            <a:endParaRPr lang="en-GB" dirty="0"/>
          </a:p>
          <a:p>
            <a:r>
              <a:rPr lang="en-GB" dirty="0"/>
              <a:t>The majority of studies in the review used the SARA model. The remainder used a model similar to SARA or derived from it.</a:t>
            </a:r>
          </a:p>
        </p:txBody>
      </p:sp>
    </p:spTree>
    <p:extLst>
      <p:ext uri="{BB962C8B-B14F-4D97-AF65-F5344CB8AC3E}">
        <p14:creationId xmlns:p14="http://schemas.microsoft.com/office/powerpoint/2010/main" val="325331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B90954-5913-9026-E2A6-8D69CE81DBBA}"/>
              </a:ext>
            </a:extLst>
          </p:cNvPr>
          <p:cNvSpPr>
            <a:spLocks noGrp="1"/>
          </p:cNvSpPr>
          <p:nvPr>
            <p:ph type="title"/>
          </p:nvPr>
        </p:nvSpPr>
        <p:spPr>
          <a:xfrm>
            <a:off x="1080000" y="862151"/>
            <a:ext cx="6120000" cy="1009486"/>
          </a:xfrm>
        </p:spPr>
        <p:txBody>
          <a:bodyPr anchor="b">
            <a:normAutofit/>
          </a:bodyPr>
          <a:lstStyle/>
          <a:p>
            <a:pPr algn="ctr">
              <a:lnSpc>
                <a:spcPct val="90000"/>
              </a:lnSpc>
            </a:pPr>
            <a:r>
              <a:rPr lang="en-GB" sz="2400" dirty="0"/>
              <a:t>What are the issues with Problem-Oriented Policing (POP)?</a:t>
            </a:r>
          </a:p>
        </p:txBody>
      </p:sp>
      <p:cxnSp>
        <p:nvCxnSpPr>
          <p:cNvPr id="14"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18327991-0C97-ED0C-B514-D5FF2E71B868}"/>
              </a:ext>
            </a:extLst>
          </p:cNvPr>
          <p:cNvSpPr>
            <a:spLocks noGrp="1"/>
          </p:cNvSpPr>
          <p:nvPr>
            <p:ph idx="1"/>
          </p:nvPr>
        </p:nvSpPr>
        <p:spPr>
          <a:xfrm>
            <a:off x="1080000" y="2759076"/>
            <a:ext cx="6121400" cy="3009899"/>
          </a:xfrm>
        </p:spPr>
        <p:txBody>
          <a:bodyPr>
            <a:normAutofit/>
          </a:bodyPr>
          <a:lstStyle/>
          <a:p>
            <a:pPr marL="0" indent="0">
              <a:lnSpc>
                <a:spcPct val="115000"/>
              </a:lnSpc>
              <a:buNone/>
            </a:pPr>
            <a:r>
              <a:rPr lang="en-GB" sz="1900" dirty="0"/>
              <a:t>Problem-Oriented Policing (POP) has been widely implemented and studied in the field of law enforcement. While it has shown promise and effectiveness in addressing specific crime problems, there are also some challenges and potential issues associated with its implementation.</a:t>
            </a:r>
          </a:p>
          <a:p>
            <a:pPr marL="0" indent="0">
              <a:lnSpc>
                <a:spcPct val="115000"/>
              </a:lnSpc>
              <a:buNone/>
            </a:pPr>
            <a:endParaRPr lang="en-GB" sz="1900" dirty="0"/>
          </a:p>
          <a:p>
            <a:pPr marL="0" indent="0">
              <a:lnSpc>
                <a:spcPct val="115000"/>
              </a:lnSpc>
              <a:buNone/>
            </a:pPr>
            <a:r>
              <a:rPr lang="en-GB" sz="1900" b="1" dirty="0"/>
              <a:t>What are these challenges do YOU think?</a:t>
            </a:r>
          </a:p>
        </p:txBody>
      </p:sp>
      <p:pic>
        <p:nvPicPr>
          <p:cNvPr id="16" name="Picture 4" descr="Different coloured question marks">
            <a:extLst>
              <a:ext uri="{FF2B5EF4-FFF2-40B4-BE49-F238E27FC236}">
                <a16:creationId xmlns:a16="http://schemas.microsoft.com/office/drawing/2014/main" id="{85B0BA71-8859-67C7-D169-6937E1F101F4}"/>
              </a:ext>
            </a:extLst>
          </p:cNvPr>
          <p:cNvPicPr>
            <a:picLocks noChangeAspect="1"/>
          </p:cNvPicPr>
          <p:nvPr/>
        </p:nvPicPr>
        <p:blipFill rotWithShape="1">
          <a:blip r:embed="rId2"/>
          <a:srcRect l="32432" r="35818"/>
          <a:stretch/>
        </p:blipFill>
        <p:spPr>
          <a:xfrm>
            <a:off x="8321011" y="10"/>
            <a:ext cx="3870989" cy="6857990"/>
          </a:xfrm>
          <a:prstGeom prst="rect">
            <a:avLst/>
          </a:prstGeom>
        </p:spPr>
      </p:pic>
    </p:spTree>
    <p:extLst>
      <p:ext uri="{BB962C8B-B14F-4D97-AF65-F5344CB8AC3E}">
        <p14:creationId xmlns:p14="http://schemas.microsoft.com/office/powerpoint/2010/main" val="36468008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FD164-EB72-5B3C-4B95-BD147D27E380}"/>
              </a:ext>
            </a:extLst>
          </p:cNvPr>
          <p:cNvSpPr>
            <a:spLocks noGrp="1"/>
          </p:cNvSpPr>
          <p:nvPr>
            <p:ph type="title"/>
          </p:nvPr>
        </p:nvSpPr>
        <p:spPr/>
        <p:txBody>
          <a:bodyPr/>
          <a:lstStyle/>
          <a:p>
            <a:r>
              <a:rPr lang="en-GB" dirty="0"/>
              <a:t>Potential challenges</a:t>
            </a:r>
          </a:p>
        </p:txBody>
      </p:sp>
      <p:sp>
        <p:nvSpPr>
          <p:cNvPr id="3" name="Content Placeholder 2">
            <a:extLst>
              <a:ext uri="{FF2B5EF4-FFF2-40B4-BE49-F238E27FC236}">
                <a16:creationId xmlns:a16="http://schemas.microsoft.com/office/drawing/2014/main" id="{AE0BD909-8C9E-E989-4B20-A7DC6AF276BC}"/>
              </a:ext>
            </a:extLst>
          </p:cNvPr>
          <p:cNvSpPr>
            <a:spLocks noGrp="1"/>
          </p:cNvSpPr>
          <p:nvPr>
            <p:ph idx="1"/>
          </p:nvPr>
        </p:nvSpPr>
        <p:spPr>
          <a:xfrm>
            <a:off x="946978" y="1666875"/>
            <a:ext cx="10026650" cy="3978275"/>
          </a:xfrm>
        </p:spPr>
        <p:txBody>
          <a:bodyPr>
            <a:noAutofit/>
          </a:bodyPr>
          <a:lstStyle/>
          <a:p>
            <a:r>
              <a:rPr lang="en-GB" sz="1600" b="1" dirty="0"/>
              <a:t>Resource Intensive: </a:t>
            </a:r>
            <a:r>
              <a:rPr lang="en-GB" sz="1600" dirty="0"/>
              <a:t>POP requires dedicated resources, including personnel, time, and funding. The process of problem identification, analysis, and the development of tailored responses can be time-consuming and demanding. This can pose challenges for police agencies operating under limited resources and competing priorities.</a:t>
            </a:r>
          </a:p>
          <a:p>
            <a:endParaRPr lang="en-GB" sz="1600" dirty="0"/>
          </a:p>
          <a:p>
            <a:r>
              <a:rPr lang="en-GB" sz="1600" b="1" dirty="0"/>
              <a:t>Sustainability: </a:t>
            </a:r>
            <a:r>
              <a:rPr lang="en-GB" sz="1600" dirty="0"/>
              <a:t>Maintaining long-term commitment to POP can be challenging. The approach relies on continuous analysis and assessment of crime problems and interventions. Without sustained attention and resources, there is a risk that problem-solving efforts may be abandoned or become inconsistent over time.</a:t>
            </a:r>
          </a:p>
          <a:p>
            <a:endParaRPr lang="en-GB" sz="1600" dirty="0"/>
          </a:p>
          <a:p>
            <a:r>
              <a:rPr lang="en-GB" sz="1600" b="1" dirty="0"/>
              <a:t>Narrow Focus: </a:t>
            </a:r>
            <a:r>
              <a:rPr lang="en-GB" sz="1600" dirty="0"/>
              <a:t>While POP is effective for addressing specific crime problems, it may not necessarily address the broader social and structural factors that contribute to crime. By focusing on immediate problems, there is a risk of neglecting underlying systemic issues such as poverty, inequality, or community disorganization</a:t>
            </a:r>
          </a:p>
        </p:txBody>
      </p:sp>
    </p:spTree>
    <p:extLst>
      <p:ext uri="{BB962C8B-B14F-4D97-AF65-F5344CB8AC3E}">
        <p14:creationId xmlns:p14="http://schemas.microsoft.com/office/powerpoint/2010/main" val="3305071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0D856-09F6-C1AC-DB90-08F45A330BFE}"/>
              </a:ext>
            </a:extLst>
          </p:cNvPr>
          <p:cNvSpPr>
            <a:spLocks noGrp="1"/>
          </p:cNvSpPr>
          <p:nvPr>
            <p:ph type="title"/>
          </p:nvPr>
        </p:nvSpPr>
        <p:spPr/>
        <p:txBody>
          <a:bodyPr/>
          <a:lstStyle/>
          <a:p>
            <a:r>
              <a:rPr lang="en-GB" dirty="0"/>
              <a:t>Potential challenges….</a:t>
            </a:r>
          </a:p>
        </p:txBody>
      </p:sp>
      <p:sp>
        <p:nvSpPr>
          <p:cNvPr id="3" name="Content Placeholder 2">
            <a:extLst>
              <a:ext uri="{FF2B5EF4-FFF2-40B4-BE49-F238E27FC236}">
                <a16:creationId xmlns:a16="http://schemas.microsoft.com/office/drawing/2014/main" id="{4799C9E1-B39F-2D75-16A1-98A8F49CA3E1}"/>
              </a:ext>
            </a:extLst>
          </p:cNvPr>
          <p:cNvSpPr>
            <a:spLocks noGrp="1"/>
          </p:cNvSpPr>
          <p:nvPr>
            <p:ph idx="1"/>
          </p:nvPr>
        </p:nvSpPr>
        <p:spPr/>
        <p:txBody>
          <a:bodyPr>
            <a:noAutofit/>
          </a:bodyPr>
          <a:lstStyle/>
          <a:p>
            <a:r>
              <a:rPr lang="en-GB" sz="1600" b="1" dirty="0"/>
              <a:t>Data Availability and Quality</a:t>
            </a:r>
            <a:r>
              <a:rPr lang="en-GB" sz="1600" dirty="0"/>
              <a:t>: Effective problem-solving relies on accurate and timely data. However, some police agencies may face challenges in accessing quality data for analysis. Limited data or incomplete information can hinder the effectiveness of problem-solving initiatives.</a:t>
            </a:r>
          </a:p>
          <a:p>
            <a:endParaRPr lang="en-GB" sz="1600" dirty="0"/>
          </a:p>
          <a:p>
            <a:r>
              <a:rPr lang="en-GB" sz="1600" b="1" dirty="0"/>
              <a:t>Evaluation and Accountability: </a:t>
            </a:r>
            <a:r>
              <a:rPr lang="en-GB" sz="1600" dirty="0"/>
              <a:t>Assessing the impact of POP interventions can be complex. Establishing causality between implemented strategies and crime reduction outcomes can be challenging due to multiple factors at play. Evaluating the effectiveness of POP initiatives requires robust evaluation methodologies and a commitment to accountability.</a:t>
            </a:r>
          </a:p>
          <a:p>
            <a:endParaRPr lang="en-GB" sz="1600" dirty="0"/>
          </a:p>
          <a:p>
            <a:r>
              <a:rPr lang="en-GB" sz="1600" b="1" dirty="0"/>
              <a:t>Community Engagement: </a:t>
            </a:r>
            <a:r>
              <a:rPr lang="en-GB" sz="1600" dirty="0"/>
              <a:t>Meaningful community engagement is crucial for the success of POP. However, building trust and collaboration between police and communities can be difficult, especially in areas with strained relationships or high levels of social tension. Ensuring community involvement throughout the problem-solving process can be a challenge.</a:t>
            </a:r>
          </a:p>
        </p:txBody>
      </p:sp>
    </p:spTree>
    <p:extLst>
      <p:ext uri="{BB962C8B-B14F-4D97-AF65-F5344CB8AC3E}">
        <p14:creationId xmlns:p14="http://schemas.microsoft.com/office/powerpoint/2010/main" val="1703237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F586E-6C99-BE38-F0F2-53F90F6AE853}"/>
              </a:ext>
            </a:extLst>
          </p:cNvPr>
          <p:cNvSpPr>
            <a:spLocks noGrp="1"/>
          </p:cNvSpPr>
          <p:nvPr>
            <p:ph type="title"/>
          </p:nvPr>
        </p:nvSpPr>
        <p:spPr/>
        <p:txBody>
          <a:bodyPr>
            <a:normAutofit fontScale="90000"/>
          </a:bodyPr>
          <a:lstStyle/>
          <a:p>
            <a:r>
              <a:rPr lang="en-GB" dirty="0"/>
              <a:t>Crime Reduction Toolkit</a:t>
            </a:r>
            <a:br>
              <a:rPr lang="en-GB" dirty="0"/>
            </a:br>
            <a:endParaRPr lang="en-GB" dirty="0"/>
          </a:p>
        </p:txBody>
      </p:sp>
      <p:sp>
        <p:nvSpPr>
          <p:cNvPr id="3" name="Content Placeholder 2">
            <a:extLst>
              <a:ext uri="{FF2B5EF4-FFF2-40B4-BE49-F238E27FC236}">
                <a16:creationId xmlns:a16="http://schemas.microsoft.com/office/drawing/2014/main" id="{96FFAF36-C2F6-7033-81B2-EB231C9DCE02}"/>
              </a:ext>
            </a:extLst>
          </p:cNvPr>
          <p:cNvSpPr>
            <a:spLocks noGrp="1"/>
          </p:cNvSpPr>
          <p:nvPr>
            <p:ph idx="1"/>
          </p:nvPr>
        </p:nvSpPr>
        <p:spPr/>
        <p:txBody>
          <a:bodyPr>
            <a:normAutofit fontScale="70000" lnSpcReduction="20000"/>
          </a:bodyPr>
          <a:lstStyle/>
          <a:p>
            <a:pPr marL="0" indent="0">
              <a:buNone/>
            </a:pPr>
            <a:r>
              <a:rPr lang="en-GB" dirty="0"/>
              <a:t>The crime reduction toolkit compiles the most recent research evidence on what works to reduce crime. It presents evidence from systematic reviews using the </a:t>
            </a:r>
            <a:r>
              <a:rPr lang="en-GB" b="1" dirty="0"/>
              <a:t>EMMIE framework (effect, mechanism, moderators, implementation, and economic cost).</a:t>
            </a:r>
          </a:p>
          <a:p>
            <a:pPr marL="0" indent="0">
              <a:buNone/>
            </a:pPr>
            <a:endParaRPr lang="en-GB" dirty="0"/>
          </a:p>
          <a:p>
            <a:pPr marL="0" indent="0">
              <a:buNone/>
            </a:pPr>
            <a:r>
              <a:rPr lang="en-GB" dirty="0"/>
              <a:t>Crime reduction practitioners and decision-makers can use the toolkit. It enables you to assess the effectiveness of various interventions in reducing crime as well as the strength of the evidence.</a:t>
            </a:r>
          </a:p>
          <a:p>
            <a:pPr marL="0" indent="0">
              <a:buNone/>
            </a:pPr>
            <a:endParaRPr lang="en-GB" dirty="0"/>
          </a:p>
          <a:p>
            <a:pPr marL="0" indent="0">
              <a:buNone/>
            </a:pPr>
            <a:r>
              <a:rPr lang="en-GB" dirty="0"/>
              <a:t>It also indicates whether there is information about:</a:t>
            </a:r>
          </a:p>
          <a:p>
            <a:pPr marL="0" indent="0">
              <a:buNone/>
            </a:pPr>
            <a:endParaRPr lang="en-GB" dirty="0"/>
          </a:p>
          <a:p>
            <a:r>
              <a:rPr lang="en-GB" dirty="0"/>
              <a:t>How and where interventions are most effective</a:t>
            </a:r>
          </a:p>
          <a:p>
            <a:r>
              <a:rPr lang="en-GB" dirty="0"/>
              <a:t>the cost of implementation and the economic cost</a:t>
            </a:r>
          </a:p>
          <a:p>
            <a:pPr marL="0" indent="0">
              <a:buNone/>
            </a:pPr>
            <a:endParaRPr lang="en-GB" dirty="0"/>
          </a:p>
          <a:p>
            <a:pPr marL="0" indent="0">
              <a:buNone/>
            </a:pPr>
            <a:r>
              <a:rPr lang="en-GB" dirty="0"/>
              <a:t>For further information please see: </a:t>
            </a:r>
            <a:r>
              <a:rPr lang="en-GB" dirty="0">
                <a:hlinkClick r:id="rId2"/>
              </a:rPr>
              <a:t>Crime reduction toolkit | College of Policing</a:t>
            </a:r>
            <a:endParaRPr lang="en-GB" dirty="0"/>
          </a:p>
        </p:txBody>
      </p:sp>
    </p:spTree>
    <p:extLst>
      <p:ext uri="{BB962C8B-B14F-4D97-AF65-F5344CB8AC3E}">
        <p14:creationId xmlns:p14="http://schemas.microsoft.com/office/powerpoint/2010/main" val="1462849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F58A40-EFDE-1922-3364-6000E18A0910}"/>
              </a:ext>
            </a:extLst>
          </p:cNvPr>
          <p:cNvSpPr>
            <a:spLocks noGrp="1"/>
          </p:cNvSpPr>
          <p:nvPr>
            <p:ph type="title"/>
          </p:nvPr>
        </p:nvSpPr>
        <p:spPr>
          <a:xfrm>
            <a:off x="4984750" y="228625"/>
            <a:ext cx="6120000" cy="860400"/>
          </a:xfrm>
        </p:spPr>
        <p:txBody>
          <a:bodyPr anchor="b">
            <a:normAutofit/>
          </a:bodyPr>
          <a:lstStyle/>
          <a:p>
            <a:pPr algn="ctr"/>
            <a:r>
              <a:rPr lang="en-GB" dirty="0"/>
              <a:t>EMMIE</a:t>
            </a:r>
          </a:p>
        </p:txBody>
      </p:sp>
      <p:pic>
        <p:nvPicPr>
          <p:cNvPr id="5" name="Picture 4" descr="Domino effect white cut-outs and one blue cutout">
            <a:extLst>
              <a:ext uri="{FF2B5EF4-FFF2-40B4-BE49-F238E27FC236}">
                <a16:creationId xmlns:a16="http://schemas.microsoft.com/office/drawing/2014/main" id="{6AC4E3B1-8578-024E-4F10-97AA1AA0D717}"/>
              </a:ext>
            </a:extLst>
          </p:cNvPr>
          <p:cNvPicPr>
            <a:picLocks noChangeAspect="1"/>
          </p:cNvPicPr>
          <p:nvPr/>
        </p:nvPicPr>
        <p:blipFill rotWithShape="1">
          <a:blip r:embed="rId2"/>
          <a:srcRect l="49338" r="12985" b="-1"/>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128FFB-5059-4C58-EBF2-7F309FA5A061}"/>
              </a:ext>
            </a:extLst>
          </p:cNvPr>
          <p:cNvSpPr>
            <a:spLocks noGrp="1"/>
          </p:cNvSpPr>
          <p:nvPr>
            <p:ph idx="1"/>
          </p:nvPr>
        </p:nvSpPr>
        <p:spPr>
          <a:xfrm>
            <a:off x="5157029" y="2476464"/>
            <a:ext cx="6121400" cy="3009899"/>
          </a:xfrm>
        </p:spPr>
        <p:txBody>
          <a:bodyPr>
            <a:normAutofit/>
          </a:bodyPr>
          <a:lstStyle/>
          <a:p>
            <a:pPr>
              <a:lnSpc>
                <a:spcPct val="115000"/>
              </a:lnSpc>
            </a:pPr>
            <a:r>
              <a:rPr lang="en-GB" sz="1400" b="1" dirty="0"/>
              <a:t>Effec</a:t>
            </a:r>
            <a:r>
              <a:rPr lang="en-GB" sz="1400" dirty="0"/>
              <a:t>t – impact on crime. Whether the evidence suggests the intervention led to an increase or decrease in crime, or had no impact.</a:t>
            </a:r>
          </a:p>
          <a:p>
            <a:pPr>
              <a:lnSpc>
                <a:spcPct val="115000"/>
              </a:lnSpc>
            </a:pPr>
            <a:r>
              <a:rPr lang="en-GB" sz="1400" b="1" dirty="0"/>
              <a:t>Mechanism</a:t>
            </a:r>
            <a:r>
              <a:rPr lang="en-GB" sz="1400" dirty="0"/>
              <a:t> – how it works. What it is about the intervention that could explain its effect.</a:t>
            </a:r>
          </a:p>
          <a:p>
            <a:pPr>
              <a:lnSpc>
                <a:spcPct val="115000"/>
              </a:lnSpc>
            </a:pPr>
            <a:r>
              <a:rPr lang="en-GB" sz="1400" b="1" dirty="0"/>
              <a:t>​Moderators </a:t>
            </a:r>
            <a:r>
              <a:rPr lang="en-GB" sz="1400" dirty="0"/>
              <a:t>– where it works. ​The circumstances and contexts where the intervention is likely to work or not work.</a:t>
            </a:r>
          </a:p>
          <a:p>
            <a:pPr>
              <a:lnSpc>
                <a:spcPct val="115000"/>
              </a:lnSpc>
            </a:pPr>
            <a:r>
              <a:rPr lang="en-GB" sz="1400" b="1" dirty="0"/>
              <a:t>​Implementation </a:t>
            </a:r>
            <a:r>
              <a:rPr lang="en-GB" sz="1400" dirty="0"/>
              <a:t>– how to do it. The conditions that should be considered when implementing an intervention locally.</a:t>
            </a:r>
          </a:p>
          <a:p>
            <a:pPr>
              <a:lnSpc>
                <a:spcPct val="115000"/>
              </a:lnSpc>
            </a:pPr>
            <a:r>
              <a:rPr lang="en-GB" sz="1400" b="1" dirty="0"/>
              <a:t>Economic cost </a:t>
            </a:r>
            <a:r>
              <a:rPr lang="en-GB" sz="1400" dirty="0"/>
              <a:t>– how much it costs. The direct or indirect costs associated with the intervention and any evidence of cost benefits</a:t>
            </a:r>
          </a:p>
        </p:txBody>
      </p:sp>
      <p:sp>
        <p:nvSpPr>
          <p:cNvPr id="4" name="TextBox 3">
            <a:extLst>
              <a:ext uri="{FF2B5EF4-FFF2-40B4-BE49-F238E27FC236}">
                <a16:creationId xmlns:a16="http://schemas.microsoft.com/office/drawing/2014/main" id="{26A7BC1B-F34C-95EA-A50C-53FEC5A46AAD}"/>
              </a:ext>
            </a:extLst>
          </p:cNvPr>
          <p:cNvSpPr txBox="1"/>
          <p:nvPr/>
        </p:nvSpPr>
        <p:spPr>
          <a:xfrm>
            <a:off x="4785389" y="6100668"/>
            <a:ext cx="7512423" cy="369332"/>
          </a:xfrm>
          <a:prstGeom prst="rect">
            <a:avLst/>
          </a:prstGeom>
          <a:noFill/>
        </p:spPr>
        <p:txBody>
          <a:bodyPr wrap="square" rtlCol="0">
            <a:spAutoFit/>
          </a:bodyPr>
          <a:lstStyle/>
          <a:p>
            <a:r>
              <a:rPr lang="en-GB" dirty="0">
                <a:hlinkClick r:id="rId3"/>
              </a:rPr>
              <a:t>https://link.springer.com/article/10.1007/s11292-015-9238-7</a:t>
            </a:r>
            <a:endParaRPr lang="en-GB" dirty="0"/>
          </a:p>
        </p:txBody>
      </p:sp>
      <p:pic>
        <p:nvPicPr>
          <p:cNvPr id="7" name="Graphic 6" descr="Internet outline">
            <a:extLst>
              <a:ext uri="{FF2B5EF4-FFF2-40B4-BE49-F238E27FC236}">
                <a16:creationId xmlns:a16="http://schemas.microsoft.com/office/drawing/2014/main" id="{8DD7A6A1-92CC-ABA4-8B09-4A7F25289AB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870989" y="5828134"/>
            <a:ext cx="914400" cy="914400"/>
          </a:xfrm>
          <a:prstGeom prst="rect">
            <a:avLst/>
          </a:prstGeom>
        </p:spPr>
      </p:pic>
    </p:spTree>
    <p:extLst>
      <p:ext uri="{BB962C8B-B14F-4D97-AF65-F5344CB8AC3E}">
        <p14:creationId xmlns:p14="http://schemas.microsoft.com/office/powerpoint/2010/main" val="3030348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B716EF-0035-F6A1-5C6B-AF762FC82C4E}"/>
              </a:ext>
            </a:extLst>
          </p:cNvPr>
          <p:cNvSpPr>
            <a:spLocks noGrp="1"/>
          </p:cNvSpPr>
          <p:nvPr>
            <p:ph type="title"/>
          </p:nvPr>
        </p:nvSpPr>
        <p:spPr>
          <a:xfrm>
            <a:off x="541338" y="1079500"/>
            <a:ext cx="3322637" cy="4689475"/>
          </a:xfrm>
        </p:spPr>
        <p:txBody>
          <a:bodyPr anchor="ctr">
            <a:normAutofit/>
          </a:bodyPr>
          <a:lstStyle/>
          <a:p>
            <a:pPr algn="ctr"/>
            <a:r>
              <a:rPr lang="en-GB" sz="2400" dirty="0"/>
              <a:t>What crime reduction interventions are utilised in the uk?</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6F23C091-6632-8E7A-97FF-8D5D277B90C1}"/>
              </a:ext>
            </a:extLst>
          </p:cNvPr>
          <p:cNvGraphicFramePr>
            <a:graphicFrameLocks noGrp="1"/>
          </p:cNvGraphicFramePr>
          <p:nvPr>
            <p:ph idx="1"/>
            <p:extLst>
              <p:ext uri="{D42A27DB-BD31-4B8C-83A1-F6EECF244321}">
                <p14:modId xmlns:p14="http://schemas.microsoft.com/office/powerpoint/2010/main" val="3147283712"/>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6681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1" name="Freeform: Shape 10">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3" name="Freeform: Shape 12">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4" name="Straight Connector 13">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ood human figure">
            <a:extLst>
              <a:ext uri="{FF2B5EF4-FFF2-40B4-BE49-F238E27FC236}">
                <a16:creationId xmlns:a16="http://schemas.microsoft.com/office/drawing/2014/main" id="{91C74677-D1FF-72A6-1D14-9ED11440ED3D}"/>
              </a:ext>
            </a:extLst>
          </p:cNvPr>
          <p:cNvPicPr>
            <a:picLocks noChangeAspect="1"/>
          </p:cNvPicPr>
          <p:nvPr/>
        </p:nvPicPr>
        <p:blipFill rotWithShape="1">
          <a:blip r:embed="rId2"/>
          <a:srcRect b="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3092D32E-B1E6-4335-BD86-8461882A7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15000" y="381006"/>
            <a:ext cx="6857999" cy="6096000"/>
          </a:xfrm>
          <a:prstGeom prst="rect">
            <a:avLst/>
          </a:prstGeom>
          <a:gradFill flip="none" rotWithShape="1">
            <a:gsLst>
              <a:gs pos="0">
                <a:srgbClr val="000000">
                  <a:alpha val="35000"/>
                </a:srgbClr>
              </a:gs>
              <a:gs pos="100000">
                <a:srgbClr val="000000">
                  <a:alpha val="0"/>
                </a:srgbClr>
              </a:gs>
              <a:gs pos="60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 name="Title 1">
            <a:extLst>
              <a:ext uri="{FF2B5EF4-FFF2-40B4-BE49-F238E27FC236}">
                <a16:creationId xmlns:a16="http://schemas.microsoft.com/office/drawing/2014/main" id="{74CA25B8-25B8-C53F-6F4E-CD5B4B34F954}"/>
              </a:ext>
            </a:extLst>
          </p:cNvPr>
          <p:cNvSpPr>
            <a:spLocks noGrp="1"/>
          </p:cNvSpPr>
          <p:nvPr>
            <p:ph type="title"/>
          </p:nvPr>
        </p:nvSpPr>
        <p:spPr>
          <a:xfrm>
            <a:off x="6654795" y="1079500"/>
            <a:ext cx="4449086" cy="2138400"/>
          </a:xfrm>
        </p:spPr>
        <p:txBody>
          <a:bodyPr vert="horz" lIns="0" tIns="0" rIns="0" bIns="0" rtlCol="0" anchor="b" anchorCtr="0">
            <a:normAutofit/>
          </a:bodyPr>
          <a:lstStyle/>
          <a:p>
            <a:pPr algn="ctr"/>
            <a:r>
              <a:rPr lang="en-US" dirty="0">
                <a:solidFill>
                  <a:srgbClr val="FFFFFF"/>
                </a:solidFill>
              </a:rPr>
              <a:t>What did you find?</a:t>
            </a:r>
          </a:p>
        </p:txBody>
      </p:sp>
      <p:cxnSp>
        <p:nvCxnSpPr>
          <p:cNvPr id="20" name="Straight Connector 19">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9338"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8360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F2269-49A8-46F8-44FD-B80084043F6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7AB0FD4-2B72-DB4D-81D5-9ACFE0AEE892}"/>
              </a:ext>
            </a:extLst>
          </p:cNvPr>
          <p:cNvSpPr>
            <a:spLocks noGrp="1"/>
          </p:cNvSpPr>
          <p:nvPr>
            <p:ph idx="1"/>
          </p:nvPr>
        </p:nvSpPr>
        <p:spPr>
          <a:xfrm>
            <a:off x="1079500" y="1790700"/>
            <a:ext cx="10622170" cy="3978275"/>
          </a:xfrm>
        </p:spPr>
        <p:txBody>
          <a:bodyPr>
            <a:normAutofit fontScale="92500" lnSpcReduction="10000"/>
          </a:bodyPr>
          <a:lstStyle/>
          <a:p>
            <a:r>
              <a:rPr lang="en-GB" dirty="0"/>
              <a:t>Employing a POP strategy can lower crime and disorder.</a:t>
            </a:r>
          </a:p>
          <a:p>
            <a:endParaRPr lang="en-GB" dirty="0"/>
          </a:p>
          <a:p>
            <a:r>
              <a:rPr lang="en-GB" dirty="0"/>
              <a:t>POP generally had a positive impact on a range of problems and criminal activity, as assessed in different ways.</a:t>
            </a:r>
          </a:p>
          <a:p>
            <a:endParaRPr lang="en-GB" dirty="0"/>
          </a:p>
          <a:p>
            <a:r>
              <a:rPr lang="en-GB" dirty="0"/>
              <a:t>When using a POP approach to lessen crime or disorder, it is crucial to take into account the implementation issues raised.</a:t>
            </a:r>
          </a:p>
          <a:p>
            <a:endParaRPr lang="en-GB" dirty="0"/>
          </a:p>
          <a:p>
            <a:r>
              <a:rPr lang="en-GB" dirty="0"/>
              <a:t>Employing a POP strategy in </a:t>
            </a:r>
            <a:r>
              <a:rPr lang="en-GB" b="1" dirty="0"/>
              <a:t>hot spots </a:t>
            </a:r>
            <a:r>
              <a:rPr lang="en-GB" dirty="0"/>
              <a:t>can be particularly successful.</a:t>
            </a:r>
          </a:p>
        </p:txBody>
      </p:sp>
    </p:spTree>
    <p:extLst>
      <p:ext uri="{BB962C8B-B14F-4D97-AF65-F5344CB8AC3E}">
        <p14:creationId xmlns:p14="http://schemas.microsoft.com/office/powerpoint/2010/main" val="42370002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42F9-2E75-864F-815F-992D1D9A11DD}"/>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A43C23D3-F854-ABBC-FFAA-FF9D049FD5E2}"/>
              </a:ext>
            </a:extLst>
          </p:cNvPr>
          <p:cNvSpPr>
            <a:spLocks noGrp="1"/>
          </p:cNvSpPr>
          <p:nvPr>
            <p:ph idx="1"/>
          </p:nvPr>
        </p:nvSpPr>
        <p:spPr/>
        <p:txBody>
          <a:bodyPr>
            <a:normAutofit fontScale="47500" lnSpcReduction="20000"/>
          </a:bodyPr>
          <a:lstStyle/>
          <a:p>
            <a:pPr marL="0" indent="0">
              <a:buNone/>
            </a:pPr>
            <a:r>
              <a:rPr lang="en-GB" dirty="0"/>
              <a:t>Hinkle, J., Weisburd, D., Telep, C. and Petersen, K., (2020) 'Problem-oriented policing for reducing crime and disorder: An updated systematic review and meta-analysis'(opens an external website in the same tab), Campbell Systematic Reviews (16).</a:t>
            </a:r>
          </a:p>
          <a:p>
            <a:pPr marL="0" indent="0">
              <a:buNone/>
            </a:pPr>
            <a:r>
              <a:rPr lang="en-GB" dirty="0"/>
              <a:t>Bowers K and others. (2011). Spatial displacement and diffusion of benefits among geographically focused policing initiatives. Campbell Systematic Reviews 2011. </a:t>
            </a:r>
          </a:p>
          <a:p>
            <a:pPr marL="0" indent="0">
              <a:buNone/>
            </a:pPr>
            <a:endParaRPr lang="en-GB" dirty="0"/>
          </a:p>
          <a:p>
            <a:pPr marL="0" indent="0">
              <a:buNone/>
            </a:pPr>
            <a:r>
              <a:rPr lang="en-GB" dirty="0"/>
              <a:t>Braga A, Turchan B and Papachristos A. (2019). 'Hot spots policing of small geographic areas effects on crime'. Campbell Systematic Reviews, 15:3.</a:t>
            </a:r>
          </a:p>
          <a:p>
            <a:pPr marL="0" indent="0">
              <a:buNone/>
            </a:pPr>
            <a:endParaRPr lang="en-GB" dirty="0"/>
          </a:p>
          <a:p>
            <a:pPr marL="0" indent="0">
              <a:buNone/>
            </a:pPr>
            <a:r>
              <a:rPr lang="en-GB" dirty="0"/>
              <a:t>Bullock K, Erol R and Tilley N. (2006). 'Problem Oriented Policing and Partnerships'. Chapter 3. Routledge: London.</a:t>
            </a:r>
          </a:p>
          <a:p>
            <a:pPr marL="0" indent="0">
              <a:buNone/>
            </a:pPr>
            <a:endParaRPr lang="en-GB" dirty="0"/>
          </a:p>
          <a:p>
            <a:pPr marL="0" indent="0">
              <a:buNone/>
            </a:pPr>
            <a:r>
              <a:rPr lang="en-GB" dirty="0"/>
              <a:t>Read T and Tilley N. (2000). 'Not Rocket Science? Problem-solving and Crime reduction.' Crime reduction research series paper 6. Home Office: London. </a:t>
            </a:r>
          </a:p>
          <a:p>
            <a:pPr marL="0" indent="0">
              <a:buNone/>
            </a:pPr>
            <a:endParaRPr lang="en-GB" dirty="0"/>
          </a:p>
          <a:p>
            <a:pPr marL="0" indent="0">
              <a:buNone/>
            </a:pPr>
            <a:r>
              <a:rPr lang="en-GB" dirty="0"/>
              <a:t>Sidebottom A and others. (2020). 'Problem-Oriented Policing in England and Wales 2019'. Problem Solving and Demand Reduction Programme: South Yorkshire.</a:t>
            </a:r>
          </a:p>
          <a:p>
            <a:pPr marL="0" indent="0">
              <a:buNone/>
            </a:pPr>
            <a:endParaRPr lang="en-GB" dirty="0"/>
          </a:p>
          <a:p>
            <a:pPr marL="0" indent="0">
              <a:buNone/>
            </a:pPr>
            <a:r>
              <a:rPr lang="en-GB" dirty="0"/>
              <a:t>Weisburd D and others. (2008). 'The effects of problem-oriented policing on crime and disorder'. Campbell Systematic Reviews, (14).</a:t>
            </a:r>
          </a:p>
        </p:txBody>
      </p:sp>
    </p:spTree>
    <p:extLst>
      <p:ext uri="{BB962C8B-B14F-4D97-AF65-F5344CB8AC3E}">
        <p14:creationId xmlns:p14="http://schemas.microsoft.com/office/powerpoint/2010/main" val="30033279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0E09E-9A26-7A02-599B-24C6D045657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B4AFA9D-7056-389E-1F2E-9D4E257E9E0B}"/>
              </a:ext>
            </a:extLst>
          </p:cNvPr>
          <p:cNvSpPr>
            <a:spLocks noGrp="1"/>
          </p:cNvSpPr>
          <p:nvPr>
            <p:ph idx="1"/>
          </p:nvPr>
        </p:nvSpPr>
        <p:spPr>
          <a:xfrm>
            <a:off x="1079499" y="1790700"/>
            <a:ext cx="11364291" cy="3978275"/>
          </a:xfrm>
        </p:spPr>
        <p:txBody>
          <a:bodyPr/>
          <a:lstStyle/>
          <a:p>
            <a:r>
              <a:rPr lang="en-GB" dirty="0"/>
              <a:t>Collage of Policing (2020) Problem-oriented policing. Available at: </a:t>
            </a:r>
            <a:r>
              <a:rPr lang="en-GB" dirty="0">
                <a:hlinkClick r:id="rId2"/>
              </a:rPr>
              <a:t>Problem-oriented policing | College of Policing</a:t>
            </a:r>
            <a:endParaRPr lang="en-GB" dirty="0"/>
          </a:p>
          <a:p>
            <a:r>
              <a:rPr lang="en-GB" dirty="0"/>
              <a:t>Collage of Policing (2023) Crime Reduction Toolkit. Available at: </a:t>
            </a:r>
            <a:r>
              <a:rPr lang="en-GB" dirty="0">
                <a:hlinkClick r:id="rId3"/>
              </a:rPr>
              <a:t>https://www.college.police.uk/research/crime-reduction-toolkit/about-toolkit-emmie</a:t>
            </a:r>
            <a:r>
              <a:rPr lang="en-GB" dirty="0"/>
              <a:t> </a:t>
            </a:r>
          </a:p>
          <a:p>
            <a:endParaRPr lang="en-GB" dirty="0"/>
          </a:p>
          <a:p>
            <a:pPr marL="0" indent="0">
              <a:buNone/>
            </a:pPr>
            <a:r>
              <a:rPr lang="en-GB" b="1" dirty="0"/>
              <a:t>Video Links:</a:t>
            </a:r>
          </a:p>
          <a:p>
            <a:pPr marL="0" indent="0">
              <a:buNone/>
            </a:pPr>
            <a:r>
              <a:rPr lang="en-GB" dirty="0"/>
              <a:t>What is response? Problem solving with the SARA model: https://www.youtube.com/watch?v=1nx7Tjnjv5E-</a:t>
            </a:r>
          </a:p>
        </p:txBody>
      </p:sp>
    </p:spTree>
    <p:extLst>
      <p:ext uri="{BB962C8B-B14F-4D97-AF65-F5344CB8AC3E}">
        <p14:creationId xmlns:p14="http://schemas.microsoft.com/office/powerpoint/2010/main" val="889927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3" name="Freeform: Shape 12">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5" name="Freeform: Shape 14">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6" name="Straight Connector 15">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8" name="Rectangle 17">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ABAD62-4EAC-96A4-FAD4-DD41820811B4}"/>
              </a:ext>
            </a:extLst>
          </p:cNvPr>
          <p:cNvSpPr>
            <a:spLocks noGrp="1"/>
          </p:cNvSpPr>
          <p:nvPr>
            <p:ph type="title"/>
          </p:nvPr>
        </p:nvSpPr>
        <p:spPr>
          <a:xfrm>
            <a:off x="1084235" y="1007734"/>
            <a:ext cx="10023531" cy="430887"/>
          </a:xfrm>
        </p:spPr>
        <p:txBody>
          <a:bodyPr vert="horz" lIns="0" tIns="0" rIns="0" bIns="0" rtlCol="0" anchor="b" anchorCtr="0">
            <a:normAutofit/>
          </a:bodyPr>
          <a:lstStyle/>
          <a:p>
            <a:pPr algn="ctr">
              <a:lnSpc>
                <a:spcPct val="90000"/>
              </a:lnSpc>
            </a:pPr>
            <a:r>
              <a:rPr lang="en-US" sz="1500" dirty="0"/>
              <a:t>Opportunity for Questions</a:t>
            </a:r>
            <a:br>
              <a:rPr lang="en-US" sz="1500" dirty="0"/>
            </a:br>
            <a:endParaRPr lang="en-US" sz="1500" dirty="0"/>
          </a:p>
        </p:txBody>
      </p:sp>
      <p:cxnSp>
        <p:nvCxnSpPr>
          <p:cNvPr id="20" name="Straight Connector 19">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1911592"/>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Help">
            <a:extLst>
              <a:ext uri="{FF2B5EF4-FFF2-40B4-BE49-F238E27FC236}">
                <a16:creationId xmlns:a16="http://schemas.microsoft.com/office/drawing/2014/main" id="{37DECDAF-8B20-2781-8D2C-B8005DCFC5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24425" y="3429000"/>
            <a:ext cx="2339975" cy="2339975"/>
          </a:xfrm>
          <a:prstGeom prst="rect">
            <a:avLst/>
          </a:prstGeom>
        </p:spPr>
      </p:pic>
    </p:spTree>
    <p:extLst>
      <p:ext uri="{BB962C8B-B14F-4D97-AF65-F5344CB8AC3E}">
        <p14:creationId xmlns:p14="http://schemas.microsoft.com/office/powerpoint/2010/main" val="4128039075"/>
      </p:ext>
    </p:extLst>
  </p:cSld>
  <p:clrMapOvr>
    <a:masterClrMapping/>
  </p:clrMapOvr>
</p:sld>
</file>

<file path=ppt/theme/theme1.xml><?xml version="1.0" encoding="utf-8"?>
<a:theme xmlns:a="http://schemas.openxmlformats.org/drawingml/2006/main" name="LeafVTI">
  <a:themeElements>
    <a:clrScheme name="AnalogousFromLightSeedRightStep">
      <a:dk1>
        <a:srgbClr val="000000"/>
      </a:dk1>
      <a:lt1>
        <a:srgbClr val="FFFFFF"/>
      </a:lt1>
      <a:dk2>
        <a:srgbClr val="22363D"/>
      </a:dk2>
      <a:lt2>
        <a:srgbClr val="E2E7E8"/>
      </a:lt2>
      <a:accent1>
        <a:srgbClr val="D88F84"/>
      </a:accent1>
      <a:accent2>
        <a:srgbClr val="CC9A5D"/>
      </a:accent2>
      <a:accent3>
        <a:srgbClr val="A9A767"/>
      </a:accent3>
      <a:accent4>
        <a:srgbClr val="8CAD57"/>
      </a:accent4>
      <a:accent5>
        <a:srgbClr val="77B268"/>
      </a:accent5>
      <a:accent6>
        <a:srgbClr val="5CB66F"/>
      </a:accent6>
      <a:hlink>
        <a:srgbClr val="598C93"/>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1a80af05e95d20f545fd438bc4c933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da077cf427519560f75a008f2ba8f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00E211-3381-4CDE-81B7-584BD4085B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6145C4-FA3F-47B5-B261-6BC461A2FC32}">
  <ds:schemaRefs>
    <ds:schemaRef ds:uri="http://schemas.microsoft.com/office/2006/documentManagement/types"/>
    <ds:schemaRef ds:uri="04c7059f-bde8-4ce9-bb0f-e52888740953"/>
    <ds:schemaRef ds:uri="http://schemas.microsoft.com/office/infopath/2007/PartnerControls"/>
    <ds:schemaRef ds:uri="http://www.w3.org/XML/1998/namespace"/>
    <ds:schemaRef ds:uri="http://schemas.microsoft.com/office/2006/metadata/properties"/>
    <ds:schemaRef ds:uri="http://purl.org/dc/elements/1.1/"/>
    <ds:schemaRef ds:uri="http://purl.org/dc/dcmitype/"/>
    <ds:schemaRef ds:uri="http://schemas.openxmlformats.org/package/2006/metadata/core-properties"/>
    <ds:schemaRef ds:uri="d8e79d84-78fb-44a9-92e9-d04bdd8f0359"/>
    <ds:schemaRef ds:uri="http://purl.org/dc/terms/"/>
  </ds:schemaRefs>
</ds:datastoreItem>
</file>

<file path=customXml/itemProps3.xml><?xml version="1.0" encoding="utf-8"?>
<ds:datastoreItem xmlns:ds="http://schemas.openxmlformats.org/officeDocument/2006/customXml" ds:itemID="{57284703-90B8-4EE6-A706-A2566121E0D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476</TotalTime>
  <Words>1921</Words>
  <Application>Microsoft Office PowerPoint</Application>
  <PresentationFormat>Widescreen</PresentationFormat>
  <Paragraphs>144</Paragraphs>
  <Slides>26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Avenir Next LT Pro Light</vt:lpstr>
      <vt:lpstr>Rockwell Nova Light</vt:lpstr>
      <vt:lpstr>Wingdings</vt:lpstr>
      <vt:lpstr>LeafVTI</vt:lpstr>
      <vt:lpstr>Evidenced Based Policing- Week 3</vt:lpstr>
      <vt:lpstr>Recap</vt:lpstr>
      <vt:lpstr>What did we cover in last week's workshop?</vt:lpstr>
      <vt:lpstr>Learning objectives</vt:lpstr>
      <vt:lpstr>Relevance to assignment </vt:lpstr>
      <vt:lpstr>Introduction to problem-orientated policing (POP) </vt:lpstr>
      <vt:lpstr>PowerPoint Presentation</vt:lpstr>
      <vt:lpstr>hot spots policing</vt:lpstr>
      <vt:lpstr>How it works? </vt:lpstr>
      <vt:lpstr>SARA </vt:lpstr>
      <vt:lpstr>What is response? Problem solving with the SARA model: </vt:lpstr>
      <vt:lpstr>The SARA model employs four stages.</vt:lpstr>
      <vt:lpstr>How effective is the impact of ‘POP’ on crime?</vt:lpstr>
      <vt:lpstr>Effect – how effective is it?</vt:lpstr>
      <vt:lpstr>how does it work?</vt:lpstr>
      <vt:lpstr>What are the issues with Problem-Oriented Policing (POP)?</vt:lpstr>
      <vt:lpstr>Potential challenges</vt:lpstr>
      <vt:lpstr>Potential challenges….</vt:lpstr>
      <vt:lpstr>Crime Reduction Toolkit </vt:lpstr>
      <vt:lpstr>EMMIE</vt:lpstr>
      <vt:lpstr>What crime reduction interventions are utilised in the uk?</vt:lpstr>
      <vt:lpstr>What did you find?</vt:lpstr>
      <vt:lpstr>Summary</vt:lpstr>
      <vt:lpstr>Further Reading </vt:lpstr>
      <vt:lpstr>References</vt:lpstr>
      <vt:lpstr>Opportunity for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Evidenced Based Policing- Week 3</dc:title>
  <dc:creator>Laura Humphries</dc:creator>
  <cp:lastModifiedBy>Laura Humphries</cp:lastModifiedBy>
  <cp:revision>2</cp:revision>
  <dcterms:created xsi:type="dcterms:W3CDTF">2023-06-08T05:03:02Z</dcterms:created>
  <dcterms:modified xsi:type="dcterms:W3CDTF">2023-06-15T08:26:31Z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