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57" r:id="rId4"/>
    <p:sldId id="258"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00C764-7F2A-4A53-A8D5-7E93564260D1}" v="3801" dt="2022-01-10T00:47:20.360"/>
    <p1510:client id="{C27117FC-B2B1-4CE3-9C57-9B137F9D3628}" v="824" dt="2022-01-10T01:14:20.67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09/01/2022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09/01/2022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09/01/2022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09/01/2022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09/01/2022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09/01/2022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powerupedu.com/virtual-learning-environments-professional-learning-program/" TargetMode="External"/><Relationship Id="rId2" Type="http://schemas.openxmlformats.org/officeDocument/2006/relationships/hyperlink" Target="http://surroundyourselfwithenglisheveninlibya.weebly.com/virtual-learning-environment-vle.html" TargetMode="External"/><Relationship Id="rId1" Type="http://schemas.openxmlformats.org/officeDocument/2006/relationships/slideLayout" Target="../slideLayouts/slideLayout2.xml"/><Relationship Id="rId6" Type="http://schemas.openxmlformats.org/officeDocument/2006/relationships/hyperlink" Target="https://www.learningladders.info/news/what-is-a-vle/" TargetMode="External"/><Relationship Id="rId5" Type="http://schemas.openxmlformats.org/officeDocument/2006/relationships/hyperlink" Target="https://optimatraining.co.uk/virtual-classroom-added-to-learning-zone/" TargetMode="External"/><Relationship Id="rId4" Type="http://schemas.openxmlformats.org/officeDocument/2006/relationships/hyperlink" Target="https://funtech.co.uk/latest/benefits-virtual-learning-environments-classroo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600">
                <a:cs typeface="Calibri Light"/>
              </a:rPr>
              <a:t>The impact of virtual learning environment on the learning experience of the students at UWTSD London Campus</a:t>
            </a:r>
          </a:p>
        </p:txBody>
      </p:sp>
      <p:sp>
        <p:nvSpPr>
          <p:cNvPr id="3" name="Subtitle 2"/>
          <p:cNvSpPr>
            <a:spLocks noGrp="1"/>
          </p:cNvSpPr>
          <p:nvPr>
            <p:ph type="subTitle" idx="1"/>
          </p:nvPr>
        </p:nvSpPr>
        <p:spPr>
          <a:xfrm>
            <a:off x="1524000" y="4605647"/>
            <a:ext cx="9144000" cy="652153"/>
          </a:xfrm>
        </p:spPr>
        <p:txBody>
          <a:bodyPr vert="horz" lIns="91440" tIns="45720" rIns="91440" bIns="45720" rtlCol="0" anchor="t">
            <a:noAutofit/>
          </a:bodyPr>
          <a:lstStyle/>
          <a:p>
            <a:r>
              <a:rPr lang="en-GB" sz="2800">
                <a:cs typeface="Calibri"/>
              </a:rPr>
              <a:t>Jilin Rashid Quadi</a:t>
            </a:r>
          </a:p>
          <a:p>
            <a:r>
              <a:rPr lang="en-GB" sz="2800">
                <a:cs typeface="Calibri"/>
              </a:rPr>
              <a:t>Student ID: 2114955</a:t>
            </a:r>
          </a:p>
        </p:txBody>
      </p:sp>
      <p:sp>
        <p:nvSpPr>
          <p:cNvPr id="4" name="Rectangle 3">
            <a:extLst>
              <a:ext uri="{FF2B5EF4-FFF2-40B4-BE49-F238E27FC236}">
                <a16:creationId xmlns:a16="http://schemas.microsoft.com/office/drawing/2014/main" id="{96005573-C519-45E3-A2B4-80870CF91988}"/>
              </a:ext>
            </a:extLst>
          </p:cNvPr>
          <p:cNvSpPr/>
          <p:nvPr/>
        </p:nvSpPr>
        <p:spPr>
          <a:xfrm>
            <a:off x="4458628" y="3631581"/>
            <a:ext cx="3271025" cy="55755"/>
          </a:xfrm>
          <a:prstGeom prst="rect">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FC079-6055-4ED2-B8EF-C603557DED88}"/>
              </a:ext>
            </a:extLst>
          </p:cNvPr>
          <p:cNvSpPr>
            <a:spLocks noGrp="1"/>
          </p:cNvSpPr>
          <p:nvPr>
            <p:ph type="title"/>
          </p:nvPr>
        </p:nvSpPr>
        <p:spPr/>
        <p:txBody>
          <a:bodyPr/>
          <a:lstStyle/>
          <a:p>
            <a:r>
              <a:rPr lang="en-GB">
                <a:cs typeface="Calibri Light"/>
              </a:rPr>
              <a:t>Contents</a:t>
            </a:r>
          </a:p>
        </p:txBody>
      </p:sp>
      <p:sp>
        <p:nvSpPr>
          <p:cNvPr id="3" name="Content Placeholder 2">
            <a:extLst>
              <a:ext uri="{FF2B5EF4-FFF2-40B4-BE49-F238E27FC236}">
                <a16:creationId xmlns:a16="http://schemas.microsoft.com/office/drawing/2014/main" id="{1BDB8CA0-956D-4225-9E9A-432AF48B33D2}"/>
              </a:ext>
            </a:extLst>
          </p:cNvPr>
          <p:cNvSpPr>
            <a:spLocks noGrp="1"/>
          </p:cNvSpPr>
          <p:nvPr>
            <p:ph idx="1"/>
          </p:nvPr>
        </p:nvSpPr>
        <p:spPr/>
        <p:txBody>
          <a:bodyPr vert="horz" lIns="91440" tIns="45720" rIns="91440" bIns="45720" rtlCol="0" anchor="t">
            <a:normAutofit fontScale="85000" lnSpcReduction="20000"/>
          </a:bodyPr>
          <a:lstStyle/>
          <a:p>
            <a:r>
              <a:rPr lang="en-GB">
                <a:cs typeface="Calibri"/>
              </a:rPr>
              <a:t>Introduction</a:t>
            </a:r>
          </a:p>
          <a:p>
            <a:r>
              <a:rPr lang="en-GB">
                <a:cs typeface="Calibri"/>
              </a:rPr>
              <a:t>Rational</a:t>
            </a:r>
          </a:p>
          <a:p>
            <a:r>
              <a:rPr lang="en-GB">
                <a:cs typeface="Calibri"/>
              </a:rPr>
              <a:t>Research objective</a:t>
            </a:r>
          </a:p>
          <a:p>
            <a:r>
              <a:rPr lang="en-GB">
                <a:cs typeface="Calibri"/>
              </a:rPr>
              <a:t>Research Methodology</a:t>
            </a:r>
          </a:p>
          <a:p>
            <a:r>
              <a:rPr lang="en-GB">
                <a:cs typeface="Calibri"/>
              </a:rPr>
              <a:t>Qualitative, Quantitative and combined approach</a:t>
            </a:r>
          </a:p>
          <a:p>
            <a:r>
              <a:rPr lang="en-GB">
                <a:cs typeface="Calibri"/>
              </a:rPr>
              <a:t>Data, Primary and secondary data</a:t>
            </a:r>
          </a:p>
          <a:p>
            <a:r>
              <a:rPr lang="en-GB">
                <a:cs typeface="Calibri"/>
              </a:rPr>
              <a:t>Data collection process</a:t>
            </a:r>
          </a:p>
          <a:p>
            <a:r>
              <a:rPr lang="en-GB">
                <a:cs typeface="Calibri"/>
              </a:rPr>
              <a:t>Population, Sample and sample size</a:t>
            </a:r>
          </a:p>
          <a:p>
            <a:r>
              <a:rPr lang="en-GB">
                <a:cs typeface="Calibri"/>
              </a:rPr>
              <a:t>Ethics in data collection</a:t>
            </a:r>
          </a:p>
          <a:p>
            <a:r>
              <a:rPr lang="en-GB">
                <a:cs typeface="Calibri"/>
              </a:rPr>
              <a:t>Conclusion</a:t>
            </a:r>
          </a:p>
          <a:p>
            <a:r>
              <a:rPr lang="en-GB">
                <a:cs typeface="Calibri"/>
              </a:rPr>
              <a:t>Reference</a:t>
            </a:r>
          </a:p>
        </p:txBody>
      </p:sp>
      <p:pic>
        <p:nvPicPr>
          <p:cNvPr id="4" name="Picture 4">
            <a:extLst>
              <a:ext uri="{FF2B5EF4-FFF2-40B4-BE49-F238E27FC236}">
                <a16:creationId xmlns:a16="http://schemas.microsoft.com/office/drawing/2014/main" id="{1E156086-BB7B-4305-8F00-D5EDF8EAFC2B}"/>
              </a:ext>
            </a:extLst>
          </p:cNvPr>
          <p:cNvPicPr>
            <a:picLocks noChangeAspect="1"/>
          </p:cNvPicPr>
          <p:nvPr/>
        </p:nvPicPr>
        <p:blipFill>
          <a:blip r:embed="rId2"/>
          <a:stretch>
            <a:fillRect/>
          </a:stretch>
        </p:blipFill>
        <p:spPr>
          <a:xfrm>
            <a:off x="8199863" y="251840"/>
            <a:ext cx="3468029" cy="4096196"/>
          </a:xfrm>
          <a:prstGeom prst="rect">
            <a:avLst/>
          </a:prstGeom>
        </p:spPr>
      </p:pic>
    </p:spTree>
    <p:extLst>
      <p:ext uri="{BB962C8B-B14F-4D97-AF65-F5344CB8AC3E}">
        <p14:creationId xmlns:p14="http://schemas.microsoft.com/office/powerpoint/2010/main" val="15523045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D7F31-C32C-4F6A-84E8-9C3C7EDD871F}"/>
              </a:ext>
            </a:extLst>
          </p:cNvPr>
          <p:cNvSpPr>
            <a:spLocks noGrp="1"/>
          </p:cNvSpPr>
          <p:nvPr>
            <p:ph type="title"/>
          </p:nvPr>
        </p:nvSpPr>
        <p:spPr/>
        <p:txBody>
          <a:bodyPr/>
          <a:lstStyle/>
          <a:p>
            <a:r>
              <a:rPr lang="en-GB">
                <a:cs typeface="Calibri Light"/>
              </a:rPr>
              <a:t>Introduction</a:t>
            </a:r>
            <a:endParaRPr lang="en-GB"/>
          </a:p>
        </p:txBody>
      </p:sp>
      <p:sp>
        <p:nvSpPr>
          <p:cNvPr id="3" name="Content Placeholder 2">
            <a:extLst>
              <a:ext uri="{FF2B5EF4-FFF2-40B4-BE49-F238E27FC236}">
                <a16:creationId xmlns:a16="http://schemas.microsoft.com/office/drawing/2014/main" id="{A315CD26-38C7-4D28-96AF-132727426666}"/>
              </a:ext>
            </a:extLst>
          </p:cNvPr>
          <p:cNvSpPr>
            <a:spLocks noGrp="1"/>
          </p:cNvSpPr>
          <p:nvPr>
            <p:ph idx="1"/>
          </p:nvPr>
        </p:nvSpPr>
        <p:spPr/>
        <p:txBody>
          <a:bodyPr vert="horz" lIns="91440" tIns="45720" rIns="91440" bIns="45720" rtlCol="0" anchor="t">
            <a:normAutofit/>
          </a:bodyPr>
          <a:lstStyle/>
          <a:p>
            <a:pPr marL="0" indent="0">
              <a:buNone/>
            </a:pPr>
            <a:r>
              <a:rPr lang="en-GB">
                <a:cs typeface="Calibri" panose="020F0502020204030204"/>
              </a:rPr>
              <a:t>A virtual learning environment in educational technology is a web based platform for the digital aspects of courses of study, usually within educational institutions. Virtual learning environment were introduced to progress student from passive to active learner. Active learning promotes the critical thinking skills essential for the use of classroom acquired knowledge into the setting. </a:t>
            </a:r>
          </a:p>
        </p:txBody>
      </p:sp>
      <p:pic>
        <p:nvPicPr>
          <p:cNvPr id="4" name="Picture 4" descr="A picture containing text, wall&#10;&#10;Description automatically generated">
            <a:extLst>
              <a:ext uri="{FF2B5EF4-FFF2-40B4-BE49-F238E27FC236}">
                <a16:creationId xmlns:a16="http://schemas.microsoft.com/office/drawing/2014/main" id="{1CE0096D-C270-43E4-945C-C4A7475E9173}"/>
              </a:ext>
            </a:extLst>
          </p:cNvPr>
          <p:cNvPicPr>
            <a:picLocks noChangeAspect="1"/>
          </p:cNvPicPr>
          <p:nvPr/>
        </p:nvPicPr>
        <p:blipFill>
          <a:blip r:embed="rId2"/>
          <a:stretch>
            <a:fillRect/>
          </a:stretch>
        </p:blipFill>
        <p:spPr>
          <a:xfrm>
            <a:off x="8701668" y="3897351"/>
            <a:ext cx="2743200" cy="2743200"/>
          </a:xfrm>
          <a:prstGeom prst="rect">
            <a:avLst/>
          </a:prstGeom>
        </p:spPr>
      </p:pic>
    </p:spTree>
    <p:extLst>
      <p:ext uri="{BB962C8B-B14F-4D97-AF65-F5344CB8AC3E}">
        <p14:creationId xmlns:p14="http://schemas.microsoft.com/office/powerpoint/2010/main" val="40075816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70ADD-47EE-4B98-BE74-86CA1F2B3765}"/>
              </a:ext>
            </a:extLst>
          </p:cNvPr>
          <p:cNvSpPr>
            <a:spLocks noGrp="1"/>
          </p:cNvSpPr>
          <p:nvPr>
            <p:ph type="title"/>
          </p:nvPr>
        </p:nvSpPr>
        <p:spPr/>
        <p:txBody>
          <a:bodyPr/>
          <a:lstStyle/>
          <a:p>
            <a:r>
              <a:rPr lang="en-GB">
                <a:cs typeface="Calibri Light"/>
              </a:rPr>
              <a:t>Rational</a:t>
            </a:r>
            <a:endParaRPr lang="en-GB"/>
          </a:p>
        </p:txBody>
      </p:sp>
      <p:sp>
        <p:nvSpPr>
          <p:cNvPr id="3" name="Content Placeholder 2">
            <a:extLst>
              <a:ext uri="{FF2B5EF4-FFF2-40B4-BE49-F238E27FC236}">
                <a16:creationId xmlns:a16="http://schemas.microsoft.com/office/drawing/2014/main" id="{D4C9F401-2A30-4E29-A17F-C8D8860851B3}"/>
              </a:ext>
            </a:extLst>
          </p:cNvPr>
          <p:cNvSpPr>
            <a:spLocks noGrp="1"/>
          </p:cNvSpPr>
          <p:nvPr>
            <p:ph idx="1"/>
          </p:nvPr>
        </p:nvSpPr>
        <p:spPr/>
        <p:txBody>
          <a:bodyPr vert="horz" lIns="91440" tIns="45720" rIns="91440" bIns="45720" rtlCol="0" anchor="t">
            <a:normAutofit/>
          </a:bodyPr>
          <a:lstStyle/>
          <a:p>
            <a:pPr marL="0" indent="0">
              <a:buNone/>
            </a:pPr>
            <a:r>
              <a:rPr lang="en-GB">
                <a:cs typeface="Calibri" panose="020F0502020204030204"/>
              </a:rPr>
              <a:t>Virtually all of these studies found that online instruction resulted in lower student performance relative to in- person instruction. </a:t>
            </a:r>
            <a:endParaRPr lang="en-US"/>
          </a:p>
          <a:p>
            <a:pPr>
              <a:buNone/>
            </a:pPr>
            <a:endParaRPr lang="en-GB" b="1"/>
          </a:p>
          <a:p>
            <a:pPr>
              <a:buNone/>
            </a:pPr>
            <a:r>
              <a:rPr lang="en-GB" b="1"/>
              <a:t>1. Increased inclusivity</a:t>
            </a:r>
            <a:endParaRPr lang="en-GB">
              <a:cs typeface="Calibri"/>
            </a:endParaRPr>
          </a:p>
          <a:p>
            <a:pPr>
              <a:buNone/>
            </a:pPr>
            <a:r>
              <a:rPr lang="en-GB" sz="1800">
                <a:ea typeface="+mn-lt"/>
                <a:cs typeface="+mn-lt"/>
              </a:rPr>
              <a:t>The first benefit to virtual classroom learning is that shy students will often find virtual classes much better to participate in. It means they don’t have the anxiety that might come by raising a hand in a real classroom with other students watching them.</a:t>
            </a:r>
            <a:endParaRPr lang="en-GB"/>
          </a:p>
          <a:p>
            <a:pPr>
              <a:buNone/>
            </a:pPr>
            <a:r>
              <a:rPr lang="en-GB" b="1"/>
              <a:t>2. Improved accessibility</a:t>
            </a:r>
            <a:endParaRPr lang="en-GB">
              <a:cs typeface="Calibri"/>
            </a:endParaRPr>
          </a:p>
          <a:p>
            <a:pPr>
              <a:buNone/>
            </a:pPr>
            <a:r>
              <a:rPr lang="en-GB" sz="1800">
                <a:ea typeface="+mn-lt"/>
                <a:cs typeface="+mn-lt"/>
              </a:rPr>
              <a:t>Virtual classrooms are accessible to any child providing they have access to a computer and stable internet connection. It doesn’t matter what their mobility is like, they are able to login to a virtual classroom and start learning.</a:t>
            </a:r>
            <a:endParaRPr lang="en-GB" sz="1800"/>
          </a:p>
          <a:p>
            <a:pPr marL="0" indent="0">
              <a:buNone/>
            </a:pPr>
            <a:endParaRPr lang="en-GB">
              <a:cs typeface="Calibri" panose="020F0502020204030204"/>
            </a:endParaRPr>
          </a:p>
        </p:txBody>
      </p:sp>
    </p:spTree>
    <p:extLst>
      <p:ext uri="{BB962C8B-B14F-4D97-AF65-F5344CB8AC3E}">
        <p14:creationId xmlns:p14="http://schemas.microsoft.com/office/powerpoint/2010/main" val="7215651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7FFFF488-2711-4000-91AD-B016D4A2C8D6}"/>
              </a:ext>
            </a:extLst>
          </p:cNvPr>
          <p:cNvPicPr>
            <a:picLocks noChangeAspect="1"/>
          </p:cNvPicPr>
          <p:nvPr/>
        </p:nvPicPr>
        <p:blipFill>
          <a:blip r:embed="rId2"/>
          <a:stretch>
            <a:fillRect/>
          </a:stretch>
        </p:blipFill>
        <p:spPr>
          <a:xfrm>
            <a:off x="6053254" y="4040238"/>
            <a:ext cx="5029198" cy="1927744"/>
          </a:xfrm>
          <a:prstGeom prst="rect">
            <a:avLst/>
          </a:prstGeom>
        </p:spPr>
      </p:pic>
      <p:sp>
        <p:nvSpPr>
          <p:cNvPr id="3" name="Content Placeholder 2">
            <a:extLst>
              <a:ext uri="{FF2B5EF4-FFF2-40B4-BE49-F238E27FC236}">
                <a16:creationId xmlns:a16="http://schemas.microsoft.com/office/drawing/2014/main" id="{DEB9C11E-6861-49B4-8D13-20F2EB95A62A}"/>
              </a:ext>
            </a:extLst>
          </p:cNvPr>
          <p:cNvSpPr>
            <a:spLocks noGrp="1"/>
          </p:cNvSpPr>
          <p:nvPr>
            <p:ph idx="1"/>
          </p:nvPr>
        </p:nvSpPr>
        <p:spPr>
          <a:xfrm>
            <a:off x="838200" y="756967"/>
            <a:ext cx="10515600" cy="5419996"/>
          </a:xfrm>
        </p:spPr>
        <p:txBody>
          <a:bodyPr vert="horz" lIns="91440" tIns="45720" rIns="91440" bIns="45720" rtlCol="0" anchor="t">
            <a:normAutofit/>
          </a:bodyPr>
          <a:lstStyle/>
          <a:p>
            <a:pPr>
              <a:buNone/>
            </a:pPr>
            <a:r>
              <a:rPr lang="en-GB" b="1"/>
              <a:t>3. Community and relationship building</a:t>
            </a:r>
            <a:endParaRPr lang="en-US"/>
          </a:p>
          <a:p>
            <a:pPr>
              <a:buNone/>
            </a:pPr>
            <a:r>
              <a:rPr lang="en-GB" sz="1800">
                <a:ea typeface="+mn-lt"/>
                <a:cs typeface="+mn-lt"/>
              </a:rPr>
              <a:t>Another benefit to virtual classroom learning environments is that they also let kids build relationships with other children they share interests with.</a:t>
            </a:r>
            <a:endParaRPr lang="en-GB" sz="1800">
              <a:cs typeface="Calibri"/>
            </a:endParaRPr>
          </a:p>
          <a:p>
            <a:pPr>
              <a:buNone/>
            </a:pPr>
            <a:r>
              <a:rPr lang="en-GB" b="1"/>
              <a:t>4. Cost savings</a:t>
            </a:r>
            <a:endParaRPr lang="en-GB"/>
          </a:p>
          <a:p>
            <a:pPr>
              <a:buNone/>
            </a:pPr>
            <a:r>
              <a:rPr lang="en-GB" sz="1800">
                <a:ea typeface="+mn-lt"/>
                <a:cs typeface="+mn-lt"/>
              </a:rPr>
              <a:t>There is no need for expensive travel (or even accommodation). As well as saving travel costs, virtual classrooms will also reduce your child’s carbon footprint related to gas and fuel.</a:t>
            </a:r>
            <a:endParaRPr lang="en-GB"/>
          </a:p>
          <a:p>
            <a:pPr>
              <a:buNone/>
            </a:pPr>
            <a:r>
              <a:rPr lang="en-GB" b="1"/>
              <a:t>5. Expanded world view</a:t>
            </a:r>
            <a:endParaRPr lang="en-GB"/>
          </a:p>
          <a:p>
            <a:pPr>
              <a:buNone/>
            </a:pPr>
            <a:r>
              <a:rPr lang="en-GB" sz="1800">
                <a:ea typeface="+mn-lt"/>
                <a:cs typeface="+mn-lt"/>
              </a:rPr>
              <a:t>Kids who learn in virtual classrooms will often get to meet and learn with children from all over the world and from different cultures and backgrounds.</a:t>
            </a:r>
            <a:endParaRPr lang="en-GB"/>
          </a:p>
          <a:p>
            <a:pPr>
              <a:buNone/>
            </a:pPr>
            <a:r>
              <a:rPr lang="en-GB" b="1"/>
              <a:t>6. Improved technical skills</a:t>
            </a:r>
            <a:endParaRPr lang="en-GB"/>
          </a:p>
          <a:p>
            <a:pPr>
              <a:buNone/>
            </a:pPr>
            <a:endParaRPr lang="en-GB" sz="1800">
              <a:cs typeface="Calibri" panose="020F0502020204030204"/>
            </a:endParaRPr>
          </a:p>
          <a:p>
            <a:pPr>
              <a:buNone/>
            </a:pPr>
            <a:endParaRPr lang="en-GB" sz="1800">
              <a:cs typeface="Calibri" panose="020F0502020204030204"/>
            </a:endParaRPr>
          </a:p>
          <a:p>
            <a:pPr marL="0" indent="0">
              <a:buNone/>
            </a:pPr>
            <a:endParaRPr lang="en-GB">
              <a:cs typeface="Calibri" panose="020F0502020204030204"/>
            </a:endParaRPr>
          </a:p>
        </p:txBody>
      </p:sp>
      <p:sp>
        <p:nvSpPr>
          <p:cNvPr id="5" name="TextBox 4">
            <a:extLst>
              <a:ext uri="{FF2B5EF4-FFF2-40B4-BE49-F238E27FC236}">
                <a16:creationId xmlns:a16="http://schemas.microsoft.com/office/drawing/2014/main" id="{9D14F328-109E-4A67-8292-D1AF2D77C93A}"/>
              </a:ext>
            </a:extLst>
          </p:cNvPr>
          <p:cNvSpPr txBox="1"/>
          <p:nvPr/>
        </p:nvSpPr>
        <p:spPr>
          <a:xfrm>
            <a:off x="970157" y="4687229"/>
            <a:ext cx="521505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By virtue of being on a computer during the virtual lessons, kids can learn new tech skills and become more proficient with the keyboard and applications.</a:t>
            </a:r>
            <a:endParaRPr lang="en-US"/>
          </a:p>
        </p:txBody>
      </p:sp>
    </p:spTree>
    <p:extLst>
      <p:ext uri="{BB962C8B-B14F-4D97-AF65-F5344CB8AC3E}">
        <p14:creationId xmlns:p14="http://schemas.microsoft.com/office/powerpoint/2010/main" val="2733794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B2A2B-CE0A-44C5-B172-B510DBB59545}"/>
              </a:ext>
            </a:extLst>
          </p:cNvPr>
          <p:cNvSpPr>
            <a:spLocks noGrp="1"/>
          </p:cNvSpPr>
          <p:nvPr>
            <p:ph type="title"/>
          </p:nvPr>
        </p:nvSpPr>
        <p:spPr/>
        <p:txBody>
          <a:bodyPr/>
          <a:lstStyle/>
          <a:p>
            <a:r>
              <a:rPr lang="en-GB">
                <a:cs typeface="Calibri Light"/>
              </a:rPr>
              <a:t>Research objective</a:t>
            </a:r>
          </a:p>
        </p:txBody>
      </p:sp>
      <p:sp>
        <p:nvSpPr>
          <p:cNvPr id="3" name="Content Placeholder 2">
            <a:extLst>
              <a:ext uri="{FF2B5EF4-FFF2-40B4-BE49-F238E27FC236}">
                <a16:creationId xmlns:a16="http://schemas.microsoft.com/office/drawing/2014/main" id="{2AEB315B-51C6-41FF-9DDA-9EDF567DFC71}"/>
              </a:ext>
            </a:extLst>
          </p:cNvPr>
          <p:cNvSpPr>
            <a:spLocks noGrp="1"/>
          </p:cNvSpPr>
          <p:nvPr>
            <p:ph idx="1"/>
          </p:nvPr>
        </p:nvSpPr>
        <p:spPr/>
        <p:txBody>
          <a:bodyPr vert="horz" lIns="91440" tIns="45720" rIns="91440" bIns="45720" rtlCol="0" anchor="t">
            <a:normAutofit/>
          </a:bodyPr>
          <a:lstStyle/>
          <a:p>
            <a:pPr marL="0" indent="0">
              <a:buNone/>
            </a:pPr>
            <a:r>
              <a:rPr lang="en-GB">
                <a:cs typeface="Calibri" panose="020F0502020204030204"/>
              </a:rPr>
              <a:t>There are so many virtual learning objects, different people prefer different objects. The best virtual learning platform and toolset online learning, higher education by computer, work place learning program, research effectiveness. A comparative Analysis of student performance in an online and face to face environmental science course from 2009 to 2016:</a:t>
            </a:r>
            <a:endParaRPr lang="en-US"/>
          </a:p>
          <a:p>
            <a:pPr marL="0" indent="0">
              <a:buNone/>
            </a:pPr>
            <a:r>
              <a:rPr lang="en-GB">
                <a:cs typeface="Calibri" panose="020F0502020204030204"/>
              </a:rPr>
              <a:t>Most of the students prefer online education than face to face.</a:t>
            </a:r>
          </a:p>
        </p:txBody>
      </p:sp>
      <p:pic>
        <p:nvPicPr>
          <p:cNvPr id="5" name="Picture 5">
            <a:extLst>
              <a:ext uri="{FF2B5EF4-FFF2-40B4-BE49-F238E27FC236}">
                <a16:creationId xmlns:a16="http://schemas.microsoft.com/office/drawing/2014/main" id="{4EEB86EC-66B8-45DE-A763-06CA983C8589}"/>
              </a:ext>
            </a:extLst>
          </p:cNvPr>
          <p:cNvPicPr>
            <a:picLocks noChangeAspect="1"/>
          </p:cNvPicPr>
          <p:nvPr/>
        </p:nvPicPr>
        <p:blipFill>
          <a:blip r:embed="rId2"/>
          <a:stretch>
            <a:fillRect/>
          </a:stretch>
        </p:blipFill>
        <p:spPr>
          <a:xfrm>
            <a:off x="4547839" y="4876307"/>
            <a:ext cx="3087029" cy="1742434"/>
          </a:xfrm>
          <a:prstGeom prst="rect">
            <a:avLst/>
          </a:prstGeom>
        </p:spPr>
      </p:pic>
    </p:spTree>
    <p:extLst>
      <p:ext uri="{BB962C8B-B14F-4D97-AF65-F5344CB8AC3E}">
        <p14:creationId xmlns:p14="http://schemas.microsoft.com/office/powerpoint/2010/main" val="1341196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C7028-5B7F-4CF1-AEC2-EFAEA02E4503}"/>
              </a:ext>
            </a:extLst>
          </p:cNvPr>
          <p:cNvSpPr>
            <a:spLocks noGrp="1"/>
          </p:cNvSpPr>
          <p:nvPr>
            <p:ph type="title"/>
          </p:nvPr>
        </p:nvSpPr>
        <p:spPr>
          <a:xfrm>
            <a:off x="838200" y="365125"/>
            <a:ext cx="7040137" cy="1344148"/>
          </a:xfrm>
        </p:spPr>
        <p:txBody>
          <a:bodyPr/>
          <a:lstStyle/>
          <a:p>
            <a:r>
              <a:rPr lang="en-GB">
                <a:ea typeface="+mj-lt"/>
                <a:cs typeface="+mj-lt"/>
              </a:rPr>
              <a:t>Research Methodology</a:t>
            </a:r>
          </a:p>
        </p:txBody>
      </p:sp>
      <p:graphicFrame>
        <p:nvGraphicFramePr>
          <p:cNvPr id="7" name="Table 7">
            <a:extLst>
              <a:ext uri="{FF2B5EF4-FFF2-40B4-BE49-F238E27FC236}">
                <a16:creationId xmlns:a16="http://schemas.microsoft.com/office/drawing/2014/main" id="{547016FF-803E-4033-993F-533CE8BA691B}"/>
              </a:ext>
            </a:extLst>
          </p:cNvPr>
          <p:cNvGraphicFramePr>
            <a:graphicFrameLocks noGrp="1"/>
          </p:cNvGraphicFramePr>
          <p:nvPr>
            <p:ph idx="1"/>
            <p:extLst>
              <p:ext uri="{D42A27DB-BD31-4B8C-83A1-F6EECF244321}">
                <p14:modId xmlns:p14="http://schemas.microsoft.com/office/powerpoint/2010/main" val="303086906"/>
              </p:ext>
            </p:extLst>
          </p:nvPr>
        </p:nvGraphicFramePr>
        <p:xfrm>
          <a:off x="836341" y="1793487"/>
          <a:ext cx="6352437" cy="1446644"/>
        </p:xfrm>
        <a:graphic>
          <a:graphicData uri="http://schemas.openxmlformats.org/drawingml/2006/table">
            <a:tbl>
              <a:tblPr firstRow="1" bandRow="1">
                <a:tableStyleId>{5C22544A-7EE6-4342-B048-85BDC9FD1C3A}</a:tableStyleId>
              </a:tblPr>
              <a:tblGrid>
                <a:gridCol w="1270487">
                  <a:extLst>
                    <a:ext uri="{9D8B030D-6E8A-4147-A177-3AD203B41FA5}">
                      <a16:colId xmlns:a16="http://schemas.microsoft.com/office/drawing/2014/main" val="393707493"/>
                    </a:ext>
                  </a:extLst>
                </a:gridCol>
                <a:gridCol w="1270487">
                  <a:extLst>
                    <a:ext uri="{9D8B030D-6E8A-4147-A177-3AD203B41FA5}">
                      <a16:colId xmlns:a16="http://schemas.microsoft.com/office/drawing/2014/main" val="1278582673"/>
                    </a:ext>
                  </a:extLst>
                </a:gridCol>
                <a:gridCol w="1270487">
                  <a:extLst>
                    <a:ext uri="{9D8B030D-6E8A-4147-A177-3AD203B41FA5}">
                      <a16:colId xmlns:a16="http://schemas.microsoft.com/office/drawing/2014/main" val="2484737819"/>
                    </a:ext>
                  </a:extLst>
                </a:gridCol>
                <a:gridCol w="2328622">
                  <a:extLst>
                    <a:ext uri="{9D8B030D-6E8A-4147-A177-3AD203B41FA5}">
                      <a16:colId xmlns:a16="http://schemas.microsoft.com/office/drawing/2014/main" val="2208117080"/>
                    </a:ext>
                  </a:extLst>
                </a:gridCol>
                <a:gridCol w="212354">
                  <a:extLst>
                    <a:ext uri="{9D8B030D-6E8A-4147-A177-3AD203B41FA5}">
                      <a16:colId xmlns:a16="http://schemas.microsoft.com/office/drawing/2014/main" val="558626015"/>
                    </a:ext>
                  </a:extLst>
                </a:gridCol>
              </a:tblGrid>
              <a:tr h="283217">
                <a:tc>
                  <a:txBody>
                    <a:bodyPr/>
                    <a:lstStyle/>
                    <a:p>
                      <a:r>
                        <a:rPr lang="en-GB"/>
                        <a:t>(15)</a:t>
                      </a:r>
                    </a:p>
                  </a:txBody>
                  <a:tcPr/>
                </a:tc>
                <a:tc>
                  <a:txBody>
                    <a:bodyPr/>
                    <a:lstStyle/>
                    <a:p>
                      <a:r>
                        <a:rPr lang="en-GB"/>
                        <a:t>Very Good</a:t>
                      </a:r>
                    </a:p>
                  </a:txBody>
                  <a:tcPr/>
                </a:tc>
                <a:tc>
                  <a:txBody>
                    <a:bodyPr/>
                    <a:lstStyle/>
                    <a:p>
                      <a:r>
                        <a:rPr lang="en-GB"/>
                        <a:t>Good</a:t>
                      </a:r>
                    </a:p>
                  </a:txBody>
                  <a:tcPr/>
                </a:tc>
                <a:tc>
                  <a:txBody>
                    <a:bodyPr/>
                    <a:lstStyle/>
                    <a:p>
                      <a:r>
                        <a:rPr lang="en-GB"/>
                        <a:t>Bad</a:t>
                      </a:r>
                    </a:p>
                  </a:txBody>
                  <a:tcPr/>
                </a:tc>
                <a:tc>
                  <a:txBody>
                    <a:bodyPr/>
                    <a:lstStyle/>
                    <a:p>
                      <a:endParaRPr lang="en-GB"/>
                    </a:p>
                  </a:txBody>
                  <a:tcPr/>
                </a:tc>
                <a:extLst>
                  <a:ext uri="{0D108BD9-81ED-4DB2-BD59-A6C34878D82A}">
                    <a16:rowId xmlns:a16="http://schemas.microsoft.com/office/drawing/2014/main" val="3453243785"/>
                  </a:ext>
                </a:extLst>
              </a:tr>
              <a:tr h="715124">
                <a:tc>
                  <a:txBody>
                    <a:bodyPr/>
                    <a:lstStyle/>
                    <a:p>
                      <a:r>
                        <a:rPr lang="en-GB"/>
                        <a:t>UWTSD students</a:t>
                      </a:r>
                    </a:p>
                  </a:txBody>
                  <a:tcPr/>
                </a:tc>
                <a:tc>
                  <a:txBody>
                    <a:bodyPr/>
                    <a:lstStyle/>
                    <a:p>
                      <a:r>
                        <a:rPr lang="en-GB"/>
                        <a:t>5</a:t>
                      </a:r>
                    </a:p>
                  </a:txBody>
                  <a:tcPr/>
                </a:tc>
                <a:tc>
                  <a:txBody>
                    <a:bodyPr/>
                    <a:lstStyle/>
                    <a:p>
                      <a:r>
                        <a:rPr lang="en-GB"/>
                        <a:t>10</a:t>
                      </a:r>
                    </a:p>
                  </a:txBody>
                  <a:tcPr/>
                </a:tc>
                <a:tc>
                  <a:txBody>
                    <a:bodyPr/>
                    <a:lstStyle/>
                    <a:p>
                      <a:r>
                        <a:rPr lang="en-GB"/>
                        <a:t>0</a:t>
                      </a:r>
                    </a:p>
                  </a:txBody>
                  <a:tcPr/>
                </a:tc>
                <a:tc>
                  <a:txBody>
                    <a:bodyPr/>
                    <a:lstStyle/>
                    <a:p>
                      <a:endParaRPr lang="en-GB"/>
                    </a:p>
                  </a:txBody>
                  <a:tcPr/>
                </a:tc>
                <a:extLst>
                  <a:ext uri="{0D108BD9-81ED-4DB2-BD59-A6C34878D82A}">
                    <a16:rowId xmlns:a16="http://schemas.microsoft.com/office/drawing/2014/main" val="3130037281"/>
                  </a:ext>
                </a:extLst>
              </a:tr>
              <a:tr h="283217">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983681350"/>
                  </a:ext>
                </a:extLst>
              </a:tr>
            </a:tbl>
          </a:graphicData>
        </a:graphic>
      </p:graphicFrame>
      <p:sp>
        <p:nvSpPr>
          <p:cNvPr id="8" name="TextBox 7">
            <a:extLst>
              <a:ext uri="{FF2B5EF4-FFF2-40B4-BE49-F238E27FC236}">
                <a16:creationId xmlns:a16="http://schemas.microsoft.com/office/drawing/2014/main" id="{C885A93D-D9ED-4D3E-A0A3-A207E80446BE}"/>
              </a:ext>
            </a:extLst>
          </p:cNvPr>
          <p:cNvSpPr txBox="1"/>
          <p:nvPr/>
        </p:nvSpPr>
        <p:spPr>
          <a:xfrm>
            <a:off x="7233424" y="1871547"/>
            <a:ext cx="39791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Question 1. </a:t>
            </a:r>
          </a:p>
          <a:p>
            <a:r>
              <a:rPr lang="en-GB">
                <a:cs typeface="Calibri"/>
              </a:rPr>
              <a:t>How did you find Moodle? </a:t>
            </a:r>
          </a:p>
        </p:txBody>
      </p:sp>
      <p:sp>
        <p:nvSpPr>
          <p:cNvPr id="9" name="TextBox 8">
            <a:extLst>
              <a:ext uri="{FF2B5EF4-FFF2-40B4-BE49-F238E27FC236}">
                <a16:creationId xmlns:a16="http://schemas.microsoft.com/office/drawing/2014/main" id="{AEBA097B-505C-4A18-8EAA-9A928E9EE2A6}"/>
              </a:ext>
            </a:extLst>
          </p:cNvPr>
          <p:cNvSpPr txBox="1"/>
          <p:nvPr/>
        </p:nvSpPr>
        <p:spPr>
          <a:xfrm>
            <a:off x="787788" y="3371153"/>
            <a:ext cx="564251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Most students found it good, few found it very good, nobody found it bad.</a:t>
            </a:r>
          </a:p>
        </p:txBody>
      </p:sp>
      <p:graphicFrame>
        <p:nvGraphicFramePr>
          <p:cNvPr id="10" name="Table 10">
            <a:extLst>
              <a:ext uri="{FF2B5EF4-FFF2-40B4-BE49-F238E27FC236}">
                <a16:creationId xmlns:a16="http://schemas.microsoft.com/office/drawing/2014/main" id="{314217FB-7B32-4BD7-B799-9F8BBB425917}"/>
              </a:ext>
            </a:extLst>
          </p:cNvPr>
          <p:cNvGraphicFramePr>
            <a:graphicFrameLocks noGrp="1"/>
          </p:cNvGraphicFramePr>
          <p:nvPr>
            <p:extLst>
              <p:ext uri="{D42A27DB-BD31-4B8C-83A1-F6EECF244321}">
                <p14:modId xmlns:p14="http://schemas.microsoft.com/office/powerpoint/2010/main" val="3226628463"/>
              </p:ext>
            </p:extLst>
          </p:nvPr>
        </p:nvGraphicFramePr>
        <p:xfrm>
          <a:off x="12257048" y="232317"/>
          <a:ext cx="833120" cy="371707"/>
        </p:xfrm>
        <a:graphic>
          <a:graphicData uri="http://schemas.openxmlformats.org/drawingml/2006/table">
            <a:tbl>
              <a:tblPr firstRow="1" bandRow="1">
                <a:tableStyleId>{5C22544A-7EE6-4342-B048-85BDC9FD1C3A}</a:tableStyleId>
              </a:tblPr>
              <a:tblGrid>
                <a:gridCol w="208280">
                  <a:extLst>
                    <a:ext uri="{9D8B030D-6E8A-4147-A177-3AD203B41FA5}">
                      <a16:colId xmlns:a16="http://schemas.microsoft.com/office/drawing/2014/main" val="1100474219"/>
                    </a:ext>
                  </a:extLst>
                </a:gridCol>
                <a:gridCol w="208280">
                  <a:extLst>
                    <a:ext uri="{9D8B030D-6E8A-4147-A177-3AD203B41FA5}">
                      <a16:colId xmlns:a16="http://schemas.microsoft.com/office/drawing/2014/main" val="624367791"/>
                    </a:ext>
                  </a:extLst>
                </a:gridCol>
                <a:gridCol w="208280">
                  <a:extLst>
                    <a:ext uri="{9D8B030D-6E8A-4147-A177-3AD203B41FA5}">
                      <a16:colId xmlns:a16="http://schemas.microsoft.com/office/drawing/2014/main" val="1263599422"/>
                    </a:ext>
                  </a:extLst>
                </a:gridCol>
                <a:gridCol w="208280">
                  <a:extLst>
                    <a:ext uri="{9D8B030D-6E8A-4147-A177-3AD203B41FA5}">
                      <a16:colId xmlns:a16="http://schemas.microsoft.com/office/drawing/2014/main" val="2829524831"/>
                    </a:ext>
                  </a:extLst>
                </a:gridCol>
              </a:tblGrid>
              <a:tr h="371707">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336721283"/>
                  </a:ext>
                </a:extLst>
              </a:tr>
            </a:tbl>
          </a:graphicData>
        </a:graphic>
      </p:graphicFrame>
      <p:graphicFrame>
        <p:nvGraphicFramePr>
          <p:cNvPr id="11" name="Table 11">
            <a:extLst>
              <a:ext uri="{FF2B5EF4-FFF2-40B4-BE49-F238E27FC236}">
                <a16:creationId xmlns:a16="http://schemas.microsoft.com/office/drawing/2014/main" id="{120B276A-5C54-4194-94EE-88593226A5D9}"/>
              </a:ext>
            </a:extLst>
          </p:cNvPr>
          <p:cNvGraphicFramePr>
            <a:graphicFrameLocks noGrp="1"/>
          </p:cNvGraphicFramePr>
          <p:nvPr>
            <p:extLst>
              <p:ext uri="{D42A27DB-BD31-4B8C-83A1-F6EECF244321}">
                <p14:modId xmlns:p14="http://schemas.microsoft.com/office/powerpoint/2010/main" val="2645358808"/>
              </p:ext>
            </p:extLst>
          </p:nvPr>
        </p:nvGraphicFramePr>
        <p:xfrm>
          <a:off x="859387" y="4365107"/>
          <a:ext cx="6904772" cy="1357480"/>
        </p:xfrm>
        <a:graphic>
          <a:graphicData uri="http://schemas.openxmlformats.org/drawingml/2006/table">
            <a:tbl>
              <a:tblPr firstRow="1" bandRow="1">
                <a:tableStyleId>{5C22544A-7EE6-4342-B048-85BDC9FD1C3A}</a:tableStyleId>
              </a:tblPr>
              <a:tblGrid>
                <a:gridCol w="1726193">
                  <a:extLst>
                    <a:ext uri="{9D8B030D-6E8A-4147-A177-3AD203B41FA5}">
                      <a16:colId xmlns:a16="http://schemas.microsoft.com/office/drawing/2014/main" val="359031691"/>
                    </a:ext>
                  </a:extLst>
                </a:gridCol>
                <a:gridCol w="1726193">
                  <a:extLst>
                    <a:ext uri="{9D8B030D-6E8A-4147-A177-3AD203B41FA5}">
                      <a16:colId xmlns:a16="http://schemas.microsoft.com/office/drawing/2014/main" val="1538107795"/>
                    </a:ext>
                  </a:extLst>
                </a:gridCol>
                <a:gridCol w="1726193">
                  <a:extLst>
                    <a:ext uri="{9D8B030D-6E8A-4147-A177-3AD203B41FA5}">
                      <a16:colId xmlns:a16="http://schemas.microsoft.com/office/drawing/2014/main" val="474288051"/>
                    </a:ext>
                  </a:extLst>
                </a:gridCol>
                <a:gridCol w="1726193">
                  <a:extLst>
                    <a:ext uri="{9D8B030D-6E8A-4147-A177-3AD203B41FA5}">
                      <a16:colId xmlns:a16="http://schemas.microsoft.com/office/drawing/2014/main" val="767291153"/>
                    </a:ext>
                  </a:extLst>
                </a:gridCol>
              </a:tblGrid>
              <a:tr h="443080">
                <a:tc>
                  <a:txBody>
                    <a:bodyPr/>
                    <a:lstStyle/>
                    <a:p>
                      <a:r>
                        <a:rPr lang="en-GB"/>
                        <a:t>(15)</a:t>
                      </a:r>
                    </a:p>
                  </a:txBody>
                  <a:tcPr/>
                </a:tc>
                <a:tc>
                  <a:txBody>
                    <a:bodyPr/>
                    <a:lstStyle/>
                    <a:p>
                      <a:r>
                        <a:rPr lang="en-GB"/>
                        <a:t>20-30%</a:t>
                      </a:r>
                    </a:p>
                  </a:txBody>
                  <a:tcPr/>
                </a:tc>
                <a:tc>
                  <a:txBody>
                    <a:bodyPr/>
                    <a:lstStyle/>
                    <a:p>
                      <a:r>
                        <a:rPr lang="en-GB"/>
                        <a:t>40-70%</a:t>
                      </a:r>
                    </a:p>
                  </a:txBody>
                  <a:tcPr/>
                </a:tc>
                <a:tc>
                  <a:txBody>
                    <a:bodyPr/>
                    <a:lstStyle/>
                    <a:p>
                      <a:r>
                        <a:rPr lang="en-GB"/>
                        <a:t>80-100%</a:t>
                      </a:r>
                    </a:p>
                  </a:txBody>
                  <a:tcPr/>
                </a:tc>
                <a:extLst>
                  <a:ext uri="{0D108BD9-81ED-4DB2-BD59-A6C34878D82A}">
                    <a16:rowId xmlns:a16="http://schemas.microsoft.com/office/drawing/2014/main" val="1430094079"/>
                  </a:ext>
                </a:extLst>
              </a:tr>
              <a:tr h="812315">
                <a:tc>
                  <a:txBody>
                    <a:bodyPr/>
                    <a:lstStyle/>
                    <a:p>
                      <a:pPr lvl="0" algn="l">
                        <a:lnSpc>
                          <a:spcPct val="100000"/>
                        </a:lnSpc>
                        <a:spcBef>
                          <a:spcPts val="0"/>
                        </a:spcBef>
                        <a:spcAft>
                          <a:spcPts val="0"/>
                        </a:spcAft>
                        <a:buNone/>
                      </a:pPr>
                      <a:r>
                        <a:rPr lang="en-GB" sz="1800" b="0" i="0" u="none" strike="noStrike" noProof="0">
                          <a:latin typeface="Calibri"/>
                        </a:rPr>
                        <a:t>UWTSD</a:t>
                      </a:r>
                    </a:p>
                    <a:p>
                      <a:pPr lvl="0" algn="l">
                        <a:lnSpc>
                          <a:spcPct val="100000"/>
                        </a:lnSpc>
                        <a:spcBef>
                          <a:spcPts val="0"/>
                        </a:spcBef>
                        <a:spcAft>
                          <a:spcPts val="0"/>
                        </a:spcAft>
                        <a:buNone/>
                      </a:pPr>
                      <a:r>
                        <a:rPr lang="en-GB" sz="1800" b="0" i="0" u="none" strike="noStrike" noProof="0">
                          <a:latin typeface="Calibri"/>
                        </a:rPr>
                        <a:t>students</a:t>
                      </a:r>
                      <a:endParaRPr lang="en-GB"/>
                    </a:p>
                    <a:p>
                      <a:pPr lvl="0">
                        <a:buNone/>
                      </a:pPr>
                      <a:endParaRPr lang="en-GB"/>
                    </a:p>
                  </a:txBody>
                  <a:tcPr/>
                </a:tc>
                <a:tc>
                  <a:txBody>
                    <a:bodyPr/>
                    <a:lstStyle/>
                    <a:p>
                      <a:r>
                        <a:rPr lang="en-GB"/>
                        <a:t>1</a:t>
                      </a:r>
                    </a:p>
                  </a:txBody>
                  <a:tcPr/>
                </a:tc>
                <a:tc>
                  <a:txBody>
                    <a:bodyPr/>
                    <a:lstStyle/>
                    <a:p>
                      <a:r>
                        <a:rPr lang="en-GB"/>
                        <a:t>6</a:t>
                      </a:r>
                    </a:p>
                  </a:txBody>
                  <a:tcPr/>
                </a:tc>
                <a:tc>
                  <a:txBody>
                    <a:bodyPr/>
                    <a:lstStyle/>
                    <a:p>
                      <a:r>
                        <a:rPr lang="en-GB"/>
                        <a:t>8</a:t>
                      </a:r>
                    </a:p>
                  </a:txBody>
                  <a:tcPr/>
                </a:tc>
                <a:extLst>
                  <a:ext uri="{0D108BD9-81ED-4DB2-BD59-A6C34878D82A}">
                    <a16:rowId xmlns:a16="http://schemas.microsoft.com/office/drawing/2014/main" val="2596397376"/>
                  </a:ext>
                </a:extLst>
              </a:tr>
            </a:tbl>
          </a:graphicData>
        </a:graphic>
      </p:graphicFrame>
      <p:sp>
        <p:nvSpPr>
          <p:cNvPr id="12" name="TextBox 11">
            <a:extLst>
              <a:ext uri="{FF2B5EF4-FFF2-40B4-BE49-F238E27FC236}">
                <a16:creationId xmlns:a16="http://schemas.microsoft.com/office/drawing/2014/main" id="{4A4138FF-1286-443C-B91D-29E238FC6BDB}"/>
              </a:ext>
            </a:extLst>
          </p:cNvPr>
          <p:cNvSpPr txBox="1"/>
          <p:nvPr/>
        </p:nvSpPr>
        <p:spPr>
          <a:xfrm>
            <a:off x="7809570" y="4380571"/>
            <a:ext cx="307773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Question 2.</a:t>
            </a:r>
            <a:endParaRPr lang="en-GB">
              <a:cs typeface="Calibri"/>
            </a:endParaRPr>
          </a:p>
          <a:p>
            <a:r>
              <a:rPr lang="en-GB">
                <a:cs typeface="Calibri"/>
              </a:rPr>
              <a:t>How much help do you get from Moodle?</a:t>
            </a:r>
          </a:p>
        </p:txBody>
      </p:sp>
      <p:sp>
        <p:nvSpPr>
          <p:cNvPr id="13" name="TextBox 12">
            <a:extLst>
              <a:ext uri="{FF2B5EF4-FFF2-40B4-BE49-F238E27FC236}">
                <a16:creationId xmlns:a16="http://schemas.microsoft.com/office/drawing/2014/main" id="{8C59D1FD-CC3B-479D-BD23-F095D1927DC2}"/>
              </a:ext>
            </a:extLst>
          </p:cNvPr>
          <p:cNvSpPr txBox="1"/>
          <p:nvPr/>
        </p:nvSpPr>
        <p:spPr>
          <a:xfrm>
            <a:off x="834250" y="5787250"/>
            <a:ext cx="50384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Most students get loads of help from </a:t>
            </a:r>
            <a:r>
              <a:rPr lang="en-GB" err="1">
                <a:cs typeface="Calibri"/>
              </a:rPr>
              <a:t>moodle</a:t>
            </a:r>
            <a:r>
              <a:rPr lang="en-GB">
                <a:cs typeface="Calibri"/>
              </a:rPr>
              <a:t>, some get not much help from Moodle.</a:t>
            </a:r>
            <a:endParaRPr lang="en-GB"/>
          </a:p>
        </p:txBody>
      </p:sp>
    </p:spTree>
    <p:extLst>
      <p:ext uri="{BB962C8B-B14F-4D97-AF65-F5344CB8AC3E}">
        <p14:creationId xmlns:p14="http://schemas.microsoft.com/office/powerpoint/2010/main" val="2656209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25E5F100-4442-4A00-8391-A9D38CAC9EAB}"/>
              </a:ext>
            </a:extLst>
          </p:cNvPr>
          <p:cNvGraphicFramePr>
            <a:graphicFrameLocks noGrp="1"/>
          </p:cNvGraphicFramePr>
          <p:nvPr>
            <p:extLst>
              <p:ext uri="{D42A27DB-BD31-4B8C-83A1-F6EECF244321}">
                <p14:modId xmlns:p14="http://schemas.microsoft.com/office/powerpoint/2010/main" val="2020445832"/>
              </p:ext>
            </p:extLst>
          </p:nvPr>
        </p:nvGraphicFramePr>
        <p:xfrm>
          <a:off x="311119" y="843181"/>
          <a:ext cx="6728204" cy="1013000"/>
        </p:xfrm>
        <a:graphic>
          <a:graphicData uri="http://schemas.openxmlformats.org/drawingml/2006/table">
            <a:tbl>
              <a:tblPr firstRow="1" bandRow="1">
                <a:tableStyleId>{5C22544A-7EE6-4342-B048-85BDC9FD1C3A}</a:tableStyleId>
              </a:tblPr>
              <a:tblGrid>
                <a:gridCol w="1682051">
                  <a:extLst>
                    <a:ext uri="{9D8B030D-6E8A-4147-A177-3AD203B41FA5}">
                      <a16:colId xmlns:a16="http://schemas.microsoft.com/office/drawing/2014/main" val="3720998584"/>
                    </a:ext>
                  </a:extLst>
                </a:gridCol>
                <a:gridCol w="1682051">
                  <a:extLst>
                    <a:ext uri="{9D8B030D-6E8A-4147-A177-3AD203B41FA5}">
                      <a16:colId xmlns:a16="http://schemas.microsoft.com/office/drawing/2014/main" val="3306987261"/>
                    </a:ext>
                  </a:extLst>
                </a:gridCol>
                <a:gridCol w="1682051">
                  <a:extLst>
                    <a:ext uri="{9D8B030D-6E8A-4147-A177-3AD203B41FA5}">
                      <a16:colId xmlns:a16="http://schemas.microsoft.com/office/drawing/2014/main" val="2630996957"/>
                    </a:ext>
                  </a:extLst>
                </a:gridCol>
                <a:gridCol w="1682051">
                  <a:extLst>
                    <a:ext uri="{9D8B030D-6E8A-4147-A177-3AD203B41FA5}">
                      <a16:colId xmlns:a16="http://schemas.microsoft.com/office/drawing/2014/main" val="351043021"/>
                    </a:ext>
                  </a:extLst>
                </a:gridCol>
              </a:tblGrid>
              <a:tr h="372920">
                <a:tc>
                  <a:txBody>
                    <a:bodyPr/>
                    <a:lstStyle/>
                    <a:p>
                      <a:r>
                        <a:rPr lang="en-GB"/>
                        <a:t>(15)</a:t>
                      </a:r>
                    </a:p>
                  </a:txBody>
                  <a:tcPr/>
                </a:tc>
                <a:tc>
                  <a:txBody>
                    <a:bodyPr/>
                    <a:lstStyle/>
                    <a:p>
                      <a:r>
                        <a:rPr lang="en-GB"/>
                        <a:t>Very satisfied</a:t>
                      </a:r>
                    </a:p>
                  </a:txBody>
                  <a:tcPr/>
                </a:tc>
                <a:tc>
                  <a:txBody>
                    <a:bodyPr/>
                    <a:lstStyle/>
                    <a:p>
                      <a:pPr lvl="0">
                        <a:buNone/>
                      </a:pPr>
                      <a:r>
                        <a:rPr lang="en-GB"/>
                        <a:t>Satisfied</a:t>
                      </a:r>
                      <a:endParaRPr lang="en-US"/>
                    </a:p>
                  </a:txBody>
                  <a:tcPr/>
                </a:tc>
                <a:tc>
                  <a:txBody>
                    <a:bodyPr/>
                    <a:lstStyle/>
                    <a:p>
                      <a:r>
                        <a:rPr lang="en-GB"/>
                        <a:t>Not satisfied</a:t>
                      </a:r>
                    </a:p>
                  </a:txBody>
                  <a:tcPr/>
                </a:tc>
                <a:extLst>
                  <a:ext uri="{0D108BD9-81ED-4DB2-BD59-A6C34878D82A}">
                    <a16:rowId xmlns:a16="http://schemas.microsoft.com/office/drawing/2014/main" val="2028414917"/>
                  </a:ext>
                </a:extLst>
              </a:tr>
              <a:tr h="555413">
                <a:tc>
                  <a:txBody>
                    <a:bodyPr/>
                    <a:lstStyle/>
                    <a:p>
                      <a:pPr lvl="0" algn="l">
                        <a:lnSpc>
                          <a:spcPct val="100000"/>
                        </a:lnSpc>
                        <a:spcBef>
                          <a:spcPts val="0"/>
                        </a:spcBef>
                        <a:spcAft>
                          <a:spcPts val="0"/>
                        </a:spcAft>
                        <a:buNone/>
                      </a:pPr>
                      <a:r>
                        <a:rPr lang="en-GB" sz="1800" b="0" i="0" u="none" strike="noStrike" noProof="0">
                          <a:latin typeface="Calibri"/>
                        </a:rPr>
                        <a:t>UWTSD</a:t>
                      </a:r>
                      <a:endParaRPr lang="en-US" sz="1800" b="0" i="0" u="none" strike="noStrike" noProof="0">
                        <a:latin typeface="Calibri"/>
                      </a:endParaRPr>
                    </a:p>
                    <a:p>
                      <a:pPr lvl="0" algn="l">
                        <a:lnSpc>
                          <a:spcPct val="100000"/>
                        </a:lnSpc>
                        <a:spcBef>
                          <a:spcPts val="0"/>
                        </a:spcBef>
                        <a:spcAft>
                          <a:spcPts val="0"/>
                        </a:spcAft>
                        <a:buNone/>
                      </a:pPr>
                      <a:r>
                        <a:rPr lang="en-GB" sz="1800" b="0" i="0" u="none" strike="noStrike" noProof="0">
                          <a:latin typeface="Calibri"/>
                        </a:rPr>
                        <a:t>students</a:t>
                      </a:r>
                      <a:endParaRPr lang="en-GB"/>
                    </a:p>
                  </a:txBody>
                  <a:tcPr/>
                </a:tc>
                <a:tc>
                  <a:txBody>
                    <a:bodyPr/>
                    <a:lstStyle/>
                    <a:p>
                      <a:r>
                        <a:rPr lang="en-GB"/>
                        <a:t>3</a:t>
                      </a:r>
                    </a:p>
                  </a:txBody>
                  <a:tcPr/>
                </a:tc>
                <a:tc>
                  <a:txBody>
                    <a:bodyPr/>
                    <a:lstStyle/>
                    <a:p>
                      <a:r>
                        <a:rPr lang="en-GB"/>
                        <a:t>12</a:t>
                      </a:r>
                    </a:p>
                  </a:txBody>
                  <a:tcPr/>
                </a:tc>
                <a:tc>
                  <a:txBody>
                    <a:bodyPr/>
                    <a:lstStyle/>
                    <a:p>
                      <a:r>
                        <a:rPr lang="en-GB"/>
                        <a:t>0</a:t>
                      </a:r>
                    </a:p>
                  </a:txBody>
                  <a:tcPr/>
                </a:tc>
                <a:extLst>
                  <a:ext uri="{0D108BD9-81ED-4DB2-BD59-A6C34878D82A}">
                    <a16:rowId xmlns:a16="http://schemas.microsoft.com/office/drawing/2014/main" val="770575830"/>
                  </a:ext>
                </a:extLst>
              </a:tr>
            </a:tbl>
          </a:graphicData>
        </a:graphic>
      </p:graphicFrame>
      <p:graphicFrame>
        <p:nvGraphicFramePr>
          <p:cNvPr id="5" name="Table 4">
            <a:extLst>
              <a:ext uri="{FF2B5EF4-FFF2-40B4-BE49-F238E27FC236}">
                <a16:creationId xmlns:a16="http://schemas.microsoft.com/office/drawing/2014/main" id="{5467B4BF-FCA9-4FA9-9F4E-80ED7B0A2067}"/>
              </a:ext>
            </a:extLst>
          </p:cNvPr>
          <p:cNvGraphicFramePr>
            <a:graphicFrameLocks noGrp="1"/>
          </p:cNvGraphicFramePr>
          <p:nvPr>
            <p:extLst>
              <p:ext uri="{D42A27DB-BD31-4B8C-83A1-F6EECF244321}">
                <p14:modId xmlns:p14="http://schemas.microsoft.com/office/powerpoint/2010/main" val="2466215223"/>
              </p:ext>
            </p:extLst>
          </p:nvPr>
        </p:nvGraphicFramePr>
        <p:xfrm>
          <a:off x="320411" y="2683131"/>
          <a:ext cx="6700324" cy="1043180"/>
        </p:xfrm>
        <a:graphic>
          <a:graphicData uri="http://schemas.openxmlformats.org/drawingml/2006/table">
            <a:tbl>
              <a:tblPr firstRow="1" bandRow="1">
                <a:tableStyleId>{5C22544A-7EE6-4342-B048-85BDC9FD1C3A}</a:tableStyleId>
              </a:tblPr>
              <a:tblGrid>
                <a:gridCol w="1675081">
                  <a:extLst>
                    <a:ext uri="{9D8B030D-6E8A-4147-A177-3AD203B41FA5}">
                      <a16:colId xmlns:a16="http://schemas.microsoft.com/office/drawing/2014/main" val="3720998584"/>
                    </a:ext>
                  </a:extLst>
                </a:gridCol>
                <a:gridCol w="1675081">
                  <a:extLst>
                    <a:ext uri="{9D8B030D-6E8A-4147-A177-3AD203B41FA5}">
                      <a16:colId xmlns:a16="http://schemas.microsoft.com/office/drawing/2014/main" val="3306987261"/>
                    </a:ext>
                  </a:extLst>
                </a:gridCol>
                <a:gridCol w="1675081">
                  <a:extLst>
                    <a:ext uri="{9D8B030D-6E8A-4147-A177-3AD203B41FA5}">
                      <a16:colId xmlns:a16="http://schemas.microsoft.com/office/drawing/2014/main" val="2630996957"/>
                    </a:ext>
                  </a:extLst>
                </a:gridCol>
                <a:gridCol w="1675081">
                  <a:extLst>
                    <a:ext uri="{9D8B030D-6E8A-4147-A177-3AD203B41FA5}">
                      <a16:colId xmlns:a16="http://schemas.microsoft.com/office/drawing/2014/main" val="351043021"/>
                    </a:ext>
                  </a:extLst>
                </a:gridCol>
              </a:tblGrid>
              <a:tr h="403100">
                <a:tc>
                  <a:txBody>
                    <a:bodyPr/>
                    <a:lstStyle/>
                    <a:p>
                      <a:r>
                        <a:rPr lang="en-GB"/>
                        <a:t>(15)</a:t>
                      </a:r>
                    </a:p>
                  </a:txBody>
                  <a:tcPr/>
                </a:tc>
                <a:tc>
                  <a:txBody>
                    <a:bodyPr/>
                    <a:lstStyle/>
                    <a:p>
                      <a:r>
                        <a:rPr lang="en-GB"/>
                        <a:t>2 Hours</a:t>
                      </a:r>
                    </a:p>
                  </a:txBody>
                  <a:tcPr/>
                </a:tc>
                <a:tc>
                  <a:txBody>
                    <a:bodyPr/>
                    <a:lstStyle/>
                    <a:p>
                      <a:pPr lvl="0">
                        <a:buNone/>
                      </a:pPr>
                      <a:r>
                        <a:rPr lang="en-GB"/>
                        <a:t>3+ Hours</a:t>
                      </a:r>
                      <a:endParaRPr lang="en-US"/>
                    </a:p>
                  </a:txBody>
                  <a:tcPr/>
                </a:tc>
                <a:tc>
                  <a:txBody>
                    <a:bodyPr/>
                    <a:lstStyle/>
                    <a:p>
                      <a:r>
                        <a:rPr lang="en-GB"/>
                        <a:t>None</a:t>
                      </a:r>
                    </a:p>
                  </a:txBody>
                  <a:tcPr/>
                </a:tc>
                <a:extLst>
                  <a:ext uri="{0D108BD9-81ED-4DB2-BD59-A6C34878D82A}">
                    <a16:rowId xmlns:a16="http://schemas.microsoft.com/office/drawing/2014/main" val="2028414917"/>
                  </a:ext>
                </a:extLst>
              </a:tr>
              <a:tr h="600363">
                <a:tc>
                  <a:txBody>
                    <a:bodyPr/>
                    <a:lstStyle/>
                    <a:p>
                      <a:pPr lvl="0" algn="l">
                        <a:lnSpc>
                          <a:spcPct val="100000"/>
                        </a:lnSpc>
                        <a:spcBef>
                          <a:spcPts val="0"/>
                        </a:spcBef>
                        <a:spcAft>
                          <a:spcPts val="0"/>
                        </a:spcAft>
                        <a:buNone/>
                      </a:pPr>
                      <a:r>
                        <a:rPr lang="en-GB" sz="1800" b="0" i="0" u="none" strike="noStrike" noProof="0">
                          <a:latin typeface="Calibri"/>
                        </a:rPr>
                        <a:t>UWTSD</a:t>
                      </a:r>
                      <a:endParaRPr lang="en-US" sz="1800" b="0" i="0" u="none" strike="noStrike" noProof="0">
                        <a:latin typeface="Calibri"/>
                      </a:endParaRPr>
                    </a:p>
                    <a:p>
                      <a:pPr lvl="0" algn="l">
                        <a:lnSpc>
                          <a:spcPct val="100000"/>
                        </a:lnSpc>
                        <a:spcBef>
                          <a:spcPts val="0"/>
                        </a:spcBef>
                        <a:spcAft>
                          <a:spcPts val="0"/>
                        </a:spcAft>
                        <a:buNone/>
                      </a:pPr>
                      <a:r>
                        <a:rPr lang="en-GB" sz="1800" b="0" i="0" u="none" strike="noStrike" noProof="0">
                          <a:latin typeface="Calibri"/>
                        </a:rPr>
                        <a:t>students</a:t>
                      </a:r>
                      <a:endParaRPr lang="en-GB"/>
                    </a:p>
                  </a:txBody>
                  <a:tcPr/>
                </a:tc>
                <a:tc>
                  <a:txBody>
                    <a:bodyPr/>
                    <a:lstStyle/>
                    <a:p>
                      <a:r>
                        <a:rPr lang="en-GB"/>
                        <a:t>6</a:t>
                      </a:r>
                    </a:p>
                  </a:txBody>
                  <a:tcPr/>
                </a:tc>
                <a:tc>
                  <a:txBody>
                    <a:bodyPr/>
                    <a:lstStyle/>
                    <a:p>
                      <a:r>
                        <a:rPr lang="en-GB"/>
                        <a:t>9</a:t>
                      </a:r>
                    </a:p>
                  </a:txBody>
                  <a:tcPr/>
                </a:tc>
                <a:tc>
                  <a:txBody>
                    <a:bodyPr/>
                    <a:lstStyle/>
                    <a:p>
                      <a:r>
                        <a:rPr lang="en-GB"/>
                        <a:t>0</a:t>
                      </a:r>
                    </a:p>
                  </a:txBody>
                  <a:tcPr/>
                </a:tc>
                <a:extLst>
                  <a:ext uri="{0D108BD9-81ED-4DB2-BD59-A6C34878D82A}">
                    <a16:rowId xmlns:a16="http://schemas.microsoft.com/office/drawing/2014/main" val="770575830"/>
                  </a:ext>
                </a:extLst>
              </a:tr>
            </a:tbl>
          </a:graphicData>
        </a:graphic>
      </p:graphicFrame>
      <p:graphicFrame>
        <p:nvGraphicFramePr>
          <p:cNvPr id="6" name="Table 4">
            <a:extLst>
              <a:ext uri="{FF2B5EF4-FFF2-40B4-BE49-F238E27FC236}">
                <a16:creationId xmlns:a16="http://schemas.microsoft.com/office/drawing/2014/main" id="{473D1CD2-DEDE-4AC2-8CBF-F7E83EAB27E8}"/>
              </a:ext>
            </a:extLst>
          </p:cNvPr>
          <p:cNvGraphicFramePr>
            <a:graphicFrameLocks noGrp="1"/>
          </p:cNvGraphicFramePr>
          <p:nvPr>
            <p:extLst>
              <p:ext uri="{D42A27DB-BD31-4B8C-83A1-F6EECF244321}">
                <p14:modId xmlns:p14="http://schemas.microsoft.com/office/powerpoint/2010/main" val="3962350349"/>
              </p:ext>
            </p:extLst>
          </p:nvPr>
        </p:nvGraphicFramePr>
        <p:xfrm>
          <a:off x="371707" y="4683512"/>
          <a:ext cx="6709620" cy="1086128"/>
        </p:xfrm>
        <a:graphic>
          <a:graphicData uri="http://schemas.openxmlformats.org/drawingml/2006/table">
            <a:tbl>
              <a:tblPr firstRow="1" bandRow="1">
                <a:tableStyleId>{5C22544A-7EE6-4342-B048-85BDC9FD1C3A}</a:tableStyleId>
              </a:tblPr>
              <a:tblGrid>
                <a:gridCol w="1677405">
                  <a:extLst>
                    <a:ext uri="{9D8B030D-6E8A-4147-A177-3AD203B41FA5}">
                      <a16:colId xmlns:a16="http://schemas.microsoft.com/office/drawing/2014/main" val="3720998584"/>
                    </a:ext>
                  </a:extLst>
                </a:gridCol>
                <a:gridCol w="1677405">
                  <a:extLst>
                    <a:ext uri="{9D8B030D-6E8A-4147-A177-3AD203B41FA5}">
                      <a16:colId xmlns:a16="http://schemas.microsoft.com/office/drawing/2014/main" val="3306987261"/>
                    </a:ext>
                  </a:extLst>
                </a:gridCol>
                <a:gridCol w="1677405">
                  <a:extLst>
                    <a:ext uri="{9D8B030D-6E8A-4147-A177-3AD203B41FA5}">
                      <a16:colId xmlns:a16="http://schemas.microsoft.com/office/drawing/2014/main" val="2630996957"/>
                    </a:ext>
                  </a:extLst>
                </a:gridCol>
                <a:gridCol w="1677405">
                  <a:extLst>
                    <a:ext uri="{9D8B030D-6E8A-4147-A177-3AD203B41FA5}">
                      <a16:colId xmlns:a16="http://schemas.microsoft.com/office/drawing/2014/main" val="351043021"/>
                    </a:ext>
                  </a:extLst>
                </a:gridCol>
              </a:tblGrid>
              <a:tr h="446048">
                <a:tc>
                  <a:txBody>
                    <a:bodyPr/>
                    <a:lstStyle/>
                    <a:p>
                      <a:r>
                        <a:rPr lang="en-GB"/>
                        <a:t>(15)</a:t>
                      </a:r>
                    </a:p>
                  </a:txBody>
                  <a:tcPr/>
                </a:tc>
                <a:tc>
                  <a:txBody>
                    <a:bodyPr/>
                    <a:lstStyle/>
                    <a:p>
                      <a:r>
                        <a:rPr lang="en-GB"/>
                        <a:t>Very</a:t>
                      </a:r>
                    </a:p>
                  </a:txBody>
                  <a:tcPr/>
                </a:tc>
                <a:tc>
                  <a:txBody>
                    <a:bodyPr/>
                    <a:lstStyle/>
                    <a:p>
                      <a:r>
                        <a:rPr lang="en-GB"/>
                        <a:t>Satisfied</a:t>
                      </a:r>
                    </a:p>
                  </a:txBody>
                  <a:tcPr/>
                </a:tc>
                <a:tc>
                  <a:txBody>
                    <a:bodyPr/>
                    <a:lstStyle/>
                    <a:p>
                      <a:r>
                        <a:rPr lang="en-GB"/>
                        <a:t>Not </a:t>
                      </a:r>
                    </a:p>
                  </a:txBody>
                  <a:tcPr/>
                </a:tc>
                <a:extLst>
                  <a:ext uri="{0D108BD9-81ED-4DB2-BD59-A6C34878D82A}">
                    <a16:rowId xmlns:a16="http://schemas.microsoft.com/office/drawing/2014/main" val="2028414917"/>
                  </a:ext>
                </a:extLst>
              </a:tr>
              <a:tr h="421445">
                <a:tc>
                  <a:txBody>
                    <a:bodyPr/>
                    <a:lstStyle/>
                    <a:p>
                      <a:pPr lvl="0" algn="l">
                        <a:lnSpc>
                          <a:spcPct val="100000"/>
                        </a:lnSpc>
                        <a:spcBef>
                          <a:spcPts val="0"/>
                        </a:spcBef>
                        <a:spcAft>
                          <a:spcPts val="0"/>
                        </a:spcAft>
                        <a:buNone/>
                      </a:pPr>
                      <a:r>
                        <a:rPr lang="en-GB" sz="1800" b="0" i="0" u="none" strike="noStrike" noProof="0">
                          <a:latin typeface="Calibri"/>
                        </a:rPr>
                        <a:t>UWTSD</a:t>
                      </a:r>
                      <a:endParaRPr lang="en-US" sz="1800" b="0" i="0" u="none" strike="noStrike" noProof="0">
                        <a:latin typeface="Calibri"/>
                      </a:endParaRPr>
                    </a:p>
                    <a:p>
                      <a:pPr lvl="0" algn="l">
                        <a:lnSpc>
                          <a:spcPct val="100000"/>
                        </a:lnSpc>
                        <a:spcBef>
                          <a:spcPts val="0"/>
                        </a:spcBef>
                        <a:spcAft>
                          <a:spcPts val="0"/>
                        </a:spcAft>
                        <a:buNone/>
                      </a:pPr>
                      <a:r>
                        <a:rPr lang="en-GB" sz="1800" b="0" i="0" u="none" strike="noStrike" noProof="0">
                          <a:latin typeface="Calibri"/>
                        </a:rPr>
                        <a:t>students</a:t>
                      </a:r>
                      <a:endParaRPr lang="en-GB"/>
                    </a:p>
                  </a:txBody>
                  <a:tcPr/>
                </a:tc>
                <a:tc>
                  <a:txBody>
                    <a:bodyPr/>
                    <a:lstStyle/>
                    <a:p>
                      <a:r>
                        <a:rPr lang="en-GB"/>
                        <a:t>10</a:t>
                      </a:r>
                    </a:p>
                  </a:txBody>
                  <a:tcPr/>
                </a:tc>
                <a:tc>
                  <a:txBody>
                    <a:bodyPr/>
                    <a:lstStyle/>
                    <a:p>
                      <a:r>
                        <a:rPr lang="en-GB"/>
                        <a:t>5</a:t>
                      </a:r>
                    </a:p>
                  </a:txBody>
                  <a:tcPr/>
                </a:tc>
                <a:tc>
                  <a:txBody>
                    <a:bodyPr/>
                    <a:lstStyle/>
                    <a:p>
                      <a:r>
                        <a:rPr lang="en-GB"/>
                        <a:t>0</a:t>
                      </a:r>
                    </a:p>
                  </a:txBody>
                  <a:tcPr/>
                </a:tc>
                <a:extLst>
                  <a:ext uri="{0D108BD9-81ED-4DB2-BD59-A6C34878D82A}">
                    <a16:rowId xmlns:a16="http://schemas.microsoft.com/office/drawing/2014/main" val="770575830"/>
                  </a:ext>
                </a:extLst>
              </a:tr>
            </a:tbl>
          </a:graphicData>
        </a:graphic>
      </p:graphicFrame>
      <p:graphicFrame>
        <p:nvGraphicFramePr>
          <p:cNvPr id="7" name="Table 4">
            <a:extLst>
              <a:ext uri="{FF2B5EF4-FFF2-40B4-BE49-F238E27FC236}">
                <a16:creationId xmlns:a16="http://schemas.microsoft.com/office/drawing/2014/main" id="{8EA57186-9983-44EA-BE9B-7BF5231AA59A}"/>
              </a:ext>
            </a:extLst>
          </p:cNvPr>
          <p:cNvGraphicFramePr>
            <a:graphicFrameLocks noGrp="1"/>
          </p:cNvGraphicFramePr>
          <p:nvPr>
            <p:extLst>
              <p:ext uri="{D42A27DB-BD31-4B8C-83A1-F6EECF244321}">
                <p14:modId xmlns:p14="http://schemas.microsoft.com/office/powerpoint/2010/main" val="2940395575"/>
              </p:ext>
            </p:extLst>
          </p:nvPr>
        </p:nvGraphicFramePr>
        <p:xfrm>
          <a:off x="-446048" y="8093926"/>
          <a:ext cx="208280" cy="2276791"/>
        </p:xfrm>
        <a:graphic>
          <a:graphicData uri="http://schemas.openxmlformats.org/drawingml/2006/table">
            <a:tbl>
              <a:tblPr firstRow="1" bandRow="1">
                <a:tableStyleId>{5C22544A-7EE6-4342-B048-85BDC9FD1C3A}</a:tableStyleId>
              </a:tblPr>
              <a:tblGrid>
                <a:gridCol w="208280">
                  <a:extLst>
                    <a:ext uri="{9D8B030D-6E8A-4147-A177-3AD203B41FA5}">
                      <a16:colId xmlns:a16="http://schemas.microsoft.com/office/drawing/2014/main" val="351043021"/>
                    </a:ext>
                  </a:extLst>
                </a:gridCol>
              </a:tblGrid>
              <a:tr h="559281">
                <a:tc>
                  <a:txBody>
                    <a:bodyPr/>
                    <a:lstStyle/>
                    <a:p>
                      <a:endParaRPr lang="en-GB"/>
                    </a:p>
                  </a:txBody>
                  <a:tcPr/>
                </a:tc>
                <a:extLst>
                  <a:ext uri="{0D108BD9-81ED-4DB2-BD59-A6C34878D82A}">
                    <a16:rowId xmlns:a16="http://schemas.microsoft.com/office/drawing/2014/main" val="2028414917"/>
                  </a:ext>
                </a:extLst>
              </a:tr>
              <a:tr h="1717510">
                <a:tc>
                  <a:txBody>
                    <a:bodyPr/>
                    <a:lstStyle/>
                    <a:p>
                      <a:endParaRPr lang="en-GB"/>
                    </a:p>
                  </a:txBody>
                  <a:tcPr/>
                </a:tc>
                <a:extLst>
                  <a:ext uri="{0D108BD9-81ED-4DB2-BD59-A6C34878D82A}">
                    <a16:rowId xmlns:a16="http://schemas.microsoft.com/office/drawing/2014/main" val="770575830"/>
                  </a:ext>
                </a:extLst>
              </a:tr>
            </a:tbl>
          </a:graphicData>
        </a:graphic>
      </p:graphicFrame>
      <p:sp>
        <p:nvSpPr>
          <p:cNvPr id="8" name="TextBox 7">
            <a:extLst>
              <a:ext uri="{FF2B5EF4-FFF2-40B4-BE49-F238E27FC236}">
                <a16:creationId xmlns:a16="http://schemas.microsoft.com/office/drawing/2014/main" id="{664FC4B3-B67B-473E-9E5E-F009F9204A5B}"/>
              </a:ext>
            </a:extLst>
          </p:cNvPr>
          <p:cNvSpPr txBox="1"/>
          <p:nvPr/>
        </p:nvSpPr>
        <p:spPr>
          <a:xfrm>
            <a:off x="7521498" y="821473"/>
            <a:ext cx="4406589"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3. How satisfied are you when you study?</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r>
              <a:rPr lang="en-GB">
                <a:cs typeface="Calibri"/>
              </a:rPr>
              <a:t>4. How much time do you study?</a:t>
            </a:r>
            <a:endParaRPr lang="en-GB"/>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r>
              <a:rPr lang="en-GB">
                <a:cs typeface="Calibri"/>
              </a:rPr>
              <a:t>5. How satisfied are you about Moodle?</a:t>
            </a:r>
            <a:endParaRPr lang="en-GB"/>
          </a:p>
          <a:p>
            <a:endParaRPr lang="en-GB">
              <a:cs typeface="Calibri"/>
            </a:endParaRPr>
          </a:p>
          <a:p>
            <a:endParaRPr lang="en-GB">
              <a:cs typeface="Calibri"/>
            </a:endParaRPr>
          </a:p>
          <a:p>
            <a:endParaRPr lang="en-GB">
              <a:cs typeface="Calibri"/>
            </a:endParaRPr>
          </a:p>
          <a:p>
            <a:endParaRPr lang="en-GB">
              <a:cs typeface="Calibri"/>
            </a:endParaRPr>
          </a:p>
        </p:txBody>
      </p:sp>
      <p:sp>
        <p:nvSpPr>
          <p:cNvPr id="9" name="TextBox 8">
            <a:extLst>
              <a:ext uri="{FF2B5EF4-FFF2-40B4-BE49-F238E27FC236}">
                <a16:creationId xmlns:a16="http://schemas.microsoft.com/office/drawing/2014/main" id="{CD73DC92-D0FB-4181-B4F1-8FBEE1A96E54}"/>
              </a:ext>
            </a:extLst>
          </p:cNvPr>
          <p:cNvSpPr txBox="1"/>
          <p:nvPr/>
        </p:nvSpPr>
        <p:spPr>
          <a:xfrm>
            <a:off x="254621" y="1964473"/>
            <a:ext cx="673905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Our research found that most UWTSD students are satisfied, none are not satisfied.</a:t>
            </a:r>
          </a:p>
        </p:txBody>
      </p:sp>
      <p:sp>
        <p:nvSpPr>
          <p:cNvPr id="10" name="TextBox 9">
            <a:extLst>
              <a:ext uri="{FF2B5EF4-FFF2-40B4-BE49-F238E27FC236}">
                <a16:creationId xmlns:a16="http://schemas.microsoft.com/office/drawing/2014/main" id="{A5C2DD20-561F-43AC-ACD2-439E158EF69C}"/>
              </a:ext>
            </a:extLst>
          </p:cNvPr>
          <p:cNvSpPr txBox="1"/>
          <p:nvPr/>
        </p:nvSpPr>
        <p:spPr>
          <a:xfrm>
            <a:off x="351031" y="3863665"/>
            <a:ext cx="66554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Most of the students study more than three hours, no students don’t study at all.</a:t>
            </a:r>
          </a:p>
        </p:txBody>
      </p:sp>
      <p:sp>
        <p:nvSpPr>
          <p:cNvPr id="11" name="TextBox 10">
            <a:extLst>
              <a:ext uri="{FF2B5EF4-FFF2-40B4-BE49-F238E27FC236}">
                <a16:creationId xmlns:a16="http://schemas.microsoft.com/office/drawing/2014/main" id="{8D7D28E3-B543-49F3-A524-B2B249E5588C}"/>
              </a:ext>
            </a:extLst>
          </p:cNvPr>
          <p:cNvSpPr txBox="1"/>
          <p:nvPr/>
        </p:nvSpPr>
        <p:spPr>
          <a:xfrm>
            <a:off x="347546" y="5885985"/>
            <a:ext cx="67111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Lots of students are very satisfied.</a:t>
            </a:r>
          </a:p>
        </p:txBody>
      </p:sp>
    </p:spTree>
    <p:extLst>
      <p:ext uri="{BB962C8B-B14F-4D97-AF65-F5344CB8AC3E}">
        <p14:creationId xmlns:p14="http://schemas.microsoft.com/office/powerpoint/2010/main" val="2845097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17E44A-47B8-453B-9E84-D998A2BA0CED}"/>
              </a:ext>
            </a:extLst>
          </p:cNvPr>
          <p:cNvSpPr>
            <a:spLocks noGrp="1"/>
          </p:cNvSpPr>
          <p:nvPr>
            <p:ph idx="1"/>
          </p:nvPr>
        </p:nvSpPr>
        <p:spPr>
          <a:xfrm>
            <a:off x="7157223" y="636162"/>
            <a:ext cx="4196577" cy="5540801"/>
          </a:xfrm>
        </p:spPr>
        <p:txBody>
          <a:bodyPr vert="horz" lIns="91440" tIns="45720" rIns="91440" bIns="45720" rtlCol="0" anchor="t">
            <a:normAutofit/>
          </a:bodyPr>
          <a:lstStyle/>
          <a:p>
            <a:pPr marL="0" indent="0">
              <a:buNone/>
            </a:pPr>
            <a:endParaRPr lang="en-GB" sz="2000">
              <a:cs typeface="Calibri" panose="020F0502020204030204"/>
            </a:endParaRPr>
          </a:p>
          <a:p>
            <a:pPr marL="0" indent="0">
              <a:buNone/>
            </a:pPr>
            <a:r>
              <a:rPr lang="en-GB" sz="2000">
                <a:cs typeface="Calibri" panose="020F0502020204030204"/>
              </a:rPr>
              <a:t>6. Which tool do you like best?</a:t>
            </a: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r>
              <a:rPr lang="en-GB" sz="2000">
                <a:cs typeface="Calibri" panose="020F0502020204030204"/>
              </a:rPr>
              <a:t>7. Do you feel happy while learning?</a:t>
            </a: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endParaRPr lang="en-GB" sz="2000">
              <a:cs typeface="Calibri" panose="020F0502020204030204"/>
            </a:endParaRPr>
          </a:p>
          <a:p>
            <a:pPr marL="0" indent="0">
              <a:buNone/>
            </a:pPr>
            <a:r>
              <a:rPr lang="en-GB" sz="2000">
                <a:cs typeface="Calibri" panose="020F0502020204030204"/>
              </a:rPr>
              <a:t>8. How difficult do you find Moodle?</a:t>
            </a:r>
          </a:p>
        </p:txBody>
      </p:sp>
      <p:graphicFrame>
        <p:nvGraphicFramePr>
          <p:cNvPr id="5" name="Table 4">
            <a:extLst>
              <a:ext uri="{FF2B5EF4-FFF2-40B4-BE49-F238E27FC236}">
                <a16:creationId xmlns:a16="http://schemas.microsoft.com/office/drawing/2014/main" id="{793FA472-8261-4973-8B30-7010CF7D41A4}"/>
              </a:ext>
            </a:extLst>
          </p:cNvPr>
          <p:cNvGraphicFramePr>
            <a:graphicFrameLocks noGrp="1"/>
          </p:cNvGraphicFramePr>
          <p:nvPr>
            <p:extLst>
              <p:ext uri="{D42A27DB-BD31-4B8C-83A1-F6EECF244321}">
                <p14:modId xmlns:p14="http://schemas.microsoft.com/office/powerpoint/2010/main" val="3978153380"/>
              </p:ext>
            </p:extLst>
          </p:nvPr>
        </p:nvGraphicFramePr>
        <p:xfrm>
          <a:off x="232316" y="864219"/>
          <a:ext cx="6732772" cy="1072331"/>
        </p:xfrm>
        <a:graphic>
          <a:graphicData uri="http://schemas.openxmlformats.org/drawingml/2006/table">
            <a:tbl>
              <a:tblPr firstRow="1" bandRow="1">
                <a:tableStyleId>{5C22544A-7EE6-4342-B048-85BDC9FD1C3A}</a:tableStyleId>
              </a:tblPr>
              <a:tblGrid>
                <a:gridCol w="1700560">
                  <a:extLst>
                    <a:ext uri="{9D8B030D-6E8A-4147-A177-3AD203B41FA5}">
                      <a16:colId xmlns:a16="http://schemas.microsoft.com/office/drawing/2014/main" val="3720998584"/>
                    </a:ext>
                  </a:extLst>
                </a:gridCol>
                <a:gridCol w="1677404">
                  <a:extLst>
                    <a:ext uri="{9D8B030D-6E8A-4147-A177-3AD203B41FA5}">
                      <a16:colId xmlns:a16="http://schemas.microsoft.com/office/drawing/2014/main" val="3306987261"/>
                    </a:ext>
                  </a:extLst>
                </a:gridCol>
                <a:gridCol w="1677404">
                  <a:extLst>
                    <a:ext uri="{9D8B030D-6E8A-4147-A177-3AD203B41FA5}">
                      <a16:colId xmlns:a16="http://schemas.microsoft.com/office/drawing/2014/main" val="2630996957"/>
                    </a:ext>
                  </a:extLst>
                </a:gridCol>
                <a:gridCol w="1677404">
                  <a:extLst>
                    <a:ext uri="{9D8B030D-6E8A-4147-A177-3AD203B41FA5}">
                      <a16:colId xmlns:a16="http://schemas.microsoft.com/office/drawing/2014/main" val="351043021"/>
                    </a:ext>
                  </a:extLst>
                </a:gridCol>
              </a:tblGrid>
              <a:tr h="432251">
                <a:tc>
                  <a:txBody>
                    <a:bodyPr/>
                    <a:lstStyle/>
                    <a:p>
                      <a:r>
                        <a:rPr lang="en-GB"/>
                        <a:t>(15)</a:t>
                      </a:r>
                    </a:p>
                  </a:txBody>
                  <a:tcPr/>
                </a:tc>
                <a:tc>
                  <a:txBody>
                    <a:bodyPr/>
                    <a:lstStyle/>
                    <a:p>
                      <a:r>
                        <a:rPr lang="en-GB"/>
                        <a:t>computer</a:t>
                      </a:r>
                    </a:p>
                  </a:txBody>
                  <a:tcPr/>
                </a:tc>
                <a:tc>
                  <a:txBody>
                    <a:bodyPr/>
                    <a:lstStyle/>
                    <a:p>
                      <a:r>
                        <a:rPr lang="en-GB"/>
                        <a:t>Email</a:t>
                      </a:r>
                    </a:p>
                  </a:txBody>
                  <a:tcPr/>
                </a:tc>
                <a:tc>
                  <a:txBody>
                    <a:bodyPr/>
                    <a:lstStyle/>
                    <a:p>
                      <a:r>
                        <a:rPr lang="en-GB"/>
                        <a:t>Calendar </a:t>
                      </a:r>
                    </a:p>
                  </a:txBody>
                  <a:tcPr/>
                </a:tc>
                <a:extLst>
                  <a:ext uri="{0D108BD9-81ED-4DB2-BD59-A6C34878D82A}">
                    <a16:rowId xmlns:a16="http://schemas.microsoft.com/office/drawing/2014/main" val="2028414917"/>
                  </a:ext>
                </a:extLst>
              </a:tr>
              <a:tr h="421445">
                <a:tc>
                  <a:txBody>
                    <a:bodyPr/>
                    <a:lstStyle/>
                    <a:p>
                      <a:pPr lvl="0" algn="l">
                        <a:lnSpc>
                          <a:spcPct val="100000"/>
                        </a:lnSpc>
                        <a:spcBef>
                          <a:spcPts val="0"/>
                        </a:spcBef>
                        <a:spcAft>
                          <a:spcPts val="0"/>
                        </a:spcAft>
                        <a:buNone/>
                      </a:pPr>
                      <a:r>
                        <a:rPr lang="en-GB" sz="1800" b="0" i="0" u="none" strike="noStrike" noProof="0">
                          <a:latin typeface="Calibri"/>
                        </a:rPr>
                        <a:t>UWTSD</a:t>
                      </a:r>
                      <a:endParaRPr lang="en-US" sz="1800" b="0" i="0" u="none" strike="noStrike" noProof="0">
                        <a:latin typeface="Calibri"/>
                      </a:endParaRPr>
                    </a:p>
                    <a:p>
                      <a:pPr lvl="0" algn="l">
                        <a:lnSpc>
                          <a:spcPct val="100000"/>
                        </a:lnSpc>
                        <a:spcBef>
                          <a:spcPts val="0"/>
                        </a:spcBef>
                        <a:spcAft>
                          <a:spcPts val="0"/>
                        </a:spcAft>
                        <a:buNone/>
                      </a:pPr>
                      <a:r>
                        <a:rPr lang="en-GB" sz="1800" b="0" i="0" u="none" strike="noStrike" noProof="0">
                          <a:latin typeface="Calibri"/>
                        </a:rPr>
                        <a:t>students</a:t>
                      </a:r>
                      <a:endParaRPr lang="en-GB"/>
                    </a:p>
                  </a:txBody>
                  <a:tcPr/>
                </a:tc>
                <a:tc>
                  <a:txBody>
                    <a:bodyPr/>
                    <a:lstStyle/>
                    <a:p>
                      <a:r>
                        <a:rPr lang="en-GB"/>
                        <a:t>10</a:t>
                      </a:r>
                      <a:endParaRPr lang="en-US"/>
                    </a:p>
                  </a:txBody>
                  <a:tcPr/>
                </a:tc>
                <a:tc>
                  <a:txBody>
                    <a:bodyPr/>
                    <a:lstStyle/>
                    <a:p>
                      <a:r>
                        <a:rPr lang="en-GB"/>
                        <a:t>4</a:t>
                      </a:r>
                    </a:p>
                  </a:txBody>
                  <a:tcPr/>
                </a:tc>
                <a:tc>
                  <a:txBody>
                    <a:bodyPr/>
                    <a:lstStyle/>
                    <a:p>
                      <a:r>
                        <a:rPr lang="en-GB"/>
                        <a:t>1</a:t>
                      </a:r>
                    </a:p>
                  </a:txBody>
                  <a:tcPr/>
                </a:tc>
                <a:extLst>
                  <a:ext uri="{0D108BD9-81ED-4DB2-BD59-A6C34878D82A}">
                    <a16:rowId xmlns:a16="http://schemas.microsoft.com/office/drawing/2014/main" val="770575830"/>
                  </a:ext>
                </a:extLst>
              </a:tr>
            </a:tbl>
          </a:graphicData>
        </a:graphic>
      </p:graphicFrame>
      <p:graphicFrame>
        <p:nvGraphicFramePr>
          <p:cNvPr id="7" name="Table 4">
            <a:extLst>
              <a:ext uri="{FF2B5EF4-FFF2-40B4-BE49-F238E27FC236}">
                <a16:creationId xmlns:a16="http://schemas.microsoft.com/office/drawing/2014/main" id="{9C71FD19-245C-4AC7-BA48-10D21E59A398}"/>
              </a:ext>
            </a:extLst>
          </p:cNvPr>
          <p:cNvGraphicFramePr>
            <a:graphicFrameLocks noGrp="1"/>
          </p:cNvGraphicFramePr>
          <p:nvPr>
            <p:extLst>
              <p:ext uri="{D42A27DB-BD31-4B8C-83A1-F6EECF244321}">
                <p14:modId xmlns:p14="http://schemas.microsoft.com/office/powerpoint/2010/main" val="110863758"/>
              </p:ext>
            </p:extLst>
          </p:nvPr>
        </p:nvGraphicFramePr>
        <p:xfrm>
          <a:off x="250902" y="2880731"/>
          <a:ext cx="6732767" cy="1095421"/>
        </p:xfrm>
        <a:graphic>
          <a:graphicData uri="http://schemas.openxmlformats.org/drawingml/2006/table">
            <a:tbl>
              <a:tblPr firstRow="1" bandRow="1">
                <a:tableStyleId>{5C22544A-7EE6-4342-B048-85BDC9FD1C3A}</a:tableStyleId>
              </a:tblPr>
              <a:tblGrid>
                <a:gridCol w="1700560">
                  <a:extLst>
                    <a:ext uri="{9D8B030D-6E8A-4147-A177-3AD203B41FA5}">
                      <a16:colId xmlns:a16="http://schemas.microsoft.com/office/drawing/2014/main" val="3720998584"/>
                    </a:ext>
                  </a:extLst>
                </a:gridCol>
                <a:gridCol w="2471853">
                  <a:extLst>
                    <a:ext uri="{9D8B030D-6E8A-4147-A177-3AD203B41FA5}">
                      <a16:colId xmlns:a16="http://schemas.microsoft.com/office/drawing/2014/main" val="3306987261"/>
                    </a:ext>
                  </a:extLst>
                </a:gridCol>
                <a:gridCol w="2342633">
                  <a:extLst>
                    <a:ext uri="{9D8B030D-6E8A-4147-A177-3AD203B41FA5}">
                      <a16:colId xmlns:a16="http://schemas.microsoft.com/office/drawing/2014/main" val="2630996957"/>
                    </a:ext>
                  </a:extLst>
                </a:gridCol>
                <a:gridCol w="217721">
                  <a:extLst>
                    <a:ext uri="{9D8B030D-6E8A-4147-A177-3AD203B41FA5}">
                      <a16:colId xmlns:a16="http://schemas.microsoft.com/office/drawing/2014/main" val="351043021"/>
                    </a:ext>
                  </a:extLst>
                </a:gridCol>
              </a:tblGrid>
              <a:tr h="455341">
                <a:tc>
                  <a:txBody>
                    <a:bodyPr/>
                    <a:lstStyle/>
                    <a:p>
                      <a:r>
                        <a:rPr lang="en-GB"/>
                        <a:t>(15)</a:t>
                      </a:r>
                    </a:p>
                  </a:txBody>
                  <a:tcPr/>
                </a:tc>
                <a:tc>
                  <a:txBody>
                    <a:bodyPr/>
                    <a:lstStyle/>
                    <a:p>
                      <a:r>
                        <a:rPr lang="en-GB"/>
                        <a:t>Yes</a:t>
                      </a:r>
                    </a:p>
                  </a:txBody>
                  <a:tcPr/>
                </a:tc>
                <a:tc>
                  <a:txBody>
                    <a:bodyPr/>
                    <a:lstStyle/>
                    <a:p>
                      <a:r>
                        <a:rPr lang="en-GB"/>
                        <a:t>No</a:t>
                      </a:r>
                    </a:p>
                  </a:txBody>
                  <a:tcPr/>
                </a:tc>
                <a:tc>
                  <a:txBody>
                    <a:bodyPr/>
                    <a:lstStyle/>
                    <a:p>
                      <a:endParaRPr lang="en-GB"/>
                    </a:p>
                  </a:txBody>
                  <a:tcPr/>
                </a:tc>
                <a:extLst>
                  <a:ext uri="{0D108BD9-81ED-4DB2-BD59-A6C34878D82A}">
                    <a16:rowId xmlns:a16="http://schemas.microsoft.com/office/drawing/2014/main" val="2028414917"/>
                  </a:ext>
                </a:extLst>
              </a:tr>
              <a:tr h="421445">
                <a:tc>
                  <a:txBody>
                    <a:bodyPr/>
                    <a:lstStyle/>
                    <a:p>
                      <a:pPr lvl="0" algn="l">
                        <a:lnSpc>
                          <a:spcPct val="100000"/>
                        </a:lnSpc>
                        <a:spcBef>
                          <a:spcPts val="0"/>
                        </a:spcBef>
                        <a:spcAft>
                          <a:spcPts val="0"/>
                        </a:spcAft>
                        <a:buNone/>
                      </a:pPr>
                      <a:r>
                        <a:rPr lang="en-GB" sz="1800" b="0" i="0" u="none" strike="noStrike" noProof="0">
                          <a:latin typeface="Calibri"/>
                        </a:rPr>
                        <a:t>UWTSD</a:t>
                      </a:r>
                      <a:endParaRPr lang="en-US" sz="1800" b="0" i="0" u="none" strike="noStrike" noProof="0">
                        <a:latin typeface="Calibri"/>
                      </a:endParaRPr>
                    </a:p>
                    <a:p>
                      <a:pPr lvl="0" algn="l">
                        <a:lnSpc>
                          <a:spcPct val="100000"/>
                        </a:lnSpc>
                        <a:spcBef>
                          <a:spcPts val="0"/>
                        </a:spcBef>
                        <a:spcAft>
                          <a:spcPts val="0"/>
                        </a:spcAft>
                        <a:buNone/>
                      </a:pPr>
                      <a:r>
                        <a:rPr lang="en-GB" sz="1800" b="0" i="0" u="none" strike="noStrike" noProof="0">
                          <a:latin typeface="Calibri"/>
                        </a:rPr>
                        <a:t>students</a:t>
                      </a:r>
                      <a:endParaRPr lang="en-GB"/>
                    </a:p>
                  </a:txBody>
                  <a:tcPr/>
                </a:tc>
                <a:tc>
                  <a:txBody>
                    <a:bodyPr/>
                    <a:lstStyle/>
                    <a:p>
                      <a:r>
                        <a:rPr lang="en-GB"/>
                        <a:t>15</a:t>
                      </a:r>
                    </a:p>
                  </a:txBody>
                  <a:tcPr/>
                </a:tc>
                <a:tc>
                  <a:txBody>
                    <a:bodyPr/>
                    <a:lstStyle/>
                    <a:p>
                      <a:r>
                        <a:rPr lang="en-GB"/>
                        <a:t>0</a:t>
                      </a:r>
                    </a:p>
                  </a:txBody>
                  <a:tcPr/>
                </a:tc>
                <a:tc>
                  <a:txBody>
                    <a:bodyPr/>
                    <a:lstStyle/>
                    <a:p>
                      <a:endParaRPr lang="en-GB"/>
                    </a:p>
                  </a:txBody>
                  <a:tcPr/>
                </a:tc>
                <a:extLst>
                  <a:ext uri="{0D108BD9-81ED-4DB2-BD59-A6C34878D82A}">
                    <a16:rowId xmlns:a16="http://schemas.microsoft.com/office/drawing/2014/main" val="770575830"/>
                  </a:ext>
                </a:extLst>
              </a:tr>
            </a:tbl>
          </a:graphicData>
        </a:graphic>
      </p:graphicFrame>
      <p:graphicFrame>
        <p:nvGraphicFramePr>
          <p:cNvPr id="9" name="Table 4">
            <a:extLst>
              <a:ext uri="{FF2B5EF4-FFF2-40B4-BE49-F238E27FC236}">
                <a16:creationId xmlns:a16="http://schemas.microsoft.com/office/drawing/2014/main" id="{6519964C-B6EC-42B1-945C-FA3C7BB0BC79}"/>
              </a:ext>
            </a:extLst>
          </p:cNvPr>
          <p:cNvGraphicFramePr>
            <a:graphicFrameLocks noGrp="1"/>
          </p:cNvGraphicFramePr>
          <p:nvPr>
            <p:extLst>
              <p:ext uri="{D42A27DB-BD31-4B8C-83A1-F6EECF244321}">
                <p14:modId xmlns:p14="http://schemas.microsoft.com/office/powerpoint/2010/main" val="256066416"/>
              </p:ext>
            </p:extLst>
          </p:nvPr>
        </p:nvGraphicFramePr>
        <p:xfrm>
          <a:off x="260194" y="4822902"/>
          <a:ext cx="6732772" cy="1072331"/>
        </p:xfrm>
        <a:graphic>
          <a:graphicData uri="http://schemas.openxmlformats.org/drawingml/2006/table">
            <a:tbl>
              <a:tblPr firstRow="1" bandRow="1">
                <a:tableStyleId>{5C22544A-7EE6-4342-B048-85BDC9FD1C3A}</a:tableStyleId>
              </a:tblPr>
              <a:tblGrid>
                <a:gridCol w="1700560">
                  <a:extLst>
                    <a:ext uri="{9D8B030D-6E8A-4147-A177-3AD203B41FA5}">
                      <a16:colId xmlns:a16="http://schemas.microsoft.com/office/drawing/2014/main" val="3720998584"/>
                    </a:ext>
                  </a:extLst>
                </a:gridCol>
                <a:gridCol w="1677404">
                  <a:extLst>
                    <a:ext uri="{9D8B030D-6E8A-4147-A177-3AD203B41FA5}">
                      <a16:colId xmlns:a16="http://schemas.microsoft.com/office/drawing/2014/main" val="3306987261"/>
                    </a:ext>
                  </a:extLst>
                </a:gridCol>
                <a:gridCol w="1677404">
                  <a:extLst>
                    <a:ext uri="{9D8B030D-6E8A-4147-A177-3AD203B41FA5}">
                      <a16:colId xmlns:a16="http://schemas.microsoft.com/office/drawing/2014/main" val="2630996957"/>
                    </a:ext>
                  </a:extLst>
                </a:gridCol>
                <a:gridCol w="1677404">
                  <a:extLst>
                    <a:ext uri="{9D8B030D-6E8A-4147-A177-3AD203B41FA5}">
                      <a16:colId xmlns:a16="http://schemas.microsoft.com/office/drawing/2014/main" val="351043021"/>
                    </a:ext>
                  </a:extLst>
                </a:gridCol>
              </a:tblGrid>
              <a:tr h="432251">
                <a:tc>
                  <a:txBody>
                    <a:bodyPr/>
                    <a:lstStyle/>
                    <a:p>
                      <a:r>
                        <a:rPr lang="en-GB"/>
                        <a:t>(15)</a:t>
                      </a:r>
                    </a:p>
                  </a:txBody>
                  <a:tcPr/>
                </a:tc>
                <a:tc>
                  <a:txBody>
                    <a:bodyPr/>
                    <a:lstStyle/>
                    <a:p>
                      <a:r>
                        <a:rPr lang="en-GB"/>
                        <a:t>Easy</a:t>
                      </a:r>
                    </a:p>
                  </a:txBody>
                  <a:tcPr/>
                </a:tc>
                <a:tc>
                  <a:txBody>
                    <a:bodyPr/>
                    <a:lstStyle/>
                    <a:p>
                      <a:r>
                        <a:rPr lang="en-GB"/>
                        <a:t>Difficult</a:t>
                      </a:r>
                    </a:p>
                  </a:txBody>
                  <a:tcPr/>
                </a:tc>
                <a:tc>
                  <a:txBody>
                    <a:bodyPr/>
                    <a:lstStyle/>
                    <a:p>
                      <a:r>
                        <a:rPr lang="en-GB"/>
                        <a:t>Very Difficult</a:t>
                      </a:r>
                    </a:p>
                  </a:txBody>
                  <a:tcPr/>
                </a:tc>
                <a:extLst>
                  <a:ext uri="{0D108BD9-81ED-4DB2-BD59-A6C34878D82A}">
                    <a16:rowId xmlns:a16="http://schemas.microsoft.com/office/drawing/2014/main" val="2028414917"/>
                  </a:ext>
                </a:extLst>
              </a:tr>
              <a:tr h="421445">
                <a:tc>
                  <a:txBody>
                    <a:bodyPr/>
                    <a:lstStyle/>
                    <a:p>
                      <a:pPr lvl="0" algn="l">
                        <a:lnSpc>
                          <a:spcPct val="100000"/>
                        </a:lnSpc>
                        <a:spcBef>
                          <a:spcPts val="0"/>
                        </a:spcBef>
                        <a:spcAft>
                          <a:spcPts val="0"/>
                        </a:spcAft>
                        <a:buNone/>
                      </a:pPr>
                      <a:r>
                        <a:rPr lang="en-GB" sz="1800" b="0" i="0" u="none" strike="noStrike" noProof="0">
                          <a:latin typeface="Calibri"/>
                        </a:rPr>
                        <a:t>UWTSD</a:t>
                      </a:r>
                      <a:endParaRPr lang="en-US" sz="1800" b="0" i="0" u="none" strike="noStrike" noProof="0">
                        <a:latin typeface="Calibri"/>
                      </a:endParaRPr>
                    </a:p>
                    <a:p>
                      <a:pPr lvl="0" algn="l">
                        <a:lnSpc>
                          <a:spcPct val="100000"/>
                        </a:lnSpc>
                        <a:spcBef>
                          <a:spcPts val="0"/>
                        </a:spcBef>
                        <a:spcAft>
                          <a:spcPts val="0"/>
                        </a:spcAft>
                        <a:buNone/>
                      </a:pPr>
                      <a:r>
                        <a:rPr lang="en-GB" sz="1800" b="0" i="0" u="none" strike="noStrike" noProof="0">
                          <a:latin typeface="Calibri"/>
                        </a:rPr>
                        <a:t>students</a:t>
                      </a:r>
                      <a:endParaRPr lang="en-GB"/>
                    </a:p>
                  </a:txBody>
                  <a:tcPr/>
                </a:tc>
                <a:tc>
                  <a:txBody>
                    <a:bodyPr/>
                    <a:lstStyle/>
                    <a:p>
                      <a:r>
                        <a:rPr lang="en-GB"/>
                        <a:t>10</a:t>
                      </a:r>
                    </a:p>
                  </a:txBody>
                  <a:tcPr/>
                </a:tc>
                <a:tc>
                  <a:txBody>
                    <a:bodyPr/>
                    <a:lstStyle/>
                    <a:p>
                      <a:r>
                        <a:rPr lang="en-GB"/>
                        <a:t>3</a:t>
                      </a:r>
                    </a:p>
                  </a:txBody>
                  <a:tcPr/>
                </a:tc>
                <a:tc>
                  <a:txBody>
                    <a:bodyPr/>
                    <a:lstStyle/>
                    <a:p>
                      <a:r>
                        <a:rPr lang="en-GB"/>
                        <a:t>2</a:t>
                      </a:r>
                    </a:p>
                  </a:txBody>
                  <a:tcPr/>
                </a:tc>
                <a:extLst>
                  <a:ext uri="{0D108BD9-81ED-4DB2-BD59-A6C34878D82A}">
                    <a16:rowId xmlns:a16="http://schemas.microsoft.com/office/drawing/2014/main" val="770575830"/>
                  </a:ext>
                </a:extLst>
              </a:tr>
            </a:tbl>
          </a:graphicData>
        </a:graphic>
      </p:graphicFrame>
      <p:sp>
        <p:nvSpPr>
          <p:cNvPr id="10" name="TextBox 9">
            <a:extLst>
              <a:ext uri="{FF2B5EF4-FFF2-40B4-BE49-F238E27FC236}">
                <a16:creationId xmlns:a16="http://schemas.microsoft.com/office/drawing/2014/main" id="{E1B1B1A9-F18F-4297-B8F0-665D9FA017A5}"/>
              </a:ext>
            </a:extLst>
          </p:cNvPr>
          <p:cNvSpPr txBox="1"/>
          <p:nvPr/>
        </p:nvSpPr>
        <p:spPr>
          <a:xfrm>
            <a:off x="301083" y="2131741"/>
            <a:ext cx="66275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Students like computer best, some like email and a few like calendar.</a:t>
            </a:r>
          </a:p>
        </p:txBody>
      </p:sp>
      <p:sp>
        <p:nvSpPr>
          <p:cNvPr id="11" name="TextBox 10">
            <a:extLst>
              <a:ext uri="{FF2B5EF4-FFF2-40B4-BE49-F238E27FC236}">
                <a16:creationId xmlns:a16="http://schemas.microsoft.com/office/drawing/2014/main" id="{555B6799-3CF0-4312-8AA2-2F378729EE4D}"/>
              </a:ext>
            </a:extLst>
          </p:cNvPr>
          <p:cNvSpPr txBox="1"/>
          <p:nvPr/>
        </p:nvSpPr>
        <p:spPr>
          <a:xfrm>
            <a:off x="304568" y="4179616"/>
            <a:ext cx="67390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All students feel happy while studying.</a:t>
            </a:r>
          </a:p>
        </p:txBody>
      </p:sp>
      <p:sp>
        <p:nvSpPr>
          <p:cNvPr id="12" name="TextBox 11">
            <a:extLst>
              <a:ext uri="{FF2B5EF4-FFF2-40B4-BE49-F238E27FC236}">
                <a16:creationId xmlns:a16="http://schemas.microsoft.com/office/drawing/2014/main" id="{853D1A37-9D93-4E3D-B1C6-5770EEA7C942}"/>
              </a:ext>
            </a:extLst>
          </p:cNvPr>
          <p:cNvSpPr txBox="1"/>
          <p:nvPr/>
        </p:nvSpPr>
        <p:spPr>
          <a:xfrm>
            <a:off x="248812" y="6093908"/>
            <a:ext cx="67390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More than half students find Moodle easy.</a:t>
            </a:r>
          </a:p>
        </p:txBody>
      </p:sp>
    </p:spTree>
    <p:extLst>
      <p:ext uri="{BB962C8B-B14F-4D97-AF65-F5344CB8AC3E}">
        <p14:creationId xmlns:p14="http://schemas.microsoft.com/office/powerpoint/2010/main" val="3358263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8D88F40-D835-4F0A-A485-4DB1EEAF2783}"/>
              </a:ext>
            </a:extLst>
          </p:cNvPr>
          <p:cNvGraphicFramePr>
            <a:graphicFrameLocks noGrp="1"/>
          </p:cNvGraphicFramePr>
          <p:nvPr>
            <p:extLst>
              <p:ext uri="{D42A27DB-BD31-4B8C-83A1-F6EECF244321}">
                <p14:modId xmlns:p14="http://schemas.microsoft.com/office/powerpoint/2010/main" val="2271492931"/>
              </p:ext>
            </p:extLst>
          </p:nvPr>
        </p:nvGraphicFramePr>
        <p:xfrm>
          <a:off x="371707" y="1161585"/>
          <a:ext cx="6867602" cy="1063462"/>
        </p:xfrm>
        <a:graphic>
          <a:graphicData uri="http://schemas.openxmlformats.org/drawingml/2006/table">
            <a:tbl>
              <a:tblPr firstRow="1" bandRow="1">
                <a:tableStyleId>{5C22544A-7EE6-4342-B048-85BDC9FD1C3A}</a:tableStyleId>
              </a:tblPr>
              <a:tblGrid>
                <a:gridCol w="1716901">
                  <a:extLst>
                    <a:ext uri="{9D8B030D-6E8A-4147-A177-3AD203B41FA5}">
                      <a16:colId xmlns:a16="http://schemas.microsoft.com/office/drawing/2014/main" val="1310058626"/>
                    </a:ext>
                  </a:extLst>
                </a:gridCol>
                <a:gridCol w="2425390">
                  <a:extLst>
                    <a:ext uri="{9D8B030D-6E8A-4147-A177-3AD203B41FA5}">
                      <a16:colId xmlns:a16="http://schemas.microsoft.com/office/drawing/2014/main" val="3669581686"/>
                    </a:ext>
                  </a:extLst>
                </a:gridCol>
                <a:gridCol w="2502937">
                  <a:extLst>
                    <a:ext uri="{9D8B030D-6E8A-4147-A177-3AD203B41FA5}">
                      <a16:colId xmlns:a16="http://schemas.microsoft.com/office/drawing/2014/main" val="963048202"/>
                    </a:ext>
                  </a:extLst>
                </a:gridCol>
                <a:gridCol w="222374">
                  <a:extLst>
                    <a:ext uri="{9D8B030D-6E8A-4147-A177-3AD203B41FA5}">
                      <a16:colId xmlns:a16="http://schemas.microsoft.com/office/drawing/2014/main" val="401787209"/>
                    </a:ext>
                  </a:extLst>
                </a:gridCol>
              </a:tblGrid>
              <a:tr h="423382">
                <a:tc>
                  <a:txBody>
                    <a:bodyPr/>
                    <a:lstStyle/>
                    <a:p>
                      <a:r>
                        <a:rPr lang="en-GB"/>
                        <a:t>(15)</a:t>
                      </a:r>
                    </a:p>
                  </a:txBody>
                  <a:tcPr/>
                </a:tc>
                <a:tc>
                  <a:txBody>
                    <a:bodyPr/>
                    <a:lstStyle/>
                    <a:p>
                      <a:r>
                        <a:rPr lang="en-GB"/>
                        <a:t>Online</a:t>
                      </a:r>
                    </a:p>
                  </a:txBody>
                  <a:tcPr/>
                </a:tc>
                <a:tc>
                  <a:txBody>
                    <a:bodyPr/>
                    <a:lstStyle/>
                    <a:p>
                      <a:r>
                        <a:rPr lang="en-GB"/>
                        <a:t>Face-to-face</a:t>
                      </a:r>
                    </a:p>
                  </a:txBody>
                  <a:tcPr/>
                </a:tc>
                <a:tc>
                  <a:txBody>
                    <a:bodyPr/>
                    <a:lstStyle/>
                    <a:p>
                      <a:endParaRPr lang="en-GB"/>
                    </a:p>
                  </a:txBody>
                  <a:tcPr/>
                </a:tc>
                <a:extLst>
                  <a:ext uri="{0D108BD9-81ED-4DB2-BD59-A6C34878D82A}">
                    <a16:rowId xmlns:a16="http://schemas.microsoft.com/office/drawing/2014/main" val="1283075648"/>
                  </a:ext>
                </a:extLst>
              </a:tr>
              <a:tr h="402730">
                <a:tc>
                  <a:txBody>
                    <a:bodyPr/>
                    <a:lstStyle/>
                    <a:p>
                      <a:pPr lvl="0" algn="l">
                        <a:lnSpc>
                          <a:spcPct val="100000"/>
                        </a:lnSpc>
                        <a:spcBef>
                          <a:spcPts val="0"/>
                        </a:spcBef>
                        <a:spcAft>
                          <a:spcPts val="0"/>
                        </a:spcAft>
                        <a:buNone/>
                      </a:pPr>
                      <a:r>
                        <a:rPr lang="en-GB" sz="1800" b="0" i="0" u="none" strike="noStrike" noProof="0">
                          <a:latin typeface="Calibri"/>
                        </a:rPr>
                        <a:t>UWTSD</a:t>
                      </a:r>
                      <a:endParaRPr lang="en-US" sz="1800" b="0" i="0" u="none" strike="noStrike" noProof="0">
                        <a:latin typeface="Calibri"/>
                      </a:endParaRPr>
                    </a:p>
                    <a:p>
                      <a:pPr lvl="0" algn="l">
                        <a:lnSpc>
                          <a:spcPct val="100000"/>
                        </a:lnSpc>
                        <a:spcBef>
                          <a:spcPts val="0"/>
                        </a:spcBef>
                        <a:spcAft>
                          <a:spcPts val="0"/>
                        </a:spcAft>
                        <a:buNone/>
                      </a:pPr>
                      <a:r>
                        <a:rPr lang="en-GB" sz="1800" b="0" i="0" u="none" strike="noStrike" noProof="0">
                          <a:latin typeface="Calibri"/>
                        </a:rPr>
                        <a:t>students</a:t>
                      </a:r>
                      <a:endParaRPr lang="en-GB"/>
                    </a:p>
                  </a:txBody>
                  <a:tcPr/>
                </a:tc>
                <a:tc>
                  <a:txBody>
                    <a:bodyPr/>
                    <a:lstStyle/>
                    <a:p>
                      <a:r>
                        <a:rPr lang="en-GB"/>
                        <a:t>13</a:t>
                      </a:r>
                    </a:p>
                  </a:txBody>
                  <a:tcPr/>
                </a:tc>
                <a:tc>
                  <a:txBody>
                    <a:bodyPr/>
                    <a:lstStyle/>
                    <a:p>
                      <a:pPr lvl="0">
                        <a:buNone/>
                      </a:pPr>
                      <a:r>
                        <a:rPr lang="en-GB"/>
                        <a:t>2</a:t>
                      </a:r>
                      <a:endParaRPr lang="en-US"/>
                    </a:p>
                  </a:txBody>
                  <a:tcPr/>
                </a:tc>
                <a:tc>
                  <a:txBody>
                    <a:bodyPr/>
                    <a:lstStyle/>
                    <a:p>
                      <a:endParaRPr lang="en-GB"/>
                    </a:p>
                  </a:txBody>
                  <a:tcPr/>
                </a:tc>
                <a:extLst>
                  <a:ext uri="{0D108BD9-81ED-4DB2-BD59-A6C34878D82A}">
                    <a16:rowId xmlns:a16="http://schemas.microsoft.com/office/drawing/2014/main" val="449807971"/>
                  </a:ext>
                </a:extLst>
              </a:tr>
            </a:tbl>
          </a:graphicData>
        </a:graphic>
      </p:graphicFrame>
      <p:graphicFrame>
        <p:nvGraphicFramePr>
          <p:cNvPr id="5" name="Table 4">
            <a:extLst>
              <a:ext uri="{FF2B5EF4-FFF2-40B4-BE49-F238E27FC236}">
                <a16:creationId xmlns:a16="http://schemas.microsoft.com/office/drawing/2014/main" id="{B7EE2BF8-F11F-4729-A803-CA861BA4869E}"/>
              </a:ext>
            </a:extLst>
          </p:cNvPr>
          <p:cNvGraphicFramePr>
            <a:graphicFrameLocks noGrp="1"/>
          </p:cNvGraphicFramePr>
          <p:nvPr>
            <p:extLst>
              <p:ext uri="{D42A27DB-BD31-4B8C-83A1-F6EECF244321}">
                <p14:modId xmlns:p14="http://schemas.microsoft.com/office/powerpoint/2010/main" val="814359573"/>
              </p:ext>
            </p:extLst>
          </p:nvPr>
        </p:nvGraphicFramePr>
        <p:xfrm>
          <a:off x="353121" y="3010829"/>
          <a:ext cx="6867603" cy="1063462"/>
        </p:xfrm>
        <a:graphic>
          <a:graphicData uri="http://schemas.openxmlformats.org/drawingml/2006/table">
            <a:tbl>
              <a:tblPr firstRow="1" bandRow="1">
                <a:tableStyleId>{5C22544A-7EE6-4342-B048-85BDC9FD1C3A}</a:tableStyleId>
              </a:tblPr>
              <a:tblGrid>
                <a:gridCol w="1716901">
                  <a:extLst>
                    <a:ext uri="{9D8B030D-6E8A-4147-A177-3AD203B41FA5}">
                      <a16:colId xmlns:a16="http://schemas.microsoft.com/office/drawing/2014/main" val="1310058626"/>
                    </a:ext>
                  </a:extLst>
                </a:gridCol>
                <a:gridCol w="2462561">
                  <a:extLst>
                    <a:ext uri="{9D8B030D-6E8A-4147-A177-3AD203B41FA5}">
                      <a16:colId xmlns:a16="http://schemas.microsoft.com/office/drawing/2014/main" val="3669581686"/>
                    </a:ext>
                  </a:extLst>
                </a:gridCol>
                <a:gridCol w="2465767">
                  <a:extLst>
                    <a:ext uri="{9D8B030D-6E8A-4147-A177-3AD203B41FA5}">
                      <a16:colId xmlns:a16="http://schemas.microsoft.com/office/drawing/2014/main" val="963048202"/>
                    </a:ext>
                  </a:extLst>
                </a:gridCol>
                <a:gridCol w="222374">
                  <a:extLst>
                    <a:ext uri="{9D8B030D-6E8A-4147-A177-3AD203B41FA5}">
                      <a16:colId xmlns:a16="http://schemas.microsoft.com/office/drawing/2014/main" val="401787209"/>
                    </a:ext>
                  </a:extLst>
                </a:gridCol>
              </a:tblGrid>
              <a:tr h="423382">
                <a:tc>
                  <a:txBody>
                    <a:bodyPr/>
                    <a:lstStyle/>
                    <a:p>
                      <a:r>
                        <a:rPr lang="en-GB"/>
                        <a:t>(15)</a:t>
                      </a:r>
                    </a:p>
                  </a:txBody>
                  <a:tcPr/>
                </a:tc>
                <a:tc>
                  <a:txBody>
                    <a:bodyPr/>
                    <a:lstStyle/>
                    <a:p>
                      <a:r>
                        <a:rPr lang="en-GB"/>
                        <a:t>Yes</a:t>
                      </a:r>
                    </a:p>
                  </a:txBody>
                  <a:tcPr/>
                </a:tc>
                <a:tc>
                  <a:txBody>
                    <a:bodyPr/>
                    <a:lstStyle/>
                    <a:p>
                      <a:r>
                        <a:rPr lang="en-GB"/>
                        <a:t> No</a:t>
                      </a:r>
                    </a:p>
                  </a:txBody>
                  <a:tcPr/>
                </a:tc>
                <a:tc>
                  <a:txBody>
                    <a:bodyPr/>
                    <a:lstStyle/>
                    <a:p>
                      <a:endParaRPr lang="en-GB"/>
                    </a:p>
                  </a:txBody>
                  <a:tcPr/>
                </a:tc>
                <a:extLst>
                  <a:ext uri="{0D108BD9-81ED-4DB2-BD59-A6C34878D82A}">
                    <a16:rowId xmlns:a16="http://schemas.microsoft.com/office/drawing/2014/main" val="1283075648"/>
                  </a:ext>
                </a:extLst>
              </a:tr>
              <a:tr h="402730">
                <a:tc>
                  <a:txBody>
                    <a:bodyPr/>
                    <a:lstStyle/>
                    <a:p>
                      <a:pPr lvl="0" algn="l">
                        <a:lnSpc>
                          <a:spcPct val="100000"/>
                        </a:lnSpc>
                        <a:spcBef>
                          <a:spcPts val="0"/>
                        </a:spcBef>
                        <a:spcAft>
                          <a:spcPts val="0"/>
                        </a:spcAft>
                        <a:buNone/>
                      </a:pPr>
                      <a:r>
                        <a:rPr lang="en-GB" sz="1800" b="0" i="0" u="none" strike="noStrike" noProof="0">
                          <a:latin typeface="Calibri"/>
                        </a:rPr>
                        <a:t>UWTSD</a:t>
                      </a:r>
                      <a:endParaRPr lang="en-US" sz="1800" b="0" i="0" u="none" strike="noStrike" noProof="0">
                        <a:latin typeface="Calibri"/>
                      </a:endParaRPr>
                    </a:p>
                    <a:p>
                      <a:pPr lvl="0" algn="l">
                        <a:lnSpc>
                          <a:spcPct val="100000"/>
                        </a:lnSpc>
                        <a:spcBef>
                          <a:spcPts val="0"/>
                        </a:spcBef>
                        <a:spcAft>
                          <a:spcPts val="0"/>
                        </a:spcAft>
                        <a:buNone/>
                      </a:pPr>
                      <a:r>
                        <a:rPr lang="en-GB" sz="1800" b="0" i="0" u="none" strike="noStrike" noProof="0">
                          <a:latin typeface="Calibri"/>
                        </a:rPr>
                        <a:t>students</a:t>
                      </a:r>
                      <a:endParaRPr lang="en-GB"/>
                    </a:p>
                  </a:txBody>
                  <a:tcPr/>
                </a:tc>
                <a:tc>
                  <a:txBody>
                    <a:bodyPr/>
                    <a:lstStyle/>
                    <a:p>
                      <a:r>
                        <a:rPr lang="en-GB"/>
                        <a:t>4</a:t>
                      </a:r>
                    </a:p>
                  </a:txBody>
                  <a:tcPr/>
                </a:tc>
                <a:tc>
                  <a:txBody>
                    <a:bodyPr/>
                    <a:lstStyle/>
                    <a:p>
                      <a:r>
                        <a:rPr lang="en-GB"/>
                        <a:t>11</a:t>
                      </a:r>
                    </a:p>
                  </a:txBody>
                  <a:tcPr/>
                </a:tc>
                <a:tc>
                  <a:txBody>
                    <a:bodyPr/>
                    <a:lstStyle/>
                    <a:p>
                      <a:endParaRPr lang="en-GB"/>
                    </a:p>
                  </a:txBody>
                  <a:tcPr/>
                </a:tc>
                <a:extLst>
                  <a:ext uri="{0D108BD9-81ED-4DB2-BD59-A6C34878D82A}">
                    <a16:rowId xmlns:a16="http://schemas.microsoft.com/office/drawing/2014/main" val="449807971"/>
                  </a:ext>
                </a:extLst>
              </a:tr>
            </a:tbl>
          </a:graphicData>
        </a:graphic>
      </p:graphicFrame>
      <p:sp>
        <p:nvSpPr>
          <p:cNvPr id="6" name="TextBox 5">
            <a:extLst>
              <a:ext uri="{FF2B5EF4-FFF2-40B4-BE49-F238E27FC236}">
                <a16:creationId xmlns:a16="http://schemas.microsoft.com/office/drawing/2014/main" id="{07003B3F-19FF-46C6-BD43-0FAD5C8BC6D0}"/>
              </a:ext>
            </a:extLst>
          </p:cNvPr>
          <p:cNvSpPr txBox="1"/>
          <p:nvPr/>
        </p:nvSpPr>
        <p:spPr>
          <a:xfrm>
            <a:off x="7475034" y="1109546"/>
            <a:ext cx="458315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9. What type of studying do you prefer?</a:t>
            </a: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endParaRPr lang="en-GB">
              <a:cs typeface="Calibri"/>
            </a:endParaRPr>
          </a:p>
          <a:p>
            <a:r>
              <a:rPr lang="en-GB">
                <a:cs typeface="Calibri"/>
              </a:rPr>
              <a:t>10. Do you think Moodle needs improvement?</a:t>
            </a:r>
          </a:p>
        </p:txBody>
      </p:sp>
      <p:sp>
        <p:nvSpPr>
          <p:cNvPr id="7" name="TextBox 6">
            <a:extLst>
              <a:ext uri="{FF2B5EF4-FFF2-40B4-BE49-F238E27FC236}">
                <a16:creationId xmlns:a16="http://schemas.microsoft.com/office/drawing/2014/main" id="{4622864A-799D-4E49-9DEB-D9CD84E2EBD1}"/>
              </a:ext>
            </a:extLst>
          </p:cNvPr>
          <p:cNvSpPr txBox="1"/>
          <p:nvPr/>
        </p:nvSpPr>
        <p:spPr>
          <a:xfrm>
            <a:off x="403302" y="2326888"/>
            <a:ext cx="67669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Virtual learning is more popular than face-to-face learning.</a:t>
            </a:r>
          </a:p>
        </p:txBody>
      </p:sp>
      <p:sp>
        <p:nvSpPr>
          <p:cNvPr id="8" name="TextBox 7">
            <a:extLst>
              <a:ext uri="{FF2B5EF4-FFF2-40B4-BE49-F238E27FC236}">
                <a16:creationId xmlns:a16="http://schemas.microsoft.com/office/drawing/2014/main" id="{DC49670A-D900-4BA7-B092-64FAC63F4FDD}"/>
              </a:ext>
            </a:extLst>
          </p:cNvPr>
          <p:cNvSpPr txBox="1"/>
          <p:nvPr/>
        </p:nvSpPr>
        <p:spPr>
          <a:xfrm>
            <a:off x="403301" y="4269059"/>
            <a:ext cx="66461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Most students don’t think Moodle needs improvement but few people feel like if its improved its better.</a:t>
            </a:r>
          </a:p>
        </p:txBody>
      </p:sp>
    </p:spTree>
    <p:extLst>
      <p:ext uri="{BB962C8B-B14F-4D97-AF65-F5344CB8AC3E}">
        <p14:creationId xmlns:p14="http://schemas.microsoft.com/office/powerpoint/2010/main" val="2314732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57E86-6280-453C-A179-A718B9FA3F5B}"/>
              </a:ext>
            </a:extLst>
          </p:cNvPr>
          <p:cNvSpPr>
            <a:spLocks noGrp="1"/>
          </p:cNvSpPr>
          <p:nvPr>
            <p:ph type="title"/>
          </p:nvPr>
        </p:nvSpPr>
        <p:spPr>
          <a:xfrm>
            <a:off x="838200" y="365125"/>
            <a:ext cx="10515600" cy="649288"/>
          </a:xfrm>
        </p:spPr>
        <p:txBody>
          <a:bodyPr>
            <a:normAutofit fontScale="90000"/>
          </a:bodyPr>
          <a:lstStyle/>
          <a:p>
            <a:r>
              <a:rPr lang="en-GB">
                <a:cs typeface="Calibri Light"/>
              </a:rPr>
              <a:t>Conclusion</a:t>
            </a:r>
            <a:endParaRPr lang="en-GB"/>
          </a:p>
        </p:txBody>
      </p:sp>
      <p:sp>
        <p:nvSpPr>
          <p:cNvPr id="7" name="TextBox 6">
            <a:extLst>
              <a:ext uri="{FF2B5EF4-FFF2-40B4-BE49-F238E27FC236}">
                <a16:creationId xmlns:a16="http://schemas.microsoft.com/office/drawing/2014/main" id="{05D6F8B3-DCF2-4D34-AF59-6F36BC1CF1B5}"/>
              </a:ext>
            </a:extLst>
          </p:cNvPr>
          <p:cNvSpPr txBox="1"/>
          <p:nvPr/>
        </p:nvSpPr>
        <p:spPr>
          <a:xfrm>
            <a:off x="895350" y="1343025"/>
            <a:ext cx="1063942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Our research found virtual learning is more popular and affective than face to face learning. Online learning modalities in teaching an environment. Overall, I think that  virtual learning is preferred by more students because it costs less, there is no travelling expenses, some people may have social anxiety when they feel scared or threatened with a classroom full of people.</a:t>
            </a:r>
          </a:p>
          <a:p>
            <a:endParaRPr lang="en-GB" dirty="0">
              <a:cs typeface="Calibri"/>
            </a:endParaRPr>
          </a:p>
          <a:p>
            <a:r>
              <a:rPr lang="en-GB" dirty="0">
                <a:cs typeface="Calibri"/>
              </a:rPr>
              <a:t>On the other hand, </a:t>
            </a:r>
            <a:r>
              <a:rPr lang="en-GB" dirty="0">
                <a:ea typeface="+mn-lt"/>
                <a:cs typeface="+mn-lt"/>
              </a:rPr>
              <a:t>being in a traditional classroom provides students with an opportunity to experience freedom and interact with the world. Putting a student in a room with a computer means that the student will never be able to bond with the professor and other students.</a:t>
            </a:r>
            <a:endParaRPr lang="en-GB"/>
          </a:p>
        </p:txBody>
      </p:sp>
      <p:pic>
        <p:nvPicPr>
          <p:cNvPr id="4" name="Picture 4" descr="A picture containing indoor, floor, white, desk&#10;&#10;Description automatically generated">
            <a:extLst>
              <a:ext uri="{FF2B5EF4-FFF2-40B4-BE49-F238E27FC236}">
                <a16:creationId xmlns:a16="http://schemas.microsoft.com/office/drawing/2014/main" id="{D37A0399-8CE2-4991-A2D1-922A8428FFA6}"/>
              </a:ext>
            </a:extLst>
          </p:cNvPr>
          <p:cNvPicPr>
            <a:picLocks noChangeAspect="1"/>
          </p:cNvPicPr>
          <p:nvPr/>
        </p:nvPicPr>
        <p:blipFill>
          <a:blip r:embed="rId2"/>
          <a:stretch>
            <a:fillRect/>
          </a:stretch>
        </p:blipFill>
        <p:spPr>
          <a:xfrm>
            <a:off x="7874620" y="3796118"/>
            <a:ext cx="3718930" cy="2778397"/>
          </a:xfrm>
          <a:prstGeom prst="rect">
            <a:avLst/>
          </a:prstGeom>
        </p:spPr>
      </p:pic>
    </p:spTree>
    <p:extLst>
      <p:ext uri="{BB962C8B-B14F-4D97-AF65-F5344CB8AC3E}">
        <p14:creationId xmlns:p14="http://schemas.microsoft.com/office/powerpoint/2010/main" val="33147042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5486C-A560-4016-9529-5BD0D99C7F48}"/>
              </a:ext>
            </a:extLst>
          </p:cNvPr>
          <p:cNvSpPr>
            <a:spLocks noGrp="1"/>
          </p:cNvSpPr>
          <p:nvPr>
            <p:ph type="title"/>
          </p:nvPr>
        </p:nvSpPr>
        <p:spPr/>
        <p:txBody>
          <a:bodyPr/>
          <a:lstStyle/>
          <a:p>
            <a:r>
              <a:rPr lang="en-GB" dirty="0">
                <a:cs typeface="Calibri Light"/>
              </a:rPr>
              <a:t>Limitation of learning</a:t>
            </a:r>
            <a:endParaRPr lang="en-GB" dirty="0"/>
          </a:p>
        </p:txBody>
      </p:sp>
      <p:sp>
        <p:nvSpPr>
          <p:cNvPr id="3" name="Content Placeholder 2">
            <a:extLst>
              <a:ext uri="{FF2B5EF4-FFF2-40B4-BE49-F238E27FC236}">
                <a16:creationId xmlns:a16="http://schemas.microsoft.com/office/drawing/2014/main" id="{C1ADD9DA-7F70-4C02-88ED-980C1774E434}"/>
              </a:ext>
            </a:extLst>
          </p:cNvPr>
          <p:cNvSpPr>
            <a:spLocks noGrp="1"/>
          </p:cNvSpPr>
          <p:nvPr>
            <p:ph idx="1"/>
          </p:nvPr>
        </p:nvSpPr>
        <p:spPr/>
        <p:txBody>
          <a:bodyPr vert="horz" lIns="91440" tIns="45720" rIns="91440" bIns="45720" rtlCol="0" anchor="t">
            <a:normAutofit/>
          </a:bodyPr>
          <a:lstStyle/>
          <a:p>
            <a:pPr marL="0" indent="0">
              <a:buNone/>
            </a:pPr>
            <a:r>
              <a:rPr lang="en-GB" sz="2400" dirty="0">
                <a:cs typeface="Calibri" panose="020F0502020204030204"/>
              </a:rPr>
              <a:t>The limitations of the study centred around the nature of the sample group, student skills/abilities, and student familiarity with online instruction. First, because this was a convenience, non-probability sample. The independent variables were not adjusted for real world accuracy. Student intelligence and skill level were not taken into consideration when separation out comparison groups. Some learners are capable in real life than online. Traditional classroom students are not taking web based courses.</a:t>
            </a:r>
          </a:p>
        </p:txBody>
      </p:sp>
    </p:spTree>
    <p:extLst>
      <p:ext uri="{BB962C8B-B14F-4D97-AF65-F5344CB8AC3E}">
        <p14:creationId xmlns:p14="http://schemas.microsoft.com/office/powerpoint/2010/main" val="8064254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8BAB1-D338-4F34-9485-1E1AA7FAF617}"/>
              </a:ext>
            </a:extLst>
          </p:cNvPr>
          <p:cNvSpPr>
            <a:spLocks noGrp="1"/>
          </p:cNvSpPr>
          <p:nvPr>
            <p:ph type="title"/>
          </p:nvPr>
        </p:nvSpPr>
        <p:spPr>
          <a:xfrm>
            <a:off x="838200" y="439466"/>
            <a:ext cx="10515600" cy="1325563"/>
          </a:xfrm>
        </p:spPr>
        <p:txBody>
          <a:bodyPr/>
          <a:lstStyle/>
          <a:p>
            <a:r>
              <a:rPr lang="en-GB" dirty="0">
                <a:cs typeface="Calibri Light"/>
              </a:rPr>
              <a:t>Reference</a:t>
            </a:r>
            <a:endParaRPr lang="en-GB" dirty="0"/>
          </a:p>
        </p:txBody>
      </p:sp>
      <p:sp>
        <p:nvSpPr>
          <p:cNvPr id="3" name="Content Placeholder 2">
            <a:extLst>
              <a:ext uri="{FF2B5EF4-FFF2-40B4-BE49-F238E27FC236}">
                <a16:creationId xmlns:a16="http://schemas.microsoft.com/office/drawing/2014/main" id="{678654D9-4DB1-4193-8E64-25255DA67D84}"/>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hlinkClick r:id="rId2"/>
              </a:rPr>
              <a:t>﻿</a:t>
            </a:r>
            <a:r>
              <a:rPr lang="en-GB" sz="1800" dirty="0">
                <a:ea typeface="+mn-lt"/>
                <a:cs typeface="+mn-lt"/>
                <a:hlinkClick r:id="rId2"/>
              </a:rPr>
              <a:t>﻿ ﻿﻿ Virtual Learning Environment VLE -        Surround yourself with English (weebly.com)</a:t>
            </a:r>
            <a:endParaRPr lang="en-GB" sz="1800">
              <a:ea typeface="+mn-lt"/>
              <a:cs typeface="+mn-lt"/>
            </a:endParaRPr>
          </a:p>
          <a:p>
            <a:pPr marL="0" indent="0">
              <a:buNone/>
            </a:pPr>
            <a:endParaRPr lang="en-GB" sz="1800" dirty="0">
              <a:ea typeface="+mn-lt"/>
              <a:cs typeface="+mn-lt"/>
            </a:endParaRPr>
          </a:p>
          <a:p>
            <a:pPr marL="0" indent="0">
              <a:buNone/>
            </a:pPr>
            <a:r>
              <a:rPr lang="en-GB" sz="1800" dirty="0">
                <a:ea typeface="+mn-lt"/>
                <a:cs typeface="+mn-lt"/>
                <a:hlinkClick r:id="rId3"/>
              </a:rPr>
              <a:t>﻿﻿ ﻿ Virtual Learning Environments Professional Learning Program - PowerUpEDU</a:t>
            </a:r>
            <a:endParaRPr lang="en-GB"/>
          </a:p>
          <a:p>
            <a:pPr marL="0" indent="0">
              <a:buNone/>
            </a:pPr>
            <a:endParaRPr lang="en-GB" sz="1800" dirty="0">
              <a:ea typeface="+mn-lt"/>
              <a:cs typeface="+mn-lt"/>
            </a:endParaRPr>
          </a:p>
          <a:p>
            <a:pPr marL="0" indent="0">
              <a:buNone/>
            </a:pPr>
            <a:r>
              <a:rPr lang="en-GB" sz="1800" dirty="0">
                <a:ea typeface="+mn-lt"/>
                <a:cs typeface="+mn-lt"/>
                <a:hlinkClick r:id="rId4"/>
              </a:rPr>
              <a:t>﻿ ﻿8 Benefits of Virtual Learning Environments (Importance of Virtual Classrooms) (funtech.co.uk)</a:t>
            </a:r>
            <a:endParaRPr lang="en-GB"/>
          </a:p>
          <a:p>
            <a:pPr marL="0" indent="0">
              <a:buNone/>
            </a:pPr>
            <a:endParaRPr lang="en-GB" sz="1800" dirty="0">
              <a:ea typeface="+mn-lt"/>
              <a:cs typeface="+mn-lt"/>
            </a:endParaRPr>
          </a:p>
          <a:p>
            <a:pPr marL="0" indent="0">
              <a:buNone/>
            </a:pPr>
            <a:r>
              <a:rPr lang="en-GB" sz="1800" dirty="0">
                <a:ea typeface="+mn-lt"/>
                <a:cs typeface="+mn-lt"/>
                <a:hlinkClick r:id="rId5"/>
              </a:rPr>
              <a:t>﻿﻿ ﻿ ﻿Virtual Classroom added to Learning Zone - Optima Training news</a:t>
            </a:r>
            <a:endParaRPr lang="en-GB"/>
          </a:p>
          <a:p>
            <a:pPr marL="0" indent="0">
              <a:buNone/>
            </a:pPr>
            <a:endParaRPr lang="en-GB" sz="1800" dirty="0">
              <a:ea typeface="+mn-lt"/>
              <a:cs typeface="+mn-lt"/>
            </a:endParaRPr>
          </a:p>
          <a:p>
            <a:pPr marL="0" indent="0">
              <a:buNone/>
            </a:pPr>
            <a:r>
              <a:rPr lang="en-GB" sz="1800" dirty="0">
                <a:ea typeface="+mn-lt"/>
                <a:cs typeface="+mn-lt"/>
                <a:hlinkClick r:id="rId6"/>
              </a:rPr>
              <a:t>﻿ ﻿What is a VLE (Virtual Learning Environment)? - 2021 Guide (learningladders.info)</a:t>
            </a:r>
            <a:endParaRPr lang="en-GB"/>
          </a:p>
          <a:p>
            <a:pPr marL="0" indent="0">
              <a:buNone/>
            </a:pPr>
            <a:endParaRPr lang="en-GB" sz="1800" dirty="0">
              <a:cs typeface="Calibri"/>
            </a:endParaRPr>
          </a:p>
          <a:p>
            <a:pPr marL="0" indent="0">
              <a:buNone/>
            </a:pPr>
            <a:endParaRPr lang="en-GB" sz="1800" dirty="0">
              <a:cs typeface="Calibri"/>
            </a:endParaRPr>
          </a:p>
          <a:p>
            <a:pPr marL="0" indent="0">
              <a:buNone/>
            </a:pPr>
            <a:endParaRPr lang="en-GB" dirty="0">
              <a:cs typeface="Calibri"/>
            </a:endParaRPr>
          </a:p>
        </p:txBody>
      </p:sp>
    </p:spTree>
    <p:extLst>
      <p:ext uri="{BB962C8B-B14F-4D97-AF65-F5344CB8AC3E}">
        <p14:creationId xmlns:p14="http://schemas.microsoft.com/office/powerpoint/2010/main" val="407722518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The impact of virtual learning environment on the learning experience of the students at UWTSD London Campus</vt:lpstr>
      <vt:lpstr>Contents</vt:lpstr>
      <vt:lpstr>Introduction</vt:lpstr>
      <vt:lpstr>Rational</vt:lpstr>
      <vt:lpstr>PowerPoint Presentation</vt:lpstr>
      <vt:lpstr>Research objective</vt:lpstr>
      <vt:lpstr>Research Methodology</vt:lpstr>
      <vt:lpstr>PowerPoint Presentation</vt:lpstr>
      <vt:lpstr>PowerPoint Presentation</vt:lpstr>
      <vt:lpstr>PowerPoint Presentation</vt:lpstr>
      <vt:lpstr>Conclusion</vt:lpstr>
      <vt:lpstr>Limitation of learning</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382</cp:revision>
  <dcterms:created xsi:type="dcterms:W3CDTF">2022-01-09T22:15:12Z</dcterms:created>
  <dcterms:modified xsi:type="dcterms:W3CDTF">2022-01-10T01:14:32Z</dcterms:modified>
</cp:coreProperties>
</file>