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notesMasterIdLst>
    <p:notesMasterId r:id="rId21"/>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BDCA29-3CE2-4C7D-A752-01CE7EC8D52D}" v="83" dt="2023-11-12T12:55:12.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5099" autoAdjust="0"/>
  </p:normalViewPr>
  <p:slideViewPr>
    <p:cSldViewPr snapToGrid="0">
      <p:cViewPr>
        <p:scale>
          <a:sx n="53" d="100"/>
          <a:sy n="53" d="100"/>
        </p:scale>
        <p:origin x="426"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578084-43E6-4FFF-82CC-8CC88C165690}"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D97003-B71B-4C2E-9464-AAAB9A13D01E}" type="slidenum">
              <a:rPr lang="en-IN" smtClean="0"/>
              <a:t>‹#›</a:t>
            </a:fld>
            <a:endParaRPr lang="en-IN"/>
          </a:p>
        </p:txBody>
      </p:sp>
    </p:spTree>
    <p:extLst>
      <p:ext uri="{BB962C8B-B14F-4D97-AF65-F5344CB8AC3E}">
        <p14:creationId xmlns:p14="http://schemas.microsoft.com/office/powerpoint/2010/main" val="1053135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Entrepreneurship when the individual has idea and acts on it, generally for disrupting the existing market with new goods and services. The financial forecast of business will also be covered in the report.</a:t>
            </a:r>
            <a:endParaRPr lang="en-IN"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3</a:t>
            </a:fld>
            <a:endParaRPr lang="en-IN"/>
          </a:p>
        </p:txBody>
      </p:sp>
    </p:spTree>
    <p:extLst>
      <p:ext uri="{BB962C8B-B14F-4D97-AF65-F5344CB8AC3E}">
        <p14:creationId xmlns:p14="http://schemas.microsoft.com/office/powerpoint/2010/main" val="3146097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The Clothing brand will provide trending and affordable clothes and fashion accessories to the society.</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4</a:t>
            </a:fld>
            <a:endParaRPr lang="en-IN"/>
          </a:p>
        </p:txBody>
      </p:sp>
    </p:spTree>
    <p:extLst>
      <p:ext uri="{BB962C8B-B14F-4D97-AF65-F5344CB8AC3E}">
        <p14:creationId xmlns:p14="http://schemas.microsoft.com/office/powerpoint/2010/main" val="596598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t>To start the business it is important to set the legal structure of the business, i.e. Business structure help the business in identifying on what basis the business will run and the terms and conditions that are required to be followed by the business while operating in the country. </a:t>
            </a:r>
            <a:r>
              <a:rPr lang="en-GB" sz="1200" dirty="0">
                <a:latin typeface="Times New Roman" panose="02020603050405020304" pitchFamily="18" charset="0"/>
                <a:cs typeface="Times New Roman" panose="02020603050405020304" pitchFamily="18" charset="0"/>
              </a:rPr>
              <a:t>This structure of the business will come with the advantage of having limited liability is any loss occurs and also reduces the liability of tax in many cases.</a:t>
            </a:r>
          </a:p>
          <a:p>
            <a:pPr algn="just">
              <a:lnSpc>
                <a:spcPct val="150000"/>
              </a:lnSpc>
            </a:pPr>
            <a:r>
              <a:rPr lang="en-GB" sz="1200" dirty="0">
                <a:latin typeface="Times New Roman" panose="02020603050405020304" pitchFamily="18" charset="0"/>
                <a:cs typeface="Times New Roman" panose="02020603050405020304" pitchFamily="18" charset="0"/>
              </a:rPr>
              <a:t> This structure is complicated but will beneficial for the business.</a:t>
            </a:r>
            <a:endParaRPr lang="en-IN"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5</a:t>
            </a:fld>
            <a:endParaRPr lang="en-IN"/>
          </a:p>
        </p:txBody>
      </p:sp>
    </p:spTree>
    <p:extLst>
      <p:ext uri="{BB962C8B-B14F-4D97-AF65-F5344CB8AC3E}">
        <p14:creationId xmlns:p14="http://schemas.microsoft.com/office/powerpoint/2010/main" val="1148173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latin typeface="Times New Roman" panose="02020603050405020304" pitchFamily="18" charset="0"/>
                <a:cs typeface="Times New Roman" panose="02020603050405020304" pitchFamily="18" charset="0"/>
              </a:rPr>
              <a:t>The company will start at medium scale will be 30 to 35. </a:t>
            </a:r>
          </a:p>
          <a:p>
            <a:pPr algn="just">
              <a:lnSpc>
                <a:spcPct val="150000"/>
              </a:lnSpc>
            </a:pPr>
            <a:r>
              <a:rPr lang="en-GB" sz="1200" dirty="0">
                <a:latin typeface="Times New Roman" panose="02020603050405020304" pitchFamily="18" charset="0"/>
                <a:cs typeface="Times New Roman" panose="02020603050405020304" pitchFamily="18" charset="0"/>
              </a:rPr>
              <a:t>The company will be mainly focused on recruiting the employees that have expertise in there area and are able to add value to the running of business. </a:t>
            </a:r>
          </a:p>
          <a:p>
            <a:pPr algn="just">
              <a:lnSpc>
                <a:spcPct val="150000"/>
              </a:lnSpc>
            </a:pPr>
            <a:r>
              <a:rPr lang="en-GB" sz="1200" dirty="0">
                <a:latin typeface="Times New Roman" panose="02020603050405020304" pitchFamily="18" charset="0"/>
                <a:cs typeface="Times New Roman" panose="02020603050405020304" pitchFamily="18" charset="0"/>
              </a:rPr>
              <a:t>The employees will be recruited for different departments such for human resource department, Production department, marketing department and for Accounting and finance department.</a:t>
            </a:r>
            <a:endParaRPr lang="en-IN" sz="1200" dirty="0">
              <a:latin typeface="Times New Roman" panose="02020603050405020304" pitchFamily="18" charset="0"/>
              <a:cs typeface="Times New Roman" panose="02020603050405020304" pitchFamily="18" charset="0"/>
            </a:endParaRPr>
          </a:p>
          <a:p>
            <a:pPr algn="just">
              <a:lnSpc>
                <a:spcPct val="150000"/>
              </a:lnSpc>
            </a:pP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6</a:t>
            </a:fld>
            <a:endParaRPr lang="en-IN"/>
          </a:p>
        </p:txBody>
      </p:sp>
    </p:spTree>
    <p:extLst>
      <p:ext uri="{BB962C8B-B14F-4D97-AF65-F5344CB8AC3E}">
        <p14:creationId xmlns:p14="http://schemas.microsoft.com/office/powerpoint/2010/main" val="1898654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latin typeface="Times New Roman" panose="02020603050405020304" pitchFamily="18" charset="0"/>
                <a:cs typeface="Times New Roman" panose="02020603050405020304" pitchFamily="18" charset="0"/>
              </a:rPr>
              <a:t>The suppliers of the business will provide the business with good quality raw materials and also the suppliers of machinery for production of goods from the company. </a:t>
            </a:r>
          </a:p>
          <a:p>
            <a:pPr algn="just">
              <a:lnSpc>
                <a:spcPct val="150000"/>
              </a:lnSpc>
            </a:pPr>
            <a:r>
              <a:rPr lang="en-GB" sz="1200" dirty="0">
                <a:latin typeface="Times New Roman" panose="02020603050405020304" pitchFamily="18" charset="0"/>
                <a:cs typeface="Times New Roman" panose="02020603050405020304" pitchFamily="18" charset="0"/>
              </a:rPr>
              <a:t>These are the different management aspects that are going to assist the company on different barriers in the organisation and will also help in achieving the goals of the organisation. </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7</a:t>
            </a:fld>
            <a:endParaRPr lang="en-IN"/>
          </a:p>
        </p:txBody>
      </p:sp>
    </p:spTree>
    <p:extLst>
      <p:ext uri="{BB962C8B-B14F-4D97-AF65-F5344CB8AC3E}">
        <p14:creationId xmlns:p14="http://schemas.microsoft.com/office/powerpoint/2010/main" val="3959663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These are going to be major strengths of the company as the company will be able to generate higher sales and revenue for the business and deal with competition in the market.</a:t>
            </a:r>
            <a:endParaRPr lang="en-IN" sz="1200" dirty="0">
              <a:solidFill>
                <a:schemeClr val="tx1"/>
              </a:solidFill>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8</a:t>
            </a:fld>
            <a:endParaRPr lang="en-IN"/>
          </a:p>
        </p:txBody>
      </p:sp>
    </p:spTree>
    <p:extLst>
      <p:ext uri="{BB962C8B-B14F-4D97-AF65-F5344CB8AC3E}">
        <p14:creationId xmlns:p14="http://schemas.microsoft.com/office/powerpoint/2010/main" val="1032361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This practice comes with weakness as company might develop dead stock which will bring extra expenses and losses to the business. </a:t>
            </a: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9</a:t>
            </a:fld>
            <a:endParaRPr lang="en-IN"/>
          </a:p>
        </p:txBody>
      </p:sp>
    </p:spTree>
    <p:extLst>
      <p:ext uri="{BB962C8B-B14F-4D97-AF65-F5344CB8AC3E}">
        <p14:creationId xmlns:p14="http://schemas.microsoft.com/office/powerpoint/2010/main" val="1359261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This will help in attracting broader audience towards the company. </a:t>
            </a: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10</a:t>
            </a:fld>
            <a:endParaRPr lang="en-IN"/>
          </a:p>
        </p:txBody>
      </p:sp>
    </p:spTree>
    <p:extLst>
      <p:ext uri="{BB962C8B-B14F-4D97-AF65-F5344CB8AC3E}">
        <p14:creationId xmlns:p14="http://schemas.microsoft.com/office/powerpoint/2010/main" val="1327301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Another threat that the company might face is acquiring every changing trend and producing as per that, which brings the threat excessive dead stock to the company and loss of financial resources.</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11</a:t>
            </a:fld>
            <a:endParaRPr lang="en-IN"/>
          </a:p>
        </p:txBody>
      </p:sp>
    </p:spTree>
    <p:extLst>
      <p:ext uri="{BB962C8B-B14F-4D97-AF65-F5344CB8AC3E}">
        <p14:creationId xmlns:p14="http://schemas.microsoft.com/office/powerpoint/2010/main" val="502443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The Company is clothing company which is going to offer fast fashion clothing for women, men and kids. </a:t>
            </a:r>
          </a:p>
          <a:p>
            <a:pPr algn="just">
              <a:lnSpc>
                <a:spcPct val="150000"/>
              </a:lnSpc>
            </a:pPr>
            <a:r>
              <a:rPr lang="en-GB" sz="1200" dirty="0">
                <a:latin typeface="Times New Roman" panose="02020603050405020304" pitchFamily="18" charset="0"/>
                <a:cs typeface="Times New Roman" panose="02020603050405020304" pitchFamily="18" charset="0"/>
              </a:rPr>
              <a:t>To design its products the company will analyse the current trends or social trends in the market and will design products as per that. </a:t>
            </a:r>
          </a:p>
          <a:p>
            <a:pPr algn="just">
              <a:lnSpc>
                <a:spcPct val="150000"/>
              </a:lnSpc>
            </a:pPr>
            <a:r>
              <a:rPr lang="en-GB" sz="1200" dirty="0">
                <a:latin typeface="Times New Roman" panose="02020603050405020304" pitchFamily="18" charset="0"/>
                <a:cs typeface="Times New Roman" panose="02020603050405020304" pitchFamily="18" charset="0"/>
              </a:rPr>
              <a:t>The strategy of products will help the company in acquiring wider market. </a:t>
            </a:r>
            <a:endParaRPr lang="en-IN" sz="1200" dirty="0">
              <a:latin typeface="Times New Roman" panose="02020603050405020304" pitchFamily="18" charset="0"/>
              <a:cs typeface="Times New Roman" panose="02020603050405020304" pitchFamily="18" charset="0"/>
            </a:endParaRPr>
          </a:p>
          <a:p>
            <a:pPr algn="just">
              <a:lnSpc>
                <a:spcPct val="150000"/>
              </a:lnSpc>
            </a:pP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12</a:t>
            </a:fld>
            <a:endParaRPr lang="en-IN"/>
          </a:p>
        </p:txBody>
      </p:sp>
    </p:spTree>
    <p:extLst>
      <p:ext uri="{BB962C8B-B14F-4D97-AF65-F5344CB8AC3E}">
        <p14:creationId xmlns:p14="http://schemas.microsoft.com/office/powerpoint/2010/main" val="31693597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Since the competition is continuously increasing in the clothing retail market due to which the company may have to face price wars due to the increasing competition in the industry and as the business will be new the company have to keep the prices low as to attract the customers. Price plays an important role in building the business, as the customers of the business mainly come through the price variant of the business, more the affordable the products more the customers of the business.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13</a:t>
            </a:fld>
            <a:endParaRPr lang="en-IN"/>
          </a:p>
        </p:txBody>
      </p:sp>
    </p:spTree>
    <p:extLst>
      <p:ext uri="{BB962C8B-B14F-4D97-AF65-F5344CB8AC3E}">
        <p14:creationId xmlns:p14="http://schemas.microsoft.com/office/powerpoint/2010/main" val="4020498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online presence of the company will be created as to attract wider range of audience to the company. At the time of start-up the people in the marketing department of the company will focus on creating its online website, where the business will also be available to customers all over the country.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going to be place and distribution strategy of the organisation.</a:t>
            </a:r>
            <a:endParaRPr lang="en-IN" dirty="0"/>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14</a:t>
            </a:fld>
            <a:endParaRPr lang="en-IN"/>
          </a:p>
        </p:txBody>
      </p:sp>
    </p:spTree>
    <p:extLst>
      <p:ext uri="{BB962C8B-B14F-4D97-AF65-F5344CB8AC3E}">
        <p14:creationId xmlns:p14="http://schemas.microsoft.com/office/powerpoint/2010/main" val="1033270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The company will also promote its product through digital channels such through the ways of social media marketing where the company y can design the promotions for the targeted audience of the company, this will help the company in attracting wider variety of customers towards the company and generating sales and revenue for the organisation.</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5DD97003-B71B-4C2E-9464-AAAB9A13D01E}" type="slidenum">
              <a:rPr lang="en-IN" smtClean="0"/>
              <a:t>15</a:t>
            </a:fld>
            <a:endParaRPr lang="en-IN"/>
          </a:p>
        </p:txBody>
      </p:sp>
    </p:spTree>
    <p:extLst>
      <p:ext uri="{BB962C8B-B14F-4D97-AF65-F5344CB8AC3E}">
        <p14:creationId xmlns:p14="http://schemas.microsoft.com/office/powerpoint/2010/main" val="1112803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11/12/2023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79996" y="1343991"/>
            <a:ext cx="8915399" cy="749825"/>
          </a:xfrm>
        </p:spPr>
        <p:txBody>
          <a:bodyPr>
            <a:normAutofit/>
          </a:bodyPr>
          <a:lstStyle/>
          <a:p>
            <a:pPr algn="ctr"/>
            <a:r>
              <a:rPr lang="en-GB" sz="4000" b="1" dirty="0">
                <a:solidFill>
                  <a:schemeClr val="tx1"/>
                </a:solidFill>
                <a:latin typeface="Times New Roman" panose="02020603050405020304" pitchFamily="18" charset="0"/>
                <a:ea typeface="Tahoma" panose="020B0604030504040204" pitchFamily="34" charset="0"/>
                <a:cs typeface="Times New Roman" panose="02020603050405020304" pitchFamily="18" charset="0"/>
              </a:rPr>
              <a:t>Entrepreneurship</a:t>
            </a:r>
            <a:endParaRPr lang="en-IN" sz="4000" dirty="0">
              <a:solidFill>
                <a:schemeClr val="tx1"/>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0A07003-CC83-CAE7-2EE1-44CB6C7F582A}"/>
              </a:ext>
            </a:extLst>
          </p:cNvPr>
          <p:cNvSpPr txBox="1"/>
          <p:nvPr/>
        </p:nvSpPr>
        <p:spPr>
          <a:xfrm>
            <a:off x="1474304" y="5466522"/>
            <a:ext cx="4953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Student name : Andrei Dragomir</a:t>
            </a:r>
            <a:endParaRPr lang="en-US" b="1"/>
          </a:p>
          <a:p>
            <a:r>
              <a:rPr lang="en-GB" b="1" dirty="0"/>
              <a:t>Student number : 2128920</a:t>
            </a:r>
          </a:p>
          <a:p>
            <a:r>
              <a:rPr lang="en-GB" b="1" dirty="0"/>
              <a:t>Module code : LCBB5001</a:t>
            </a:r>
          </a:p>
          <a:p>
            <a:r>
              <a:rPr lang="en-GB" b="1" err="1"/>
              <a:t>Coordonator</a:t>
            </a:r>
            <a:r>
              <a:rPr lang="en-GB" b="1" dirty="0"/>
              <a:t> : Essa Bah</a:t>
            </a:r>
          </a:p>
        </p:txBody>
      </p:sp>
    </p:spTree>
    <p:extLst>
      <p:ext uri="{BB962C8B-B14F-4D97-AF65-F5344CB8AC3E}">
        <p14:creationId xmlns:p14="http://schemas.microsoft.com/office/powerpoint/2010/main" val="2671279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Table of contents </a:t>
            </a:r>
          </a:p>
        </p:txBody>
      </p:sp>
      <p:sp>
        <p:nvSpPr>
          <p:cNvPr id="3" name="Content Placeholder 2"/>
          <p:cNvSpPr>
            <a:spLocks noGrp="1"/>
          </p:cNvSpPr>
          <p:nvPr>
            <p:ph idx="1"/>
          </p:nvPr>
        </p:nvSpPr>
        <p:spPr/>
        <p:txBody>
          <a:bodyPr>
            <a:normAutofit/>
          </a:bodyPr>
          <a:lstStyle/>
          <a:p>
            <a:pPr algn="just"/>
            <a:r>
              <a:rPr lang="en-IN" dirty="0">
                <a:solidFill>
                  <a:schemeClr val="tx1"/>
                </a:solidFill>
                <a:latin typeface="Times New Roman" panose="02020603050405020304" pitchFamily="18" charset="0"/>
                <a:cs typeface="Times New Roman" panose="02020603050405020304" pitchFamily="18" charset="0"/>
              </a:rPr>
              <a:t>Introduction </a:t>
            </a:r>
          </a:p>
          <a:p>
            <a:pPr algn="just"/>
            <a:r>
              <a:rPr lang="en-IN" dirty="0">
                <a:solidFill>
                  <a:schemeClr val="tx1"/>
                </a:solidFill>
                <a:latin typeface="Times New Roman" panose="02020603050405020304" pitchFamily="18" charset="0"/>
                <a:cs typeface="Times New Roman" panose="02020603050405020304" pitchFamily="18" charset="0"/>
              </a:rPr>
              <a:t>Overview of the company </a:t>
            </a:r>
          </a:p>
          <a:p>
            <a:pPr algn="just"/>
            <a:r>
              <a:rPr lang="en-IN" dirty="0">
                <a:solidFill>
                  <a:schemeClr val="tx1"/>
                </a:solidFill>
                <a:latin typeface="Times New Roman" panose="02020603050405020304" pitchFamily="18" charset="0"/>
                <a:cs typeface="Times New Roman" panose="02020603050405020304" pitchFamily="18" charset="0"/>
              </a:rPr>
              <a:t>Legal format of the company</a:t>
            </a:r>
          </a:p>
          <a:p>
            <a:pPr algn="just"/>
            <a:r>
              <a:rPr lang="en-IN" dirty="0">
                <a:solidFill>
                  <a:schemeClr val="tx1"/>
                </a:solidFill>
                <a:latin typeface="Times New Roman" panose="02020603050405020304" pitchFamily="18" charset="0"/>
                <a:cs typeface="Times New Roman" panose="02020603050405020304" pitchFamily="18" charset="0"/>
              </a:rPr>
              <a:t>Management of the company</a:t>
            </a:r>
          </a:p>
          <a:p>
            <a:pPr algn="just"/>
            <a:r>
              <a:rPr lang="en-IN" dirty="0">
                <a:solidFill>
                  <a:schemeClr val="tx1"/>
                </a:solidFill>
                <a:latin typeface="Times New Roman" panose="02020603050405020304" pitchFamily="18" charset="0"/>
                <a:cs typeface="Times New Roman" panose="02020603050405020304" pitchFamily="18" charset="0"/>
              </a:rPr>
              <a:t>Swot analysis </a:t>
            </a:r>
          </a:p>
          <a:p>
            <a:pPr algn="just"/>
            <a:r>
              <a:rPr lang="en-IN" dirty="0">
                <a:solidFill>
                  <a:schemeClr val="tx1"/>
                </a:solidFill>
                <a:latin typeface="Times New Roman" panose="02020603050405020304" pitchFamily="18" charset="0"/>
                <a:cs typeface="Times New Roman" panose="02020603050405020304" pitchFamily="18" charset="0"/>
              </a:rPr>
              <a:t>4ps of marketing</a:t>
            </a:r>
          </a:p>
          <a:p>
            <a:pPr algn="just"/>
            <a:r>
              <a:rPr lang="en-IN" dirty="0">
                <a:solidFill>
                  <a:schemeClr val="tx1"/>
                </a:solidFill>
                <a:latin typeface="Times New Roman" panose="02020603050405020304" pitchFamily="18" charset="0"/>
                <a:cs typeface="Times New Roman" panose="02020603050405020304" pitchFamily="18" charset="0"/>
              </a:rPr>
              <a:t>Cash flow </a:t>
            </a:r>
          </a:p>
          <a:p>
            <a:pPr algn="just"/>
            <a:r>
              <a:rPr lang="en-IN" dirty="0">
                <a:solidFill>
                  <a:schemeClr val="tx1"/>
                </a:solidFill>
                <a:latin typeface="Times New Roman" panose="02020603050405020304" pitchFamily="18" charset="0"/>
                <a:cs typeface="Times New Roman" panose="02020603050405020304" pitchFamily="18" charset="0"/>
              </a:rPr>
              <a:t>Conclusion </a:t>
            </a:r>
          </a:p>
          <a:p>
            <a:pPr algn="just"/>
            <a:r>
              <a:rPr lang="en-IN" dirty="0">
                <a:solidFill>
                  <a:schemeClr val="tx1"/>
                </a:solidFill>
                <a:latin typeface="Times New Roman" panose="02020603050405020304" pitchFamily="18" charset="0"/>
                <a:cs typeface="Times New Roman" panose="02020603050405020304" pitchFamily="18" charset="0"/>
              </a:rPr>
              <a:t>References </a:t>
            </a:r>
          </a:p>
          <a:p>
            <a:pPr algn="just"/>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2541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52897"/>
          </a:xfrm>
        </p:spPr>
        <p:txBody>
          <a:bodyPr>
            <a:normAutofit/>
          </a:bodyPr>
          <a:lstStyle/>
          <a:p>
            <a:r>
              <a:rPr lang="en-GB" sz="3200" b="1" dirty="0">
                <a:solidFill>
                  <a:schemeClr val="tx1"/>
                </a:solidFill>
                <a:latin typeface="Times New Roman" panose="02020603050405020304" pitchFamily="18" charset="0"/>
                <a:cs typeface="Times New Roman" panose="02020603050405020304" pitchFamily="18" charset="0"/>
              </a:rPr>
              <a:t>INTRODUCTION</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277007"/>
            <a:ext cx="4347616" cy="5407572"/>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Entrepreneur or owner of the business is the one who makes efforts and takes risk and initiatives for making profits to the business (</a:t>
            </a:r>
            <a:r>
              <a:rPr lang="en-GB" sz="1400" dirty="0" err="1">
                <a:latin typeface="Times New Roman" panose="02020603050405020304" pitchFamily="18" charset="0"/>
                <a:cs typeface="Times New Roman" panose="02020603050405020304" pitchFamily="18" charset="0"/>
              </a:rPr>
              <a:t>Bruton</a:t>
            </a:r>
            <a:r>
              <a:rPr lang="en-GB" sz="1400" dirty="0">
                <a:latin typeface="Times New Roman" panose="02020603050405020304" pitchFamily="18" charset="0"/>
                <a:cs typeface="Times New Roman" panose="02020603050405020304" pitchFamily="18" charset="0"/>
              </a:rPr>
              <a:t>, 2023). </a:t>
            </a:r>
          </a:p>
          <a:p>
            <a:pPr algn="just">
              <a:lnSpc>
                <a:spcPct val="150000"/>
              </a:lnSpc>
            </a:pPr>
            <a:r>
              <a:rPr lang="en-GB" sz="1400" dirty="0">
                <a:latin typeface="Times New Roman" panose="02020603050405020304" pitchFamily="18" charset="0"/>
                <a:cs typeface="Times New Roman" panose="02020603050405020304" pitchFamily="18" charset="0"/>
              </a:rPr>
              <a:t>The report will cover the business plan of the business start-up of Clothing line of fast fashion industry.</a:t>
            </a:r>
          </a:p>
          <a:p>
            <a:pPr algn="just">
              <a:lnSpc>
                <a:spcPct val="150000"/>
              </a:lnSpc>
            </a:pPr>
            <a:r>
              <a:rPr lang="en-GB" sz="1400" dirty="0">
                <a:latin typeface="Times New Roman" panose="02020603050405020304" pitchFamily="18" charset="0"/>
                <a:cs typeface="Times New Roman" panose="02020603050405020304" pitchFamily="18" charset="0"/>
              </a:rPr>
              <a:t> The business plan will cover different aspects which are Overview of business and Legal format of the business. </a:t>
            </a:r>
          </a:p>
          <a:p>
            <a:pPr algn="just">
              <a:lnSpc>
                <a:spcPct val="150000"/>
              </a:lnSpc>
            </a:pPr>
            <a:r>
              <a:rPr lang="en-GB" sz="1400" dirty="0">
                <a:latin typeface="Times New Roman" panose="02020603050405020304" pitchFamily="18" charset="0"/>
                <a:cs typeface="Times New Roman" panose="02020603050405020304" pitchFamily="18" charset="0"/>
              </a:rPr>
              <a:t>This will also include the management of the company and the professional services that will be included in the business. </a:t>
            </a:r>
          </a:p>
          <a:p>
            <a:pPr algn="just">
              <a:lnSpc>
                <a:spcPct val="150000"/>
              </a:lnSpc>
            </a:pPr>
            <a:r>
              <a:rPr lang="en-GB" sz="1400" dirty="0">
                <a:latin typeface="Times New Roman" panose="02020603050405020304" pitchFamily="18" charset="0"/>
                <a:cs typeface="Times New Roman" panose="02020603050405020304" pitchFamily="18" charset="0"/>
              </a:rPr>
              <a:t>The discussion will help in understanding the SWOT analysis of business and 4Ps of marketing for the business. </a:t>
            </a:r>
          </a:p>
        </p:txBody>
      </p:sp>
      <p:pic>
        <p:nvPicPr>
          <p:cNvPr id="5" name="Picture 4"/>
          <p:cNvPicPr>
            <a:picLocks noChangeAspect="1"/>
          </p:cNvPicPr>
          <p:nvPr/>
        </p:nvPicPr>
        <p:blipFill>
          <a:blip r:embed="rId3"/>
          <a:stretch>
            <a:fillRect/>
          </a:stretch>
        </p:blipFill>
        <p:spPr>
          <a:xfrm>
            <a:off x="7832774" y="1876686"/>
            <a:ext cx="3458058" cy="3609714"/>
          </a:xfrm>
          <a:prstGeom prst="rect">
            <a:avLst/>
          </a:prstGeom>
        </p:spPr>
      </p:pic>
    </p:spTree>
    <p:extLst>
      <p:ext uri="{BB962C8B-B14F-4D97-AF65-F5344CB8AC3E}">
        <p14:creationId xmlns:p14="http://schemas.microsoft.com/office/powerpoint/2010/main" val="3519214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84428"/>
          </a:xfrm>
        </p:spPr>
        <p:txBody>
          <a:bodyPr>
            <a:normAutofit/>
          </a:bodyPr>
          <a:lstStyle/>
          <a:p>
            <a:r>
              <a:rPr lang="en-GB" sz="3200" b="1" dirty="0">
                <a:solidFill>
                  <a:schemeClr val="tx1"/>
                </a:solidFill>
                <a:latin typeface="Times New Roman" panose="02020603050405020304" pitchFamily="18" charset="0"/>
                <a:cs typeface="Times New Roman" panose="02020603050405020304" pitchFamily="18" charset="0"/>
              </a:rPr>
              <a:t>Overview of business</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3" y="2002220"/>
            <a:ext cx="4536802" cy="4603531"/>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The Clothing business in Fast Fashion industry will be mainly focused supplying the products and services as per the current trends in the market. </a:t>
            </a:r>
          </a:p>
          <a:p>
            <a:pPr algn="just">
              <a:lnSpc>
                <a:spcPct val="150000"/>
              </a:lnSpc>
            </a:pPr>
            <a:r>
              <a:rPr lang="en-GB" sz="1400" dirty="0">
                <a:latin typeface="Times New Roman" panose="02020603050405020304" pitchFamily="18" charset="0"/>
                <a:cs typeface="Times New Roman" panose="02020603050405020304" pitchFamily="18" charset="0"/>
              </a:rPr>
              <a:t>The business will be headquartered in London, UK and will have its different outlets in other parts of country. </a:t>
            </a:r>
          </a:p>
          <a:p>
            <a:pPr algn="just">
              <a:lnSpc>
                <a:spcPct val="150000"/>
              </a:lnSpc>
            </a:pPr>
            <a:r>
              <a:rPr lang="en-GB" sz="1400" dirty="0">
                <a:latin typeface="Times New Roman" panose="02020603050405020304" pitchFamily="18" charset="0"/>
                <a:cs typeface="Times New Roman" panose="02020603050405020304" pitchFamily="18" charset="0"/>
              </a:rPr>
              <a:t>The business will provide products and services of Clothing and fashion which will include products for Gen-Z and Gen-Y section of society as to attract wider audience towards the business and also clothes for every season (</a:t>
            </a:r>
            <a:r>
              <a:rPr lang="en-GB" sz="1400" dirty="0" err="1">
                <a:latin typeface="Times New Roman" panose="02020603050405020304" pitchFamily="18" charset="0"/>
                <a:cs typeface="Times New Roman" panose="02020603050405020304" pitchFamily="18" charset="0"/>
              </a:rPr>
              <a:t>Vedula</a:t>
            </a:r>
            <a:r>
              <a:rPr lang="en-GB" sz="1400" dirty="0">
                <a:latin typeface="Times New Roman" panose="02020603050405020304" pitchFamily="18" charset="0"/>
                <a:cs typeface="Times New Roman" panose="02020603050405020304" pitchFamily="18" charset="0"/>
              </a:rPr>
              <a:t>, 2022). </a:t>
            </a:r>
          </a:p>
        </p:txBody>
      </p:sp>
      <p:pic>
        <p:nvPicPr>
          <p:cNvPr id="4100" name="Picture 4" descr="Why Do I Need A Business Plan? — Apparel Manufacturing and Consulting -  Human 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7459" y="2002220"/>
            <a:ext cx="4257092" cy="3275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567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324" y="513751"/>
            <a:ext cx="8911687" cy="652897"/>
          </a:xfrm>
        </p:spPr>
        <p:txBody>
          <a:bodyPr>
            <a:normAutofit/>
          </a:bodyPr>
          <a:lstStyle/>
          <a:p>
            <a:r>
              <a:rPr lang="en-GB" sz="3200" b="1" dirty="0">
                <a:solidFill>
                  <a:schemeClr val="tx1"/>
                </a:solidFill>
                <a:latin typeface="Times New Roman" panose="02020603050405020304" pitchFamily="18" charset="0"/>
                <a:cs typeface="Times New Roman" panose="02020603050405020304" pitchFamily="18" charset="0"/>
              </a:rPr>
              <a:t>Legal format of the business</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97724" y="1450428"/>
            <a:ext cx="6306207" cy="5202620"/>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There are three types of legal structures of the business that are Sole trader, Partnerships and Limited Company. </a:t>
            </a:r>
            <a:endParaRPr lang="en-IN" sz="1400" dirty="0">
              <a:latin typeface="Times New Roman" panose="02020603050405020304" pitchFamily="18" charset="0"/>
              <a:cs typeface="Times New Roman" panose="02020603050405020304" pitchFamily="18" charset="0"/>
            </a:endParaRPr>
          </a:p>
          <a:p>
            <a:pPr algn="just">
              <a:lnSpc>
                <a:spcPct val="150000"/>
              </a:lnSpc>
            </a:pPr>
            <a:r>
              <a:rPr lang="en-GB" sz="1400" dirty="0">
                <a:latin typeface="Times New Roman" panose="02020603050405020304" pitchFamily="18" charset="0"/>
                <a:cs typeface="Times New Roman" panose="02020603050405020304" pitchFamily="18" charset="0"/>
              </a:rPr>
              <a:t>The legal structure of business is going to be Limited Company, Limited Company is known to the legal separate entity that is separate from its owners.</a:t>
            </a:r>
          </a:p>
          <a:p>
            <a:pPr algn="just">
              <a:lnSpc>
                <a:spcPct val="150000"/>
              </a:lnSpc>
            </a:pPr>
            <a:r>
              <a:rPr lang="en-GB" sz="1400" dirty="0">
                <a:latin typeface="Times New Roman" panose="02020603050405020304" pitchFamily="18" charset="0"/>
                <a:cs typeface="Times New Roman" panose="02020603050405020304" pitchFamily="18" charset="0"/>
              </a:rPr>
              <a:t> In this legal format, the owners of the company can be changed ort extra capital which is raised by selling of shares, without any impact on the management of the business. </a:t>
            </a:r>
          </a:p>
          <a:p>
            <a:pPr algn="just">
              <a:lnSpc>
                <a:spcPct val="150000"/>
              </a:lnSpc>
            </a:pPr>
            <a:r>
              <a:rPr lang="en-GB" sz="1400" dirty="0">
                <a:latin typeface="Times New Roman" panose="02020603050405020304" pitchFamily="18" charset="0"/>
                <a:cs typeface="Times New Roman" panose="02020603050405020304" pitchFamily="18" charset="0"/>
              </a:rPr>
              <a:t>The company will require fulfilling various requirements which might require a certain amount of investment to the company, as the company will require getting register under legal bodies. </a:t>
            </a:r>
          </a:p>
          <a:p>
            <a:pPr algn="just">
              <a:lnSpc>
                <a:spcPct val="150000"/>
              </a:lnSpc>
            </a:pPr>
            <a:r>
              <a:rPr lang="en-GB" sz="1400" dirty="0">
                <a:latin typeface="Times New Roman" panose="02020603050405020304" pitchFamily="18" charset="0"/>
                <a:cs typeface="Times New Roman" panose="02020603050405020304" pitchFamily="18" charset="0"/>
              </a:rPr>
              <a:t>The company will require filing a Corporation Tax return to HMRC. Companies are required to submit the details of annual account to and other related information to the Companies House. These will help in designing the legal structure of the company. </a:t>
            </a:r>
          </a:p>
        </p:txBody>
      </p:sp>
      <p:pic>
        <p:nvPicPr>
          <p:cNvPr id="13316" name="Picture 4" descr="Business Legal Docu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9233" y="1762309"/>
            <a:ext cx="3449771" cy="3449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9822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68662"/>
          </a:xfrm>
        </p:spPr>
        <p:txBody>
          <a:bodyPr>
            <a:normAutofit/>
          </a:bodyPr>
          <a:lstStyle/>
          <a:p>
            <a:r>
              <a:rPr lang="en-GB" sz="3200" dirty="0">
                <a:solidFill>
                  <a:schemeClr val="tx1"/>
                </a:solidFill>
                <a:latin typeface="Times New Roman" panose="02020603050405020304" pitchFamily="18" charset="0"/>
                <a:cs typeface="Times New Roman" panose="02020603050405020304" pitchFamily="18" charset="0"/>
              </a:rPr>
              <a:t>Management of the company</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292771"/>
            <a:ext cx="4930940" cy="5328745"/>
          </a:xfrm>
        </p:spPr>
        <p:txBody>
          <a:bodyPr>
            <a:noAutofit/>
          </a:bodyPr>
          <a:lstStyle/>
          <a:p>
            <a:pPr algn="just">
              <a:lnSpc>
                <a:spcPct val="150000"/>
              </a:lnSpc>
            </a:pPr>
            <a:r>
              <a:rPr lang="en-GB" sz="1400" dirty="0">
                <a:latin typeface="Times New Roman" panose="02020603050405020304" pitchFamily="18" charset="0"/>
                <a:cs typeface="Times New Roman" panose="02020603050405020304" pitchFamily="18" charset="0"/>
              </a:rPr>
              <a:t>Management of the company will be the process in which planning, organising, directing and controlling the activities of the business or the organisations for achieving the objectives and goals of the business. </a:t>
            </a:r>
          </a:p>
          <a:p>
            <a:pPr algn="just">
              <a:lnSpc>
                <a:spcPct val="150000"/>
              </a:lnSpc>
            </a:pPr>
            <a:r>
              <a:rPr lang="en-GB" sz="1400" dirty="0">
                <a:latin typeface="Times New Roman" panose="02020603050405020304" pitchFamily="18" charset="0"/>
                <a:cs typeface="Times New Roman" panose="02020603050405020304" pitchFamily="18" charset="0"/>
              </a:rPr>
              <a:t>Management of the business will involve various different aspects such as Owners of the business. </a:t>
            </a:r>
          </a:p>
          <a:p>
            <a:pPr algn="just">
              <a:lnSpc>
                <a:spcPct val="150000"/>
              </a:lnSpc>
            </a:pPr>
            <a:r>
              <a:rPr lang="en-GB" sz="1400" dirty="0">
                <a:latin typeface="Times New Roman" panose="02020603050405020304" pitchFamily="18" charset="0"/>
                <a:cs typeface="Times New Roman" panose="02020603050405020304" pitchFamily="18" charset="0"/>
              </a:rPr>
              <a:t>To start the business there are going to be two owners of the company as the business will be started at medium scale (Allen, </a:t>
            </a:r>
            <a:r>
              <a:rPr lang="en-GB" sz="1400" dirty="0" err="1">
                <a:latin typeface="Times New Roman" panose="02020603050405020304" pitchFamily="18" charset="0"/>
                <a:cs typeface="Times New Roman" panose="02020603050405020304" pitchFamily="18" charset="0"/>
              </a:rPr>
              <a:t>Kraakman</a:t>
            </a:r>
            <a:r>
              <a:rPr lang="en-GB" sz="1400" dirty="0">
                <a:latin typeface="Times New Roman" panose="02020603050405020304" pitchFamily="18" charset="0"/>
                <a:cs typeface="Times New Roman" panose="02020603050405020304" pitchFamily="18" charset="0"/>
              </a:rPr>
              <a:t>, and Khanna, 2021).  </a:t>
            </a:r>
          </a:p>
          <a:p>
            <a:pPr algn="just">
              <a:lnSpc>
                <a:spcPct val="150000"/>
              </a:lnSpc>
            </a:pPr>
            <a:r>
              <a:rPr lang="en-GB" sz="1400" dirty="0">
                <a:latin typeface="Times New Roman" panose="02020603050405020304" pitchFamily="18" charset="0"/>
                <a:cs typeface="Times New Roman" panose="02020603050405020304" pitchFamily="18" charset="0"/>
              </a:rPr>
              <a:t>The owners of the business will get the company registered under the legal bodies. </a:t>
            </a:r>
          </a:p>
          <a:p>
            <a:pPr algn="just">
              <a:lnSpc>
                <a:spcPct val="150000"/>
              </a:lnSpc>
            </a:pPr>
            <a:r>
              <a:rPr lang="en-GB" sz="1400" dirty="0">
                <a:latin typeface="Times New Roman" panose="02020603050405020304" pitchFamily="18" charset="0"/>
                <a:cs typeface="Times New Roman" panose="02020603050405020304" pitchFamily="18" charset="0"/>
              </a:rPr>
              <a:t>The owners will also design the policies and rules and regulations of the business as to maintain discipline for achieving the desired goals of the business. </a:t>
            </a:r>
          </a:p>
        </p:txBody>
      </p:sp>
      <p:pic>
        <p:nvPicPr>
          <p:cNvPr id="15366" name="Picture 6" descr="Project Management: 31 best techniques, practices, and tools – Clockify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4262" y="2192305"/>
            <a:ext cx="1928537" cy="3074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845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79021"/>
          </a:xfrm>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2589212" y="1403131"/>
            <a:ext cx="4647160" cy="5249917"/>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 These are going to assist the company in fulfilling its requirement and achieving the desired goal of the business. </a:t>
            </a:r>
          </a:p>
          <a:p>
            <a:pPr algn="just">
              <a:lnSpc>
                <a:spcPct val="150000"/>
              </a:lnSpc>
            </a:pPr>
            <a:r>
              <a:rPr lang="en-GB" sz="1400" dirty="0">
                <a:latin typeface="Times New Roman" panose="02020603050405020304" pitchFamily="18" charset="0"/>
                <a:cs typeface="Times New Roman" panose="02020603050405020304" pitchFamily="18" charset="0"/>
              </a:rPr>
              <a:t>Skilled and unskilled labourers will be recruited for the production department and proper training will be provided to them. </a:t>
            </a:r>
          </a:p>
          <a:p>
            <a:pPr algn="just">
              <a:lnSpc>
                <a:spcPct val="150000"/>
              </a:lnSpc>
            </a:pPr>
            <a:r>
              <a:rPr lang="en-GB" sz="1400" dirty="0">
                <a:latin typeface="Times New Roman" panose="02020603050405020304" pitchFamily="18" charset="0"/>
                <a:cs typeface="Times New Roman" panose="02020603050405020304" pitchFamily="18" charset="0"/>
              </a:rPr>
              <a:t>This will ensure the quality of the products produced by the business. </a:t>
            </a:r>
          </a:p>
          <a:p>
            <a:pPr algn="just">
              <a:lnSpc>
                <a:spcPct val="150000"/>
              </a:lnSpc>
            </a:pPr>
            <a:r>
              <a:rPr lang="en-GB" sz="1400" dirty="0">
                <a:latin typeface="Times New Roman" panose="02020603050405020304" pitchFamily="18" charset="0"/>
                <a:cs typeface="Times New Roman" panose="02020603050405020304" pitchFamily="18" charset="0"/>
              </a:rPr>
              <a:t>The external professional service requirement of business will include good suppliers of the company. </a:t>
            </a:r>
          </a:p>
          <a:p>
            <a:pPr algn="just">
              <a:lnSpc>
                <a:spcPct val="150000"/>
              </a:lnSpc>
            </a:pPr>
            <a:r>
              <a:rPr lang="en-GB" sz="1400" dirty="0">
                <a:latin typeface="Times New Roman" panose="02020603050405020304" pitchFamily="18" charset="0"/>
                <a:cs typeface="Times New Roman" panose="02020603050405020304" pitchFamily="18" charset="0"/>
              </a:rPr>
              <a:t>The company by will make its people research for the best suppliers in the nearby locations as to reduce the cost of transportation to the business (</a:t>
            </a:r>
            <a:r>
              <a:rPr lang="en-GB" sz="1400" dirty="0" err="1">
                <a:latin typeface="Times New Roman" panose="02020603050405020304" pitchFamily="18" charset="0"/>
                <a:cs typeface="Times New Roman" panose="02020603050405020304" pitchFamily="18" charset="0"/>
              </a:rPr>
              <a:t>Schermerhorn</a:t>
            </a:r>
            <a:r>
              <a:rPr lang="en-GB" sz="1400" dirty="0">
                <a:latin typeface="Times New Roman" panose="02020603050405020304" pitchFamily="18" charset="0"/>
                <a:cs typeface="Times New Roman" panose="02020603050405020304" pitchFamily="18" charset="0"/>
              </a:rPr>
              <a:t> Jr and </a:t>
            </a:r>
            <a:r>
              <a:rPr lang="en-GB" sz="1400" dirty="0" err="1">
                <a:latin typeface="Times New Roman" panose="02020603050405020304" pitchFamily="18" charset="0"/>
                <a:cs typeface="Times New Roman" panose="02020603050405020304" pitchFamily="18" charset="0"/>
              </a:rPr>
              <a:t>Bachrach</a:t>
            </a:r>
            <a:r>
              <a:rPr lang="en-GB" sz="1400" dirty="0">
                <a:latin typeface="Times New Roman" panose="02020603050405020304" pitchFamily="18" charset="0"/>
                <a:cs typeface="Times New Roman" panose="02020603050405020304" pitchFamily="18" charset="0"/>
              </a:rPr>
              <a:t>, 2023). </a:t>
            </a:r>
          </a:p>
          <a:p>
            <a:pPr algn="just">
              <a:lnSpc>
                <a:spcPct val="150000"/>
              </a:lnSpc>
            </a:pPr>
            <a:endParaRPr lang="en-IN" sz="1400" dirty="0">
              <a:latin typeface="Times New Roman" panose="02020603050405020304" pitchFamily="18" charset="0"/>
              <a:cs typeface="Times New Roman" panose="02020603050405020304" pitchFamily="18" charset="0"/>
            </a:endParaRPr>
          </a:p>
        </p:txBody>
      </p:sp>
      <p:pic>
        <p:nvPicPr>
          <p:cNvPr id="16392" name="Picture 8" descr="Human Resource Management: Strategic Human Resource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6367" y="1836420"/>
            <a:ext cx="4220845"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432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20911"/>
          </a:xfrm>
        </p:spPr>
        <p:txBody>
          <a:bodyPr>
            <a:normAutofit/>
          </a:bodyPr>
          <a:lstStyle/>
          <a:p>
            <a:r>
              <a:rPr lang="en-GB" sz="3200" b="1" dirty="0">
                <a:solidFill>
                  <a:schemeClr val="tx1"/>
                </a:solidFill>
                <a:latin typeface="Times New Roman" panose="02020603050405020304" pitchFamily="18" charset="0"/>
                <a:cs typeface="Times New Roman" panose="02020603050405020304" pitchFamily="18" charset="0"/>
              </a:rPr>
              <a:t>SWOT Analysis of business</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49132" y="1545021"/>
            <a:ext cx="4457974" cy="4903076"/>
          </a:xfrm>
        </p:spPr>
        <p:txBody>
          <a:bodyPr>
            <a:normAutofit/>
          </a:bodyPr>
          <a:lstStyle/>
          <a:p>
            <a:pPr algn="just">
              <a:lnSpc>
                <a:spcPct val="150000"/>
              </a:lnSpc>
            </a:pPr>
            <a:r>
              <a:rPr lang="en-GB" sz="1400" dirty="0" err="1">
                <a:solidFill>
                  <a:schemeClr val="tx1"/>
                </a:solidFill>
                <a:latin typeface="Times New Roman" panose="02020603050405020304" pitchFamily="18" charset="0"/>
                <a:cs typeface="Times New Roman" panose="02020603050405020304" pitchFamily="18" charset="0"/>
              </a:rPr>
              <a:t>strenghts</a:t>
            </a:r>
            <a:r>
              <a:rPr lang="en-GB" sz="1400" dirty="0">
                <a:solidFill>
                  <a:schemeClr val="tx1"/>
                </a:solidFill>
                <a:latin typeface="Times New Roman" panose="02020603050405020304" pitchFamily="18" charset="0"/>
                <a:cs typeface="Times New Roman" panose="02020603050405020304" pitchFamily="18" charset="0"/>
              </a:rPr>
              <a:t>- The main strengths of the business are going to be its marketing and promotion channels as the company will do its promotions through digital platforms. </a:t>
            </a:r>
          </a:p>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The digital marketing channel will help the business in attracting the targeted audience to the business and increasing their sales. </a:t>
            </a:r>
          </a:p>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Strength of the company will be that it will analyse the changing trends in the market and the consumer demands as per that, this will help the company in producing the products as per the demands of the customers and attracting the targeted audience towards the business (</a:t>
            </a:r>
            <a:r>
              <a:rPr lang="en-GB" sz="1400" dirty="0" err="1">
                <a:solidFill>
                  <a:schemeClr val="tx1"/>
                </a:solidFill>
                <a:latin typeface="Times New Roman" panose="02020603050405020304" pitchFamily="18" charset="0"/>
                <a:cs typeface="Times New Roman" panose="02020603050405020304" pitchFamily="18" charset="0"/>
              </a:rPr>
              <a:t>Benzaghta</a:t>
            </a:r>
            <a:r>
              <a:rPr lang="en-GB" sz="1400" dirty="0">
                <a:solidFill>
                  <a:schemeClr val="tx1"/>
                </a:solidFill>
                <a:latin typeface="Times New Roman" panose="02020603050405020304" pitchFamily="18" charset="0"/>
                <a:cs typeface="Times New Roman" panose="02020603050405020304" pitchFamily="18" charset="0"/>
              </a:rPr>
              <a:t>, 2021). </a:t>
            </a:r>
          </a:p>
          <a:p>
            <a:pPr algn="just">
              <a:lnSpc>
                <a:spcPct val="150000"/>
              </a:lnSpc>
            </a:pPr>
            <a:endParaRPr lang="en-IN" sz="1400" dirty="0">
              <a:solidFill>
                <a:schemeClr val="tx1"/>
              </a:solidFill>
              <a:latin typeface="Times New Roman" panose="02020603050405020304" pitchFamily="18" charset="0"/>
              <a:cs typeface="Times New Roman" panose="02020603050405020304" pitchFamily="18" charset="0"/>
            </a:endParaRPr>
          </a:p>
        </p:txBody>
      </p:sp>
      <p:pic>
        <p:nvPicPr>
          <p:cNvPr id="12292" name="Picture 4" descr="What is the SWOT analysis for fashion brands everything you need to kn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1488" y="2286000"/>
            <a:ext cx="5530512" cy="2174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035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39876"/>
            <a:ext cx="8911687" cy="652896"/>
          </a:xfrm>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2589212" y="1497724"/>
            <a:ext cx="4599864" cy="4981904"/>
          </a:xfrm>
        </p:spPr>
        <p:txBody>
          <a:bodyPr>
            <a:normAutofit/>
          </a:bodyPr>
          <a:lstStyle/>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Weaknesses: </a:t>
            </a:r>
            <a:r>
              <a:rPr lang="en-GB" sz="1400" dirty="0">
                <a:latin typeface="Times New Roman" panose="02020603050405020304" pitchFamily="18" charset="0"/>
                <a:cs typeface="Times New Roman" panose="02020603050405020304" pitchFamily="18" charset="0"/>
              </a:rPr>
              <a:t>The weaknesses of the business will be that the business deals in the fast fashion industry in which trends keep continuously changing, which comes with requirement of changing stock in the shorter time intervals. </a:t>
            </a:r>
          </a:p>
          <a:p>
            <a:pPr algn="just">
              <a:lnSpc>
                <a:spcPct val="150000"/>
              </a:lnSpc>
            </a:pPr>
            <a:r>
              <a:rPr lang="en-GB" sz="1400" dirty="0">
                <a:latin typeface="Times New Roman" panose="02020603050405020304" pitchFamily="18" charset="0"/>
                <a:cs typeface="Times New Roman" panose="02020603050405020304" pitchFamily="18" charset="0"/>
              </a:rPr>
              <a:t>Another weakness of the business will be that business has to invest a lot for developing technological infrastructure for marketing and production and marinating these machines will be expensive for the start-up (</a:t>
            </a:r>
            <a:r>
              <a:rPr lang="en-GB" sz="1400" dirty="0" err="1">
                <a:latin typeface="Times New Roman" panose="02020603050405020304" pitchFamily="18" charset="0"/>
                <a:cs typeface="Times New Roman" panose="02020603050405020304" pitchFamily="18" charset="0"/>
              </a:rPr>
              <a:t>Boitrelle</a:t>
            </a:r>
            <a:r>
              <a:rPr lang="en-GB" sz="1400" dirty="0">
                <a:latin typeface="Times New Roman" panose="02020603050405020304" pitchFamily="18" charset="0"/>
                <a:cs typeface="Times New Roman" panose="02020603050405020304" pitchFamily="18" charset="0"/>
              </a:rPr>
              <a:t>, 2021). </a:t>
            </a:r>
          </a:p>
          <a:p>
            <a:pPr algn="just">
              <a:lnSpc>
                <a:spcPct val="150000"/>
              </a:lnSpc>
            </a:pPr>
            <a:r>
              <a:rPr lang="en-GB" sz="1400" dirty="0">
                <a:latin typeface="Times New Roman" panose="02020603050405020304" pitchFamily="18" charset="0"/>
                <a:cs typeface="Times New Roman" panose="02020603050405020304" pitchFamily="18" charset="0"/>
              </a:rPr>
              <a:t>These are the weakness that might be a barrier for the company.</a:t>
            </a:r>
            <a:endParaRPr lang="en-IN" sz="1400" dirty="0">
              <a:latin typeface="Times New Roman" panose="02020603050405020304" pitchFamily="18" charset="0"/>
              <a:cs typeface="Times New Roman" panose="02020603050405020304" pitchFamily="18" charset="0"/>
            </a:endParaRPr>
          </a:p>
          <a:p>
            <a:pPr algn="just">
              <a:lnSpc>
                <a:spcPct val="150000"/>
              </a:lnSpc>
            </a:pPr>
            <a:endParaRPr lang="en-IN" sz="1400" dirty="0">
              <a:latin typeface="Times New Roman" panose="02020603050405020304" pitchFamily="18" charset="0"/>
              <a:cs typeface="Times New Roman" panose="02020603050405020304" pitchFamily="18" charset="0"/>
            </a:endParaRPr>
          </a:p>
        </p:txBody>
      </p:sp>
      <p:pic>
        <p:nvPicPr>
          <p:cNvPr id="3074" name="Picture 2" descr="Entrepreneurship: Courses, Career, Scope, Salary, Job Profiles, Online  Cours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3478" y="1497724"/>
            <a:ext cx="45148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821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84428"/>
          </a:xfrm>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2478854" y="1828801"/>
            <a:ext cx="4394912" cy="4602684"/>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Opportunities- the Company have the opportunity of acquiring a wider market for the business through digital marketing channels, since the target audience of the company it’s active on the digital platforms. </a:t>
            </a:r>
          </a:p>
          <a:p>
            <a:pPr algn="just">
              <a:lnSpc>
                <a:spcPct val="150000"/>
              </a:lnSpc>
            </a:pPr>
            <a:r>
              <a:rPr lang="en-GB" sz="1600" dirty="0">
                <a:latin typeface="Times New Roman" panose="02020603050405020304" pitchFamily="18" charset="0"/>
                <a:cs typeface="Times New Roman" panose="02020603050405020304" pitchFamily="18" charset="0"/>
              </a:rPr>
              <a:t>The company will also have the opportunity of expanding its business to different location in the country, after the profits earned by the company will assist the company in expanding the business by adapting different growth strategies.</a:t>
            </a: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IN" dirty="0"/>
          </a:p>
        </p:txBody>
      </p:sp>
      <p:pic>
        <p:nvPicPr>
          <p:cNvPr id="5122" name="Picture 2" descr="The 5 Stages of Entrepreneurship"/>
          <p:cNvPicPr>
            <a:picLocks noChangeAspect="1" noChangeArrowheads="1"/>
          </p:cNvPicPr>
          <p:nvPr/>
        </p:nvPicPr>
        <p:blipFill rotWithShape="1">
          <a:blip r:embed="rId3">
            <a:extLst>
              <a:ext uri="{28A0092B-C50C-407E-A947-70E740481C1C}">
                <a14:useLocalDpi xmlns:a14="http://schemas.microsoft.com/office/drawing/2010/main" val="0"/>
              </a:ext>
            </a:extLst>
          </a:blip>
          <a:srcRect b="10130"/>
          <a:stretch/>
        </p:blipFill>
        <p:spPr bwMode="auto">
          <a:xfrm>
            <a:off x="7048768" y="2334987"/>
            <a:ext cx="4714875" cy="2824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268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2589212" y="2133599"/>
            <a:ext cx="3858885" cy="4424855"/>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Threats- the Company might face the threat of high competition in clothing and fashion market, since there are many businesses that deal in the fast fashion industry. </a:t>
            </a:r>
          </a:p>
          <a:p>
            <a:pPr algn="just">
              <a:lnSpc>
                <a:spcPct val="150000"/>
              </a:lnSpc>
            </a:pPr>
            <a:r>
              <a:rPr lang="en-GB" sz="1400" dirty="0">
                <a:latin typeface="Times New Roman" panose="02020603050405020304" pitchFamily="18" charset="0"/>
                <a:cs typeface="Times New Roman" panose="02020603050405020304" pitchFamily="18" charset="0"/>
              </a:rPr>
              <a:t>Other cloth retailers might provide the customers with similar type of products at lower price, which mighty shift the customers of the company towards its competitors (</a:t>
            </a:r>
            <a:r>
              <a:rPr lang="en-GB" sz="1400" dirty="0" err="1">
                <a:latin typeface="Times New Roman" panose="02020603050405020304" pitchFamily="18" charset="0"/>
                <a:cs typeface="Times New Roman" panose="02020603050405020304" pitchFamily="18" charset="0"/>
              </a:rPr>
              <a:t>Teoli</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Sanvictores</a:t>
            </a:r>
            <a:r>
              <a:rPr lang="en-GB" sz="1400" dirty="0">
                <a:latin typeface="Times New Roman" panose="02020603050405020304" pitchFamily="18" charset="0"/>
                <a:cs typeface="Times New Roman" panose="02020603050405020304" pitchFamily="18" charset="0"/>
              </a:rPr>
              <a:t>, and An, 2019). </a:t>
            </a:r>
          </a:p>
          <a:p>
            <a:pPr algn="just">
              <a:lnSpc>
                <a:spcPct val="150000"/>
              </a:lnSpc>
            </a:pPr>
            <a:r>
              <a:rPr lang="en-GB" sz="1400" dirty="0">
                <a:latin typeface="Times New Roman" panose="02020603050405020304" pitchFamily="18" charset="0"/>
                <a:cs typeface="Times New Roman" panose="02020603050405020304" pitchFamily="18" charset="0"/>
              </a:rPr>
              <a:t>These will be the biggest threat to the company. </a:t>
            </a:r>
          </a:p>
          <a:p>
            <a:pPr algn="just">
              <a:lnSpc>
                <a:spcPct val="150000"/>
              </a:lnSpc>
            </a:pPr>
            <a:endParaRPr lang="en-IN" dirty="0"/>
          </a:p>
        </p:txBody>
      </p:sp>
      <p:pic>
        <p:nvPicPr>
          <p:cNvPr id="6148" name="Picture 4" descr="Sustainability | Free Full-Text | Sustainability and Resilience after  COVID-19: A Circular Premium in the Fashion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5143" y="2537011"/>
            <a:ext cx="3331622"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130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anose="02020603050405020304" pitchFamily="18" charset="0"/>
                <a:cs typeface="Times New Roman" panose="02020603050405020304" pitchFamily="18" charset="0"/>
              </a:rPr>
              <a:t>4Ps of marketing strategy</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17531" y="1403131"/>
            <a:ext cx="5218386" cy="5454869"/>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Product strategy- The company’s product strategy is going to be to design unique products and also the products that fulfil the demands of the customers. </a:t>
            </a:r>
          </a:p>
          <a:p>
            <a:pPr algn="just">
              <a:lnSpc>
                <a:spcPct val="150000"/>
              </a:lnSpc>
            </a:pPr>
            <a:r>
              <a:rPr lang="en-GB" sz="1400" dirty="0">
                <a:latin typeface="Times New Roman" panose="02020603050405020304" pitchFamily="18" charset="0"/>
                <a:cs typeface="Times New Roman" panose="02020603050405020304" pitchFamily="18" charset="0"/>
              </a:rPr>
              <a:t>The products of the company will include the designed followed by the current trends in the market, which will attract the customers towards the company. </a:t>
            </a:r>
          </a:p>
          <a:p>
            <a:pPr algn="just">
              <a:lnSpc>
                <a:spcPct val="150000"/>
              </a:lnSpc>
            </a:pPr>
            <a:r>
              <a:rPr lang="en-GB" sz="1400" dirty="0">
                <a:latin typeface="Times New Roman" panose="02020603050405020304" pitchFamily="18" charset="0"/>
                <a:cs typeface="Times New Roman" panose="02020603050405020304" pitchFamily="18" charset="0"/>
              </a:rPr>
              <a:t>The company will also provide its customers with wider variety of range for the products so that the customers of the company did not switch to its competitors (</a:t>
            </a:r>
            <a:r>
              <a:rPr lang="en-GB" sz="1400" dirty="0" err="1">
                <a:latin typeface="Times New Roman" panose="02020603050405020304" pitchFamily="18" charset="0"/>
                <a:cs typeface="Times New Roman" panose="02020603050405020304" pitchFamily="18" charset="0"/>
              </a:rPr>
              <a:t>Tay</a:t>
            </a:r>
            <a:r>
              <a:rPr lang="en-GB" sz="1400" dirty="0">
                <a:latin typeface="Times New Roman" panose="02020603050405020304" pitchFamily="18" charset="0"/>
                <a:cs typeface="Times New Roman" panose="02020603050405020304" pitchFamily="18" charset="0"/>
              </a:rPr>
              <a:t>, Chan, and Mohamad, 2023). </a:t>
            </a:r>
          </a:p>
          <a:p>
            <a:pPr algn="just">
              <a:lnSpc>
                <a:spcPct val="150000"/>
              </a:lnSpc>
            </a:pPr>
            <a:r>
              <a:rPr lang="en-GB" sz="1400" dirty="0">
                <a:latin typeface="Times New Roman" panose="02020603050405020304" pitchFamily="18" charset="0"/>
                <a:cs typeface="Times New Roman" panose="02020603050405020304" pitchFamily="18" charset="0"/>
              </a:rPr>
              <a:t>The company is also going to collaborate with popular designers as to design best products that are helpful in attracting different customers from different sections of society. </a:t>
            </a:r>
          </a:p>
        </p:txBody>
      </p:sp>
      <p:pic>
        <p:nvPicPr>
          <p:cNvPr id="7172" name="Picture 4" descr="The 4 P's Of Marketing – Better Known As The MARKETING M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968" y="2245087"/>
            <a:ext cx="3212644" cy="2381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515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26318"/>
          </a:xfrm>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2589212" y="1639614"/>
            <a:ext cx="4410678" cy="5218386"/>
          </a:xfrm>
        </p:spPr>
        <p:txBody>
          <a:bodyPr>
            <a:normAutofit/>
          </a:bodyPr>
          <a:lstStyle/>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Price strategy- The main pricing strategy of the company is going to be to product good quality products at an affordable price. </a:t>
            </a:r>
          </a:p>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The company will focus on adapting to cost reduction strategy and also cutting cost on different aspects in the organisation which will help in reducing the cost of the company. </a:t>
            </a:r>
          </a:p>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Due to the reduced cost the company will be able to reduce the price of its products and will be able to gain competitive advantage in the market (Saini, 2022). </a:t>
            </a:r>
          </a:p>
          <a:p>
            <a:pPr algn="just">
              <a:lnSpc>
                <a:spcPct val="150000"/>
              </a:lnSpc>
            </a:pPr>
            <a:r>
              <a:rPr lang="en-GB" sz="1400" dirty="0">
                <a:solidFill>
                  <a:schemeClr val="tx1"/>
                </a:solidFill>
                <a:latin typeface="Times New Roman" panose="02020603050405020304" pitchFamily="18" charset="0"/>
                <a:cs typeface="Times New Roman" panose="02020603050405020304" pitchFamily="18" charset="0"/>
              </a:rPr>
              <a:t>The company is going to provide good quality as well products of unique design at an affordable price.</a:t>
            </a:r>
            <a:endParaRPr lang="en-IN" sz="14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sz="1400" dirty="0">
              <a:solidFill>
                <a:schemeClr val="tx1"/>
              </a:solidFill>
              <a:latin typeface="Times New Roman" panose="02020603050405020304" pitchFamily="18" charset="0"/>
              <a:cs typeface="Times New Roman" panose="02020603050405020304" pitchFamily="18" charset="0"/>
            </a:endParaRPr>
          </a:p>
        </p:txBody>
      </p:sp>
      <p:pic>
        <p:nvPicPr>
          <p:cNvPr id="8194" name="Picture 2" descr="Garment Costing and Pricing Strateg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567" y="1924326"/>
            <a:ext cx="2781300" cy="3086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916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2589212" y="1560785"/>
            <a:ext cx="4331850" cy="5139559"/>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Place and distribution strategy- Since the business is a start-up there in the start the business is going to develop its one store where all the products of Fast fashion will be available to the customers. </a:t>
            </a:r>
          </a:p>
          <a:p>
            <a:pPr algn="just">
              <a:lnSpc>
                <a:spcPct val="150000"/>
              </a:lnSpc>
            </a:pPr>
            <a:r>
              <a:rPr lang="en-GB" sz="1400" dirty="0">
                <a:latin typeface="Times New Roman" panose="02020603050405020304" pitchFamily="18" charset="0"/>
                <a:cs typeface="Times New Roman" panose="02020603050405020304" pitchFamily="18" charset="0"/>
              </a:rPr>
              <a:t>The customers of the company can have the experience of in store shopping as well as the customers will also be able to shop online from the website of the business. </a:t>
            </a:r>
          </a:p>
          <a:p>
            <a:pPr algn="just">
              <a:lnSpc>
                <a:spcPct val="150000"/>
              </a:lnSpc>
            </a:pPr>
            <a:r>
              <a:rPr lang="en-GB" sz="1400" dirty="0">
                <a:latin typeface="Times New Roman" panose="02020603050405020304" pitchFamily="18" charset="0"/>
                <a:cs typeface="Times New Roman" panose="02020603050405020304" pitchFamily="18" charset="0"/>
              </a:rPr>
              <a:t>The products of the company will be designed uniquely keeping in mind the current running trends in the country as to attract wider audience towards the business; the company will also be able to reach the wider audience due to its online presence. </a:t>
            </a:r>
          </a:p>
          <a:p>
            <a:pPr algn="just">
              <a:lnSpc>
                <a:spcPct val="150000"/>
              </a:lnSpc>
            </a:pPr>
            <a:endParaRPr lang="en-IN" sz="1400" dirty="0">
              <a:latin typeface="Times New Roman" panose="02020603050405020304" pitchFamily="18" charset="0"/>
              <a:cs typeface="Times New Roman" panose="02020603050405020304" pitchFamily="18" charset="0"/>
            </a:endParaRPr>
          </a:p>
        </p:txBody>
      </p:sp>
      <p:pic>
        <p:nvPicPr>
          <p:cNvPr id="9218" name="Picture 2" descr="Distribution in the Fashion Industry - ppt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0709" y="1905000"/>
            <a:ext cx="4570070" cy="3423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940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solidFill>
                  <a:schemeClr val="tx1"/>
                </a:solidFill>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2589212" y="2133600"/>
            <a:ext cx="4410678" cy="4393324"/>
          </a:xfrm>
        </p:spPr>
        <p:txBody>
          <a:bodyPr>
            <a:normAutofit/>
          </a:bodyPr>
          <a:lstStyle/>
          <a:p>
            <a:pPr algn="just">
              <a:lnSpc>
                <a:spcPct val="150000"/>
              </a:lnSpc>
            </a:pPr>
            <a:r>
              <a:rPr lang="en-GB" sz="1400" dirty="0">
                <a:latin typeface="Times New Roman" panose="02020603050405020304" pitchFamily="18" charset="0"/>
                <a:cs typeface="Times New Roman" panose="02020603050405020304" pitchFamily="18" charset="0"/>
              </a:rPr>
              <a:t>Promotion and Advertising strategy- The Company is going to promote its products and services through different promotion channels such as traditional promotional channels and modern promotional channels. </a:t>
            </a:r>
          </a:p>
          <a:p>
            <a:pPr algn="just">
              <a:lnSpc>
                <a:spcPct val="150000"/>
              </a:lnSpc>
            </a:pPr>
            <a:r>
              <a:rPr lang="en-GB" sz="1400" dirty="0">
                <a:latin typeface="Times New Roman" panose="02020603050405020304" pitchFamily="18" charset="0"/>
                <a:cs typeface="Times New Roman" panose="02020603050405020304" pitchFamily="18" charset="0"/>
              </a:rPr>
              <a:t>The company will promote its product by advertising its products on Television, Newspaper and Hooding (</a:t>
            </a:r>
            <a:r>
              <a:rPr lang="en-GB" sz="1400" dirty="0" err="1">
                <a:latin typeface="Times New Roman" panose="02020603050405020304" pitchFamily="18" charset="0"/>
                <a:cs typeface="Times New Roman" panose="02020603050405020304" pitchFamily="18" charset="0"/>
              </a:rPr>
              <a:t>Kubicki</a:t>
            </a:r>
            <a:r>
              <a:rPr lang="en-GB" sz="1400" dirty="0">
                <a:latin typeface="Times New Roman" panose="02020603050405020304" pitchFamily="18" charset="0"/>
                <a:cs typeface="Times New Roman" panose="02020603050405020304" pitchFamily="18" charset="0"/>
              </a:rPr>
              <a:t>, 2023). </a:t>
            </a:r>
          </a:p>
          <a:p>
            <a:pPr algn="just">
              <a:lnSpc>
                <a:spcPct val="150000"/>
              </a:lnSpc>
            </a:pPr>
            <a:endParaRPr lang="en-IN" sz="1400" dirty="0">
              <a:latin typeface="Times New Roman" panose="02020603050405020304" pitchFamily="18" charset="0"/>
              <a:cs typeface="Times New Roman" panose="02020603050405020304" pitchFamily="18" charset="0"/>
            </a:endParaRPr>
          </a:p>
        </p:txBody>
      </p:sp>
      <p:pic>
        <p:nvPicPr>
          <p:cNvPr id="10242" name="Picture 2" descr="Chapter 4- Fashion Marketing | carlieosbor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5911" y="1905000"/>
            <a:ext cx="4288409" cy="2943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753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38" y="624110"/>
            <a:ext cx="9660046" cy="779012"/>
          </a:xfrm>
        </p:spPr>
        <p:txBody>
          <a:bodyPr>
            <a:normAutofit/>
          </a:bodyPr>
          <a:lstStyle/>
          <a:p>
            <a:r>
              <a:rPr lang="en-GB" sz="3200" b="1" dirty="0">
                <a:solidFill>
                  <a:schemeClr val="tx1"/>
                </a:solidFill>
                <a:latin typeface="Times New Roman" panose="02020603050405020304" pitchFamily="18" charset="0"/>
                <a:cs typeface="Times New Roman" panose="02020603050405020304" pitchFamily="18" charset="0"/>
              </a:rPr>
              <a:t>Cash Flow Forecast</a:t>
            </a:r>
            <a:endParaRPr lang="en-IN" sz="3200"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56345025"/>
              </p:ext>
            </p:extLst>
          </p:nvPr>
        </p:nvGraphicFramePr>
        <p:xfrm>
          <a:off x="1889737" y="1403122"/>
          <a:ext cx="10081546" cy="5234160"/>
        </p:xfrm>
        <a:graphic>
          <a:graphicData uri="http://schemas.openxmlformats.org/drawingml/2006/table">
            <a:tbl>
              <a:tblPr firstRow="1" firstCol="1" bandRow="1">
                <a:tableStyleId>{2D5ABB26-0587-4C30-8999-92F81FD0307C}</a:tableStyleId>
              </a:tblPr>
              <a:tblGrid>
                <a:gridCol w="5040773">
                  <a:extLst>
                    <a:ext uri="{9D8B030D-6E8A-4147-A177-3AD203B41FA5}">
                      <a16:colId xmlns:a16="http://schemas.microsoft.com/office/drawing/2014/main" val="20000"/>
                    </a:ext>
                  </a:extLst>
                </a:gridCol>
                <a:gridCol w="5040773">
                  <a:extLst>
                    <a:ext uri="{9D8B030D-6E8A-4147-A177-3AD203B41FA5}">
                      <a16:colId xmlns:a16="http://schemas.microsoft.com/office/drawing/2014/main" val="20001"/>
                    </a:ext>
                  </a:extLst>
                </a:gridCol>
              </a:tblGrid>
              <a:tr h="252249">
                <a:tc gridSpan="2">
                  <a:txBody>
                    <a:bodyPr/>
                    <a:lstStyle/>
                    <a:p>
                      <a:pPr algn="ctr">
                        <a:lnSpc>
                          <a:spcPct val="150000"/>
                        </a:lnSpc>
                        <a:spcAft>
                          <a:spcPts val="1000"/>
                        </a:spcAft>
                      </a:pPr>
                      <a:r>
                        <a:rPr lang="en-US" sz="1200" dirty="0">
                          <a:effectLst/>
                          <a:latin typeface="Times New Roman" panose="02020603050405020304" pitchFamily="18" charset="0"/>
                          <a:cs typeface="Times New Roman" panose="02020603050405020304" pitchFamily="18" charset="0"/>
                        </a:rPr>
                        <a:t>Cash Flow statement</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IN"/>
                    </a:p>
                  </a:txBody>
                  <a:tcPr/>
                </a:tc>
                <a:extLst>
                  <a:ext uri="{0D108BD9-81ED-4DB2-BD59-A6C34878D82A}">
                    <a16:rowId xmlns:a16="http://schemas.microsoft.com/office/drawing/2014/main" val="10000"/>
                  </a:ext>
                </a:extLst>
              </a:tr>
              <a:tr h="25224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PARTICULARS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2023-24</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Cash in hand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£ 25000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Cash from revenue</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£ 30000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62759">
                <a:tc>
                  <a:txBody>
                    <a:bodyPr/>
                    <a:lstStyle/>
                    <a:p>
                      <a:pPr algn="just">
                        <a:lnSpc>
                          <a:spcPct val="150000"/>
                        </a:lnSpc>
                        <a:spcAft>
                          <a:spcPts val="1000"/>
                        </a:spcAft>
                      </a:pPr>
                      <a:r>
                        <a:rPr lang="en-US" sz="1200" dirty="0">
                          <a:effectLst/>
                          <a:latin typeface="Times New Roman" panose="02020603050405020304" pitchFamily="18" charset="0"/>
                          <a:cs typeface="Times New Roman" panose="02020603050405020304" pitchFamily="18" charset="0"/>
                        </a:rPr>
                        <a:t>Total cash inflow</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dirty="0">
                          <a:effectLst/>
                          <a:latin typeface="Times New Roman" panose="02020603050405020304" pitchFamily="18" charset="0"/>
                          <a:cs typeface="Times New Roman" panose="02020603050405020304" pitchFamily="18" charset="0"/>
                        </a:rPr>
                        <a:t>£ 55000</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62759">
                <a:tc gridSpan="2">
                  <a:txBody>
                    <a:bodyPr/>
                    <a:lstStyle/>
                    <a:p>
                      <a:pPr algn="just">
                        <a:lnSpc>
                          <a:spcPct val="150000"/>
                        </a:lnSpc>
                        <a:spcAft>
                          <a:spcPts val="1000"/>
                        </a:spcAft>
                      </a:pPr>
                      <a:r>
                        <a:rPr lang="en-GB" sz="1200" dirty="0">
                          <a:effectLst/>
                          <a:latin typeface="Times New Roman" panose="02020603050405020304" pitchFamily="18" charset="0"/>
                          <a:cs typeface="Times New Roman" panose="02020603050405020304" pitchFamily="18" charset="0"/>
                        </a:rPr>
                        <a:t>Cash Outflow</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IN"/>
                    </a:p>
                  </a:txBody>
                  <a:tcPr/>
                </a:tc>
                <a:extLst>
                  <a:ext uri="{0D108BD9-81ED-4DB2-BD59-A6C34878D82A}">
                    <a16:rowId xmlns:a16="http://schemas.microsoft.com/office/drawing/2014/main" val="10005"/>
                  </a:ext>
                </a:extLst>
              </a:tr>
              <a:tr h="262759">
                <a:tc>
                  <a:txBody>
                    <a:bodyPr/>
                    <a:lstStyle/>
                    <a:p>
                      <a:pPr algn="just">
                        <a:lnSpc>
                          <a:spcPct val="150000"/>
                        </a:lnSpc>
                        <a:spcAft>
                          <a:spcPts val="1000"/>
                        </a:spcAft>
                      </a:pPr>
                      <a:r>
                        <a:rPr lang="en-US" sz="1200" dirty="0">
                          <a:effectLst/>
                          <a:latin typeface="Times New Roman" panose="02020603050405020304" pitchFamily="18" charset="0"/>
                          <a:cs typeface="Times New Roman" panose="02020603050405020304" pitchFamily="18" charset="0"/>
                        </a:rPr>
                        <a:t>Variable Costs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Materials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£ 5500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Machineries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dirty="0">
                          <a:effectLst/>
                          <a:latin typeface="Times New Roman" panose="02020603050405020304" pitchFamily="18" charset="0"/>
                          <a:cs typeface="Times New Roman" panose="02020603050405020304" pitchFamily="18" charset="0"/>
                        </a:rPr>
                        <a:t>£ 6500</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Supply</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£ 3000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Rent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£ 4000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Salaries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£ 4500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1"/>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Accounting</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£ 3000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2"/>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Insurance</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£ 1900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3"/>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Advertisement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£ 2700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4"/>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Other expenses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5"/>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Miscellaneous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£ 1700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6"/>
                  </a:ext>
                </a:extLst>
              </a:tr>
              <a:tr h="262759">
                <a:tc>
                  <a:txBody>
                    <a:bodyPr/>
                    <a:lstStyle/>
                    <a:p>
                      <a:pPr algn="just">
                        <a:lnSpc>
                          <a:spcPct val="150000"/>
                        </a:lnSpc>
                        <a:spcAft>
                          <a:spcPts val="1000"/>
                        </a:spcAft>
                      </a:pPr>
                      <a:r>
                        <a:rPr lang="en-US" sz="1200" dirty="0">
                          <a:effectLst/>
                          <a:latin typeface="Times New Roman" panose="02020603050405020304" pitchFamily="18" charset="0"/>
                          <a:cs typeface="Times New Roman" panose="02020603050405020304" pitchFamily="18" charset="0"/>
                        </a:rPr>
                        <a:t>Taxes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a:effectLst/>
                          <a:latin typeface="Times New Roman" panose="02020603050405020304" pitchFamily="18" charset="0"/>
                          <a:cs typeface="Times New Roman" panose="02020603050405020304" pitchFamily="18" charset="0"/>
                        </a:rPr>
                        <a:t>£ 1200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7"/>
                  </a:ext>
                </a:extLst>
              </a:tr>
              <a:tr h="262759">
                <a:tc>
                  <a:txBody>
                    <a:bodyPr/>
                    <a:lstStyle/>
                    <a:p>
                      <a:pPr algn="just">
                        <a:lnSpc>
                          <a:spcPct val="150000"/>
                        </a:lnSpc>
                        <a:spcAft>
                          <a:spcPts val="1000"/>
                        </a:spcAft>
                      </a:pPr>
                      <a:r>
                        <a:rPr lang="en-US" sz="1200" dirty="0">
                          <a:effectLst/>
                          <a:latin typeface="Times New Roman" panose="02020603050405020304" pitchFamily="18" charset="0"/>
                          <a:cs typeface="Times New Roman" panose="02020603050405020304" pitchFamily="18" charset="0"/>
                        </a:rPr>
                        <a:t>Total cash outflow</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dirty="0">
                          <a:effectLst/>
                          <a:latin typeface="Times New Roman" panose="02020603050405020304" pitchFamily="18" charset="0"/>
                          <a:cs typeface="Times New Roman" panose="02020603050405020304" pitchFamily="18" charset="0"/>
                        </a:rPr>
                        <a:t>£ 40500</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8"/>
                  </a:ext>
                </a:extLst>
              </a:tr>
              <a:tr h="262759">
                <a:tc>
                  <a:txBody>
                    <a:bodyPr/>
                    <a:lstStyle/>
                    <a:p>
                      <a:pPr algn="just">
                        <a:lnSpc>
                          <a:spcPct val="150000"/>
                        </a:lnSpc>
                        <a:spcAft>
                          <a:spcPts val="1000"/>
                        </a:spcAft>
                      </a:pPr>
                      <a:r>
                        <a:rPr lang="en-US" sz="1200">
                          <a:effectLst/>
                          <a:latin typeface="Times New Roman" panose="02020603050405020304" pitchFamily="18" charset="0"/>
                          <a:cs typeface="Times New Roman" panose="02020603050405020304" pitchFamily="18" charset="0"/>
                        </a:rPr>
                        <a:t>Cash at the end of the year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1000"/>
                        </a:spcAft>
                      </a:pPr>
                      <a:r>
                        <a:rPr lang="en-GB" sz="1200" dirty="0">
                          <a:effectLst/>
                          <a:latin typeface="Times New Roman" panose="02020603050405020304" pitchFamily="18" charset="0"/>
                          <a:cs typeface="Times New Roman" panose="02020603050405020304" pitchFamily="18" charset="0"/>
                        </a:rPr>
                        <a:t>£ 14500</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625" marR="47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9"/>
                  </a:ext>
                </a:extLst>
              </a:tr>
            </a:tbl>
          </a:graphicData>
        </a:graphic>
      </p:graphicFrame>
      <p:sp>
        <p:nvSpPr>
          <p:cNvPr id="5" name="Rectangle 1"/>
          <p:cNvSpPr>
            <a:spLocks noChangeArrowheads="1"/>
          </p:cNvSpPr>
          <p:nvPr/>
        </p:nvSpPr>
        <p:spPr bwMode="auto">
          <a:xfrm>
            <a:off x="-6940663" y="0"/>
            <a:ext cx="26446242" cy="5898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2696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sng" strike="noStrike" cap="none" normalizeH="0" baseline="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a:t>
            </a:r>
            <a:r>
              <a:rPr kumimoji="0" lang="en-GB" altLang="en-US" sz="1200" b="0" i="0" u="sng" strike="noStrike" cap="none" normalizeH="0" baseline="0" bmk="">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ash Flow Forecast</a:t>
            </a:r>
            <a:endParaRPr kumimoji="0" lang="en-GB" altLang="en-US" sz="1200" b="0" i="0" u="sng" strike="noStrike" cap="none" normalizeH="0" baseline="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30147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68662"/>
          </a:xfrm>
        </p:spPr>
        <p:txBody>
          <a:bodyPr>
            <a:normAutofit/>
          </a:bodyPr>
          <a:lstStyle/>
          <a:p>
            <a:r>
              <a:rPr lang="en-US" sz="3200" b="1" dirty="0">
                <a:solidFill>
                  <a:schemeClr val="tx1"/>
                </a:solidFill>
                <a:latin typeface="Times New Roman" panose="02020603050405020304" pitchFamily="18" charset="0"/>
                <a:cs typeface="Times New Roman" panose="02020603050405020304" pitchFamily="18" charset="0"/>
              </a:rPr>
              <a:t>CONCLUSION</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3" y="1418897"/>
            <a:ext cx="4016540" cy="5312979"/>
          </a:xfrm>
        </p:spPr>
        <p:txBody>
          <a:bodyPr>
            <a:normAutofit/>
          </a:bodyPr>
          <a:lstStyle/>
          <a:p>
            <a:pPr algn="just">
              <a:lnSpc>
                <a:spcPct val="150000"/>
              </a:lnSpc>
            </a:pPr>
            <a:r>
              <a:rPr lang="en-US" sz="1200" dirty="0">
                <a:solidFill>
                  <a:schemeClr val="tx1"/>
                </a:solidFill>
                <a:latin typeface="Times New Roman" panose="02020603050405020304" pitchFamily="18" charset="0"/>
                <a:cs typeface="Times New Roman" panose="02020603050405020304" pitchFamily="18" charset="0"/>
              </a:rPr>
              <a:t>The overall report helped in understanding the different aspects of Entrepreneurship which was described as the disrupting the current market with new idea of business and by providing new products and services. </a:t>
            </a:r>
          </a:p>
          <a:p>
            <a:pPr algn="just">
              <a:lnSpc>
                <a:spcPct val="150000"/>
              </a:lnSpc>
            </a:pPr>
            <a:r>
              <a:rPr lang="en-US" sz="1200" dirty="0">
                <a:solidFill>
                  <a:schemeClr val="tx1"/>
                </a:solidFill>
                <a:latin typeface="Times New Roman" panose="02020603050405020304" pitchFamily="18" charset="0"/>
                <a:cs typeface="Times New Roman" panose="02020603050405020304" pitchFamily="18" charset="0"/>
              </a:rPr>
              <a:t>The report covered the business plan of the start-up business, where the report covered the overview of the business, Legal structure of the business and management of the business which covered several aspects owners, employees and suppliers of the company. </a:t>
            </a:r>
          </a:p>
          <a:p>
            <a:pPr algn="just">
              <a:lnSpc>
                <a:spcPct val="150000"/>
              </a:lnSpc>
            </a:pPr>
            <a:r>
              <a:rPr lang="en-US" sz="1200" dirty="0">
                <a:solidFill>
                  <a:schemeClr val="tx1"/>
                </a:solidFill>
                <a:latin typeface="Times New Roman" panose="02020603050405020304" pitchFamily="18" charset="0"/>
                <a:cs typeface="Times New Roman" panose="02020603050405020304" pitchFamily="18" charset="0"/>
              </a:rPr>
              <a:t>The discussions also helped in evaluating SWOT analysis of the company and 4Ps of marketing of the business. </a:t>
            </a:r>
          </a:p>
          <a:p>
            <a:pPr algn="just">
              <a:lnSpc>
                <a:spcPct val="150000"/>
              </a:lnSpc>
            </a:pPr>
            <a:r>
              <a:rPr lang="en-US" sz="1200" dirty="0">
                <a:solidFill>
                  <a:schemeClr val="tx1"/>
                </a:solidFill>
                <a:latin typeface="Times New Roman" panose="02020603050405020304" pitchFamily="18" charset="0"/>
                <a:cs typeface="Times New Roman" panose="02020603050405020304" pitchFamily="18" charset="0"/>
              </a:rPr>
              <a:t>The financial forecast of business was also covered in the business.</a:t>
            </a:r>
            <a:endParaRPr lang="en-IN" sz="12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sz="1200" dirty="0">
              <a:solidFill>
                <a:schemeClr val="tx1"/>
              </a:solidFill>
              <a:latin typeface="Times New Roman" panose="02020603050405020304" pitchFamily="18" charset="0"/>
              <a:cs typeface="Times New Roman" panose="02020603050405020304" pitchFamily="18" charset="0"/>
            </a:endParaRPr>
          </a:p>
        </p:txBody>
      </p:sp>
      <p:pic>
        <p:nvPicPr>
          <p:cNvPr id="11266" name="Picture 2" descr="145,487 Circular Fashion Images, Stock Photos, 3D objects, &amp; Vectors |  Shutterstock"/>
          <p:cNvPicPr>
            <a:picLocks noChangeAspect="1" noChangeArrowheads="1"/>
          </p:cNvPicPr>
          <p:nvPr/>
        </p:nvPicPr>
        <p:blipFill rotWithShape="1">
          <a:blip r:embed="rId2">
            <a:extLst>
              <a:ext uri="{28A0092B-C50C-407E-A947-70E740481C1C}">
                <a14:useLocalDpi xmlns:a14="http://schemas.microsoft.com/office/drawing/2010/main" val="0"/>
              </a:ext>
            </a:extLst>
          </a:blip>
          <a:srcRect b="9948"/>
          <a:stretch/>
        </p:blipFill>
        <p:spPr bwMode="auto">
          <a:xfrm>
            <a:off x="7333488" y="1292772"/>
            <a:ext cx="4003675" cy="388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513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00193"/>
          </a:xfrm>
        </p:spPr>
        <p:txBody>
          <a:bodyPr>
            <a:normAutofit/>
          </a:bodyPr>
          <a:lstStyle/>
          <a:p>
            <a:r>
              <a:rPr lang="en-US" sz="3200" b="1" dirty="0">
                <a:solidFill>
                  <a:schemeClr val="tx1"/>
                </a:solidFill>
                <a:latin typeface="Times New Roman" panose="02020603050405020304" pitchFamily="18" charset="0"/>
                <a:cs typeface="Times New Roman" panose="02020603050405020304" pitchFamily="18" charset="0"/>
              </a:rPr>
              <a:t>REFERENCES</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49517" y="1324303"/>
            <a:ext cx="9455095" cy="5249918"/>
          </a:xfrm>
        </p:spPr>
        <p:txBody>
          <a:bodyPr>
            <a:normAutofit/>
          </a:bodyPr>
          <a:lstStyle/>
          <a:p>
            <a:pPr algn="just"/>
            <a:r>
              <a:rPr lang="en-US" sz="1200" u="sng" dirty="0">
                <a:latin typeface="Times New Roman" panose="02020603050405020304" pitchFamily="18" charset="0"/>
                <a:cs typeface="Times New Roman" panose="02020603050405020304" pitchFamily="18" charset="0"/>
              </a:rPr>
              <a:t>Books and Journals</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Allen, W.T., </a:t>
            </a:r>
            <a:r>
              <a:rPr lang="en-GB" sz="1200" dirty="0" err="1">
                <a:latin typeface="Times New Roman" panose="02020603050405020304" pitchFamily="18" charset="0"/>
                <a:cs typeface="Times New Roman" panose="02020603050405020304" pitchFamily="18" charset="0"/>
              </a:rPr>
              <a:t>Kraakman</a:t>
            </a:r>
            <a:r>
              <a:rPr lang="en-GB" sz="1200" dirty="0">
                <a:latin typeface="Times New Roman" panose="02020603050405020304" pitchFamily="18" charset="0"/>
                <a:cs typeface="Times New Roman" panose="02020603050405020304" pitchFamily="18" charset="0"/>
              </a:rPr>
              <a:t>, R. and Khanna, V.S., (2021). </a:t>
            </a:r>
            <a:r>
              <a:rPr lang="en-GB" sz="1200" i="1" dirty="0">
                <a:latin typeface="Times New Roman" panose="02020603050405020304" pitchFamily="18" charset="0"/>
                <a:cs typeface="Times New Roman" panose="02020603050405020304" pitchFamily="18" charset="0"/>
              </a:rPr>
              <a:t>Commentaries and cases on the law of business organization</a:t>
            </a:r>
            <a:r>
              <a:rPr lang="en-GB" sz="1200" dirty="0">
                <a:latin typeface="Times New Roman" panose="02020603050405020304" pitchFamily="18" charset="0"/>
                <a:cs typeface="Times New Roman" panose="02020603050405020304" pitchFamily="18" charset="0"/>
              </a:rPr>
              <a:t>. Aspen Publishing.</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Benzaghta</a:t>
            </a:r>
            <a:r>
              <a:rPr lang="en-GB" sz="1200" dirty="0">
                <a:latin typeface="Times New Roman" panose="02020603050405020304" pitchFamily="18" charset="0"/>
                <a:cs typeface="Times New Roman" panose="02020603050405020304" pitchFamily="18" charset="0"/>
              </a:rPr>
              <a:t>, M.A., and et.al., (2021). SWOT analysis applications: An integrative literature review. </a:t>
            </a:r>
            <a:r>
              <a:rPr lang="en-GB" sz="1200" i="1" dirty="0">
                <a:latin typeface="Times New Roman" panose="02020603050405020304" pitchFamily="18" charset="0"/>
                <a:cs typeface="Times New Roman" panose="02020603050405020304" pitchFamily="18" charset="0"/>
              </a:rPr>
              <a:t>Journal of Global Business Insights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6</a:t>
            </a:r>
            <a:r>
              <a:rPr lang="en-GB" sz="1200" dirty="0">
                <a:latin typeface="Times New Roman" panose="02020603050405020304" pitchFamily="18" charset="0"/>
                <a:cs typeface="Times New Roman" panose="02020603050405020304" pitchFamily="18" charset="0"/>
              </a:rPr>
              <a:t>(1), pp.55-73.</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Boitrelle</a:t>
            </a:r>
            <a:r>
              <a:rPr lang="en-GB" sz="1200" dirty="0">
                <a:latin typeface="Times New Roman" panose="02020603050405020304" pitchFamily="18" charset="0"/>
                <a:cs typeface="Times New Roman" panose="02020603050405020304" pitchFamily="18" charset="0"/>
              </a:rPr>
              <a:t>, F., and et.al., (2021). The sixth edition of the WHO manual for human semen analysis: a critical review and SWOT analysis. </a:t>
            </a:r>
            <a:r>
              <a:rPr lang="en-GB" sz="1200" i="1" dirty="0">
                <a:latin typeface="Times New Roman" panose="02020603050405020304" pitchFamily="18" charset="0"/>
                <a:cs typeface="Times New Roman" panose="02020603050405020304" pitchFamily="18" charset="0"/>
              </a:rPr>
              <a:t>Life</a:t>
            </a:r>
            <a:r>
              <a:rPr lang="en-GB" sz="1200" dirty="0">
                <a:latin typeface="Times New Roman" panose="02020603050405020304" pitchFamily="18" charset="0"/>
                <a:cs typeface="Times New Roman" panose="02020603050405020304" pitchFamily="18" charset="0"/>
              </a:rPr>
              <a:t>, 11(12). p.1368.</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Bruton</a:t>
            </a:r>
            <a:r>
              <a:rPr lang="en-GB" sz="1200" dirty="0">
                <a:latin typeface="Times New Roman" panose="02020603050405020304" pitchFamily="18" charset="0"/>
                <a:cs typeface="Times New Roman" panose="02020603050405020304" pitchFamily="18" charset="0"/>
              </a:rPr>
              <a:t>, G.D., and et.al., (2023). A racialized view of entrepreneurship: A review and proposal for future research. </a:t>
            </a:r>
            <a:r>
              <a:rPr lang="en-GB" sz="1200" i="1" dirty="0">
                <a:latin typeface="Times New Roman" panose="02020603050405020304" pitchFamily="18" charset="0"/>
                <a:cs typeface="Times New Roman" panose="02020603050405020304" pitchFamily="18" charset="0"/>
              </a:rPr>
              <a:t>Academy of Management Annals</a:t>
            </a:r>
            <a:r>
              <a:rPr lang="en-GB" sz="1200" dirty="0">
                <a:latin typeface="Times New Roman" panose="02020603050405020304" pitchFamily="18" charset="0"/>
                <a:cs typeface="Times New Roman" panose="02020603050405020304" pitchFamily="18" charset="0"/>
              </a:rPr>
              <a:t>, 17(2). pp.492-515.</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Kubicki</a:t>
            </a:r>
            <a:r>
              <a:rPr lang="en-GB" sz="1200" dirty="0">
                <a:latin typeface="Times New Roman" panose="02020603050405020304" pitchFamily="18" charset="0"/>
                <a:cs typeface="Times New Roman" panose="02020603050405020304" pitchFamily="18" charset="0"/>
              </a:rPr>
              <a:t>, M., (2023). </a:t>
            </a:r>
            <a:r>
              <a:rPr lang="en-GB" sz="1200" i="1" dirty="0">
                <a:latin typeface="Times New Roman" panose="02020603050405020304" pitchFamily="18" charset="0"/>
                <a:cs typeface="Times New Roman" panose="02020603050405020304" pitchFamily="18" charset="0"/>
              </a:rPr>
              <a:t>Marketing Mix: </a:t>
            </a:r>
            <a:r>
              <a:rPr lang="en-GB" sz="1200" i="1" dirty="0" err="1">
                <a:latin typeface="Times New Roman" panose="02020603050405020304" pitchFamily="18" charset="0"/>
                <a:cs typeface="Times New Roman" panose="02020603050405020304" pitchFamily="18" charset="0"/>
              </a:rPr>
              <a:t>Dominar</a:t>
            </a:r>
            <a:r>
              <a:rPr lang="en-GB" sz="1200" i="1" dirty="0">
                <a:latin typeface="Times New Roman" panose="02020603050405020304" pitchFamily="18" charset="0"/>
                <a:cs typeface="Times New Roman" panose="02020603050405020304" pitchFamily="18" charset="0"/>
              </a:rPr>
              <a:t> </a:t>
            </a:r>
            <a:r>
              <a:rPr lang="en-GB" sz="1200" i="1" dirty="0" err="1">
                <a:latin typeface="Times New Roman" panose="02020603050405020304" pitchFamily="18" charset="0"/>
                <a:cs typeface="Times New Roman" panose="02020603050405020304" pitchFamily="18" charset="0"/>
              </a:rPr>
              <a:t>os</a:t>
            </a:r>
            <a:r>
              <a:rPr lang="en-GB" sz="1200" i="1" dirty="0">
                <a:latin typeface="Times New Roman" panose="02020603050405020304" pitchFamily="18" charset="0"/>
                <a:cs typeface="Times New Roman" panose="02020603050405020304" pitchFamily="18" charset="0"/>
              </a:rPr>
              <a:t> 4 P's de marketing</a:t>
            </a:r>
            <a:r>
              <a:rPr lang="en-GB" sz="1200" dirty="0">
                <a:latin typeface="Times New Roman" panose="02020603050405020304" pitchFamily="18" charset="0"/>
                <a:cs typeface="Times New Roman" panose="02020603050405020304" pitchFamily="18" charset="0"/>
              </a:rPr>
              <a:t>. 50Minutos. </a:t>
            </a:r>
            <a:r>
              <a:rPr lang="en-GB" sz="1200" dirty="0" err="1">
                <a:latin typeface="Times New Roman" panose="02020603050405020304" pitchFamily="18" charset="0"/>
                <a:cs typeface="Times New Roman" panose="02020603050405020304" pitchFamily="18" charset="0"/>
              </a:rPr>
              <a:t>es</a:t>
            </a:r>
            <a:r>
              <a:rPr lang="en-GB" sz="1200" dirty="0">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Saini, A., (2022). Mapping 4Ps Of Marketing with Business Intelligence: The Way to The Future of Marketing. </a:t>
            </a:r>
            <a:r>
              <a:rPr lang="en-GB" sz="1200" i="1" dirty="0">
                <a:latin typeface="Times New Roman" panose="02020603050405020304" pitchFamily="18" charset="0"/>
                <a:cs typeface="Times New Roman" panose="02020603050405020304" pitchFamily="18" charset="0"/>
              </a:rPr>
              <a:t>Central European Management Journal</a:t>
            </a:r>
            <a:r>
              <a:rPr lang="en-GB" sz="1200" dirty="0">
                <a:latin typeface="Times New Roman" panose="02020603050405020304" pitchFamily="18" charset="0"/>
                <a:cs typeface="Times New Roman" panose="02020603050405020304" pitchFamily="18" charset="0"/>
              </a:rPr>
              <a:t>, 30(3). pp.167-173.</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Schermerhorn</a:t>
            </a:r>
            <a:r>
              <a:rPr lang="en-GB" sz="1200" dirty="0">
                <a:latin typeface="Times New Roman" panose="02020603050405020304" pitchFamily="18" charset="0"/>
                <a:cs typeface="Times New Roman" panose="02020603050405020304" pitchFamily="18" charset="0"/>
              </a:rPr>
              <a:t> Jr, J.R. and </a:t>
            </a:r>
            <a:r>
              <a:rPr lang="en-GB" sz="1200" dirty="0" err="1">
                <a:latin typeface="Times New Roman" panose="02020603050405020304" pitchFamily="18" charset="0"/>
                <a:cs typeface="Times New Roman" panose="02020603050405020304" pitchFamily="18" charset="0"/>
              </a:rPr>
              <a:t>Bachrach</a:t>
            </a:r>
            <a:r>
              <a:rPr lang="en-GB" sz="1200" dirty="0">
                <a:latin typeface="Times New Roman" panose="02020603050405020304" pitchFamily="18" charset="0"/>
                <a:cs typeface="Times New Roman" panose="02020603050405020304" pitchFamily="18" charset="0"/>
              </a:rPr>
              <a:t>, D.G., (2023). </a:t>
            </a:r>
            <a:r>
              <a:rPr lang="en-GB" sz="1200" i="1" dirty="0">
                <a:latin typeface="Times New Roman" panose="02020603050405020304" pitchFamily="18" charset="0"/>
                <a:cs typeface="Times New Roman" panose="02020603050405020304" pitchFamily="18" charset="0"/>
              </a:rPr>
              <a:t>Management</a:t>
            </a:r>
            <a:r>
              <a:rPr lang="en-GB" sz="1200" dirty="0">
                <a:latin typeface="Times New Roman" panose="02020603050405020304" pitchFamily="18" charset="0"/>
                <a:cs typeface="Times New Roman" panose="02020603050405020304" pitchFamily="18" charset="0"/>
              </a:rPr>
              <a:t>. John Wiley &amp; Sons.</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Tay</a:t>
            </a:r>
            <a:r>
              <a:rPr lang="en-GB" sz="1200" dirty="0">
                <a:latin typeface="Times New Roman" panose="02020603050405020304" pitchFamily="18" charset="0"/>
                <a:cs typeface="Times New Roman" panose="02020603050405020304" pitchFamily="18" charset="0"/>
              </a:rPr>
              <a:t>, K.X., Chan, J.K.L. and Mohamad, D., (2023). Do the 4Ps of marketing mix strategy assuage fears of travelling?. </a:t>
            </a:r>
            <a:r>
              <a:rPr lang="en-GB" sz="1200" i="1" dirty="0">
                <a:latin typeface="Times New Roman" panose="02020603050405020304" pitchFamily="18" charset="0"/>
                <a:cs typeface="Times New Roman" panose="02020603050405020304" pitchFamily="18" charset="0"/>
              </a:rPr>
              <a:t>Journal of Vacation Marketing</a:t>
            </a:r>
            <a:r>
              <a:rPr lang="en-GB" sz="1200" dirty="0">
                <a:latin typeface="Times New Roman" panose="02020603050405020304" pitchFamily="18" charset="0"/>
                <a:cs typeface="Times New Roman" panose="02020603050405020304" pitchFamily="18" charset="0"/>
              </a:rPr>
              <a:t>, p.13567667231181953.</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Teoli</a:t>
            </a:r>
            <a:r>
              <a:rPr lang="en-GB" sz="1200" dirty="0">
                <a:latin typeface="Times New Roman" panose="02020603050405020304" pitchFamily="18" charset="0"/>
                <a:cs typeface="Times New Roman" panose="02020603050405020304" pitchFamily="18" charset="0"/>
              </a:rPr>
              <a:t>, D., </a:t>
            </a:r>
            <a:r>
              <a:rPr lang="en-GB" sz="1200" dirty="0" err="1">
                <a:latin typeface="Times New Roman" panose="02020603050405020304" pitchFamily="18" charset="0"/>
                <a:cs typeface="Times New Roman" panose="02020603050405020304" pitchFamily="18" charset="0"/>
              </a:rPr>
              <a:t>Sanvictores</a:t>
            </a:r>
            <a:r>
              <a:rPr lang="en-GB" sz="1200" dirty="0">
                <a:latin typeface="Times New Roman" panose="02020603050405020304" pitchFamily="18" charset="0"/>
                <a:cs typeface="Times New Roman" panose="02020603050405020304" pitchFamily="18" charset="0"/>
              </a:rPr>
              <a:t>, T. and An, J., (2019). SWOT analysis.</a:t>
            </a:r>
            <a:endParaRPr lang="en-IN"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Vedula</a:t>
            </a:r>
            <a:r>
              <a:rPr lang="en-GB" sz="1200" dirty="0">
                <a:latin typeface="Times New Roman" panose="02020603050405020304" pitchFamily="18" charset="0"/>
                <a:cs typeface="Times New Roman" panose="02020603050405020304" pitchFamily="18" charset="0"/>
              </a:rPr>
              <a:t>, S., and et.al., (2022). Entrepreneurship for the public good: A review, critique, and path forward for social and environmental entrepreneurship research. </a:t>
            </a:r>
            <a:r>
              <a:rPr lang="en-GB" sz="1200" i="1" dirty="0">
                <a:latin typeface="Times New Roman" panose="02020603050405020304" pitchFamily="18" charset="0"/>
                <a:cs typeface="Times New Roman" panose="02020603050405020304" pitchFamily="18" charset="0"/>
              </a:rPr>
              <a:t>Academy of Management Annals</a:t>
            </a:r>
            <a:r>
              <a:rPr lang="en-GB" sz="1200" dirty="0">
                <a:latin typeface="Times New Roman" panose="02020603050405020304" pitchFamily="18" charset="0"/>
                <a:cs typeface="Times New Roman" panose="02020603050405020304" pitchFamily="18" charset="0"/>
              </a:rPr>
              <a:t>, 16(1). pp.391-425.</a:t>
            </a:r>
            <a:endParaRPr lang="en-IN" sz="1200" dirty="0">
              <a:latin typeface="Times New Roman" panose="02020603050405020304" pitchFamily="18" charset="0"/>
              <a:cs typeface="Times New Roman" panose="02020603050405020304" pitchFamily="18" charset="0"/>
            </a:endParaRPr>
          </a:p>
          <a:p>
            <a:pPr algn="just"/>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55642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you Pictures | Download Free Images on Unsplas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8591" y="1660688"/>
            <a:ext cx="4493378" cy="2990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99066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40</TotalTime>
  <Words>2233</Words>
  <Application>Microsoft Office PowerPoint</Application>
  <PresentationFormat>Widescreen</PresentationFormat>
  <Paragraphs>162</Paragraphs>
  <Slides>19</Slides>
  <Notes>13</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Wisp</vt:lpstr>
      <vt:lpstr>Entrepreneurship</vt:lpstr>
      <vt:lpstr>Table of contents </vt:lpstr>
      <vt:lpstr>INTRODUCTION</vt:lpstr>
      <vt:lpstr>Overview of business</vt:lpstr>
      <vt:lpstr>Legal format of the business</vt:lpstr>
      <vt:lpstr>Management of the company</vt:lpstr>
      <vt:lpstr>Continue…</vt:lpstr>
      <vt:lpstr>SWOT Analysis of business</vt:lpstr>
      <vt:lpstr>Continue…</vt:lpstr>
      <vt:lpstr>Continue…</vt:lpstr>
      <vt:lpstr>Continue… </vt:lpstr>
      <vt:lpstr>4Ps of marketing strategy</vt:lpstr>
      <vt:lpstr>Continue… </vt:lpstr>
      <vt:lpstr>Continue…</vt:lpstr>
      <vt:lpstr>Continue… </vt:lpstr>
      <vt:lpstr>Cash Flow Forecast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BST-041</dc:creator>
  <cp:lastModifiedBy>BST-041</cp:lastModifiedBy>
  <cp:revision>18</cp:revision>
  <dcterms:created xsi:type="dcterms:W3CDTF">2023-11-11T10:15:21Z</dcterms:created>
  <dcterms:modified xsi:type="dcterms:W3CDTF">2023-11-12T12:55:40Z</dcterms:modified>
</cp:coreProperties>
</file>