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6"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4F0EF8-9FA0-ADE5-9F05-F1EA4ABE0D71}" v="64" dt="2026-06-09T11:59:54.104"/>
    <p1510:client id="{72737671-DBFF-FA94-D250-43121888FB95}" v="42" dt="2026-06-08T20:59:44.344"/>
    <p1510:client id="{E0536287-70A4-B172-C4B9-5483FA46B7AD}" v="23" dt="2026-06-08T19:54:26.0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CE40BAE-B670-45E1-AA6E-7AF15D07693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FB59C2BC-F083-424A-98EA-B1572CEA0A34}">
      <dgm:prSet/>
      <dgm:spPr/>
      <dgm:t>
        <a:bodyPr/>
        <a:lstStyle/>
        <a:p>
          <a:r>
            <a:rPr lang="en-US"/>
            <a:t>Prevalence</a:t>
          </a:r>
        </a:p>
      </dgm:t>
    </dgm:pt>
    <dgm:pt modelId="{0EC7D015-82FB-40B5-8983-D6336AD7A76A}" type="parTrans" cxnId="{9C9D3874-EAA3-4F49-8C5D-08BABCB8B7C9}">
      <dgm:prSet/>
      <dgm:spPr/>
      <dgm:t>
        <a:bodyPr/>
        <a:lstStyle/>
        <a:p>
          <a:endParaRPr lang="en-US"/>
        </a:p>
      </dgm:t>
    </dgm:pt>
    <dgm:pt modelId="{995308FA-3BA8-48D8-BBF3-FD7D2547CAC9}" type="sibTrans" cxnId="{9C9D3874-EAA3-4F49-8C5D-08BABCB8B7C9}">
      <dgm:prSet/>
      <dgm:spPr/>
      <dgm:t>
        <a:bodyPr/>
        <a:lstStyle/>
        <a:p>
          <a:endParaRPr lang="en-US"/>
        </a:p>
      </dgm:t>
    </dgm:pt>
    <dgm:pt modelId="{E3CF9765-EAE0-4368-9270-9DFEB301D77F}">
      <dgm:prSet/>
      <dgm:spPr/>
      <dgm:t>
        <a:bodyPr/>
        <a:lstStyle/>
        <a:p>
          <a:r>
            <a:rPr lang="en-US"/>
            <a:t>Rationale</a:t>
          </a:r>
        </a:p>
      </dgm:t>
    </dgm:pt>
    <dgm:pt modelId="{699CBB9C-803F-466E-AAF1-A687ADE5F7EE}" type="parTrans" cxnId="{CBE14013-67F7-4CA7-A564-365EA6349FF1}">
      <dgm:prSet/>
      <dgm:spPr/>
      <dgm:t>
        <a:bodyPr/>
        <a:lstStyle/>
        <a:p>
          <a:endParaRPr lang="en-US"/>
        </a:p>
      </dgm:t>
    </dgm:pt>
    <dgm:pt modelId="{3660AB77-EB25-4A5C-B214-56C0739600BA}" type="sibTrans" cxnId="{CBE14013-67F7-4CA7-A564-365EA6349FF1}">
      <dgm:prSet/>
      <dgm:spPr/>
      <dgm:t>
        <a:bodyPr/>
        <a:lstStyle/>
        <a:p>
          <a:endParaRPr lang="en-US"/>
        </a:p>
      </dgm:t>
    </dgm:pt>
    <dgm:pt modelId="{2CB17673-16B4-4FF2-8659-91AC6FA8AE7D}">
      <dgm:prSet/>
      <dgm:spPr/>
      <dgm:t>
        <a:bodyPr/>
        <a:lstStyle/>
        <a:p>
          <a:pPr rtl="0"/>
          <a:r>
            <a:rPr lang="en-US"/>
            <a:t>Research Question</a:t>
          </a:r>
          <a:endParaRPr lang="en-US">
            <a:latin typeface="Aptos Display" panose="020F0302020204030204"/>
          </a:endParaRPr>
        </a:p>
      </dgm:t>
    </dgm:pt>
    <dgm:pt modelId="{9C8A4B04-57F2-46BF-8602-2588E829CD83}" type="parTrans" cxnId="{9A81D889-FA0A-4888-B641-18AB4DF0AFC0}">
      <dgm:prSet/>
      <dgm:spPr/>
      <dgm:t>
        <a:bodyPr/>
        <a:lstStyle/>
        <a:p>
          <a:endParaRPr lang="en-US"/>
        </a:p>
      </dgm:t>
    </dgm:pt>
    <dgm:pt modelId="{30C04524-C25C-47DC-B844-2F5836D1BA3D}" type="sibTrans" cxnId="{9A81D889-FA0A-4888-B641-18AB4DF0AFC0}">
      <dgm:prSet/>
      <dgm:spPr/>
      <dgm:t>
        <a:bodyPr/>
        <a:lstStyle/>
        <a:p>
          <a:endParaRPr lang="en-US"/>
        </a:p>
      </dgm:t>
    </dgm:pt>
    <dgm:pt modelId="{1A0E7ECA-F657-469B-B368-C095B5A23CB9}">
      <dgm:prSet/>
      <dgm:spPr/>
      <dgm:t>
        <a:bodyPr/>
        <a:lstStyle/>
        <a:p>
          <a:r>
            <a:rPr lang="en-US"/>
            <a:t>Research Impact</a:t>
          </a:r>
        </a:p>
      </dgm:t>
    </dgm:pt>
    <dgm:pt modelId="{D1ECE472-10E9-4E6B-92C5-CEADBAF49870}" type="parTrans" cxnId="{D589B6CA-6896-4326-99E4-23EB0BF62B8F}">
      <dgm:prSet/>
      <dgm:spPr/>
      <dgm:t>
        <a:bodyPr/>
        <a:lstStyle/>
        <a:p>
          <a:endParaRPr lang="en-US"/>
        </a:p>
      </dgm:t>
    </dgm:pt>
    <dgm:pt modelId="{06ACE5F3-2AB4-4B5B-BA55-57DB1BB4BB04}" type="sibTrans" cxnId="{D589B6CA-6896-4326-99E4-23EB0BF62B8F}">
      <dgm:prSet/>
      <dgm:spPr/>
      <dgm:t>
        <a:bodyPr/>
        <a:lstStyle/>
        <a:p>
          <a:endParaRPr lang="en-US"/>
        </a:p>
      </dgm:t>
    </dgm:pt>
    <dgm:pt modelId="{9BD4A9B1-15C6-4676-A0CA-98EDAADA9693}">
      <dgm:prSet/>
      <dgm:spPr/>
      <dgm:t>
        <a:bodyPr/>
        <a:lstStyle/>
        <a:p>
          <a:r>
            <a:rPr lang="en-US"/>
            <a:t>References</a:t>
          </a:r>
        </a:p>
      </dgm:t>
    </dgm:pt>
    <dgm:pt modelId="{B6C23651-5AAA-4FC5-AC0D-7811D93F0EC0}" type="parTrans" cxnId="{42C70E29-31D3-43A6-A5BB-2937212D4BD0}">
      <dgm:prSet/>
      <dgm:spPr/>
      <dgm:t>
        <a:bodyPr/>
        <a:lstStyle/>
        <a:p>
          <a:endParaRPr lang="en-US"/>
        </a:p>
      </dgm:t>
    </dgm:pt>
    <dgm:pt modelId="{15F7F627-FA4B-4FC8-AD1D-3DFD1E7042F2}" type="sibTrans" cxnId="{42C70E29-31D3-43A6-A5BB-2937212D4BD0}">
      <dgm:prSet/>
      <dgm:spPr/>
      <dgm:t>
        <a:bodyPr/>
        <a:lstStyle/>
        <a:p>
          <a:endParaRPr lang="en-US"/>
        </a:p>
      </dgm:t>
    </dgm:pt>
    <dgm:pt modelId="{05045C7A-0F79-41A5-988C-53C48009B3A7}">
      <dgm:prSet phldrT="[Text]" phldr="0"/>
      <dgm:spPr/>
      <dgm:t>
        <a:bodyPr/>
        <a:lstStyle/>
        <a:p>
          <a:pPr rtl="0"/>
          <a:r>
            <a:rPr lang="en-US" dirty="0">
              <a:latin typeface="Aptos Display" panose="020F0302020204030204"/>
            </a:rPr>
            <a:t>Research Aim and </a:t>
          </a:r>
          <a:r>
            <a:rPr lang="en-US">
              <a:latin typeface="Aptos Display" panose="020F0302020204030204"/>
            </a:rPr>
            <a:t>Objectives</a:t>
          </a:r>
          <a:endParaRPr lang="en-US" dirty="0"/>
        </a:p>
      </dgm:t>
    </dgm:pt>
    <dgm:pt modelId="{A19B9962-7157-4D3D-8A20-FCEBEDB92953}" type="parTrans" cxnId="{BAA88F59-B402-4C3B-867B-8F7DF94E6444}">
      <dgm:prSet/>
      <dgm:spPr/>
    </dgm:pt>
    <dgm:pt modelId="{7F13D856-A5ED-43B1-AA86-49F5CDF03DE9}" type="sibTrans" cxnId="{BAA88F59-B402-4C3B-867B-8F7DF94E6444}">
      <dgm:prSet/>
      <dgm:spPr/>
    </dgm:pt>
    <dgm:pt modelId="{64EFC0EC-11E1-4A35-8F2B-77CDC859EDDF}" type="pres">
      <dgm:prSet presAssocID="{7CE40BAE-B670-45E1-AA6E-7AF15D076936}" presName="vert0" presStyleCnt="0">
        <dgm:presLayoutVars>
          <dgm:dir/>
          <dgm:animOne val="branch"/>
          <dgm:animLvl val="lvl"/>
        </dgm:presLayoutVars>
      </dgm:prSet>
      <dgm:spPr/>
    </dgm:pt>
    <dgm:pt modelId="{28D675C7-2B5D-460C-A059-973B6AE6FFE9}" type="pres">
      <dgm:prSet presAssocID="{FB59C2BC-F083-424A-98EA-B1572CEA0A34}" presName="thickLine" presStyleLbl="alignNode1" presStyleIdx="0" presStyleCnt="6"/>
      <dgm:spPr/>
    </dgm:pt>
    <dgm:pt modelId="{140DDB25-BC47-4C0E-9C51-384146E230D8}" type="pres">
      <dgm:prSet presAssocID="{FB59C2BC-F083-424A-98EA-B1572CEA0A34}" presName="horz1" presStyleCnt="0"/>
      <dgm:spPr/>
    </dgm:pt>
    <dgm:pt modelId="{450F2FD8-AE8A-492A-909C-AD56CBC843BD}" type="pres">
      <dgm:prSet presAssocID="{FB59C2BC-F083-424A-98EA-B1572CEA0A34}" presName="tx1" presStyleLbl="revTx" presStyleIdx="0" presStyleCnt="6"/>
      <dgm:spPr/>
    </dgm:pt>
    <dgm:pt modelId="{4DA19000-DFC9-485D-BF75-DFE38AAAAB22}" type="pres">
      <dgm:prSet presAssocID="{FB59C2BC-F083-424A-98EA-B1572CEA0A34}" presName="vert1" presStyleCnt="0"/>
      <dgm:spPr/>
    </dgm:pt>
    <dgm:pt modelId="{99ECF7C4-2BB9-4838-8DD7-30A2466CA052}" type="pres">
      <dgm:prSet presAssocID="{E3CF9765-EAE0-4368-9270-9DFEB301D77F}" presName="thickLine" presStyleLbl="alignNode1" presStyleIdx="1" presStyleCnt="6"/>
      <dgm:spPr/>
    </dgm:pt>
    <dgm:pt modelId="{37E72CEF-9B54-46E0-8B0F-A6612A8E782F}" type="pres">
      <dgm:prSet presAssocID="{E3CF9765-EAE0-4368-9270-9DFEB301D77F}" presName="horz1" presStyleCnt="0"/>
      <dgm:spPr/>
    </dgm:pt>
    <dgm:pt modelId="{F224F0EE-D8EB-4B71-98E6-472112644CCA}" type="pres">
      <dgm:prSet presAssocID="{E3CF9765-EAE0-4368-9270-9DFEB301D77F}" presName="tx1" presStyleLbl="revTx" presStyleIdx="1" presStyleCnt="6"/>
      <dgm:spPr/>
    </dgm:pt>
    <dgm:pt modelId="{42BBA3BC-8FA0-4E9A-B00B-E747BDA76C9A}" type="pres">
      <dgm:prSet presAssocID="{E3CF9765-EAE0-4368-9270-9DFEB301D77F}" presName="vert1" presStyleCnt="0"/>
      <dgm:spPr/>
    </dgm:pt>
    <dgm:pt modelId="{4B84AFBA-AE82-440B-830D-4029B845D0FC}" type="pres">
      <dgm:prSet presAssocID="{2CB17673-16B4-4FF2-8659-91AC6FA8AE7D}" presName="thickLine" presStyleLbl="alignNode1" presStyleIdx="2" presStyleCnt="6"/>
      <dgm:spPr/>
    </dgm:pt>
    <dgm:pt modelId="{DA608DE0-A124-4DE7-96E6-A9E8F039F317}" type="pres">
      <dgm:prSet presAssocID="{2CB17673-16B4-4FF2-8659-91AC6FA8AE7D}" presName="horz1" presStyleCnt="0"/>
      <dgm:spPr/>
    </dgm:pt>
    <dgm:pt modelId="{7E50F147-4954-4284-BB17-A743ED473EDE}" type="pres">
      <dgm:prSet presAssocID="{2CB17673-16B4-4FF2-8659-91AC6FA8AE7D}" presName="tx1" presStyleLbl="revTx" presStyleIdx="2" presStyleCnt="6"/>
      <dgm:spPr/>
    </dgm:pt>
    <dgm:pt modelId="{FC765392-DB2A-4A70-BCDC-8206B128822D}" type="pres">
      <dgm:prSet presAssocID="{2CB17673-16B4-4FF2-8659-91AC6FA8AE7D}" presName="vert1" presStyleCnt="0"/>
      <dgm:spPr/>
    </dgm:pt>
    <dgm:pt modelId="{7709B441-1E21-4FE8-A89C-643471A63D64}" type="pres">
      <dgm:prSet presAssocID="{05045C7A-0F79-41A5-988C-53C48009B3A7}" presName="thickLine" presStyleLbl="alignNode1" presStyleIdx="3" presStyleCnt="6"/>
      <dgm:spPr/>
    </dgm:pt>
    <dgm:pt modelId="{A4530E94-6CC6-4AC5-ADE6-807C1A72DA4C}" type="pres">
      <dgm:prSet presAssocID="{05045C7A-0F79-41A5-988C-53C48009B3A7}" presName="horz1" presStyleCnt="0"/>
      <dgm:spPr/>
    </dgm:pt>
    <dgm:pt modelId="{4607C67C-78F8-4F19-849C-907DFF003030}" type="pres">
      <dgm:prSet presAssocID="{05045C7A-0F79-41A5-988C-53C48009B3A7}" presName="tx1" presStyleLbl="revTx" presStyleIdx="3" presStyleCnt="6"/>
      <dgm:spPr/>
    </dgm:pt>
    <dgm:pt modelId="{EA67FBD5-CD5A-48D6-A1C5-055D19C5544A}" type="pres">
      <dgm:prSet presAssocID="{05045C7A-0F79-41A5-988C-53C48009B3A7}" presName="vert1" presStyleCnt="0"/>
      <dgm:spPr/>
    </dgm:pt>
    <dgm:pt modelId="{792C6391-2B6D-42EC-909D-F630FBE8EAA5}" type="pres">
      <dgm:prSet presAssocID="{1A0E7ECA-F657-469B-B368-C095B5A23CB9}" presName="thickLine" presStyleLbl="alignNode1" presStyleIdx="4" presStyleCnt="6"/>
      <dgm:spPr/>
    </dgm:pt>
    <dgm:pt modelId="{B60A20BB-3ECA-446C-94A8-5F0DAB3A5186}" type="pres">
      <dgm:prSet presAssocID="{1A0E7ECA-F657-469B-B368-C095B5A23CB9}" presName="horz1" presStyleCnt="0"/>
      <dgm:spPr/>
    </dgm:pt>
    <dgm:pt modelId="{36CB5F67-5D8E-446F-ACD1-1B41C68B0A72}" type="pres">
      <dgm:prSet presAssocID="{1A0E7ECA-F657-469B-B368-C095B5A23CB9}" presName="tx1" presStyleLbl="revTx" presStyleIdx="4" presStyleCnt="6"/>
      <dgm:spPr/>
    </dgm:pt>
    <dgm:pt modelId="{8C71F562-EC23-4E9C-877E-03FA73A80A5E}" type="pres">
      <dgm:prSet presAssocID="{1A0E7ECA-F657-469B-B368-C095B5A23CB9}" presName="vert1" presStyleCnt="0"/>
      <dgm:spPr/>
    </dgm:pt>
    <dgm:pt modelId="{4434112F-50A7-4BE2-8E4D-0EA3B7FB5F32}" type="pres">
      <dgm:prSet presAssocID="{9BD4A9B1-15C6-4676-A0CA-98EDAADA9693}" presName="thickLine" presStyleLbl="alignNode1" presStyleIdx="5" presStyleCnt="6"/>
      <dgm:spPr/>
    </dgm:pt>
    <dgm:pt modelId="{200B1B15-68C5-420C-B116-0189571AC166}" type="pres">
      <dgm:prSet presAssocID="{9BD4A9B1-15C6-4676-A0CA-98EDAADA9693}" presName="horz1" presStyleCnt="0"/>
      <dgm:spPr/>
    </dgm:pt>
    <dgm:pt modelId="{9AEC6828-DFBC-443F-8DFD-8F4A0F37E5BA}" type="pres">
      <dgm:prSet presAssocID="{9BD4A9B1-15C6-4676-A0CA-98EDAADA9693}" presName="tx1" presStyleLbl="revTx" presStyleIdx="5" presStyleCnt="6"/>
      <dgm:spPr/>
    </dgm:pt>
    <dgm:pt modelId="{A1FB3B4D-5EAC-49CF-A0E6-74847A7D8D8D}" type="pres">
      <dgm:prSet presAssocID="{9BD4A9B1-15C6-4676-A0CA-98EDAADA9693}" presName="vert1" presStyleCnt="0"/>
      <dgm:spPr/>
    </dgm:pt>
  </dgm:ptLst>
  <dgm:cxnLst>
    <dgm:cxn modelId="{CBE14013-67F7-4CA7-A564-365EA6349FF1}" srcId="{7CE40BAE-B670-45E1-AA6E-7AF15D076936}" destId="{E3CF9765-EAE0-4368-9270-9DFEB301D77F}" srcOrd="1" destOrd="0" parTransId="{699CBB9C-803F-466E-AAF1-A687ADE5F7EE}" sibTransId="{3660AB77-EB25-4A5C-B214-56C0739600BA}"/>
    <dgm:cxn modelId="{42C70E29-31D3-43A6-A5BB-2937212D4BD0}" srcId="{7CE40BAE-B670-45E1-AA6E-7AF15D076936}" destId="{9BD4A9B1-15C6-4676-A0CA-98EDAADA9693}" srcOrd="5" destOrd="0" parTransId="{B6C23651-5AAA-4FC5-AC0D-7811D93F0EC0}" sibTransId="{15F7F627-FA4B-4FC8-AD1D-3DFD1E7042F2}"/>
    <dgm:cxn modelId="{8A496A5E-107C-4B77-93C6-3FB8DD1F43FB}" type="presOf" srcId="{05045C7A-0F79-41A5-988C-53C48009B3A7}" destId="{4607C67C-78F8-4F19-849C-907DFF003030}" srcOrd="0" destOrd="0" presId="urn:microsoft.com/office/officeart/2008/layout/LinedList"/>
    <dgm:cxn modelId="{6C1E1D5F-5FD5-40AC-8BF1-FAAA25F8D989}" type="presOf" srcId="{2CB17673-16B4-4FF2-8659-91AC6FA8AE7D}" destId="{7E50F147-4954-4284-BB17-A743ED473EDE}" srcOrd="0" destOrd="0" presId="urn:microsoft.com/office/officeart/2008/layout/LinedList"/>
    <dgm:cxn modelId="{E2CA2071-34A2-4305-B0F0-101EEA0ADD0B}" type="presOf" srcId="{1A0E7ECA-F657-469B-B368-C095B5A23CB9}" destId="{36CB5F67-5D8E-446F-ACD1-1B41C68B0A72}" srcOrd="0" destOrd="0" presId="urn:microsoft.com/office/officeart/2008/layout/LinedList"/>
    <dgm:cxn modelId="{336F7551-73BC-48F1-B1FD-94E28B80D965}" type="presOf" srcId="{7CE40BAE-B670-45E1-AA6E-7AF15D076936}" destId="{64EFC0EC-11E1-4A35-8F2B-77CDC859EDDF}" srcOrd="0" destOrd="0" presId="urn:microsoft.com/office/officeart/2008/layout/LinedList"/>
    <dgm:cxn modelId="{9C9D3874-EAA3-4F49-8C5D-08BABCB8B7C9}" srcId="{7CE40BAE-B670-45E1-AA6E-7AF15D076936}" destId="{FB59C2BC-F083-424A-98EA-B1572CEA0A34}" srcOrd="0" destOrd="0" parTransId="{0EC7D015-82FB-40B5-8983-D6336AD7A76A}" sibTransId="{995308FA-3BA8-48D8-BBF3-FD7D2547CAC9}"/>
    <dgm:cxn modelId="{BAA88F59-B402-4C3B-867B-8F7DF94E6444}" srcId="{7CE40BAE-B670-45E1-AA6E-7AF15D076936}" destId="{05045C7A-0F79-41A5-988C-53C48009B3A7}" srcOrd="3" destOrd="0" parTransId="{A19B9962-7157-4D3D-8A20-FCEBEDB92953}" sibTransId="{7F13D856-A5ED-43B1-AA86-49F5CDF03DE9}"/>
    <dgm:cxn modelId="{9A81D889-FA0A-4888-B641-18AB4DF0AFC0}" srcId="{7CE40BAE-B670-45E1-AA6E-7AF15D076936}" destId="{2CB17673-16B4-4FF2-8659-91AC6FA8AE7D}" srcOrd="2" destOrd="0" parTransId="{9C8A4B04-57F2-46BF-8602-2588E829CD83}" sibTransId="{30C04524-C25C-47DC-B844-2F5836D1BA3D}"/>
    <dgm:cxn modelId="{02213BBB-C908-424F-AE6E-BFA6B0439995}" type="presOf" srcId="{E3CF9765-EAE0-4368-9270-9DFEB301D77F}" destId="{F224F0EE-D8EB-4B71-98E6-472112644CCA}" srcOrd="0" destOrd="0" presId="urn:microsoft.com/office/officeart/2008/layout/LinedList"/>
    <dgm:cxn modelId="{604B77BE-2244-43BE-9522-3B380109B6BD}" type="presOf" srcId="{9BD4A9B1-15C6-4676-A0CA-98EDAADA9693}" destId="{9AEC6828-DFBC-443F-8DFD-8F4A0F37E5BA}" srcOrd="0" destOrd="0" presId="urn:microsoft.com/office/officeart/2008/layout/LinedList"/>
    <dgm:cxn modelId="{D589B6CA-6896-4326-99E4-23EB0BF62B8F}" srcId="{7CE40BAE-B670-45E1-AA6E-7AF15D076936}" destId="{1A0E7ECA-F657-469B-B368-C095B5A23CB9}" srcOrd="4" destOrd="0" parTransId="{D1ECE472-10E9-4E6B-92C5-CEADBAF49870}" sibTransId="{06ACE5F3-2AB4-4B5B-BA55-57DB1BB4BB04}"/>
    <dgm:cxn modelId="{706590E4-5905-417A-8DC6-05AE62EA20F4}" type="presOf" srcId="{FB59C2BC-F083-424A-98EA-B1572CEA0A34}" destId="{450F2FD8-AE8A-492A-909C-AD56CBC843BD}" srcOrd="0" destOrd="0" presId="urn:microsoft.com/office/officeart/2008/layout/LinedList"/>
    <dgm:cxn modelId="{69A43BD4-E447-466B-8486-2CDECC2B361D}" type="presParOf" srcId="{64EFC0EC-11E1-4A35-8F2B-77CDC859EDDF}" destId="{28D675C7-2B5D-460C-A059-973B6AE6FFE9}" srcOrd="0" destOrd="0" presId="urn:microsoft.com/office/officeart/2008/layout/LinedList"/>
    <dgm:cxn modelId="{BDFF4C49-C88B-4795-8656-C1B267443376}" type="presParOf" srcId="{64EFC0EC-11E1-4A35-8F2B-77CDC859EDDF}" destId="{140DDB25-BC47-4C0E-9C51-384146E230D8}" srcOrd="1" destOrd="0" presId="urn:microsoft.com/office/officeart/2008/layout/LinedList"/>
    <dgm:cxn modelId="{44234179-2F60-4C4E-B0EC-9B7AE84932E5}" type="presParOf" srcId="{140DDB25-BC47-4C0E-9C51-384146E230D8}" destId="{450F2FD8-AE8A-492A-909C-AD56CBC843BD}" srcOrd="0" destOrd="0" presId="urn:microsoft.com/office/officeart/2008/layout/LinedList"/>
    <dgm:cxn modelId="{92F11AAC-32A3-4CE5-BE9B-DDE89B4A5603}" type="presParOf" srcId="{140DDB25-BC47-4C0E-9C51-384146E230D8}" destId="{4DA19000-DFC9-485D-BF75-DFE38AAAAB22}" srcOrd="1" destOrd="0" presId="urn:microsoft.com/office/officeart/2008/layout/LinedList"/>
    <dgm:cxn modelId="{B0963AA5-A7C9-47BF-B6A8-19D1F44D1D07}" type="presParOf" srcId="{64EFC0EC-11E1-4A35-8F2B-77CDC859EDDF}" destId="{99ECF7C4-2BB9-4838-8DD7-30A2466CA052}" srcOrd="2" destOrd="0" presId="urn:microsoft.com/office/officeart/2008/layout/LinedList"/>
    <dgm:cxn modelId="{74D545CF-EC69-4B48-9E76-AEC764A8D25D}" type="presParOf" srcId="{64EFC0EC-11E1-4A35-8F2B-77CDC859EDDF}" destId="{37E72CEF-9B54-46E0-8B0F-A6612A8E782F}" srcOrd="3" destOrd="0" presId="urn:microsoft.com/office/officeart/2008/layout/LinedList"/>
    <dgm:cxn modelId="{9F4B3214-5191-439D-B4F3-2E738AD14CAA}" type="presParOf" srcId="{37E72CEF-9B54-46E0-8B0F-A6612A8E782F}" destId="{F224F0EE-D8EB-4B71-98E6-472112644CCA}" srcOrd="0" destOrd="0" presId="urn:microsoft.com/office/officeart/2008/layout/LinedList"/>
    <dgm:cxn modelId="{8DB99C35-039A-4A7F-8069-D7770806AAAA}" type="presParOf" srcId="{37E72CEF-9B54-46E0-8B0F-A6612A8E782F}" destId="{42BBA3BC-8FA0-4E9A-B00B-E747BDA76C9A}" srcOrd="1" destOrd="0" presId="urn:microsoft.com/office/officeart/2008/layout/LinedList"/>
    <dgm:cxn modelId="{B37D2ECD-F07C-4E5D-AB18-343E45DBB0AF}" type="presParOf" srcId="{64EFC0EC-11E1-4A35-8F2B-77CDC859EDDF}" destId="{4B84AFBA-AE82-440B-830D-4029B845D0FC}" srcOrd="4" destOrd="0" presId="urn:microsoft.com/office/officeart/2008/layout/LinedList"/>
    <dgm:cxn modelId="{CF938AD0-749F-4AE3-83BC-5D0404B48191}" type="presParOf" srcId="{64EFC0EC-11E1-4A35-8F2B-77CDC859EDDF}" destId="{DA608DE0-A124-4DE7-96E6-A9E8F039F317}" srcOrd="5" destOrd="0" presId="urn:microsoft.com/office/officeart/2008/layout/LinedList"/>
    <dgm:cxn modelId="{6026F34B-9CBC-4CF3-ADC4-67CF3B65712F}" type="presParOf" srcId="{DA608DE0-A124-4DE7-96E6-A9E8F039F317}" destId="{7E50F147-4954-4284-BB17-A743ED473EDE}" srcOrd="0" destOrd="0" presId="urn:microsoft.com/office/officeart/2008/layout/LinedList"/>
    <dgm:cxn modelId="{C66BAB8F-056A-4CE3-A3C5-4E4BD0722BBC}" type="presParOf" srcId="{DA608DE0-A124-4DE7-96E6-A9E8F039F317}" destId="{FC765392-DB2A-4A70-BCDC-8206B128822D}" srcOrd="1" destOrd="0" presId="urn:microsoft.com/office/officeart/2008/layout/LinedList"/>
    <dgm:cxn modelId="{64263357-F57E-4D03-8AC3-1F12B1FFDDCC}" type="presParOf" srcId="{64EFC0EC-11E1-4A35-8F2B-77CDC859EDDF}" destId="{7709B441-1E21-4FE8-A89C-643471A63D64}" srcOrd="6" destOrd="0" presId="urn:microsoft.com/office/officeart/2008/layout/LinedList"/>
    <dgm:cxn modelId="{1B6F87EC-8774-4D00-AF67-2D01FCAF28C5}" type="presParOf" srcId="{64EFC0EC-11E1-4A35-8F2B-77CDC859EDDF}" destId="{A4530E94-6CC6-4AC5-ADE6-807C1A72DA4C}" srcOrd="7" destOrd="0" presId="urn:microsoft.com/office/officeart/2008/layout/LinedList"/>
    <dgm:cxn modelId="{103A9F2F-B21F-4C4C-8862-B7AE4B2FB802}" type="presParOf" srcId="{A4530E94-6CC6-4AC5-ADE6-807C1A72DA4C}" destId="{4607C67C-78F8-4F19-849C-907DFF003030}" srcOrd="0" destOrd="0" presId="urn:microsoft.com/office/officeart/2008/layout/LinedList"/>
    <dgm:cxn modelId="{4A8B22FC-9E73-4C69-AA65-4C05FBED0EAD}" type="presParOf" srcId="{A4530E94-6CC6-4AC5-ADE6-807C1A72DA4C}" destId="{EA67FBD5-CD5A-48D6-A1C5-055D19C5544A}" srcOrd="1" destOrd="0" presId="urn:microsoft.com/office/officeart/2008/layout/LinedList"/>
    <dgm:cxn modelId="{CAD2A5C7-8B08-4A44-B724-D7F32BBD85E4}" type="presParOf" srcId="{64EFC0EC-11E1-4A35-8F2B-77CDC859EDDF}" destId="{792C6391-2B6D-42EC-909D-F630FBE8EAA5}" srcOrd="8" destOrd="0" presId="urn:microsoft.com/office/officeart/2008/layout/LinedList"/>
    <dgm:cxn modelId="{579F9D31-B980-41DA-8B83-1FEE7FAE45EC}" type="presParOf" srcId="{64EFC0EC-11E1-4A35-8F2B-77CDC859EDDF}" destId="{B60A20BB-3ECA-446C-94A8-5F0DAB3A5186}" srcOrd="9" destOrd="0" presId="urn:microsoft.com/office/officeart/2008/layout/LinedList"/>
    <dgm:cxn modelId="{850BB8E3-E45B-46A6-A7A4-7FB4A2D2000F}" type="presParOf" srcId="{B60A20BB-3ECA-446C-94A8-5F0DAB3A5186}" destId="{36CB5F67-5D8E-446F-ACD1-1B41C68B0A72}" srcOrd="0" destOrd="0" presId="urn:microsoft.com/office/officeart/2008/layout/LinedList"/>
    <dgm:cxn modelId="{89A0659B-636E-443A-ADC8-B84C3AD4501E}" type="presParOf" srcId="{B60A20BB-3ECA-446C-94A8-5F0DAB3A5186}" destId="{8C71F562-EC23-4E9C-877E-03FA73A80A5E}" srcOrd="1" destOrd="0" presId="urn:microsoft.com/office/officeart/2008/layout/LinedList"/>
    <dgm:cxn modelId="{FFEB9AB8-0DD9-4B91-A313-E28D560A5FD9}" type="presParOf" srcId="{64EFC0EC-11E1-4A35-8F2B-77CDC859EDDF}" destId="{4434112F-50A7-4BE2-8E4D-0EA3B7FB5F32}" srcOrd="10" destOrd="0" presId="urn:microsoft.com/office/officeart/2008/layout/LinedList"/>
    <dgm:cxn modelId="{00407F4A-3E55-4ADD-82ED-8B912BA61CA5}" type="presParOf" srcId="{64EFC0EC-11E1-4A35-8F2B-77CDC859EDDF}" destId="{200B1B15-68C5-420C-B116-0189571AC166}" srcOrd="11" destOrd="0" presId="urn:microsoft.com/office/officeart/2008/layout/LinedList"/>
    <dgm:cxn modelId="{FE910DF4-1347-4A3B-A020-1E6CD8E165A9}" type="presParOf" srcId="{200B1B15-68C5-420C-B116-0189571AC166}" destId="{9AEC6828-DFBC-443F-8DFD-8F4A0F37E5BA}" srcOrd="0" destOrd="0" presId="urn:microsoft.com/office/officeart/2008/layout/LinedList"/>
    <dgm:cxn modelId="{BC1FDFD0-FA14-4E09-8A9D-13D0130920FA}" type="presParOf" srcId="{200B1B15-68C5-420C-B116-0189571AC166}" destId="{A1FB3B4D-5EAC-49CF-A0E6-74847A7D8D8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5610CC-9076-4524-81D4-42E92B375AE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1AE0C49-55B0-44F9-82CD-8618D6A8B1CC}">
      <dgm:prSet/>
      <dgm:spPr/>
      <dgm:t>
        <a:bodyPr/>
        <a:lstStyle/>
        <a:p>
          <a:r>
            <a:rPr lang="en-GB" dirty="0"/>
            <a:t>Contribute to reducing premature cardiovascular morbidity and mortality through improved resource allocation, early intervention, and health promotion initiatives (British Heart Foundation, 2025a; British Heart Foundation, 2025b).</a:t>
          </a:r>
          <a:endParaRPr lang="en-US" dirty="0"/>
        </a:p>
      </dgm:t>
    </dgm:pt>
    <dgm:pt modelId="{A8205EC1-C233-4C81-873A-333D7969672A}" type="parTrans" cxnId="{016D3131-69A3-4A23-B165-F78755C45D16}">
      <dgm:prSet/>
      <dgm:spPr/>
      <dgm:t>
        <a:bodyPr/>
        <a:lstStyle/>
        <a:p>
          <a:endParaRPr lang="en-US"/>
        </a:p>
      </dgm:t>
    </dgm:pt>
    <dgm:pt modelId="{2A55675D-0958-478A-9279-25AFCEBD6306}" type="sibTrans" cxnId="{016D3131-69A3-4A23-B165-F78755C45D16}">
      <dgm:prSet/>
      <dgm:spPr/>
      <dgm:t>
        <a:bodyPr/>
        <a:lstStyle/>
        <a:p>
          <a:endParaRPr lang="en-US"/>
        </a:p>
      </dgm:t>
    </dgm:pt>
    <dgm:pt modelId="{A7E9E63E-1001-49E8-9747-73E8B9F1B183}">
      <dgm:prSet/>
      <dgm:spPr/>
      <dgm:t>
        <a:bodyPr/>
        <a:lstStyle/>
        <a:p>
          <a:r>
            <a:rPr lang="en-US"/>
            <a:t>Assist public health organisations in achieving national objectives related to reducing health inequalities and improving cardiovascular health outcomes across the UK population (The King's Fund, 2025; NHS England, 2024). </a:t>
          </a:r>
        </a:p>
      </dgm:t>
    </dgm:pt>
    <dgm:pt modelId="{880C37C3-D975-4655-95EA-0246BFD75DD0}" type="parTrans" cxnId="{E34CF180-2029-457E-8178-2C5AB280AAAE}">
      <dgm:prSet/>
      <dgm:spPr/>
      <dgm:t>
        <a:bodyPr/>
        <a:lstStyle/>
        <a:p>
          <a:endParaRPr lang="en-US"/>
        </a:p>
      </dgm:t>
    </dgm:pt>
    <dgm:pt modelId="{B9FC2B1B-9777-488A-A5F3-111C287084D1}" type="sibTrans" cxnId="{E34CF180-2029-457E-8178-2C5AB280AAAE}">
      <dgm:prSet/>
      <dgm:spPr/>
      <dgm:t>
        <a:bodyPr/>
        <a:lstStyle/>
        <a:p>
          <a:endParaRPr lang="en-US"/>
        </a:p>
      </dgm:t>
    </dgm:pt>
    <dgm:pt modelId="{B269957F-A105-4401-8E7B-4808B4742D50}">
      <dgm:prSet/>
      <dgm:spPr/>
      <dgm:t>
        <a:bodyPr/>
        <a:lstStyle/>
        <a:p>
          <a:r>
            <a:rPr lang="en-US"/>
            <a:t>Generate evidence that may inform future research, policy development, and service improvement programmes aimed at addressing the wider social determinants of health and reducing cardiovascular disease inequalities (Marmot et al., 2020; The Health Foundation, 2022).</a:t>
          </a:r>
        </a:p>
      </dgm:t>
    </dgm:pt>
    <dgm:pt modelId="{0F17C788-B575-4FE3-804C-86D0072823E0}" type="parTrans" cxnId="{31A460CC-3BD5-462D-8CF1-22CACC66F554}">
      <dgm:prSet/>
      <dgm:spPr/>
      <dgm:t>
        <a:bodyPr/>
        <a:lstStyle/>
        <a:p>
          <a:endParaRPr lang="en-US"/>
        </a:p>
      </dgm:t>
    </dgm:pt>
    <dgm:pt modelId="{06D92EFC-9C67-4484-8971-40984CAB5769}" type="sibTrans" cxnId="{31A460CC-3BD5-462D-8CF1-22CACC66F554}">
      <dgm:prSet/>
      <dgm:spPr/>
      <dgm:t>
        <a:bodyPr/>
        <a:lstStyle/>
        <a:p>
          <a:endParaRPr lang="en-US"/>
        </a:p>
      </dgm:t>
    </dgm:pt>
    <dgm:pt modelId="{B5DFD8EE-DB71-46C7-9B30-29031231B716}" type="pres">
      <dgm:prSet presAssocID="{B75610CC-9076-4524-81D4-42E92B375AEF}" presName="root" presStyleCnt="0">
        <dgm:presLayoutVars>
          <dgm:dir/>
          <dgm:resizeHandles val="exact"/>
        </dgm:presLayoutVars>
      </dgm:prSet>
      <dgm:spPr/>
    </dgm:pt>
    <dgm:pt modelId="{A02EB67B-90F8-4521-93F9-ABD93D7652F6}" type="pres">
      <dgm:prSet presAssocID="{51AE0C49-55B0-44F9-82CD-8618D6A8B1CC}" presName="compNode" presStyleCnt="0"/>
      <dgm:spPr/>
    </dgm:pt>
    <dgm:pt modelId="{4C0716EC-ACF0-4752-8A08-4497EACCB3AA}" type="pres">
      <dgm:prSet presAssocID="{51AE0C49-55B0-44F9-82CD-8618D6A8B1CC}" presName="bgRect" presStyleLbl="bgShp" presStyleIdx="0" presStyleCnt="3"/>
      <dgm:spPr/>
    </dgm:pt>
    <dgm:pt modelId="{86ED4659-742E-4E30-9DC0-AE625E038B02}" type="pres">
      <dgm:prSet presAssocID="{51AE0C49-55B0-44F9-82CD-8618D6A8B1CC}"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rt Organ"/>
        </a:ext>
      </dgm:extLst>
    </dgm:pt>
    <dgm:pt modelId="{4806215A-B688-45BD-AA79-CB401D485014}" type="pres">
      <dgm:prSet presAssocID="{51AE0C49-55B0-44F9-82CD-8618D6A8B1CC}" presName="spaceRect" presStyleCnt="0"/>
      <dgm:spPr/>
    </dgm:pt>
    <dgm:pt modelId="{1464FBC5-ECCB-457D-8763-04985496E803}" type="pres">
      <dgm:prSet presAssocID="{51AE0C49-55B0-44F9-82CD-8618D6A8B1CC}" presName="parTx" presStyleLbl="revTx" presStyleIdx="0" presStyleCnt="3">
        <dgm:presLayoutVars>
          <dgm:chMax val="0"/>
          <dgm:chPref val="0"/>
        </dgm:presLayoutVars>
      </dgm:prSet>
      <dgm:spPr/>
    </dgm:pt>
    <dgm:pt modelId="{616151D0-A212-4E39-8BF8-D75B93DAD2DC}" type="pres">
      <dgm:prSet presAssocID="{2A55675D-0958-478A-9279-25AFCEBD6306}" presName="sibTrans" presStyleCnt="0"/>
      <dgm:spPr/>
    </dgm:pt>
    <dgm:pt modelId="{77135DA3-8A6B-479E-BDF9-AC639A4AB080}" type="pres">
      <dgm:prSet presAssocID="{A7E9E63E-1001-49E8-9747-73E8B9F1B183}" presName="compNode" presStyleCnt="0"/>
      <dgm:spPr/>
    </dgm:pt>
    <dgm:pt modelId="{41201398-2F3D-4DF9-9D3C-16A05FE6D574}" type="pres">
      <dgm:prSet presAssocID="{A7E9E63E-1001-49E8-9747-73E8B9F1B183}" presName="bgRect" presStyleLbl="bgShp" presStyleIdx="1" presStyleCnt="3"/>
      <dgm:spPr/>
    </dgm:pt>
    <dgm:pt modelId="{919E9AC8-5586-4C92-A8E6-AC55E04DF4E7}" type="pres">
      <dgm:prSet presAssocID="{A7E9E63E-1001-49E8-9747-73E8B9F1B183}"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3FB15890-DA92-401F-A626-F6CC0576EE98}" type="pres">
      <dgm:prSet presAssocID="{A7E9E63E-1001-49E8-9747-73E8B9F1B183}" presName="spaceRect" presStyleCnt="0"/>
      <dgm:spPr/>
    </dgm:pt>
    <dgm:pt modelId="{A5BD7EAB-2D8C-4C99-8864-AA5AA6868F00}" type="pres">
      <dgm:prSet presAssocID="{A7E9E63E-1001-49E8-9747-73E8B9F1B183}" presName="parTx" presStyleLbl="revTx" presStyleIdx="1" presStyleCnt="3">
        <dgm:presLayoutVars>
          <dgm:chMax val="0"/>
          <dgm:chPref val="0"/>
        </dgm:presLayoutVars>
      </dgm:prSet>
      <dgm:spPr/>
    </dgm:pt>
    <dgm:pt modelId="{91405BE7-2B91-4A92-9567-826862A092CB}" type="pres">
      <dgm:prSet presAssocID="{B9FC2B1B-9777-488A-A5F3-111C287084D1}" presName="sibTrans" presStyleCnt="0"/>
      <dgm:spPr/>
    </dgm:pt>
    <dgm:pt modelId="{545C2535-C93C-4E42-80C7-BD0B311D2E34}" type="pres">
      <dgm:prSet presAssocID="{B269957F-A105-4401-8E7B-4808B4742D50}" presName="compNode" presStyleCnt="0"/>
      <dgm:spPr/>
    </dgm:pt>
    <dgm:pt modelId="{DABD2D37-2461-4364-ACBD-F02D72B48C5F}" type="pres">
      <dgm:prSet presAssocID="{B269957F-A105-4401-8E7B-4808B4742D50}" presName="bgRect" presStyleLbl="bgShp" presStyleIdx="2" presStyleCnt="3"/>
      <dgm:spPr/>
    </dgm:pt>
    <dgm:pt modelId="{A40704F9-95D1-4A4C-862A-C1BD026431FC}" type="pres">
      <dgm:prSet presAssocID="{B269957F-A105-4401-8E7B-4808B4742D5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tor"/>
        </a:ext>
      </dgm:extLst>
    </dgm:pt>
    <dgm:pt modelId="{79A1A192-4FCB-4E07-BEBC-8D1F885E637D}" type="pres">
      <dgm:prSet presAssocID="{B269957F-A105-4401-8E7B-4808B4742D50}" presName="spaceRect" presStyleCnt="0"/>
      <dgm:spPr/>
    </dgm:pt>
    <dgm:pt modelId="{2B9B22A7-24BF-4868-AC17-9E305DCFFD5A}" type="pres">
      <dgm:prSet presAssocID="{B269957F-A105-4401-8E7B-4808B4742D50}" presName="parTx" presStyleLbl="revTx" presStyleIdx="2" presStyleCnt="3">
        <dgm:presLayoutVars>
          <dgm:chMax val="0"/>
          <dgm:chPref val="0"/>
        </dgm:presLayoutVars>
      </dgm:prSet>
      <dgm:spPr/>
    </dgm:pt>
  </dgm:ptLst>
  <dgm:cxnLst>
    <dgm:cxn modelId="{016D3131-69A3-4A23-B165-F78755C45D16}" srcId="{B75610CC-9076-4524-81D4-42E92B375AEF}" destId="{51AE0C49-55B0-44F9-82CD-8618D6A8B1CC}" srcOrd="0" destOrd="0" parTransId="{A8205EC1-C233-4C81-873A-333D7969672A}" sibTransId="{2A55675D-0958-478A-9279-25AFCEBD6306}"/>
    <dgm:cxn modelId="{924D9063-7563-4FB0-BF27-0180260022C2}" type="presOf" srcId="{51AE0C49-55B0-44F9-82CD-8618D6A8B1CC}" destId="{1464FBC5-ECCB-457D-8763-04985496E803}" srcOrd="0" destOrd="0" presId="urn:microsoft.com/office/officeart/2018/2/layout/IconVerticalSolidList"/>
    <dgm:cxn modelId="{B54CA34A-7FC5-48A0-A14D-91203C16F0BE}" type="presOf" srcId="{A7E9E63E-1001-49E8-9747-73E8B9F1B183}" destId="{A5BD7EAB-2D8C-4C99-8864-AA5AA6868F00}" srcOrd="0" destOrd="0" presId="urn:microsoft.com/office/officeart/2018/2/layout/IconVerticalSolidList"/>
    <dgm:cxn modelId="{99FF2877-E34E-4F99-84AC-A1415D11F75C}" type="presOf" srcId="{B75610CC-9076-4524-81D4-42E92B375AEF}" destId="{B5DFD8EE-DB71-46C7-9B30-29031231B716}" srcOrd="0" destOrd="0" presId="urn:microsoft.com/office/officeart/2018/2/layout/IconVerticalSolidList"/>
    <dgm:cxn modelId="{E34CF180-2029-457E-8178-2C5AB280AAAE}" srcId="{B75610CC-9076-4524-81D4-42E92B375AEF}" destId="{A7E9E63E-1001-49E8-9747-73E8B9F1B183}" srcOrd="1" destOrd="0" parTransId="{880C37C3-D975-4655-95EA-0246BFD75DD0}" sibTransId="{B9FC2B1B-9777-488A-A5F3-111C287084D1}"/>
    <dgm:cxn modelId="{31A460CC-3BD5-462D-8CF1-22CACC66F554}" srcId="{B75610CC-9076-4524-81D4-42E92B375AEF}" destId="{B269957F-A105-4401-8E7B-4808B4742D50}" srcOrd="2" destOrd="0" parTransId="{0F17C788-B575-4FE3-804C-86D0072823E0}" sibTransId="{06D92EFC-9C67-4484-8971-40984CAB5769}"/>
    <dgm:cxn modelId="{BF2F06D6-F918-4404-8AC0-D183C22ABA20}" type="presOf" srcId="{B269957F-A105-4401-8E7B-4808B4742D50}" destId="{2B9B22A7-24BF-4868-AC17-9E305DCFFD5A}" srcOrd="0" destOrd="0" presId="urn:microsoft.com/office/officeart/2018/2/layout/IconVerticalSolidList"/>
    <dgm:cxn modelId="{1E1CD0A6-5182-4999-B47B-F2A1BB12ED17}" type="presParOf" srcId="{B5DFD8EE-DB71-46C7-9B30-29031231B716}" destId="{A02EB67B-90F8-4521-93F9-ABD93D7652F6}" srcOrd="0" destOrd="0" presId="urn:microsoft.com/office/officeart/2018/2/layout/IconVerticalSolidList"/>
    <dgm:cxn modelId="{8A303B4C-58B7-4B50-A1A9-0037DAD2AF26}" type="presParOf" srcId="{A02EB67B-90F8-4521-93F9-ABD93D7652F6}" destId="{4C0716EC-ACF0-4752-8A08-4497EACCB3AA}" srcOrd="0" destOrd="0" presId="urn:microsoft.com/office/officeart/2018/2/layout/IconVerticalSolidList"/>
    <dgm:cxn modelId="{C6050B06-4C98-47CE-B2F5-C9A959BB4619}" type="presParOf" srcId="{A02EB67B-90F8-4521-93F9-ABD93D7652F6}" destId="{86ED4659-742E-4E30-9DC0-AE625E038B02}" srcOrd="1" destOrd="0" presId="urn:microsoft.com/office/officeart/2018/2/layout/IconVerticalSolidList"/>
    <dgm:cxn modelId="{83552446-33A1-40DF-83E4-301885C3152B}" type="presParOf" srcId="{A02EB67B-90F8-4521-93F9-ABD93D7652F6}" destId="{4806215A-B688-45BD-AA79-CB401D485014}" srcOrd="2" destOrd="0" presId="urn:microsoft.com/office/officeart/2018/2/layout/IconVerticalSolidList"/>
    <dgm:cxn modelId="{77E2C39D-3D26-4826-AAC5-B1016CFF7350}" type="presParOf" srcId="{A02EB67B-90F8-4521-93F9-ABD93D7652F6}" destId="{1464FBC5-ECCB-457D-8763-04985496E803}" srcOrd="3" destOrd="0" presId="urn:microsoft.com/office/officeart/2018/2/layout/IconVerticalSolidList"/>
    <dgm:cxn modelId="{192AC937-25DA-4907-8EBA-133BFF06BC1E}" type="presParOf" srcId="{B5DFD8EE-DB71-46C7-9B30-29031231B716}" destId="{616151D0-A212-4E39-8BF8-D75B93DAD2DC}" srcOrd="1" destOrd="0" presId="urn:microsoft.com/office/officeart/2018/2/layout/IconVerticalSolidList"/>
    <dgm:cxn modelId="{B7D4EEEC-169D-4738-B758-73F01C8588F4}" type="presParOf" srcId="{B5DFD8EE-DB71-46C7-9B30-29031231B716}" destId="{77135DA3-8A6B-479E-BDF9-AC639A4AB080}" srcOrd="2" destOrd="0" presId="urn:microsoft.com/office/officeart/2018/2/layout/IconVerticalSolidList"/>
    <dgm:cxn modelId="{C58ED99D-6117-4563-ABA9-2861A4B41350}" type="presParOf" srcId="{77135DA3-8A6B-479E-BDF9-AC639A4AB080}" destId="{41201398-2F3D-4DF9-9D3C-16A05FE6D574}" srcOrd="0" destOrd="0" presId="urn:microsoft.com/office/officeart/2018/2/layout/IconVerticalSolidList"/>
    <dgm:cxn modelId="{7DAC5E1F-B8B5-4940-A974-BBF698A48ECC}" type="presParOf" srcId="{77135DA3-8A6B-479E-BDF9-AC639A4AB080}" destId="{919E9AC8-5586-4C92-A8E6-AC55E04DF4E7}" srcOrd="1" destOrd="0" presId="urn:microsoft.com/office/officeart/2018/2/layout/IconVerticalSolidList"/>
    <dgm:cxn modelId="{B009E462-311E-47D2-98CB-BD51640A50A3}" type="presParOf" srcId="{77135DA3-8A6B-479E-BDF9-AC639A4AB080}" destId="{3FB15890-DA92-401F-A626-F6CC0576EE98}" srcOrd="2" destOrd="0" presId="urn:microsoft.com/office/officeart/2018/2/layout/IconVerticalSolidList"/>
    <dgm:cxn modelId="{204EE58C-0D91-4385-90F8-9AF37E51E537}" type="presParOf" srcId="{77135DA3-8A6B-479E-BDF9-AC639A4AB080}" destId="{A5BD7EAB-2D8C-4C99-8864-AA5AA6868F00}" srcOrd="3" destOrd="0" presId="urn:microsoft.com/office/officeart/2018/2/layout/IconVerticalSolidList"/>
    <dgm:cxn modelId="{24E6DD79-15D6-471A-A765-F19388C707DE}" type="presParOf" srcId="{B5DFD8EE-DB71-46C7-9B30-29031231B716}" destId="{91405BE7-2B91-4A92-9567-826862A092CB}" srcOrd="3" destOrd="0" presId="urn:microsoft.com/office/officeart/2018/2/layout/IconVerticalSolidList"/>
    <dgm:cxn modelId="{242D8AB4-5F66-41C5-A318-FC649C3799A7}" type="presParOf" srcId="{B5DFD8EE-DB71-46C7-9B30-29031231B716}" destId="{545C2535-C93C-4E42-80C7-BD0B311D2E34}" srcOrd="4" destOrd="0" presId="urn:microsoft.com/office/officeart/2018/2/layout/IconVerticalSolidList"/>
    <dgm:cxn modelId="{FE9A78DB-3605-43BD-8628-D1A2B46B1301}" type="presParOf" srcId="{545C2535-C93C-4E42-80C7-BD0B311D2E34}" destId="{DABD2D37-2461-4364-ACBD-F02D72B48C5F}" srcOrd="0" destOrd="0" presId="urn:microsoft.com/office/officeart/2018/2/layout/IconVerticalSolidList"/>
    <dgm:cxn modelId="{CC699DB2-B3AA-4987-9200-BCD09E433692}" type="presParOf" srcId="{545C2535-C93C-4E42-80C7-BD0B311D2E34}" destId="{A40704F9-95D1-4A4C-862A-C1BD026431FC}" srcOrd="1" destOrd="0" presId="urn:microsoft.com/office/officeart/2018/2/layout/IconVerticalSolidList"/>
    <dgm:cxn modelId="{B0527C2C-564C-4B25-B5AA-62223DAC308F}" type="presParOf" srcId="{545C2535-C93C-4E42-80C7-BD0B311D2E34}" destId="{79A1A192-4FCB-4E07-BEBC-8D1F885E637D}" srcOrd="2" destOrd="0" presId="urn:microsoft.com/office/officeart/2018/2/layout/IconVerticalSolidList"/>
    <dgm:cxn modelId="{7D26D273-75A1-446B-BB39-C8BA9D333483}" type="presParOf" srcId="{545C2535-C93C-4E42-80C7-BD0B311D2E34}" destId="{2B9B22A7-24BF-4868-AC17-9E305DCFFD5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675C7-2B5D-460C-A059-973B6AE6FFE9}">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0F2FD8-AE8A-492A-909C-AD56CBC843BD}">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Prevalence</a:t>
          </a:r>
        </a:p>
      </dsp:txBody>
      <dsp:txXfrm>
        <a:off x="0" y="2703"/>
        <a:ext cx="6900512" cy="921789"/>
      </dsp:txXfrm>
    </dsp:sp>
    <dsp:sp modelId="{99ECF7C4-2BB9-4838-8DD7-30A2466CA052}">
      <dsp:nvSpPr>
        <dsp:cNvPr id="0" name=""/>
        <dsp:cNvSpPr/>
      </dsp:nvSpPr>
      <dsp:spPr>
        <a:xfrm>
          <a:off x="0" y="924492"/>
          <a:ext cx="6900512" cy="0"/>
        </a:xfrm>
        <a:prstGeom prst="line">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24F0EE-D8EB-4B71-98E6-472112644CCA}">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Rationale</a:t>
          </a:r>
        </a:p>
      </dsp:txBody>
      <dsp:txXfrm>
        <a:off x="0" y="924492"/>
        <a:ext cx="6900512" cy="921789"/>
      </dsp:txXfrm>
    </dsp:sp>
    <dsp:sp modelId="{4B84AFBA-AE82-440B-830D-4029B845D0FC}">
      <dsp:nvSpPr>
        <dsp:cNvPr id="0" name=""/>
        <dsp:cNvSpPr/>
      </dsp:nvSpPr>
      <dsp:spPr>
        <a:xfrm>
          <a:off x="0" y="1846281"/>
          <a:ext cx="6900512" cy="0"/>
        </a:xfrm>
        <a:prstGeom prst="lin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50F147-4954-4284-BB17-A743ED473EDE}">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rtl="0">
            <a:lnSpc>
              <a:spcPct val="90000"/>
            </a:lnSpc>
            <a:spcBef>
              <a:spcPct val="0"/>
            </a:spcBef>
            <a:spcAft>
              <a:spcPct val="35000"/>
            </a:spcAft>
            <a:buNone/>
          </a:pPr>
          <a:r>
            <a:rPr lang="en-US" sz="4200" kern="1200"/>
            <a:t>Research Question</a:t>
          </a:r>
          <a:endParaRPr lang="en-US" sz="4200" kern="1200">
            <a:latin typeface="Aptos Display" panose="020F0302020204030204"/>
          </a:endParaRPr>
        </a:p>
      </dsp:txBody>
      <dsp:txXfrm>
        <a:off x="0" y="1846281"/>
        <a:ext cx="6900512" cy="921789"/>
      </dsp:txXfrm>
    </dsp:sp>
    <dsp:sp modelId="{7709B441-1E21-4FE8-A89C-643471A63D64}">
      <dsp:nvSpPr>
        <dsp:cNvPr id="0" name=""/>
        <dsp:cNvSpPr/>
      </dsp:nvSpPr>
      <dsp:spPr>
        <a:xfrm>
          <a:off x="0" y="2768070"/>
          <a:ext cx="6900512" cy="0"/>
        </a:xfrm>
        <a:prstGeom prst="line">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07C67C-78F8-4F19-849C-907DFF003030}">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rtl="0">
            <a:lnSpc>
              <a:spcPct val="90000"/>
            </a:lnSpc>
            <a:spcBef>
              <a:spcPct val="0"/>
            </a:spcBef>
            <a:spcAft>
              <a:spcPct val="35000"/>
            </a:spcAft>
            <a:buNone/>
          </a:pPr>
          <a:r>
            <a:rPr lang="en-US" sz="4200" kern="1200" dirty="0">
              <a:latin typeface="Aptos Display" panose="020F0302020204030204"/>
            </a:rPr>
            <a:t>Research Aim and </a:t>
          </a:r>
          <a:r>
            <a:rPr lang="en-US" sz="4200" kern="1200">
              <a:latin typeface="Aptos Display" panose="020F0302020204030204"/>
            </a:rPr>
            <a:t>Objectives</a:t>
          </a:r>
          <a:endParaRPr lang="en-US" sz="4200" kern="1200" dirty="0"/>
        </a:p>
      </dsp:txBody>
      <dsp:txXfrm>
        <a:off x="0" y="2768070"/>
        <a:ext cx="6900512" cy="921789"/>
      </dsp:txXfrm>
    </dsp:sp>
    <dsp:sp modelId="{792C6391-2B6D-42EC-909D-F630FBE8EAA5}">
      <dsp:nvSpPr>
        <dsp:cNvPr id="0" name=""/>
        <dsp:cNvSpPr/>
      </dsp:nvSpPr>
      <dsp:spPr>
        <a:xfrm>
          <a:off x="0" y="3689859"/>
          <a:ext cx="6900512" cy="0"/>
        </a:xfrm>
        <a:prstGeom prst="lin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CB5F67-5D8E-446F-ACD1-1B41C68B0A72}">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Research Impact</a:t>
          </a:r>
        </a:p>
      </dsp:txBody>
      <dsp:txXfrm>
        <a:off x="0" y="3689859"/>
        <a:ext cx="6900512" cy="921789"/>
      </dsp:txXfrm>
    </dsp:sp>
    <dsp:sp modelId="{4434112F-50A7-4BE2-8E4D-0EA3B7FB5F32}">
      <dsp:nvSpPr>
        <dsp:cNvPr id="0" name=""/>
        <dsp:cNvSpPr/>
      </dsp:nvSpPr>
      <dsp:spPr>
        <a:xfrm>
          <a:off x="0" y="4611648"/>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EC6828-DFBC-443F-8DFD-8F4A0F37E5BA}">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References</a:t>
          </a:r>
        </a:p>
      </dsp:txBody>
      <dsp:txXfrm>
        <a:off x="0" y="4611648"/>
        <a:ext cx="6900512" cy="921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716EC-ACF0-4752-8A08-4497EACCB3AA}">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ED4659-742E-4E30-9DC0-AE625E038B02}">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64FBC5-ECCB-457D-8763-04985496E803}">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dirty="0"/>
            <a:t>Contribute to reducing premature cardiovascular morbidity and mortality through improved resource allocation, early intervention, and health promotion initiatives (British Heart Foundation, 2025a; British Heart Foundation, 2025b).</a:t>
          </a:r>
          <a:endParaRPr lang="en-US" sz="1700" kern="1200" dirty="0"/>
        </a:p>
      </dsp:txBody>
      <dsp:txXfrm>
        <a:off x="1437631" y="531"/>
        <a:ext cx="9077968" cy="1244702"/>
      </dsp:txXfrm>
    </dsp:sp>
    <dsp:sp modelId="{41201398-2F3D-4DF9-9D3C-16A05FE6D574}">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9E9AC8-5586-4C92-A8E6-AC55E04DF4E7}">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BD7EAB-2D8C-4C99-8864-AA5AA6868F00}">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US" sz="1700" kern="1200"/>
            <a:t>Assist public health organisations in achieving national objectives related to reducing health inequalities and improving cardiovascular health outcomes across the UK population (The King's Fund, 2025; NHS England, 2024). </a:t>
          </a:r>
        </a:p>
      </dsp:txBody>
      <dsp:txXfrm>
        <a:off x="1437631" y="1556410"/>
        <a:ext cx="9077968" cy="1244702"/>
      </dsp:txXfrm>
    </dsp:sp>
    <dsp:sp modelId="{DABD2D37-2461-4364-ACBD-F02D72B48C5F}">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0704F9-95D1-4A4C-862A-C1BD026431FC}">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9B22A7-24BF-4868-AC17-9E305DCFFD5A}">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US" sz="1700" kern="1200"/>
            <a:t>Generate evidence that may inform future research, policy development, and service improvement programmes aimed at addressing the wider social determinants of health and reducing cardiovascular disease inequalities (Marmot et al., 2020; The Health Foundation, 2022).</a:t>
          </a:r>
        </a:p>
      </dsp:txBody>
      <dsp:txXfrm>
        <a:off x="1437631" y="3112289"/>
        <a:ext cx="9077968" cy="12447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97762" y="640080"/>
            <a:ext cx="6251110" cy="3566160"/>
          </a:xfrm>
        </p:spPr>
        <p:txBody>
          <a:bodyPr anchor="b">
            <a:normAutofit/>
          </a:bodyPr>
          <a:lstStyle/>
          <a:p>
            <a:pPr algn="l"/>
            <a:r>
              <a:rPr lang="en-US" sz="4200"/>
              <a:t>Investigating the Impact of Social Determinants of Health on Cardiovascular Disease Occurrence and Outcomes in the United Kingdom</a:t>
            </a:r>
          </a:p>
        </p:txBody>
      </p:sp>
      <p:sp>
        <p:nvSpPr>
          <p:cNvPr id="3" name="Subtitle 2"/>
          <p:cNvSpPr>
            <a:spLocks noGrp="1"/>
          </p:cNvSpPr>
          <p:nvPr>
            <p:ph type="subTitle" idx="1"/>
          </p:nvPr>
        </p:nvSpPr>
        <p:spPr>
          <a:xfrm>
            <a:off x="5297760" y="4636008"/>
            <a:ext cx="6251111" cy="1572768"/>
          </a:xfrm>
        </p:spPr>
        <p:txBody>
          <a:bodyPr vert="horz" lIns="91440" tIns="45720" rIns="91440" bIns="45720" rtlCol="0">
            <a:normAutofit/>
          </a:bodyPr>
          <a:lstStyle/>
          <a:p>
            <a:pPr algn="l"/>
            <a:r>
              <a:rPr lang="en-US" sz="2000"/>
              <a:t>Student name: </a:t>
            </a:r>
            <a:r>
              <a:rPr lang="en-US" sz="2000" err="1"/>
              <a:t>Dsislava</a:t>
            </a:r>
            <a:r>
              <a:rPr lang="en-US" sz="2000"/>
              <a:t> Markova</a:t>
            </a:r>
          </a:p>
          <a:p>
            <a:pPr algn="l"/>
            <a:r>
              <a:rPr lang="en-US" sz="2000"/>
              <a:t>Student number: 2512936</a:t>
            </a:r>
          </a:p>
          <a:p>
            <a:pPr algn="l"/>
            <a:r>
              <a:rPr lang="en-US" sz="2000"/>
              <a:t>Module: </a:t>
            </a:r>
            <a:r>
              <a:rPr lang="en-US" sz="2000">
                <a:latin typeface="Arial"/>
                <a:cs typeface="Arial"/>
              </a:rPr>
              <a:t>Practice-Based Research  </a:t>
            </a:r>
          </a:p>
          <a:p>
            <a:pPr algn="l"/>
            <a:r>
              <a:rPr lang="en-US" sz="2000">
                <a:latin typeface="Arial"/>
                <a:cs typeface="Arial"/>
              </a:rPr>
              <a:t>Module code: LCHS7008 </a:t>
            </a:r>
          </a:p>
          <a:p>
            <a:pPr algn="l"/>
            <a:endParaRPr lang="en-US" sz="2000"/>
          </a:p>
        </p:txBody>
      </p:sp>
      <p:pic>
        <p:nvPicPr>
          <p:cNvPr id="5" name="Picture 4" descr="An image of a stethoscope within a blue background">
            <a:extLst>
              <a:ext uri="{FF2B5EF4-FFF2-40B4-BE49-F238E27FC236}">
                <a16:creationId xmlns:a16="http://schemas.microsoft.com/office/drawing/2014/main" id="{4A0C7FA4-226D-6D1C-FEE2-CAA08831E31D}"/>
              </a:ext>
            </a:extLst>
          </p:cNvPr>
          <p:cNvPicPr>
            <a:picLocks noChangeAspect="1"/>
          </p:cNvPicPr>
          <p:nvPr/>
        </p:nvPicPr>
        <p:blipFill>
          <a:blip r:embed="rId2"/>
          <a:srcRect l="50760" r="731" b="8"/>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25094C-519F-2757-30FD-A195CB36EF52}"/>
              </a:ext>
            </a:extLst>
          </p:cNvPr>
          <p:cNvSpPr>
            <a:spLocks noGrp="1"/>
          </p:cNvSpPr>
          <p:nvPr>
            <p:ph type="title"/>
          </p:nvPr>
        </p:nvSpPr>
        <p:spPr>
          <a:xfrm>
            <a:off x="635000" y="640823"/>
            <a:ext cx="3418659" cy="5583148"/>
          </a:xfrm>
        </p:spPr>
        <p:txBody>
          <a:bodyPr anchor="ctr">
            <a:normAutofit/>
          </a:bodyPr>
          <a:lstStyle/>
          <a:p>
            <a:r>
              <a:rPr lang="en-US" sz="5400"/>
              <a:t>Contents</a:t>
            </a:r>
          </a:p>
        </p:txBody>
      </p:sp>
      <p:sp>
        <p:nvSpPr>
          <p:cNvPr id="30"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Content Placeholder 2">
            <a:extLst>
              <a:ext uri="{FF2B5EF4-FFF2-40B4-BE49-F238E27FC236}">
                <a16:creationId xmlns:a16="http://schemas.microsoft.com/office/drawing/2014/main" id="{D3123CF7-F071-9934-3696-AF80EA84D1BD}"/>
              </a:ext>
            </a:extLst>
          </p:cNvPr>
          <p:cNvGraphicFramePr>
            <a:graphicFrameLocks noGrp="1"/>
          </p:cNvGraphicFramePr>
          <p:nvPr>
            <p:ph idx="1"/>
            <p:extLst>
              <p:ext uri="{D42A27DB-BD31-4B8C-83A1-F6EECF244321}">
                <p14:modId xmlns:p14="http://schemas.microsoft.com/office/powerpoint/2010/main" val="118970758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9970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 name="Rectangle 18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E927D1-6E09-1916-334E-523EB3788563}"/>
              </a:ext>
            </a:extLst>
          </p:cNvPr>
          <p:cNvSpPr>
            <a:spLocks noGrp="1"/>
          </p:cNvSpPr>
          <p:nvPr>
            <p:ph type="title"/>
          </p:nvPr>
        </p:nvSpPr>
        <p:spPr>
          <a:xfrm>
            <a:off x="838200" y="365125"/>
            <a:ext cx="10515600" cy="1325563"/>
          </a:xfrm>
        </p:spPr>
        <p:txBody>
          <a:bodyPr>
            <a:normAutofit/>
          </a:bodyPr>
          <a:lstStyle/>
          <a:p>
            <a:r>
              <a:rPr lang="en-US" sz="5400"/>
              <a:t>Prevalence</a:t>
            </a:r>
          </a:p>
        </p:txBody>
      </p:sp>
      <p:sp>
        <p:nvSpPr>
          <p:cNvPr id="18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9" name="Content Placeholder 178">
            <a:extLst>
              <a:ext uri="{FF2B5EF4-FFF2-40B4-BE49-F238E27FC236}">
                <a16:creationId xmlns:a16="http://schemas.microsoft.com/office/drawing/2014/main" id="{E9876202-A5FA-D90F-6FF5-4CBA19FCC117}"/>
              </a:ext>
            </a:extLst>
          </p:cNvPr>
          <p:cNvSpPr>
            <a:spLocks noGrp="1"/>
          </p:cNvSpPr>
          <p:nvPr>
            <p:ph idx="1"/>
          </p:nvPr>
        </p:nvSpPr>
        <p:spPr>
          <a:xfrm>
            <a:off x="33069" y="1728102"/>
            <a:ext cx="12125862" cy="5071468"/>
          </a:xfrm>
        </p:spPr>
        <p:txBody>
          <a:bodyPr vert="horz" lIns="91440" tIns="45720" rIns="91440" bIns="45720" rtlCol="0" anchor="t">
            <a:normAutofit/>
          </a:bodyPr>
          <a:lstStyle/>
          <a:p>
            <a:r>
              <a:rPr lang="en-US" sz="1700" dirty="0">
                <a:ea typeface="+mn-lt"/>
                <a:cs typeface="+mn-lt"/>
              </a:rPr>
              <a:t>Cardiovascular disease (CVD) affects over 8 million people in the UK and remains a leading cause of mortality and morbidity (British Heart Foundation, 2025b; The King's Fund, 2022). </a:t>
            </a:r>
          </a:p>
          <a:p>
            <a:r>
              <a:rPr lang="en-US" sz="1700" dirty="0">
                <a:ea typeface="+mn-lt"/>
                <a:cs typeface="+mn-lt"/>
              </a:rPr>
              <a:t>Approximately 170,000 deaths occur annually due to CVD, accounting for more than one-quarter of all deaths in the UK (British Heart Foundation, 2025b). </a:t>
            </a:r>
          </a:p>
          <a:p>
            <a:r>
              <a:rPr lang="en-US" sz="1700" dirty="0">
                <a:ea typeface="+mn-lt"/>
                <a:cs typeface="+mn-lt"/>
              </a:rPr>
              <a:t>Coronary heart disease and stroke are among the most common cardiovascular conditions and are major contributors to reduced quality of life, long-term disability, and healthcare expenditure (World Health Organization, 2024). </a:t>
            </a:r>
          </a:p>
          <a:p>
            <a:r>
              <a:rPr lang="en-US" sz="1700" dirty="0">
                <a:ea typeface="+mn-lt"/>
                <a:cs typeface="+mn-lt"/>
              </a:rPr>
              <a:t>Significant geographical and socioeconomic inequalities exist, with individuals living in the most deprived communities experiencing higher rates of CVD incidence, hospital admissions, and premature mortality compared with those in affluent areas (British Heart Foundation, 2025; UK Health Security Agency, 2019). </a:t>
            </a:r>
            <a:endParaRPr lang="en-US" sz="1700" dirty="0"/>
          </a:p>
          <a:p>
            <a:r>
              <a:rPr lang="en-US" sz="1700" dirty="0">
                <a:ea typeface="+mn-lt"/>
                <a:cs typeface="+mn-lt"/>
              </a:rPr>
              <a:t>The prevalence of key CVD risk factors, including smoking, obesity, physical inactivity, hypertension, and type 2 diabetes, is disproportionately higher within deprived populations, contributing to widening health inequalities (NHS England, 2024; Marmot et al., 2020). </a:t>
            </a:r>
          </a:p>
          <a:p>
            <a:r>
              <a:rPr lang="en-US" sz="1700" dirty="0">
                <a:ea typeface="+mn-lt"/>
                <a:cs typeface="+mn-lt"/>
              </a:rPr>
              <a:t>As the UK population continues to age and multimorbidity becomes increasingly common, the burden of CVD is expected to remain a major public health challenge for the foreseeable future (The King's Fund, 2025).</a:t>
            </a:r>
          </a:p>
          <a:p>
            <a:r>
              <a:rPr lang="en-GB" sz="1700" dirty="0"/>
              <a:t>Individuals living in the most deprived communities experience significantly higher rates of CVD, hospital admissions, and premature mortality than those in the least deprived areas (British Heart Foundation, 2025a; UK Health Security Agency, 2019).</a:t>
            </a:r>
            <a:endParaRPr lang="en-US" sz="1700" dirty="0">
              <a:ea typeface="+mn-lt"/>
              <a:cs typeface="+mn-lt"/>
            </a:endParaRPr>
          </a:p>
          <a:p>
            <a:endParaRPr lang="en-US" sz="1800" dirty="0"/>
          </a:p>
        </p:txBody>
      </p:sp>
    </p:spTree>
    <p:extLst>
      <p:ext uri="{BB962C8B-B14F-4D97-AF65-F5344CB8AC3E}">
        <p14:creationId xmlns:p14="http://schemas.microsoft.com/office/powerpoint/2010/main" val="1717127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6" name="Rectangle 9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18E81E-0CA7-6728-A773-D244FA73D4A4}"/>
              </a:ext>
            </a:extLst>
          </p:cNvPr>
          <p:cNvSpPr>
            <a:spLocks noGrp="1"/>
          </p:cNvSpPr>
          <p:nvPr>
            <p:ph type="title"/>
          </p:nvPr>
        </p:nvSpPr>
        <p:spPr>
          <a:xfrm>
            <a:off x="838200" y="365125"/>
            <a:ext cx="10515600" cy="1325563"/>
          </a:xfrm>
        </p:spPr>
        <p:txBody>
          <a:bodyPr>
            <a:normAutofit/>
          </a:bodyPr>
          <a:lstStyle/>
          <a:p>
            <a:r>
              <a:rPr lang="en-US" sz="5400"/>
              <a:t>Rational</a:t>
            </a:r>
          </a:p>
        </p:txBody>
      </p:sp>
      <p:sp>
        <p:nvSpPr>
          <p:cNvPr id="9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Content Placeholder 62">
            <a:extLst>
              <a:ext uri="{FF2B5EF4-FFF2-40B4-BE49-F238E27FC236}">
                <a16:creationId xmlns:a16="http://schemas.microsoft.com/office/drawing/2014/main" id="{CBF9B708-2A90-3A9C-D403-89F9CD2E3E7C}"/>
              </a:ext>
            </a:extLst>
          </p:cNvPr>
          <p:cNvSpPr>
            <a:spLocks noGrp="1"/>
          </p:cNvSpPr>
          <p:nvPr>
            <p:ph idx="1"/>
          </p:nvPr>
        </p:nvSpPr>
        <p:spPr>
          <a:xfrm>
            <a:off x="-53196" y="1728101"/>
            <a:ext cx="11953334" cy="5100224"/>
          </a:xfrm>
        </p:spPr>
        <p:txBody>
          <a:bodyPr vert="horz" lIns="91440" tIns="45720" rIns="91440" bIns="45720" rtlCol="0" anchor="t">
            <a:normAutofit/>
          </a:bodyPr>
          <a:lstStyle/>
          <a:p>
            <a:r>
              <a:rPr lang="en-US" sz="1800" dirty="0">
                <a:ea typeface="+mn-lt"/>
                <a:cs typeface="+mn-lt"/>
              </a:rPr>
              <a:t>Despite improvements in cardiovascular prevention, diagnosis, and treatment, substantial inequalities in CVD outcomes persist across different socioeconomic groups in the UK (Marmot et al., 2020). </a:t>
            </a:r>
          </a:p>
          <a:p>
            <a:r>
              <a:rPr lang="en-US" sz="1800" dirty="0">
                <a:ea typeface="+mn-lt"/>
                <a:cs typeface="+mn-lt"/>
              </a:rPr>
              <a:t>Evidence suggests that social determinants of health have a profound influence on cardiovascular health by shaping lifestyle </a:t>
            </a:r>
            <a:r>
              <a:rPr lang="en-US" sz="1800" dirty="0" err="1">
                <a:ea typeface="+mn-lt"/>
                <a:cs typeface="+mn-lt"/>
              </a:rPr>
              <a:t>behaviours</a:t>
            </a:r>
            <a:r>
              <a:rPr lang="en-US" sz="1800" dirty="0">
                <a:ea typeface="+mn-lt"/>
                <a:cs typeface="+mn-lt"/>
              </a:rPr>
              <a:t>, access to healthcare services, health literacy, and opportunities for disease prevention (World Health Organization, 2024). </a:t>
            </a:r>
            <a:endParaRPr lang="en-US" sz="1800" dirty="0"/>
          </a:p>
          <a:p>
            <a:r>
              <a:rPr lang="en-US" sz="1800" dirty="0">
                <a:ea typeface="+mn-lt"/>
                <a:cs typeface="+mn-lt"/>
              </a:rPr>
              <a:t>People living in deprived communities are more likely to experience multiple risk factors simultaneously, including low income, poor housing conditions, unemployment, lower educational attainment, and limited access to healthcare resources, increasing their vulnerability to cardiovascular disease (The Health Foundation, 2022). </a:t>
            </a:r>
          </a:p>
          <a:p>
            <a:r>
              <a:rPr lang="en-US" sz="1800" dirty="0">
                <a:ea typeface="+mn-lt"/>
                <a:cs typeface="+mn-lt"/>
              </a:rPr>
              <a:t>Reducing health inequalities is a key priority within NHS England's Long Term Plan and wider public health strategies; however, persistent disparities indicate that further investigation is required to understand the underlying causes and identify effective interventions (NHS England, 2024). </a:t>
            </a:r>
            <a:endParaRPr lang="en-US" sz="1800" dirty="0"/>
          </a:p>
          <a:p>
            <a:r>
              <a:rPr lang="en-US" sz="1800" dirty="0">
                <a:ea typeface="+mn-lt"/>
                <a:cs typeface="+mn-lt"/>
              </a:rPr>
              <a:t>Examining the relationship between social determinants and CVD outcomes may provide valuable evidence to support targeted prevention </a:t>
            </a:r>
            <a:r>
              <a:rPr lang="en-US" sz="1800" dirty="0" err="1">
                <a:ea typeface="+mn-lt"/>
                <a:cs typeface="+mn-lt"/>
              </a:rPr>
              <a:t>programmes</a:t>
            </a:r>
            <a:r>
              <a:rPr lang="en-US" sz="1800" dirty="0">
                <a:ea typeface="+mn-lt"/>
                <a:cs typeface="+mn-lt"/>
              </a:rPr>
              <a:t>, resource allocation, and policy development aimed at improving cardiovascular health in disadvantaged populations (The King's Fund, 2025). </a:t>
            </a:r>
          </a:p>
          <a:p>
            <a:r>
              <a:rPr lang="en-US" sz="1800" dirty="0">
                <a:ea typeface="+mn-lt"/>
                <a:cs typeface="+mn-lt"/>
              </a:rPr>
              <a:t>This research will contribute to the growing evidence base on health inequalities and may inform future strategies designed to reduce the burden of cardiovascular disease and improve health equity across the UK population (World Health Organization, 2024; Marmot et al., 2020).</a:t>
            </a:r>
          </a:p>
          <a:p>
            <a:endParaRPr lang="en-US" sz="1800" dirty="0"/>
          </a:p>
        </p:txBody>
      </p:sp>
    </p:spTree>
    <p:extLst>
      <p:ext uri="{BB962C8B-B14F-4D97-AF65-F5344CB8AC3E}">
        <p14:creationId xmlns:p14="http://schemas.microsoft.com/office/powerpoint/2010/main" val="1227802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244AD9-A6BE-25C0-427E-B8012F7138BE}"/>
              </a:ext>
            </a:extLst>
          </p:cNvPr>
          <p:cNvSpPr>
            <a:spLocks noGrp="1"/>
          </p:cNvSpPr>
          <p:nvPr>
            <p:ph type="title"/>
          </p:nvPr>
        </p:nvSpPr>
        <p:spPr>
          <a:xfrm>
            <a:off x="630936" y="639520"/>
            <a:ext cx="3429000" cy="1719072"/>
          </a:xfrm>
        </p:spPr>
        <p:txBody>
          <a:bodyPr anchor="b">
            <a:normAutofit/>
          </a:bodyPr>
          <a:lstStyle/>
          <a:p>
            <a:r>
              <a:rPr lang="en-US" sz="5400">
                <a:ea typeface="+mj-lt"/>
                <a:cs typeface="+mj-lt"/>
              </a:rPr>
              <a:t>Research Question</a:t>
            </a:r>
            <a:endParaRPr lang="en-US" sz="5400"/>
          </a:p>
        </p:txBody>
      </p:sp>
      <p:sp>
        <p:nvSpPr>
          <p:cNvPr id="3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59A229-702D-22DA-EE50-947F02D94402}"/>
              </a:ext>
            </a:extLst>
          </p:cNvPr>
          <p:cNvSpPr>
            <a:spLocks noGrp="1"/>
          </p:cNvSpPr>
          <p:nvPr>
            <p:ph idx="1"/>
          </p:nvPr>
        </p:nvSpPr>
        <p:spPr>
          <a:xfrm>
            <a:off x="630936" y="2807208"/>
            <a:ext cx="3429000" cy="3410712"/>
          </a:xfrm>
        </p:spPr>
        <p:txBody>
          <a:bodyPr vert="horz" lIns="91440" tIns="45720" rIns="91440" bIns="45720" rtlCol="0" anchor="t">
            <a:normAutofit/>
          </a:bodyPr>
          <a:lstStyle/>
          <a:p>
            <a:pPr marL="0" indent="0">
              <a:buNone/>
            </a:pPr>
            <a:r>
              <a:rPr lang="en-US" sz="2200">
                <a:ea typeface="+mn-lt"/>
                <a:cs typeface="+mn-lt"/>
              </a:rPr>
              <a:t>How do social determinants of health influence cardiovascular disease occurrence and outcomes within the UK population?</a:t>
            </a:r>
            <a:endParaRPr lang="en-US" sz="2200"/>
          </a:p>
        </p:txBody>
      </p:sp>
      <p:pic>
        <p:nvPicPr>
          <p:cNvPr id="5" name="Picture 4">
            <a:extLst>
              <a:ext uri="{FF2B5EF4-FFF2-40B4-BE49-F238E27FC236}">
                <a16:creationId xmlns:a16="http://schemas.microsoft.com/office/drawing/2014/main" id="{9157F656-F860-ED56-5A94-586AFDE1A3BF}"/>
              </a:ext>
            </a:extLst>
          </p:cNvPr>
          <p:cNvPicPr>
            <a:picLocks noChangeAspect="1"/>
          </p:cNvPicPr>
          <p:nvPr/>
        </p:nvPicPr>
        <p:blipFill>
          <a:blip r:embed="rId2"/>
          <a:stretch>
            <a:fillRect/>
          </a:stretch>
        </p:blipFill>
        <p:spPr>
          <a:xfrm>
            <a:off x="4654296" y="1564996"/>
            <a:ext cx="6903720" cy="3728008"/>
          </a:xfrm>
          <a:prstGeom prst="rect">
            <a:avLst/>
          </a:prstGeom>
        </p:spPr>
      </p:pic>
    </p:spTree>
    <p:extLst>
      <p:ext uri="{BB962C8B-B14F-4D97-AF65-F5344CB8AC3E}">
        <p14:creationId xmlns:p14="http://schemas.microsoft.com/office/powerpoint/2010/main" val="2647111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73256F-26F5-6E1A-38D1-63E551493B53}"/>
              </a:ext>
            </a:extLst>
          </p:cNvPr>
          <p:cNvSpPr>
            <a:spLocks noGrp="1"/>
          </p:cNvSpPr>
          <p:nvPr>
            <p:ph type="title"/>
          </p:nvPr>
        </p:nvSpPr>
        <p:spPr>
          <a:xfrm>
            <a:off x="686834" y="1153572"/>
            <a:ext cx="3200400" cy="4461163"/>
          </a:xfrm>
        </p:spPr>
        <p:txBody>
          <a:bodyPr>
            <a:normAutofit/>
          </a:bodyPr>
          <a:lstStyle/>
          <a:p>
            <a:r>
              <a:rPr lang="en-US">
                <a:solidFill>
                  <a:srgbClr val="FFFFFF"/>
                </a:solidFill>
              </a:rPr>
              <a:t>Research Aim and Objectives</a:t>
            </a:r>
          </a:p>
          <a:p>
            <a:endParaRPr lang="en-US">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AD1F285-0CA7-60C8-2C12-B938C7131130}"/>
              </a:ext>
            </a:extLst>
          </p:cNvPr>
          <p:cNvSpPr>
            <a:spLocks noGrp="1"/>
          </p:cNvSpPr>
          <p:nvPr>
            <p:ph idx="1"/>
          </p:nvPr>
        </p:nvSpPr>
        <p:spPr>
          <a:xfrm>
            <a:off x="4447308" y="1873"/>
            <a:ext cx="6906491" cy="7598448"/>
          </a:xfrm>
        </p:spPr>
        <p:txBody>
          <a:bodyPr vert="horz" lIns="91440" tIns="45720" rIns="91440" bIns="45720" rtlCol="0" anchor="ctr">
            <a:normAutofit/>
          </a:bodyPr>
          <a:lstStyle/>
          <a:p>
            <a:pPr marL="0" indent="0">
              <a:buNone/>
            </a:pPr>
            <a:r>
              <a:rPr lang="en-US" b="1">
                <a:ea typeface="+mn-lt"/>
                <a:cs typeface="+mn-lt"/>
              </a:rPr>
              <a:t>Aim</a:t>
            </a:r>
            <a:endParaRPr lang="en-US">
              <a:ea typeface="+mn-lt"/>
              <a:cs typeface="+mn-lt"/>
            </a:endParaRPr>
          </a:p>
          <a:p>
            <a:r>
              <a:rPr lang="en-US">
                <a:ea typeface="+mn-lt"/>
                <a:cs typeface="+mn-lt"/>
              </a:rPr>
              <a:t>To investigate how social determinants of health influence cardiovascular disease occurrence and outcomes in the UK. </a:t>
            </a:r>
            <a:endParaRPr lang="en-US"/>
          </a:p>
          <a:p>
            <a:pPr marL="0" indent="0">
              <a:buNone/>
            </a:pPr>
            <a:r>
              <a:rPr lang="en-US" b="1">
                <a:ea typeface="+mn-lt"/>
                <a:cs typeface="+mn-lt"/>
              </a:rPr>
              <a:t>Objectives</a:t>
            </a:r>
            <a:endParaRPr lang="en-US"/>
          </a:p>
          <a:p>
            <a:r>
              <a:rPr lang="en-US">
                <a:ea typeface="+mn-lt"/>
                <a:cs typeface="+mn-lt"/>
              </a:rPr>
              <a:t>Critically examine the relationship between income, education, employment, housing, and CVD occurrence and outcomes.</a:t>
            </a:r>
            <a:endParaRPr lang="en-US"/>
          </a:p>
          <a:p>
            <a:r>
              <a:rPr lang="en-US">
                <a:ea typeface="+mn-lt"/>
                <a:cs typeface="+mn-lt"/>
              </a:rPr>
              <a:t>Evaluate the impact of healthcare access inequalities on CVD prevention and management. </a:t>
            </a:r>
            <a:endParaRPr lang="en-US"/>
          </a:p>
          <a:p>
            <a:r>
              <a:rPr lang="en-US">
                <a:ea typeface="+mn-lt"/>
                <a:cs typeface="+mn-lt"/>
              </a:rPr>
              <a:t>Assess the effectiveness of NHS and public health strategies in reducing CVD inequalities.</a:t>
            </a:r>
          </a:p>
          <a:p>
            <a:endParaRPr lang="en-US" sz="1800" b="1" dirty="0"/>
          </a:p>
          <a:p>
            <a:endParaRPr lang="en-US" sz="1500"/>
          </a:p>
          <a:p>
            <a:endParaRPr lang="en-US" sz="1500"/>
          </a:p>
        </p:txBody>
      </p:sp>
    </p:spTree>
    <p:extLst>
      <p:ext uri="{BB962C8B-B14F-4D97-AF65-F5344CB8AC3E}">
        <p14:creationId xmlns:p14="http://schemas.microsoft.com/office/powerpoint/2010/main" val="1177268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697E7C-6081-BCDF-0016-91BB41C9201C}"/>
              </a:ext>
            </a:extLst>
          </p:cNvPr>
          <p:cNvSpPr>
            <a:spLocks noGrp="1"/>
          </p:cNvSpPr>
          <p:nvPr>
            <p:ph type="title"/>
          </p:nvPr>
        </p:nvSpPr>
        <p:spPr>
          <a:xfrm>
            <a:off x="838200" y="365125"/>
            <a:ext cx="10515600" cy="1325563"/>
          </a:xfrm>
        </p:spPr>
        <p:txBody>
          <a:bodyPr>
            <a:normAutofit/>
          </a:bodyPr>
          <a:lstStyle/>
          <a:p>
            <a:r>
              <a:rPr lang="en-US" sz="5400" b="1">
                <a:latin typeface="Aptos"/>
              </a:rPr>
              <a:t>Research Impact</a:t>
            </a:r>
            <a:endParaRPr lang="en-US" sz="5400"/>
          </a:p>
        </p:txBody>
      </p:sp>
      <p:sp>
        <p:nvSpPr>
          <p:cNvPr id="5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590A4D68-F7DF-1A5E-24B5-CD1CA525B9AA}"/>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000" dirty="0">
                <a:ea typeface="+mn-lt"/>
                <a:cs typeface="+mn-lt"/>
              </a:rPr>
              <a:t>Improve understanding of how social determinants of health, including income, education, employment, housing, and healthcare access, contribute to cardiovascular disease inequalities within the UK population (Marmot et al., 2020; World Health Organization, 2024). </a:t>
            </a:r>
          </a:p>
          <a:p>
            <a:r>
              <a:rPr lang="en-US" sz="2000" dirty="0">
                <a:ea typeface="+mn-lt"/>
                <a:cs typeface="+mn-lt"/>
              </a:rPr>
              <a:t>Provide evidence to support targeted public health interventions aimed at reducing cardiovascular disease risk among disadvantaged and high-risk populations (The Health Foundation, 2022; British Heart Foundation, 2025). </a:t>
            </a:r>
          </a:p>
          <a:p>
            <a:r>
              <a:rPr lang="en-US" sz="2000" dirty="0">
                <a:ea typeface="+mn-lt"/>
                <a:cs typeface="+mn-lt"/>
              </a:rPr>
              <a:t>Inform NHS England and public health policymakers about factors contributing to cardiovascular health inequalities, supporting the development of more equitable healthcare services and prevention strategies (NHS England, 2024; The King's Fund, 2025). </a:t>
            </a:r>
          </a:p>
          <a:p>
            <a:r>
              <a:rPr lang="en-US" sz="2000" dirty="0">
                <a:ea typeface="+mn-lt"/>
                <a:cs typeface="+mn-lt"/>
              </a:rPr>
              <a:t>Support healthcare professionals in identifying vulnerable populations and delivering person-</a:t>
            </a:r>
            <a:r>
              <a:rPr lang="en-US" sz="2000" dirty="0" err="1">
                <a:ea typeface="+mn-lt"/>
                <a:cs typeface="+mn-lt"/>
              </a:rPr>
              <a:t>centred</a:t>
            </a:r>
            <a:r>
              <a:rPr lang="en-US" sz="2000" dirty="0">
                <a:ea typeface="+mn-lt"/>
                <a:cs typeface="+mn-lt"/>
              </a:rPr>
              <a:t>, preventative, and equitable cardiovascular care (NHS England, 2023; World Health Organization, 2024). </a:t>
            </a:r>
            <a:endParaRPr lang="en-US" sz="2000" dirty="0"/>
          </a:p>
        </p:txBody>
      </p:sp>
    </p:spTree>
    <p:extLst>
      <p:ext uri="{BB962C8B-B14F-4D97-AF65-F5344CB8AC3E}">
        <p14:creationId xmlns:p14="http://schemas.microsoft.com/office/powerpoint/2010/main" val="2997227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9C41E2-F026-45FB-7A3E-C009B92C1B91}"/>
              </a:ext>
            </a:extLst>
          </p:cNvPr>
          <p:cNvSpPr>
            <a:spLocks noGrp="1"/>
          </p:cNvSpPr>
          <p:nvPr>
            <p:ph type="title"/>
          </p:nvPr>
        </p:nvSpPr>
        <p:spPr>
          <a:xfrm>
            <a:off x="841248" y="256032"/>
            <a:ext cx="10506456" cy="1014984"/>
          </a:xfrm>
        </p:spPr>
        <p:txBody>
          <a:bodyPr anchor="b">
            <a:normAutofit/>
          </a:bodyPr>
          <a:lstStyle/>
          <a:p>
            <a:r>
              <a:rPr lang="en-US"/>
              <a:t>Continue</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535CA9A-B107-6660-BF3F-2A7E0C4E636F}"/>
              </a:ext>
            </a:extLst>
          </p:cNvPr>
          <p:cNvGraphicFramePr>
            <a:graphicFrameLocks noGrp="1"/>
          </p:cNvGraphicFramePr>
          <p:nvPr>
            <p:ph idx="1"/>
            <p:extLst>
              <p:ext uri="{D42A27DB-BD31-4B8C-83A1-F6EECF244321}">
                <p14:modId xmlns:p14="http://schemas.microsoft.com/office/powerpoint/2010/main" val="300708013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3217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658B52-20C1-7913-F252-36E53D3CF345}"/>
              </a:ext>
            </a:extLst>
          </p:cNvPr>
          <p:cNvSpPr>
            <a:spLocks noGrp="1"/>
          </p:cNvSpPr>
          <p:nvPr>
            <p:ph type="title"/>
          </p:nvPr>
        </p:nvSpPr>
        <p:spPr>
          <a:xfrm>
            <a:off x="838200" y="365125"/>
            <a:ext cx="10515600" cy="1325563"/>
          </a:xfrm>
        </p:spPr>
        <p:txBody>
          <a:bodyPr>
            <a:normAutofit/>
          </a:bodyPr>
          <a:lstStyle/>
          <a:p>
            <a:r>
              <a:rPr lang="en-US" sz="5400"/>
              <a:t>Reference list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9EF3FC-08C4-F874-E964-4424910CEAD7}"/>
              </a:ext>
            </a:extLst>
          </p:cNvPr>
          <p:cNvSpPr>
            <a:spLocks noGrp="1"/>
          </p:cNvSpPr>
          <p:nvPr>
            <p:ph idx="1"/>
          </p:nvPr>
        </p:nvSpPr>
        <p:spPr>
          <a:xfrm>
            <a:off x="838200" y="1929384"/>
            <a:ext cx="10515600" cy="4251960"/>
          </a:xfrm>
        </p:spPr>
        <p:txBody>
          <a:bodyPr vert="horz" lIns="91440" tIns="45720" rIns="91440" bIns="45720" rtlCol="0">
            <a:normAutofit/>
          </a:bodyPr>
          <a:lstStyle/>
          <a:p>
            <a:endParaRPr lang="en-US" sz="1700" dirty="0"/>
          </a:p>
        </p:txBody>
      </p:sp>
    </p:spTree>
    <p:extLst>
      <p:ext uri="{BB962C8B-B14F-4D97-AF65-F5344CB8AC3E}">
        <p14:creationId xmlns:p14="http://schemas.microsoft.com/office/powerpoint/2010/main" val="3531031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D14EBA-6424-DAB7-67DB-02A504870BEC}"/>
              </a:ext>
            </a:extLst>
          </p:cNvPr>
          <p:cNvSpPr>
            <a:spLocks noGrp="1"/>
          </p:cNvSpPr>
          <p:nvPr>
            <p:ph idx="1"/>
          </p:nvPr>
        </p:nvSpPr>
        <p:spPr>
          <a:xfrm>
            <a:off x="838200" y="359135"/>
            <a:ext cx="10515600" cy="6507941"/>
          </a:xfrm>
        </p:spPr>
        <p:txBody>
          <a:bodyPr vert="horz" lIns="91440" tIns="45720" rIns="91440" bIns="45720" rtlCol="0" anchor="t">
            <a:normAutofit/>
          </a:bodyPr>
          <a:lstStyle/>
          <a:p>
            <a:endParaRPr lang="en-US" dirty="0"/>
          </a:p>
        </p:txBody>
      </p:sp>
    </p:spTree>
    <p:extLst>
      <p:ext uri="{BB962C8B-B14F-4D97-AF65-F5344CB8AC3E}">
        <p14:creationId xmlns:p14="http://schemas.microsoft.com/office/powerpoint/2010/main" val="2237687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76860C-B0A5-8C65-EE71-C8C1F7180EF6}"/>
              </a:ext>
            </a:extLst>
          </p:cNvPr>
          <p:cNvSpPr>
            <a:spLocks noGrp="1"/>
          </p:cNvSpPr>
          <p:nvPr>
            <p:ph idx="1"/>
          </p:nvPr>
        </p:nvSpPr>
        <p:spPr>
          <a:xfrm>
            <a:off x="838200" y="646682"/>
            <a:ext cx="10515600" cy="4351338"/>
          </a:xfrm>
        </p:spPr>
        <p:txBody>
          <a:bodyPr vert="horz" lIns="91440" tIns="45720" rIns="91440" bIns="45720" rtlCol="0" anchor="t">
            <a:normAutofit/>
          </a:bodyPr>
          <a:lstStyle/>
          <a:p>
            <a:endParaRPr lang="en-US" dirty="0"/>
          </a:p>
        </p:txBody>
      </p:sp>
    </p:spTree>
    <p:extLst>
      <p:ext uri="{BB962C8B-B14F-4D97-AF65-F5344CB8AC3E}">
        <p14:creationId xmlns:p14="http://schemas.microsoft.com/office/powerpoint/2010/main" val="6768501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9</TotalTime>
  <Words>913</Words>
  <Application>Microsoft Office PowerPoint</Application>
  <PresentationFormat>Widescreen</PresentationFormat>
  <Paragraphs>47</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Investigating the Impact of Social Determinants of Health on Cardiovascular Disease Occurrence and Outcomes in the United Kingdom</vt:lpstr>
      <vt:lpstr>Contents</vt:lpstr>
      <vt:lpstr>Prevalence</vt:lpstr>
      <vt:lpstr>Rational</vt:lpstr>
      <vt:lpstr>Research Question</vt:lpstr>
      <vt:lpstr>Research Aim and Objectives </vt:lpstr>
      <vt:lpstr>Research Impact</vt:lpstr>
      <vt:lpstr>Continue</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Desi Markova</cp:lastModifiedBy>
  <cp:revision>259</cp:revision>
  <dcterms:created xsi:type="dcterms:W3CDTF">2026-06-03T11:20:51Z</dcterms:created>
  <dcterms:modified xsi:type="dcterms:W3CDTF">2026-06-09T12:11:42Z</dcterms:modified>
</cp:coreProperties>
</file>