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78" r:id="rId3"/>
    <p:sldId id="276" r:id="rId4"/>
    <p:sldId id="277" r:id="rId5"/>
    <p:sldId id="279" r:id="rId6"/>
    <p:sldId id="280" r:id="rId7"/>
    <p:sldId id="282" r:id="rId8"/>
    <p:sldId id="283" r:id="rId9"/>
    <p:sldId id="284" r:id="rId10"/>
    <p:sldId id="285" r:id="rId11"/>
    <p:sldId id="286" r:id="rId12"/>
    <p:sldId id="281" r:id="rId13"/>
    <p:sldId id="287" r:id="rId14"/>
    <p:sldId id="28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81508" autoAdjust="0"/>
  </p:normalViewPr>
  <p:slideViewPr>
    <p:cSldViewPr snapToGrid="0" snapToObjects="1">
      <p:cViewPr varScale="1">
        <p:scale>
          <a:sx n="61" d="100"/>
          <a:sy n="61" d="100"/>
        </p:scale>
        <p:origin x="13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Dylid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rhannu’r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adborth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y 3 </a:t>
            </a:r>
            <a:r>
              <a:rPr lang="en-GB" baseline="0" dirty="0" err="1" smtClean="0"/>
              <a:t>ffocws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sef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cyfathrebu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cwestiynu</a:t>
            </a:r>
            <a:r>
              <a:rPr lang="en-GB" baseline="0" dirty="0" smtClean="0"/>
              <a:t>, a </a:t>
            </a:r>
            <a:r>
              <a:rPr lang="en-GB" baseline="0" dirty="0" err="1" smtClean="0"/>
              <a:t>safle’r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athro</a:t>
            </a:r>
            <a:r>
              <a:rPr lang="en-GB" baseline="0" dirty="0" smtClean="0"/>
              <a:t>/</a:t>
            </a:r>
            <a:r>
              <a:rPr lang="en-GB" baseline="0" dirty="0" err="1" smtClean="0"/>
              <a:t>athrawes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Treulio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rhyw</a:t>
            </a:r>
            <a:r>
              <a:rPr lang="en-GB" baseline="0" dirty="0" smtClean="0"/>
              <a:t> 20 </a:t>
            </a:r>
            <a:r>
              <a:rPr lang="en-GB" baseline="0" dirty="0" err="1" smtClean="0"/>
              <a:t>munud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adborth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chyfle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sylw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Padlet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sleid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178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gallu</a:t>
            </a:r>
            <a:r>
              <a:rPr lang="en-GB" baseline="0" dirty="0" smtClean="0"/>
              <a:t>/</a:t>
            </a:r>
            <a:r>
              <a:rPr lang="en-GB" baseline="0" dirty="0" err="1" smtClean="0"/>
              <a:t>ddim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gallu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gweld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llun</a:t>
            </a:r>
            <a:r>
              <a:rPr lang="en-GB" baseline="0" dirty="0" smtClean="0"/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74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fer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perthyn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202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Cyfarwyddiadau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92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Taflen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esbonio</a:t>
            </a:r>
            <a:r>
              <a:rPr lang="en-GB" dirty="0" smtClean="0"/>
              <a:t> </a:t>
            </a:r>
            <a:r>
              <a:rPr lang="en-GB" dirty="0" err="1" smtClean="0"/>
              <a:t>camau’r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dosbarthu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bawb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Trefn</a:t>
            </a:r>
            <a:r>
              <a:rPr lang="en-GB" dirty="0" smtClean="0"/>
              <a:t>: </a:t>
            </a:r>
          </a:p>
          <a:p>
            <a:pPr marL="228600" indent="-228600">
              <a:buAutoNum type="arabicPeriod"/>
            </a:pP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o 4,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dderbyn</a:t>
            </a:r>
            <a:r>
              <a:rPr lang="en-GB" baseline="0" dirty="0" smtClean="0"/>
              <a:t> 1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rheoli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dosbarth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hap (</a:t>
            </a:r>
            <a:r>
              <a:rPr lang="en-GB" baseline="0" dirty="0" err="1" smtClean="0"/>
              <a:t>e.e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dewis</a:t>
            </a:r>
            <a:r>
              <a:rPr lang="en-GB" baseline="0" dirty="0" smtClean="0"/>
              <a:t> un o het). </a:t>
            </a:r>
          </a:p>
          <a:p>
            <a:pPr marL="228600" indent="-228600">
              <a:buAutoNum type="arabicPeriod"/>
            </a:pPr>
            <a:r>
              <a:rPr lang="en-GB" baseline="0" dirty="0" err="1" smtClean="0"/>
              <a:t>Grwpiau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ymchwilio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nodi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sylwadau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amdani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Padlet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dolen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gyswllt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Moodle). </a:t>
            </a:r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meini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prawf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llwyddiant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daflen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camau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dylid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ysgrifennu</a:t>
            </a:r>
            <a:r>
              <a:rPr lang="en-GB" baseline="0" dirty="0" smtClean="0"/>
              <a:t> am y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Padlet</a:t>
            </a:r>
            <a:r>
              <a:rPr lang="en-GB" baseline="0" dirty="0" smtClean="0"/>
              <a:t>.</a:t>
            </a:r>
          </a:p>
          <a:p>
            <a:pPr marL="228600" indent="-228600">
              <a:buAutoNum type="arabicPeriod"/>
            </a:pPr>
            <a:r>
              <a:rPr lang="en-GB" baseline="0" dirty="0" err="1" smtClean="0"/>
              <a:t>Erbyn</a:t>
            </a:r>
            <a:r>
              <a:rPr lang="en-GB" baseline="0" dirty="0" smtClean="0"/>
              <a:t> 12.20, </a:t>
            </a:r>
            <a:r>
              <a:rPr lang="en-GB" baseline="0" dirty="0" err="1" smtClean="0"/>
              <a:t>grwpiau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CJ5 a CJ6 a </a:t>
            </a:r>
            <a:r>
              <a:rPr lang="en-GB" baseline="0" dirty="0" err="1" smtClean="0"/>
              <a:t>gosod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stondin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. 2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edrych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stondin</a:t>
            </a:r>
            <a:r>
              <a:rPr lang="en-GB" baseline="0" dirty="0" smtClean="0"/>
              <a:t> a ‘</a:t>
            </a:r>
            <a:r>
              <a:rPr lang="en-GB" baseline="0" dirty="0" err="1" smtClean="0"/>
              <a:t>gwerthu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gwsmeriaid</a:t>
            </a:r>
            <a:r>
              <a:rPr lang="en-GB" baseline="0" dirty="0" smtClean="0"/>
              <a:t>, 2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gwsmeriaid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ymweld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stondinau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eraill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prynu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strategaethau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bawb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daflen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llenwi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cofnodi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nodiadau</a:t>
            </a:r>
            <a:r>
              <a:rPr lang="en-GB" baseline="0" dirty="0" smtClean="0"/>
              <a:t> am bob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15 </a:t>
            </a:r>
            <a:r>
              <a:rPr lang="en-GB" baseline="0" dirty="0" err="1" smtClean="0"/>
              <a:t>munud</a:t>
            </a:r>
            <a:r>
              <a:rPr lang="en-GB" baseline="0" dirty="0" smtClean="0"/>
              <a:t>, y 2 </a:t>
            </a:r>
            <a:r>
              <a:rPr lang="en-GB" baseline="0" dirty="0" err="1" smtClean="0"/>
              <a:t>sy’n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gwsmeriaid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edrych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stondin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werthu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2 </a:t>
            </a:r>
            <a:r>
              <a:rPr lang="en-GB" baseline="0" dirty="0" err="1" smtClean="0"/>
              <a:t>buodd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stondin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gwsmeriaid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mynd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allan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brynu</a:t>
            </a:r>
            <a:r>
              <a:rPr lang="en-GB" baseline="0" dirty="0" smtClean="0"/>
              <a:t>.</a:t>
            </a:r>
          </a:p>
          <a:p>
            <a:pPr marL="228600" indent="-228600">
              <a:buAutoNum type="arabicPeriod"/>
            </a:pP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Farchnad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ddilyn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ddolen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gyswllt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pleidleisio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hoff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Gwobr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fuddugol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wythnos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nesfa</a:t>
            </a:r>
            <a:r>
              <a:rPr lang="en-GB" baseline="0" dirty="0" smtClean="0"/>
              <a:t>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038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Erbyn</a:t>
            </a:r>
            <a:r>
              <a:rPr lang="en-GB" dirty="0" smtClean="0"/>
              <a:t> 30/10/18.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212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PrifysgolCymruYDrindodDewiSant2011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0DBC19-23B8-4046-A017-95B1B2458BE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2431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884" y="2162395"/>
            <a:ext cx="7886700" cy="1325563"/>
          </a:xfrm>
        </p:spPr>
        <p:txBody>
          <a:bodyPr>
            <a:noAutofit/>
          </a:bodyPr>
          <a:lstStyle/>
          <a:p>
            <a:r>
              <a:rPr lang="en-GB" b="1" dirty="0" err="1" smtClean="0"/>
              <a:t>Arsylwadau</a:t>
            </a:r>
            <a:r>
              <a:rPr lang="en-GB" b="1" dirty="0" smtClean="0"/>
              <a:t> &amp; </a:t>
            </a:r>
            <a:r>
              <a:rPr lang="en-GB" b="1" dirty="0" err="1" smtClean="0"/>
              <a:t>Rheolaeth</a:t>
            </a:r>
            <a:r>
              <a:rPr lang="en-GB" b="1" dirty="0" smtClean="0"/>
              <a:t> </a:t>
            </a:r>
            <a:r>
              <a:rPr lang="en-GB" b="1" dirty="0" err="1" smtClean="0"/>
              <a:t>Dosbarth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Observations &amp; Class Management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85995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>
              <a:defRPr/>
            </a:pPr>
            <a:r>
              <a:rPr lang="en-US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/>
            </a:r>
            <a:br>
              <a:rPr lang="en-US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</a:b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Adborth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o’r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ymweliadau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ysgol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/>
            </a:r>
            <a:b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Feedback </a:t>
            </a:r>
            <a:r>
              <a:rPr lang="en-US" b="1" dirty="0">
                <a:solidFill>
                  <a:schemeClr val="accent1">
                    <a:satMod val="150000"/>
                  </a:schemeClr>
                </a:solidFill>
              </a:rPr>
              <a:t>from the school visits</a:t>
            </a:r>
            <a:br>
              <a:rPr lang="en-US" b="1" dirty="0">
                <a:solidFill>
                  <a:schemeClr val="accent1">
                    <a:satMod val="150000"/>
                  </a:schemeClr>
                </a:solidFill>
              </a:rPr>
            </a:br>
            <a:endParaRPr lang="en-US" b="1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</a:t>
            </a:r>
            <a:r>
              <a:rPr lang="en-GB" dirty="0" err="1" smtClean="0"/>
              <a:t>ulliau</a:t>
            </a:r>
            <a:r>
              <a:rPr lang="en-GB" dirty="0" smtClean="0"/>
              <a:t>/</a:t>
            </a:r>
            <a:r>
              <a:rPr lang="en-GB" dirty="0" err="1" smtClean="0"/>
              <a:t>strategaethau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Cyswllt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Methods/strategies?</a:t>
            </a:r>
          </a:p>
          <a:p>
            <a:r>
              <a:rPr lang="en-GB" dirty="0" smtClean="0"/>
              <a:t>Impact on the teaching and learning?</a:t>
            </a:r>
          </a:p>
          <a:p>
            <a:r>
              <a:rPr lang="en-GB" dirty="0" smtClean="0"/>
              <a:t>Links to learning theory?</a:t>
            </a:r>
            <a:endParaRPr lang="en-GB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050" y="4571562"/>
            <a:ext cx="3747999" cy="2113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801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8686800" cy="1252728"/>
          </a:xfrm>
        </p:spPr>
        <p:txBody>
          <a:bodyPr rtlCol="0">
            <a:noAutofit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>
              <a:defRPr/>
            </a:pPr>
            <a:r>
              <a:rPr lang="en-US" sz="3200" b="1" dirty="0">
                <a:solidFill>
                  <a:schemeClr val="accent1"/>
                </a:solidFill>
              </a:rPr>
              <a:t>https://padlet.com/rachel_bendall/gjdz75vq9io</a:t>
            </a:r>
          </a:p>
        </p:txBody>
      </p:sp>
      <p:sp>
        <p:nvSpPr>
          <p:cNvPr id="17410" name="TextBox 6"/>
          <p:cNvSpPr txBox="1">
            <a:spLocks noChangeArrowheads="1"/>
          </p:cNvSpPr>
          <p:nvPr/>
        </p:nvSpPr>
        <p:spPr bwMode="auto">
          <a:xfrm>
            <a:off x="228600" y="1405128"/>
            <a:ext cx="89154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600" dirty="0" smtClean="0"/>
              <a:t>Beth </a:t>
            </a:r>
            <a:r>
              <a:rPr lang="en-US" altLang="en-US" sz="2600" dirty="0" err="1" smtClean="0"/>
              <a:t>byddwch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chi’n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ei</a:t>
            </a:r>
            <a:r>
              <a:rPr lang="en-US" altLang="en-US" sz="2600" dirty="0" smtClean="0"/>
              <a:t> gofio </a:t>
            </a:r>
            <a:r>
              <a:rPr lang="en-US" altLang="en-US" sz="2600" dirty="0" err="1" smtClean="0"/>
              <a:t>o’ch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ymweliad</a:t>
            </a:r>
            <a:r>
              <a:rPr lang="en-US" altLang="en-US" sz="2600" dirty="0" smtClean="0"/>
              <a:t>? </a:t>
            </a:r>
            <a:r>
              <a:rPr lang="en-US" altLang="en-US" sz="2600" dirty="0" err="1" smtClean="0"/>
              <a:t>Cofnodwch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brif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arsylwad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eich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grŵp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ar</a:t>
            </a:r>
            <a:r>
              <a:rPr lang="en-US" altLang="en-US" sz="2600" dirty="0" smtClean="0"/>
              <a:t> y </a:t>
            </a:r>
            <a:r>
              <a:rPr lang="en-US" altLang="en-US" sz="2600" dirty="0" err="1" smtClean="0"/>
              <a:t>Padlet</a:t>
            </a:r>
            <a:r>
              <a:rPr lang="en-US" altLang="en-US" sz="2600" dirty="0" smtClean="0"/>
              <a:t> (</a:t>
            </a:r>
            <a:r>
              <a:rPr lang="en-US" altLang="en-US" sz="2600" dirty="0" err="1" smtClean="0"/>
              <a:t>dolen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gyswllt</a:t>
            </a:r>
            <a:r>
              <a:rPr lang="en-US" altLang="en-US" sz="2600" dirty="0" smtClean="0"/>
              <a:t> </a:t>
            </a:r>
            <a:r>
              <a:rPr lang="en-US" altLang="en-US" sz="2600" dirty="0" err="1" smtClean="0"/>
              <a:t>uchod</a:t>
            </a:r>
            <a:r>
              <a:rPr lang="en-US" altLang="en-US" sz="2600" dirty="0" smtClean="0"/>
              <a:t>).</a:t>
            </a:r>
            <a:endParaRPr lang="en-US" altLang="en-US" sz="2600" dirty="0"/>
          </a:p>
          <a:p>
            <a:pPr eaLnBrk="1" hangingPunct="1"/>
            <a:endParaRPr lang="en-US" altLang="en-US" sz="2600" dirty="0" smtClean="0"/>
          </a:p>
          <a:p>
            <a:pPr eaLnBrk="1" hangingPunct="1"/>
            <a:r>
              <a:rPr lang="en-US" altLang="en-US" sz="2600" dirty="0" smtClean="0"/>
              <a:t>What will you remember about your visit? Make a note of your group’s main observation on the </a:t>
            </a:r>
            <a:r>
              <a:rPr lang="en-US" altLang="en-US" sz="2600" dirty="0" err="1" smtClean="0"/>
              <a:t>Padlet</a:t>
            </a:r>
            <a:r>
              <a:rPr lang="en-US" altLang="en-US" sz="2600" dirty="0" smtClean="0"/>
              <a:t> (link above).</a:t>
            </a:r>
            <a:endParaRPr lang="en-US" altLang="en-US" sz="2600" dirty="0"/>
          </a:p>
          <a:p>
            <a:pPr eaLnBrk="1" hangingPunct="1"/>
            <a:endParaRPr lang="en-US" altLang="en-US" sz="2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1710" y="3594001"/>
            <a:ext cx="3113690" cy="3113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476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Cyflwyniad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Reolaeth</a:t>
            </a:r>
            <a:r>
              <a:rPr lang="en-GB" b="1" dirty="0" smtClean="0"/>
              <a:t> </a:t>
            </a:r>
            <a:r>
              <a:rPr lang="en-GB" b="1" dirty="0" err="1" smtClean="0"/>
              <a:t>Dosbarth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Introduction to Class Management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96127"/>
            <a:ext cx="2859272" cy="32860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4006" y="1711368"/>
            <a:ext cx="5102794" cy="3255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6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Nodau’r</a:t>
            </a:r>
            <a:r>
              <a:rPr lang="en-GB" b="1" dirty="0" smtClean="0"/>
              <a:t> </a:t>
            </a:r>
            <a:r>
              <a:rPr lang="en-GB" b="1" dirty="0" err="1" smtClean="0"/>
              <a:t>sesiwn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Session’s aims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6765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am:</a:t>
            </a:r>
          </a:p>
          <a:p>
            <a:pPr marL="514350" indent="-514350">
              <a:buAutoNum type="arabicPeriod"/>
            </a:pPr>
            <a:r>
              <a:rPr lang="en-GB" dirty="0" err="1" smtClean="0"/>
              <a:t>Ystyr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By the end of the session you will have learnt about: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meaning of class management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Characteristics of effective classroom management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A variety of class management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63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55448"/>
            <a:ext cx="8915400" cy="1252728"/>
          </a:xfrm>
        </p:spPr>
        <p:txBody>
          <a:bodyPr rtlCol="0">
            <a:normAutofit fontScale="90000"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>
              <a:defRPr/>
            </a:pP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</a:rPr>
              <a:t/>
            </a:r>
            <a:br>
              <a:rPr lang="en-US" sz="4000" b="1" dirty="0" smtClean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</a:rPr>
              <a:t>Beth </a:t>
            </a: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</a:rPr>
              <a:t>yw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</a:rPr>
              <a:t>rheolaeth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</a:rPr>
              <a:t>dosbarth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</a:rPr>
              <a:t>?</a:t>
            </a:r>
            <a:br>
              <a:rPr lang="en-US" sz="4000" b="1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What is 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>class management? </a:t>
            </a: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/>
            </a:r>
            <a:b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</a:br>
            <a:endParaRPr lang="en-US" sz="4000" b="1" dirty="0">
              <a:solidFill>
                <a:schemeClr val="accent1">
                  <a:satMod val="150000"/>
                </a:schemeClr>
              </a:solidFill>
              <a:ea typeface="+mj-ea"/>
            </a:endParaRPr>
          </a:p>
        </p:txBody>
      </p:sp>
      <p:sp>
        <p:nvSpPr>
          <p:cNvPr id="19458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622137" y="1745264"/>
            <a:ext cx="8007350" cy="41910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ea typeface="ＭＳ Ｐゴシック" panose="020B0600070205080204" pitchFamily="34" charset="-128"/>
              </a:rPr>
              <a:t>‘</a:t>
            </a:r>
            <a:r>
              <a:rPr lang="en-US" altLang="en-US" dirty="0" err="1">
                <a:ea typeface="ＭＳ Ｐゴシック" panose="020B0600070205080204" pitchFamily="34" charset="-128"/>
              </a:rPr>
              <a:t>Rheolaeth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dosbarth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yw’r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athro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ei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wneud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fod</a:t>
            </a:r>
            <a:r>
              <a:rPr lang="en-US" altLang="en-US" dirty="0">
                <a:ea typeface="ＭＳ Ｐゴシック" panose="020B0600070205080204" pitchFamily="34" charset="-128"/>
              </a:rPr>
              <a:t> plant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ymrwymo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dasg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sylw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,…’</a:t>
            </a:r>
          </a:p>
          <a:p>
            <a:pPr marL="0" indent="0"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>
                <a:ea typeface="ＭＳ Ｐゴシック" panose="020B0600070205080204" pitchFamily="34" charset="-128"/>
              </a:rPr>
              <a:t>‘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Class management is what teachers do to ensure that children engage in the task in hand,…’</a:t>
            </a:r>
          </a:p>
          <a:p>
            <a:pPr algn="r" eaLnBrk="1" hangingPunct="1">
              <a:buFont typeface="Wingdings" panose="05000000000000000000" pitchFamily="2" charset="2"/>
              <a:buNone/>
            </a:pPr>
            <a:r>
              <a:rPr lang="en-US" altLang="en-US" dirty="0" smtClean="0">
                <a:ea typeface="ＭＳ Ｐゴシック" panose="020B0600070205080204" pitchFamily="34" charset="-128"/>
              </a:rPr>
              <a:t>	</a:t>
            </a:r>
            <a:r>
              <a:rPr lang="en-US" altLang="en-US" sz="2000" dirty="0" err="1" smtClean="0">
                <a:ea typeface="ＭＳ Ｐゴシック" panose="020B0600070205080204" pitchFamily="34" charset="-128"/>
              </a:rPr>
              <a:t>Wragg,E.C</a:t>
            </a:r>
            <a:r>
              <a:rPr lang="en-US" altLang="en-US" sz="2000" dirty="0" smtClean="0">
                <a:ea typeface="ＭＳ Ｐゴシック" panose="020B0600070205080204" pitchFamily="34" charset="-128"/>
              </a:rPr>
              <a:t>. </a:t>
            </a:r>
            <a:r>
              <a:rPr lang="en-US" altLang="en-US" sz="2000" i="1" dirty="0" smtClean="0">
                <a:ea typeface="ＭＳ Ｐゴシック" panose="020B0600070205080204" pitchFamily="34" charset="-128"/>
              </a:rPr>
              <a:t>Class Management, </a:t>
            </a:r>
            <a:r>
              <a:rPr lang="en-US" altLang="en-US" sz="2000" dirty="0" smtClean="0">
                <a:ea typeface="ＭＳ Ｐゴシック" panose="020B0600070205080204" pitchFamily="34" charset="-128"/>
              </a:rPr>
              <a:t>London:Routledge.1993</a:t>
            </a:r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0517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36483" y="13558"/>
            <a:ext cx="8915400" cy="790483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Beth </a:t>
            </a:r>
            <a:r>
              <a:rPr lang="en-US" sz="4000" b="1" dirty="0" err="1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ddywed</a:t>
            </a: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 </a:t>
            </a:r>
            <a:r>
              <a:rPr lang="en-US" sz="4000" b="1" dirty="0" err="1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Safonau</a:t>
            </a: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 SAC?</a:t>
            </a:r>
            <a:endParaRPr lang="en-US" sz="4000" b="1" dirty="0">
              <a:solidFill>
                <a:schemeClr val="accent1">
                  <a:satMod val="150000"/>
                </a:schemeClr>
              </a:solidFill>
              <a:ea typeface="+mj-ea"/>
            </a:endParaRPr>
          </a:p>
        </p:txBody>
      </p:sp>
      <p:sp>
        <p:nvSpPr>
          <p:cNvPr id="20482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26124" y="804041"/>
            <a:ext cx="8797159" cy="5257800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S3.3.1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Fod ganddynt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ddisgwyliadau uchel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oddi wrth ddysgwyr a’u bod yn meithrin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perthynas lwyddiannus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, gydag addysgu a dysgu yn ganolog iddi. Eu bod yn sefydlu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amgylchedd dysgu pwrpasol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lle rhoddir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gwerth ar amrywiaeth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a lle mae dysgwyr yn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teimlo'n ddiogel ac yn hyderus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.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S3.3.4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Eu bod yn addasu eu haddysgu er mwyn bodloni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anghenion dysgwyr,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gan gynnwys y rhai mwyaf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galluog a dawnus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, a’r rheini ag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anghenion addysgol arbennig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. Gallant gael cyfarwyddyd gan athro profiadol pan fo hynny'n briodol.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S3.3.6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 Eu bod yn rhoi ystyriaeth i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amrywiol ddiddordebau, profiadau a llwyddiannau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pob un y maent yn eu haddysgu er mwyn cynorthwyo dysgwyr i ddod yn eu blaenau'n dda. 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S3.3.7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 Eu bod yn trefnu ac yn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rheoli amser addysgu a dysgu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yn effeithiol.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S3.3.8</a:t>
            </a:r>
            <a:r>
              <a:rPr lang="cy-GB" altLang="en-US" sz="1600" b="1" dirty="0" smtClean="0">
                <a:ea typeface="ＭＳ Ｐゴシック" panose="020B0600070205080204" pitchFamily="34" charset="-128"/>
              </a:rPr>
              <a:t>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 Eu bod yn trefnu ac yn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rheoli y man addysgu ffisegol, yr offer, y deunyddiau, y testunau a'r adnoddau eraill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yn ddiogel ac yn effeithiol, gyda help staff cymorth pan fo hynny'n briodol.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S3.3.9</a:t>
            </a:r>
            <a:r>
              <a:rPr lang="cy-GB" altLang="en-US" sz="1600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Eu bod yn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gosod disgwyliadau uchel ar gyfer ymddygiad dysgwyr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ac yn sefydlu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fframwaith glir ar gyfer disgyblaeth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yr ystafell ddosbarth er mwyn rhagweld a rheoli ymddygiad dysgwyr yn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adeiladol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, ac i hybu hunanreolaeth ac annibyniaeth. </a:t>
            </a:r>
            <a:endParaRPr lang="en-GB" altLang="en-US" sz="16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S3.3.14 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 Eu bod yn adnabod ac yn ymateb yn effeithiol i faterion sy'n ymwneud â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chynhwysiant cymdeithasol a chyfleoedd cyfartal</a:t>
            </a:r>
            <a:r>
              <a:rPr lang="cy-GB" altLang="en-US" sz="1600" dirty="0" smtClean="0">
                <a:ea typeface="ＭＳ Ｐゴシック" panose="020B0600070205080204" pitchFamily="34" charset="-128"/>
              </a:rPr>
              <a:t> pan fyddant yn codi yn yr ystafell ddosbarth, gan gynnwys trwy herio safbwyntiau ystrydebol, a thrwy herio bwlio neu aflonyddu, </a:t>
            </a:r>
            <a:r>
              <a:rPr lang="cy-GB" altLang="en-US" sz="16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ddilyn y polisïau a gweithdrefnau perthnasol.</a:t>
            </a:r>
            <a:endParaRPr lang="en-GB" altLang="en-US" sz="1600" b="1" u="sng" dirty="0" smtClean="0">
              <a:solidFill>
                <a:srgbClr val="00B05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96070" y="5512264"/>
            <a:ext cx="1941513" cy="3698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dirty="0" err="1"/>
              <a:t>Safonau</a:t>
            </a:r>
            <a:r>
              <a:rPr lang="en-US" dirty="0"/>
              <a:t> SAC 2009</a:t>
            </a:r>
          </a:p>
        </p:txBody>
      </p:sp>
    </p:spTree>
    <p:extLst>
      <p:ext uri="{BB962C8B-B14F-4D97-AF65-F5344CB8AC3E}">
        <p14:creationId xmlns:p14="http://schemas.microsoft.com/office/powerpoint/2010/main" val="302137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8600" y="153241"/>
            <a:ext cx="8915400" cy="758952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>What </a:t>
            </a:r>
            <a:r>
              <a:rPr lang="en-US" sz="4000" b="1" dirty="0" smtClean="0">
                <a:solidFill>
                  <a:schemeClr val="accent1">
                    <a:satMod val="150000"/>
                  </a:schemeClr>
                </a:solidFill>
                <a:ea typeface="+mj-ea"/>
              </a:rPr>
              <a:t>do the QTS Standards say?</a:t>
            </a:r>
            <a:endParaRPr lang="en-US" sz="4000" b="1" dirty="0">
              <a:solidFill>
                <a:schemeClr val="accent1">
                  <a:satMod val="150000"/>
                </a:schemeClr>
              </a:solidFill>
              <a:ea typeface="+mj-ea"/>
            </a:endParaRPr>
          </a:p>
        </p:txBody>
      </p:sp>
      <p:sp>
        <p:nvSpPr>
          <p:cNvPr id="21506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28600" y="904310"/>
            <a:ext cx="8789276" cy="459785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S3.3.1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have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high expectations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 of learners and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build successful relationships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, centred on teaching and learning.  They establish a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purposeful learning environment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where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diversity is valued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and where learners feel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secure and confident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.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S3.3.4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differentiate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 their teaching to meet the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needs of learners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, including the more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able and talented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, and those with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special educational needs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.  They may have guidance from an experienced teacher where appropriate.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S3.3.6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take account of the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varying interests, experiences and achievements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 of all those they teach to help learners make good progress.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S3.3.7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organise and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manage teaching and learning time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effectively.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S3.3.8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organise and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manage the physical teaching space, tools, materials, texts and other resources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 safely and effectively with the help of support staff where appropriate.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S3.3.9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set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high expectations for learners’ behaviour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and establish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a clear framework for classroom discipline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to anticipate and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manage learners’ behaviour constructively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, and promote self-control and independence.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1900" b="1" dirty="0" smtClean="0">
                <a:solidFill>
                  <a:srgbClr val="F0AD00"/>
                </a:solidFill>
                <a:ea typeface="ＭＳ Ｐゴシック" panose="020B0600070205080204" pitchFamily="34" charset="-128"/>
              </a:rPr>
              <a:t>S3.3.14</a:t>
            </a:r>
            <a:r>
              <a:rPr lang="en-GB" altLang="en-US" sz="19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They recognise and respond effectively to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social inclusion and equal opportunities 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issues as they arise in the classroom, including by challenging stereotyped views, and by challenging bullying or harassment, </a:t>
            </a:r>
            <a:r>
              <a:rPr lang="en-GB" altLang="en-US" sz="1900" b="1" u="sng" dirty="0" smtClean="0">
                <a:solidFill>
                  <a:srgbClr val="00B050"/>
                </a:solidFill>
                <a:ea typeface="ＭＳ Ｐゴシック" panose="020B0600070205080204" pitchFamily="34" charset="-128"/>
              </a:rPr>
              <a:t>following relevant policies and procedures</a:t>
            </a:r>
            <a:r>
              <a:rPr lang="en-GB" altLang="en-US" sz="1900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1800" dirty="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18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958915" y="5502166"/>
            <a:ext cx="205896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dirty="0"/>
              <a:t>QTS Standards 2009</a:t>
            </a:r>
          </a:p>
        </p:txBody>
      </p:sp>
    </p:spTree>
    <p:extLst>
      <p:ext uri="{BB962C8B-B14F-4D97-AF65-F5344CB8AC3E}">
        <p14:creationId xmlns:p14="http://schemas.microsoft.com/office/powerpoint/2010/main" val="165196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915400" cy="1252728"/>
          </a:xfrm>
        </p:spPr>
        <p:txBody>
          <a:bodyPr rtlCol="0">
            <a:normAutofit fontScale="90000"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Rheolaeth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dosbarth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accent1">
                    <a:satMod val="150000"/>
                  </a:schemeClr>
                </a:solidFill>
              </a:rPr>
              <a:t>gweladwy</a:t>
            </a: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/>
            </a:r>
            <a:b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b="1" dirty="0" smtClean="0">
                <a:solidFill>
                  <a:schemeClr val="accent1">
                    <a:satMod val="150000"/>
                  </a:schemeClr>
                </a:solidFill>
              </a:rPr>
              <a:t>Visible class management</a:t>
            </a:r>
            <a:endParaRPr lang="en-US" b="1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25602" name="Picture 6" descr="Classroom-Management-Strategi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9" y="1447800"/>
            <a:ext cx="8678917" cy="517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Straight Arrow Connector 9"/>
          <p:cNvCxnSpPr>
            <a:cxnSpLocks noChangeShapeType="1"/>
          </p:cNvCxnSpPr>
          <p:nvPr/>
        </p:nvCxnSpPr>
        <p:spPr bwMode="auto">
          <a:xfrm rot="16200000" flipH="1">
            <a:off x="-342900" y="3771900"/>
            <a:ext cx="2209800" cy="1066800"/>
          </a:xfrm>
          <a:prstGeom prst="straightConnector1">
            <a:avLst/>
          </a:prstGeom>
          <a:noFill/>
          <a:ln w="48000" cmpd="thickThin">
            <a:solidFill>
              <a:schemeClr val="accent1"/>
            </a:solidFill>
            <a:round/>
            <a:headEnd/>
            <a:tailEnd type="arrow" w="med" len="med"/>
          </a:ln>
          <a:effectLst>
            <a:outerShdw blurRad="45000" dist="25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Straight Arrow Connector 11"/>
          <p:cNvCxnSpPr>
            <a:cxnSpLocks noChangeShapeType="1"/>
          </p:cNvCxnSpPr>
          <p:nvPr/>
        </p:nvCxnSpPr>
        <p:spPr bwMode="auto">
          <a:xfrm rot="5400000">
            <a:off x="2819400" y="3657600"/>
            <a:ext cx="2514600" cy="1143000"/>
          </a:xfrm>
          <a:prstGeom prst="straightConnector1">
            <a:avLst/>
          </a:prstGeom>
          <a:noFill/>
          <a:ln w="48000" cmpd="thickThin">
            <a:solidFill>
              <a:schemeClr val="accent1"/>
            </a:solidFill>
            <a:round/>
            <a:headEnd/>
            <a:tailEnd type="arrow" w="med" len="med"/>
          </a:ln>
          <a:effectLst>
            <a:outerShdw blurRad="45000" dist="25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" name="Straight Arrow Connector 14"/>
          <p:cNvCxnSpPr>
            <a:cxnSpLocks noChangeShapeType="1"/>
          </p:cNvCxnSpPr>
          <p:nvPr/>
        </p:nvCxnSpPr>
        <p:spPr bwMode="auto">
          <a:xfrm rot="10800000" flipV="1">
            <a:off x="4953000" y="3429000"/>
            <a:ext cx="2286000" cy="1219200"/>
          </a:xfrm>
          <a:prstGeom prst="straightConnector1">
            <a:avLst/>
          </a:prstGeom>
          <a:noFill/>
          <a:ln w="48000" cmpd="thickThin">
            <a:solidFill>
              <a:schemeClr val="accent1"/>
            </a:solidFill>
            <a:round/>
            <a:headEnd/>
            <a:tailEnd type="arrow" w="med" len="med"/>
          </a:ln>
          <a:effectLst>
            <a:outerShdw blurRad="45000" dist="25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Straight Arrow Connector 17"/>
          <p:cNvCxnSpPr>
            <a:cxnSpLocks noChangeShapeType="1"/>
          </p:cNvCxnSpPr>
          <p:nvPr/>
        </p:nvCxnSpPr>
        <p:spPr bwMode="auto">
          <a:xfrm>
            <a:off x="5943600" y="1676400"/>
            <a:ext cx="1676400" cy="1371600"/>
          </a:xfrm>
          <a:prstGeom prst="straightConnector1">
            <a:avLst/>
          </a:prstGeom>
          <a:noFill/>
          <a:ln w="48000" cmpd="thickThin">
            <a:solidFill>
              <a:schemeClr val="accent1"/>
            </a:solidFill>
            <a:round/>
            <a:headEnd/>
            <a:tailEnd type="arrow" w="med" len="med"/>
          </a:ln>
          <a:effectLst>
            <a:outerShdw blurRad="45000" dist="25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24600" y="5334000"/>
            <a:ext cx="2339102" cy="646331"/>
          </a:xfrm>
          <a:prstGeom prst="rect">
            <a:avLst/>
          </a:prstGeom>
          <a:gradFill rotWithShape="1">
            <a:gsLst>
              <a:gs pos="0">
                <a:srgbClr val="4BBFDE"/>
              </a:gs>
              <a:gs pos="45000">
                <a:srgbClr val="3FA3BE"/>
              </a:gs>
              <a:gs pos="100000">
                <a:srgbClr val="3489A1"/>
              </a:gs>
            </a:gsLst>
            <a:lin ang="5400000"/>
          </a:gradFill>
          <a:ln w="6350" cap="rnd">
            <a:solidFill>
              <a:srgbClr val="5BB2CA"/>
            </a:solidFill>
            <a:miter lim="800000"/>
            <a:headEnd/>
            <a:tailEnd/>
          </a:ln>
          <a:effectLst>
            <a:outerShdw blurRad="39000" dist="25400" dir="5400000" rotWithShape="0">
              <a:srgbClr val="808080">
                <a:alpha val="37999"/>
              </a:srgbClr>
            </a:outerShdw>
          </a:effec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altLang="en-US" sz="1800" dirty="0" err="1" smtClean="0">
                <a:solidFill>
                  <a:srgbClr val="F0AD00"/>
                </a:solidFill>
                <a:latin typeface="Corbel" charset="0"/>
              </a:rPr>
              <a:t>Ble</a:t>
            </a:r>
            <a:r>
              <a:rPr lang="en-US" altLang="en-US" sz="1800" dirty="0" smtClean="0">
                <a:solidFill>
                  <a:srgbClr val="F0AD00"/>
                </a:solidFill>
                <a:latin typeface="Corbel" charset="0"/>
              </a:rPr>
              <a:t> </a:t>
            </a:r>
            <a:r>
              <a:rPr lang="en-US" altLang="en-US" sz="1800" dirty="0" err="1" smtClean="0">
                <a:solidFill>
                  <a:srgbClr val="F0AD00"/>
                </a:solidFill>
                <a:latin typeface="Corbel" charset="0"/>
              </a:rPr>
              <a:t>mae’r</a:t>
            </a:r>
            <a:r>
              <a:rPr lang="en-US" altLang="en-US" sz="1800" dirty="0" smtClean="0">
                <a:solidFill>
                  <a:srgbClr val="F0AD00"/>
                </a:solidFill>
                <a:latin typeface="Corbel" charset="0"/>
              </a:rPr>
              <a:t> </a:t>
            </a:r>
            <a:r>
              <a:rPr lang="en-US" altLang="en-US" sz="1800" dirty="0" smtClean="0">
                <a:solidFill>
                  <a:srgbClr val="F0AD00"/>
                </a:solidFill>
                <a:latin typeface="Corbel" charset="0"/>
              </a:rPr>
              <a:t>athr0/awes? </a:t>
            </a:r>
            <a:endParaRPr lang="en-US" altLang="en-US" sz="1800" dirty="0" smtClean="0">
              <a:solidFill>
                <a:srgbClr val="F0AD00"/>
              </a:solidFill>
              <a:latin typeface="Corbel" charset="0"/>
            </a:endParaRPr>
          </a:p>
          <a:p>
            <a:pPr eaLnBrk="1" hangingPunct="1">
              <a:defRPr/>
            </a:pPr>
            <a:r>
              <a:rPr lang="en-US" altLang="en-US" sz="1800" dirty="0" smtClean="0">
                <a:solidFill>
                  <a:srgbClr val="F0AD00"/>
                </a:solidFill>
                <a:latin typeface="Corbel" charset="0"/>
              </a:rPr>
              <a:t>Where is the teacher?</a:t>
            </a:r>
          </a:p>
        </p:txBody>
      </p:sp>
    </p:spTree>
    <p:extLst>
      <p:ext uri="{BB962C8B-B14F-4D97-AF65-F5344CB8AC3E}">
        <p14:creationId xmlns:p14="http://schemas.microsoft.com/office/powerpoint/2010/main" val="91464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04952" y="31531"/>
            <a:ext cx="8385175" cy="1600200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4800000"/>
              </a:lightRig>
            </a:scene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  <a:ea typeface="+mj-ea"/>
              </a:rPr>
              <a:t>Rheolaeth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> </a:t>
            </a: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  <a:ea typeface="+mj-ea"/>
              </a:rPr>
              <a:t>dosbarth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> </a:t>
            </a:r>
            <a:r>
              <a:rPr lang="en-US" sz="4000" b="1" dirty="0" err="1">
                <a:solidFill>
                  <a:schemeClr val="accent1">
                    <a:satMod val="150000"/>
                  </a:schemeClr>
                </a:solidFill>
                <a:ea typeface="+mj-ea"/>
              </a:rPr>
              <a:t>effeithiol</a:t>
            </a: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/>
            </a:r>
            <a:b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</a:br>
            <a:r>
              <a:rPr lang="en-US" sz="4000" b="1" dirty="0">
                <a:solidFill>
                  <a:schemeClr val="accent1">
                    <a:satMod val="150000"/>
                  </a:schemeClr>
                </a:solidFill>
                <a:ea typeface="+mj-ea"/>
              </a:rPr>
              <a:t>Effective classroom management</a:t>
            </a:r>
          </a:p>
        </p:txBody>
      </p:sp>
      <p:sp>
        <p:nvSpPr>
          <p:cNvPr id="22530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04952" y="1650124"/>
            <a:ext cx="8385175" cy="33147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3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000" dirty="0" err="1" smtClean="0">
                <a:ea typeface="ＭＳ Ｐゴシック" panose="020B0600070205080204" pitchFamily="34" charset="-128"/>
              </a:rPr>
              <a:t>allwch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 chi </a:t>
            </a:r>
            <a:r>
              <a:rPr lang="en-GB" altLang="en-US" sz="3000" dirty="0" err="1" smtClean="0">
                <a:ea typeface="ＭＳ Ｐゴシック" panose="020B0600070205080204" pitchFamily="34" charset="-128"/>
              </a:rPr>
              <a:t>adnabod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000" dirty="0" err="1" smtClean="0">
                <a:ea typeface="ＭＳ Ｐゴシック" panose="020B0600070205080204" pitchFamily="34" charset="-128"/>
              </a:rPr>
              <a:t>rheolaeth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000" dirty="0" err="1" smtClean="0">
                <a:ea typeface="ＭＳ Ｐゴシック" panose="020B0600070205080204" pitchFamily="34" charset="-128"/>
              </a:rPr>
              <a:t>effeithiol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? </a:t>
            </a:r>
            <a:endParaRPr lang="en-GB" altLang="en-US" sz="30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 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TRAFODWCH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BETH FYDDECH CHI’N DISGWYL EI WELD WRTH ARSYLWI,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A BETH WELSOCH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YN YR YMWELIAD YSGOL?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2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3000" dirty="0" smtClean="0">
                <a:ea typeface="ＭＳ Ｐゴシック" panose="020B0600070205080204" pitchFamily="34" charset="-128"/>
              </a:rPr>
              <a:t>How can you recognise effective 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class management</a:t>
            </a:r>
            <a:r>
              <a:rPr lang="en-GB" altLang="en-US" sz="3000" dirty="0" smtClean="0">
                <a:ea typeface="ＭＳ Ｐゴシック" panose="020B0600070205080204" pitchFamily="34" charset="-128"/>
              </a:rPr>
              <a:t>? </a:t>
            </a:r>
            <a:endParaRPr lang="en-GB" altLang="en-US" sz="30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200" dirty="0" smtClean="0">
                <a:ea typeface="ＭＳ Ｐゴシック" panose="020B0600070205080204" pitchFamily="34" charset="-128"/>
              </a:rPr>
              <a:t>   DISCUSS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WHAT YOU WOULD EXPECT TO OBSERVE,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AND WHAT YOU SAW ON </a:t>
            </a:r>
            <a:r>
              <a:rPr lang="en-GB" altLang="en-US" sz="2200" dirty="0" smtClean="0">
                <a:ea typeface="ＭＳ Ｐゴシック" panose="020B0600070205080204" pitchFamily="34" charset="-128"/>
              </a:rPr>
              <a:t>YOUR SCHOOL VISIT?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3000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5794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1808" y="112878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Gweithgaredd</a:t>
            </a:r>
            <a:r>
              <a:rPr lang="en-GB" b="1" dirty="0" smtClean="0"/>
              <a:t> ‘Y </a:t>
            </a:r>
            <a:r>
              <a:rPr lang="en-GB" b="1" dirty="0" err="1" smtClean="0"/>
              <a:t>Farchnad</a:t>
            </a:r>
            <a:r>
              <a:rPr lang="en-GB" b="1" dirty="0" smtClean="0"/>
              <a:t>’</a:t>
            </a:r>
            <a:br>
              <a:rPr lang="en-GB" b="1" dirty="0" smtClean="0"/>
            </a:br>
            <a:r>
              <a:rPr lang="en-GB" b="1" dirty="0" smtClean="0"/>
              <a:t>‘Marketplace’ activity</a:t>
            </a:r>
            <a:br>
              <a:rPr lang="en-GB" b="1" dirty="0" smtClean="0"/>
            </a:br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1532"/>
            <a:ext cx="9144000" cy="407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65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5940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Cyfarwyddiadau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Instructions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5310" y="1825625"/>
            <a:ext cx="4199540" cy="4351338"/>
          </a:xfrm>
        </p:spPr>
        <p:txBody>
          <a:bodyPr/>
          <a:lstStyle/>
          <a:p>
            <a:r>
              <a:rPr lang="en-GB" dirty="0" err="1" smtClean="0"/>
              <a:t>Grwpiau</a:t>
            </a:r>
            <a:r>
              <a:rPr lang="en-GB" dirty="0" smtClean="0"/>
              <a:t> o 4.</a:t>
            </a:r>
          </a:p>
          <a:p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dderbyn</a:t>
            </a:r>
            <a:r>
              <a:rPr lang="en-GB" dirty="0" smtClean="0"/>
              <a:t> </a:t>
            </a:r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ymchwilio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strategaeth</a:t>
            </a:r>
            <a:r>
              <a:rPr lang="en-GB" dirty="0" smtClean="0"/>
              <a:t> a </a:t>
            </a:r>
            <a:r>
              <a:rPr lang="en-GB" dirty="0" err="1" smtClean="0"/>
              <a:t>dilyn</a:t>
            </a:r>
            <a:r>
              <a:rPr lang="en-GB" dirty="0" smtClean="0"/>
              <a:t> y </a:t>
            </a:r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daflen</a:t>
            </a:r>
            <a:r>
              <a:rPr lang="en-GB" dirty="0" smtClean="0"/>
              <a:t> a </a:t>
            </a:r>
            <a:r>
              <a:rPr lang="en-GB" dirty="0" err="1" smtClean="0"/>
              <a:t>ddosbarthwyd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825625"/>
            <a:ext cx="4010353" cy="4351338"/>
          </a:xfrm>
        </p:spPr>
        <p:txBody>
          <a:bodyPr/>
          <a:lstStyle/>
          <a:p>
            <a:r>
              <a:rPr lang="en-GB" dirty="0" smtClean="0"/>
              <a:t>Groups of 4.</a:t>
            </a:r>
          </a:p>
          <a:p>
            <a:r>
              <a:rPr lang="en-GB" dirty="0" smtClean="0"/>
              <a:t>Each group to receive one class management strategy.</a:t>
            </a:r>
          </a:p>
          <a:p>
            <a:r>
              <a:rPr lang="en-GB" dirty="0" smtClean="0"/>
              <a:t>Groups to research their strategy and follow the steps on the sheet that has been distributed.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970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636" y="18285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Erbyn</a:t>
            </a:r>
            <a:r>
              <a:rPr lang="en-GB" b="1" dirty="0" smtClean="0"/>
              <a:t> </a:t>
            </a:r>
            <a:r>
              <a:rPr lang="en-GB" b="1" dirty="0" err="1" smtClean="0"/>
              <a:t>wythnos</a:t>
            </a:r>
            <a:r>
              <a:rPr lang="en-GB" b="1" dirty="0" smtClean="0"/>
              <a:t> </a:t>
            </a:r>
            <a:r>
              <a:rPr lang="en-GB" b="1" dirty="0" err="1" smtClean="0"/>
              <a:t>nesaf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By next week…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510315"/>
            <a:ext cx="4514850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 err="1" smtClean="0"/>
              <a:t>Pleidleisiwch</a:t>
            </a:r>
            <a:r>
              <a:rPr lang="en-GB" dirty="0" smtClean="0"/>
              <a:t> am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Farchnad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ddolen</a:t>
            </a:r>
            <a:r>
              <a:rPr lang="en-GB" dirty="0" smtClean="0"/>
              <a:t> </a:t>
            </a:r>
            <a:r>
              <a:rPr lang="en-GB" dirty="0" err="1" smtClean="0"/>
              <a:t>gyswllt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Moodle.</a:t>
            </a:r>
          </a:p>
          <a:p>
            <a:pPr marL="514350" indent="-514350">
              <a:buAutoNum type="arabicPeriod"/>
            </a:pPr>
            <a:r>
              <a:rPr lang="en-US" altLang="en-US" dirty="0" err="1" smtClean="0">
                <a:solidFill>
                  <a:srgbClr val="000000"/>
                </a:solidFill>
                <a:ea typeface="ＭＳ Ｐゴシック" charset="-128"/>
              </a:rPr>
              <a:t>Darllenwch</a:t>
            </a:r>
            <a:r>
              <a:rPr lang="en-US" altLang="en-US" dirty="0" smtClean="0">
                <a:solidFill>
                  <a:srgbClr val="000000"/>
                </a:solidFill>
                <a:ea typeface="ＭＳ Ｐゴシック" charset="-128"/>
              </a:rPr>
              <a:t> Grigg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, R. 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Becoming an Outstanding Primary School Teacher (1</a:t>
            </a:r>
            <a:r>
              <a:rPr lang="en-US" altLang="en-US" i="1" baseline="30000" dirty="0">
                <a:solidFill>
                  <a:srgbClr val="000000"/>
                </a:solidFill>
                <a:ea typeface="ＭＳ Ｐゴシック" charset="-128"/>
              </a:rPr>
              <a:t>st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 </a:t>
            </a:r>
            <a:r>
              <a:rPr lang="en-US" altLang="en-US" i="1" dirty="0" err="1">
                <a:solidFill>
                  <a:srgbClr val="000000"/>
                </a:solidFill>
                <a:ea typeface="ＭＳ Ｐゴシック" charset="-128"/>
              </a:rPr>
              <a:t>Edn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), </a:t>
            </a:r>
            <a:r>
              <a:rPr lang="en-US" altLang="en-US" dirty="0" err="1" smtClean="0">
                <a:solidFill>
                  <a:srgbClr val="000000"/>
                </a:solidFill>
                <a:ea typeface="ＭＳ Ｐゴシック" charset="-128"/>
              </a:rPr>
              <a:t>Pennod</a:t>
            </a:r>
            <a:r>
              <a:rPr lang="en-US" altLang="en-US" dirty="0" smtClean="0">
                <a:solidFill>
                  <a:srgbClr val="000000"/>
                </a:solidFill>
                <a:ea typeface="ＭＳ Ｐゴシック" charset="-128"/>
              </a:rPr>
              <a:t> 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12: </a:t>
            </a:r>
            <a:r>
              <a:rPr lang="en-US" altLang="en-US" dirty="0" err="1">
                <a:solidFill>
                  <a:srgbClr val="000000"/>
                </a:solidFill>
                <a:ea typeface="ＭＳ Ｐゴシック" charset="-128"/>
              </a:rPr>
              <a:t>Behaviour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 Management. </a:t>
            </a:r>
            <a:r>
              <a:rPr lang="en-US" altLang="en-US" dirty="0" smtClean="0">
                <a:solidFill>
                  <a:srgbClr val="000000"/>
                </a:solidFill>
                <a:ea typeface="ＭＳ Ｐゴシック" charset="-128"/>
              </a:rPr>
              <a:t>(t.349 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- 355)  - Moodle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10315"/>
            <a:ext cx="4246836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Vote for your favourite Marketplace strategy by following the link on Moodle.</a:t>
            </a:r>
          </a:p>
          <a:p>
            <a:pPr marL="514350" indent="-514350">
              <a:buAutoNum type="arabicPeriod"/>
            </a:pPr>
            <a:r>
              <a:rPr lang="en-GB" dirty="0" smtClean="0"/>
              <a:t>Read 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Grigg, R. 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Becoming an Outstanding Primary School Teacher (1</a:t>
            </a:r>
            <a:r>
              <a:rPr lang="en-US" altLang="en-US" i="1" baseline="30000" dirty="0">
                <a:solidFill>
                  <a:srgbClr val="000000"/>
                </a:solidFill>
                <a:ea typeface="ＭＳ Ｐゴシック" charset="-128"/>
              </a:rPr>
              <a:t>st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 </a:t>
            </a:r>
            <a:r>
              <a:rPr lang="en-US" altLang="en-US" i="1" dirty="0" err="1">
                <a:solidFill>
                  <a:srgbClr val="000000"/>
                </a:solidFill>
                <a:ea typeface="ＭＳ Ｐゴシック" charset="-128"/>
              </a:rPr>
              <a:t>Edn</a:t>
            </a:r>
            <a:r>
              <a:rPr lang="en-US" altLang="en-US" i="1" dirty="0">
                <a:solidFill>
                  <a:srgbClr val="000000"/>
                </a:solidFill>
                <a:ea typeface="ＭＳ Ｐゴシック" charset="-128"/>
              </a:rPr>
              <a:t>), </a:t>
            </a:r>
            <a:r>
              <a:rPr lang="en-US" altLang="en-US" dirty="0" smtClean="0">
                <a:solidFill>
                  <a:srgbClr val="000000"/>
                </a:solidFill>
                <a:ea typeface="ＭＳ Ｐゴシック" charset="-128"/>
              </a:rPr>
              <a:t>Chapter 12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: </a:t>
            </a:r>
            <a:r>
              <a:rPr lang="en-US" altLang="en-US" dirty="0" err="1">
                <a:solidFill>
                  <a:srgbClr val="000000"/>
                </a:solidFill>
                <a:ea typeface="ＭＳ Ｐゴシック" charset="-128"/>
              </a:rPr>
              <a:t>Behaviour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 Management. </a:t>
            </a:r>
            <a:r>
              <a:rPr lang="en-US" altLang="en-US" dirty="0" smtClean="0">
                <a:solidFill>
                  <a:srgbClr val="000000"/>
                </a:solidFill>
                <a:ea typeface="ＭＳ Ｐゴシック" charset="-128"/>
              </a:rPr>
              <a:t>(</a:t>
            </a:r>
            <a:r>
              <a:rPr lang="en-US" altLang="en-US" dirty="0">
                <a:solidFill>
                  <a:srgbClr val="000000"/>
                </a:solidFill>
                <a:ea typeface="ＭＳ Ｐゴシック" charset="-128"/>
              </a:rPr>
              <a:t>pp 349 - 355)  - Moodle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59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2434</TotalTime>
  <Words>1164</Words>
  <Application>Microsoft Office PowerPoint</Application>
  <PresentationFormat>On-screen Show (4:3)</PresentationFormat>
  <Paragraphs>85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ＭＳ Ｐゴシック</vt:lpstr>
      <vt:lpstr>Arial</vt:lpstr>
      <vt:lpstr>Calibri</vt:lpstr>
      <vt:lpstr>Calibri Light</vt:lpstr>
      <vt:lpstr>Corbel</vt:lpstr>
      <vt:lpstr>Wingdings</vt:lpstr>
      <vt:lpstr>Wingdings 2</vt:lpstr>
      <vt:lpstr>Office Theme</vt:lpstr>
      <vt:lpstr>PowerPoint Presentation</vt:lpstr>
      <vt:lpstr>Arsylwadau &amp; Rheolaeth Dosbarth  Observations &amp; Class Management</vt:lpstr>
      <vt:lpstr> Adborth o’r ymweliadau ysgol Feedback from the school visits </vt:lpstr>
      <vt:lpstr>https://padlet.com/rachel_bendall/gjdz75vq9io</vt:lpstr>
      <vt:lpstr>Cyflwyniad i Reolaeth Dosbarth Introduction to Class Management</vt:lpstr>
      <vt:lpstr>Nodau’r sesiwn Session’s aims</vt:lpstr>
      <vt:lpstr> Beth yw rheolaeth dosbarth? What is class management?  </vt:lpstr>
      <vt:lpstr>Beth ddywed Safonau SAC?</vt:lpstr>
      <vt:lpstr>What do the QTS Standards say?</vt:lpstr>
      <vt:lpstr>Rheolaeth dosbarth gweladwy Visible class management</vt:lpstr>
      <vt:lpstr>Rheolaeth dosbarth effeithiol Effective classroom management</vt:lpstr>
      <vt:lpstr> Gweithgaredd ‘Y Farchnad’ ‘Marketplace’ activity </vt:lpstr>
      <vt:lpstr>Cyfarwyddiadau Instructions</vt:lpstr>
      <vt:lpstr>Erbyn wythnos nesaf… By next week…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70</cp:revision>
  <dcterms:created xsi:type="dcterms:W3CDTF">2017-02-08T11:33:06Z</dcterms:created>
  <dcterms:modified xsi:type="dcterms:W3CDTF">2018-10-21T17:56:13Z</dcterms:modified>
</cp:coreProperties>
</file>