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71" r:id="rId4"/>
    <p:sldId id="272" r:id="rId5"/>
    <p:sldId id="257" r:id="rId6"/>
    <p:sldId id="270" r:id="rId7"/>
    <p:sldId id="258" r:id="rId8"/>
    <p:sldId id="260" r:id="rId9"/>
    <p:sldId id="261" r:id="rId10"/>
    <p:sldId id="264" r:id="rId11"/>
    <p:sldId id="273" r:id="rId12"/>
    <p:sldId id="267" r:id="rId13"/>
    <p:sldId id="268" r:id="rId14"/>
    <p:sldId id="27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97" d="100"/>
          <a:sy n="97" d="100"/>
        </p:scale>
        <p:origin x="579" y="4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285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66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648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26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758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676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69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618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486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686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6857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241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453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663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5531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96781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019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4C5504-99E7-4F0B-8890-7CE99129F7DA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67E32D-FE01-4DA2-96F5-870E3812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8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11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png"/><Relationship Id="rId5" Type="http://schemas.openxmlformats.org/officeDocument/2006/relationships/image" Target="../media/image12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png"/><Relationship Id="rId5" Type="http://schemas.openxmlformats.org/officeDocument/2006/relationships/image" Target="../media/image15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jpe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8.png"/><Relationship Id="rId5" Type="http://schemas.openxmlformats.org/officeDocument/2006/relationships/image" Target="../media/image24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library.parliament.uk/brexit-next-steps-the-european-arrest-warra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europarl.europa.eu/RegData/etudes/STUD/2018/630270/EPRS_STU(2018)630270_EN.pdf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journals.sagepub.com/doi/full/10.1177/1023263X20904314" TargetMode="External"/><Relationship Id="rId11" Type="http://schemas.openxmlformats.org/officeDocument/2006/relationships/image" Target="../media/image8.png"/><Relationship Id="rId5" Type="http://schemas.openxmlformats.org/officeDocument/2006/relationships/hyperlink" Target="https://lordslibrary.parliament.uk/beyond-brexit-policing-law-enforcement-and-security/" TargetMode="External"/><Relationship Id="rId10" Type="http://schemas.openxmlformats.org/officeDocument/2006/relationships/hyperlink" Target="https://www.gov.uk/government/publications/the-benefits-of-brexit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s://www.gov.uk/guidance/european-investigation-orders-requests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ittees.parliament.uk/committee/446/eu-security-and-justice-subcommittee/news/153155/loss-of-access-to-eu-policing-data-postbrexit-concerning-lords-committee-find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ciencedirect.com/science/article/pii/S0264999323000081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assets.publishing.service.gov.uk/government/uploads/system/uploads/attachment_data/file/982648/TS_8.2021_UK_EU_EAEC_Trade_and_Cooperation_Agreement.pdf" TargetMode="External"/><Relationship Id="rId5" Type="http://schemas.openxmlformats.org/officeDocument/2006/relationships/hyperlink" Target="https://journals.sagepub.com/doi/10.1177/17488958231162520#:~:text=Consequently%2C%20Brexit%20has%20affected%20the,detrimental%20to%20effective%20police%20cooperation" TargetMode="External"/><Relationship Id="rId10" Type="http://schemas.openxmlformats.org/officeDocument/2006/relationships/image" Target="../media/image8.png"/><Relationship Id="rId4" Type="http://schemas.openxmlformats.org/officeDocument/2006/relationships/hyperlink" Target="https://www.ncbi.nlm.nih.gov/pmc/articles/PMC9244525/" TargetMode="External"/><Relationship Id="rId9" Type="http://schemas.openxmlformats.org/officeDocument/2006/relationships/hyperlink" Target="https://www.ncbi.nlm.nih.gov/pmc/articles/PMC792182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0" name="Rectangle 4119">
            <a:extLst>
              <a:ext uri="{FF2B5EF4-FFF2-40B4-BE49-F238E27FC236}">
                <a16:creationId xmlns:a16="http://schemas.microsoft.com/office/drawing/2014/main" id="{95177EBB-CFE5-4956-BEF9-46051963B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5"/>
            <a:ext cx="12192000" cy="6856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2" name="Rectangle 4121">
            <a:extLst>
              <a:ext uri="{FF2B5EF4-FFF2-40B4-BE49-F238E27FC236}">
                <a16:creationId xmlns:a16="http://schemas.microsoft.com/office/drawing/2014/main" id="{42B1246B-BFF7-432E-91F4-BD5976CDA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tx2"/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4098" name="Picture 2" descr="UK and EU flag, Brexit ">
            <a:extLst>
              <a:ext uri="{FF2B5EF4-FFF2-40B4-BE49-F238E27FC236}">
                <a16:creationId xmlns:a16="http://schemas.microsoft.com/office/drawing/2014/main" id="{5F53EC8D-30A4-9F31-BF1F-EE9ABC6631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929"/>
          <a:stretch/>
        </p:blipFill>
        <p:spPr bwMode="auto">
          <a:xfrm>
            <a:off x="486138" y="517314"/>
            <a:ext cx="11227443" cy="588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24" name="Straight Connector 4123">
            <a:extLst>
              <a:ext uri="{FF2B5EF4-FFF2-40B4-BE49-F238E27FC236}">
                <a16:creationId xmlns:a16="http://schemas.microsoft.com/office/drawing/2014/main" id="{A8AD5635-2280-43AD-B912-ABA456022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70123" y="3594428"/>
            <a:ext cx="8138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26" name="Rectangle 4125">
            <a:extLst>
              <a:ext uri="{FF2B5EF4-FFF2-40B4-BE49-F238E27FC236}">
                <a16:creationId xmlns:a16="http://schemas.microsoft.com/office/drawing/2014/main" id="{4C6BCF18-14D6-4F32-8F14-1BDDACB6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1021C-0519-2847-EA12-E93AF2EE43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4403" y="1113698"/>
            <a:ext cx="8229600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>
                <a:solidFill>
                  <a:schemeClr val="bg1"/>
                </a:solidFill>
              </a:rPr>
              <a:t>Transnational Policing and International collaboration following the UK’s withdrawal from the EU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7D4A87-E67C-5BE1-5126-1F82D2846D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3003" y="3729894"/>
            <a:ext cx="7772400" cy="132080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By Ronan McCoach</a:t>
            </a:r>
          </a:p>
        </p:txBody>
      </p:sp>
      <p:grpSp>
        <p:nvGrpSpPr>
          <p:cNvPr id="4128" name="Group 4127">
            <a:extLst>
              <a:ext uri="{FF2B5EF4-FFF2-40B4-BE49-F238E27FC236}">
                <a16:creationId xmlns:a16="http://schemas.microsoft.com/office/drawing/2014/main" id="{8EE0B2C4-662B-49D2-9347-AE3E1A3FD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56762" y="2"/>
            <a:ext cx="658368" cy="6856213"/>
            <a:chOff x="5756762" y="2"/>
            <a:chExt cx="658368" cy="6856213"/>
          </a:xfrm>
        </p:grpSpPr>
        <p:sp useBgFill="1">
          <p:nvSpPr>
            <p:cNvPr id="4129" name="Rounded Rectangle 20">
              <a:extLst>
                <a:ext uri="{FF2B5EF4-FFF2-40B4-BE49-F238E27FC236}">
                  <a16:creationId xmlns:a16="http://schemas.microsoft.com/office/drawing/2014/main" id="{0198DF46-6765-4000-86C1-DE523729E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63086" y="426382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130" name="Picture 4129">
              <a:extLst>
                <a:ext uri="{FF2B5EF4-FFF2-40B4-BE49-F238E27FC236}">
                  <a16:creationId xmlns:a16="http://schemas.microsoft.com/office/drawing/2014/main" id="{0A51A0C6-8760-4900-9C84-407DA025BC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sp useBgFill="1">
          <p:nvSpPr>
            <p:cNvPr id="4131" name="Rounded Rectangle 23">
              <a:extLst>
                <a:ext uri="{FF2B5EF4-FFF2-40B4-BE49-F238E27FC236}">
                  <a16:creationId xmlns:a16="http://schemas.microsoft.com/office/drawing/2014/main" id="{733FE318-0DA3-4162-95B3-12B2C6C43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63086" y="5769570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132" name="Picture 4131">
              <a:extLst>
                <a:ext uri="{FF2B5EF4-FFF2-40B4-BE49-F238E27FC236}">
                  <a16:creationId xmlns:a16="http://schemas.microsoft.com/office/drawing/2014/main" id="{67669D81-1C5E-4899-B0ED-9CB1D8CDB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D9585D49-D40F-91C5-FF09-D4EA7597D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1313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76"/>
    </mc:Choice>
    <mc:Fallback>
      <p:transition spd="slow" advTm="13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413FC-23C4-938A-8B99-8A1F03C3A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this presentation cover?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2D31A-6379-3D12-8A7F-5D21283C4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What is Brexit. </a:t>
            </a:r>
          </a:p>
          <a:p>
            <a:endParaRPr lang="en-GB" dirty="0"/>
          </a:p>
          <a:p>
            <a:r>
              <a:rPr lang="en-GB" dirty="0"/>
              <a:t>Changes in trade.</a:t>
            </a:r>
          </a:p>
          <a:p>
            <a:endParaRPr lang="en-GB" dirty="0"/>
          </a:p>
          <a:p>
            <a:r>
              <a:rPr lang="en-GB" dirty="0"/>
              <a:t>Changes in legislative systems.</a:t>
            </a:r>
          </a:p>
          <a:p>
            <a:endParaRPr lang="en-GB" dirty="0"/>
          </a:p>
          <a:p>
            <a:r>
              <a:rPr lang="en-GB" dirty="0"/>
              <a:t>Police collaboration. </a:t>
            </a:r>
          </a:p>
          <a:p>
            <a:endParaRPr lang="en-GB" dirty="0"/>
          </a:p>
          <a:p>
            <a:r>
              <a:rPr lang="en-GB" dirty="0"/>
              <a:t>Change to data sharing.</a:t>
            </a:r>
          </a:p>
          <a:p>
            <a:endParaRPr lang="en-GB" dirty="0"/>
          </a:p>
          <a:p>
            <a:r>
              <a:rPr lang="en-GB" dirty="0"/>
              <a:t>How these changes may impact the EU and UK in the future.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B48D19C-5E99-CFBD-8FF0-EF340A718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4379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26"/>
    </mc:Choice>
    <mc:Fallback>
      <p:transition spd="slow" advTm="20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46" name="Group 5126">
            <a:extLst>
              <a:ext uri="{FF2B5EF4-FFF2-40B4-BE49-F238E27FC236}">
                <a16:creationId xmlns:a16="http://schemas.microsoft.com/office/drawing/2014/main" id="{F3A9D86E-2110-414C-A789-1B14FCD55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5128" name="Picture 5127">
              <a:extLst>
                <a:ext uri="{FF2B5EF4-FFF2-40B4-BE49-F238E27FC236}">
                  <a16:creationId xmlns:a16="http://schemas.microsoft.com/office/drawing/2014/main" id="{6D3F86C2-6800-4B48-AA85-2C7CD1B5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129" name="Rectangle 5128">
              <a:extLst>
                <a:ext uri="{FF2B5EF4-FFF2-40B4-BE49-F238E27FC236}">
                  <a16:creationId xmlns:a16="http://schemas.microsoft.com/office/drawing/2014/main" id="{EE59C5B5-C483-49A7-8EA0-506138526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5130" name="Picture 5129">
              <a:extLst>
                <a:ext uri="{FF2B5EF4-FFF2-40B4-BE49-F238E27FC236}">
                  <a16:creationId xmlns:a16="http://schemas.microsoft.com/office/drawing/2014/main" id="{BD6C58B8-7BB1-49FF-830C-A105A4CE5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5131" name="Picture 5130">
              <a:extLst>
                <a:ext uri="{FF2B5EF4-FFF2-40B4-BE49-F238E27FC236}">
                  <a16:creationId xmlns:a16="http://schemas.microsoft.com/office/drawing/2014/main" id="{3EF8675D-B8F2-4363-95EB-AB8CE5FA0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5147" name="Straight Connector 5132">
            <a:extLst>
              <a:ext uri="{FF2B5EF4-FFF2-40B4-BE49-F238E27FC236}">
                <a16:creationId xmlns:a16="http://schemas.microsoft.com/office/drawing/2014/main" id="{48A3ACA9-28FE-44FE-8439-756750473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5148" name="Group 5134">
            <a:extLst>
              <a:ext uri="{FF2B5EF4-FFF2-40B4-BE49-F238E27FC236}">
                <a16:creationId xmlns:a16="http://schemas.microsoft.com/office/drawing/2014/main" id="{B9A024A3-1C22-4ECE-9940-39AA52852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5149" name="Rectangle 5135">
              <a:extLst>
                <a:ext uri="{FF2B5EF4-FFF2-40B4-BE49-F238E27FC236}">
                  <a16:creationId xmlns:a16="http://schemas.microsoft.com/office/drawing/2014/main" id="{810B5B84-2981-4BAE-930E-26E49E4FA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137" name="Group 5136">
              <a:extLst>
                <a:ext uri="{FF2B5EF4-FFF2-40B4-BE49-F238E27FC236}">
                  <a16:creationId xmlns:a16="http://schemas.microsoft.com/office/drawing/2014/main" id="{1C6085A8-F07A-4D3B-90E2-2CFDA8438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5138" name="Picture 5137">
                <a:extLst>
                  <a:ext uri="{FF2B5EF4-FFF2-40B4-BE49-F238E27FC236}">
                    <a16:creationId xmlns:a16="http://schemas.microsoft.com/office/drawing/2014/main" id="{AB6D5E93-D00D-411E-8E34-619620A9CC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5150" name="Rectangle 5138">
                <a:extLst>
                  <a:ext uri="{FF2B5EF4-FFF2-40B4-BE49-F238E27FC236}">
                    <a16:creationId xmlns:a16="http://schemas.microsoft.com/office/drawing/2014/main" id="{696CE5CC-9673-442A-B737-1F339217A6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5140" name="Picture 5139">
                <a:extLst>
                  <a:ext uri="{FF2B5EF4-FFF2-40B4-BE49-F238E27FC236}">
                    <a16:creationId xmlns:a16="http://schemas.microsoft.com/office/drawing/2014/main" id="{44967AA9-CD2C-4A63-B823-5B56765FA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5151" name="Picture 5140">
                <a:extLst>
                  <a:ext uri="{FF2B5EF4-FFF2-40B4-BE49-F238E27FC236}">
                    <a16:creationId xmlns:a16="http://schemas.microsoft.com/office/drawing/2014/main" id="{E82FCE16-A312-4F38-8605-028781151C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6A9D10-0D9A-E56C-84C2-24DED416E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770" y="1041401"/>
            <a:ext cx="453852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What is Brexit?</a:t>
            </a:r>
          </a:p>
        </p:txBody>
      </p:sp>
      <p:sp>
        <p:nvSpPr>
          <p:cNvPr id="5143" name="Rectangle 5142">
            <a:extLst>
              <a:ext uri="{FF2B5EF4-FFF2-40B4-BE49-F238E27FC236}">
                <a16:creationId xmlns:a16="http://schemas.microsoft.com/office/drawing/2014/main" id="{4CB3EA36-32FA-45B8-9C8E-B9F3520EE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ories must admit the lies of Brexit to save the economy – and themselves -  New Statesman">
            <a:extLst>
              <a:ext uri="{FF2B5EF4-FFF2-40B4-BE49-F238E27FC236}">
                <a16:creationId xmlns:a16="http://schemas.microsoft.com/office/drawing/2014/main" id="{CCC863A6-3F8B-5DFC-18E5-80A9F70694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476" b="3"/>
          <a:stretch/>
        </p:blipFill>
        <p:spPr bwMode="auto">
          <a:xfrm>
            <a:off x="1412683" y="1410208"/>
            <a:ext cx="4348925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45" name="Straight Connector 5144">
            <a:extLst>
              <a:ext uri="{FF2B5EF4-FFF2-40B4-BE49-F238E27FC236}">
                <a16:creationId xmlns:a16="http://schemas.microsoft.com/office/drawing/2014/main" id="{62DC478F-1B0E-4A8A-B3B9-460AB0A0F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6FDFEF3-AEBF-CDC5-44D9-FBC948CA7CEF}"/>
              </a:ext>
            </a:extLst>
          </p:cNvPr>
          <p:cNvSpPr txBox="1"/>
          <p:nvPr/>
        </p:nvSpPr>
        <p:spPr>
          <a:xfrm>
            <a:off x="6755778" y="5412161"/>
            <a:ext cx="4610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(HM Government 2022)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430FB3F-D44C-5161-4F70-E75B9BDAF2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5236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31"/>
    </mc:Choice>
    <mc:Fallback>
      <p:transition spd="slow" advTm="14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85" name="Rectangle 6167">
            <a:extLst>
              <a:ext uri="{FF2B5EF4-FFF2-40B4-BE49-F238E27FC236}">
                <a16:creationId xmlns:a16="http://schemas.microsoft.com/office/drawing/2014/main" id="{06824FB2-0837-4FB5-BD83-F32303E59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86" name="Rectangle 6169">
            <a:extLst>
              <a:ext uri="{FF2B5EF4-FFF2-40B4-BE49-F238E27FC236}">
                <a16:creationId xmlns:a16="http://schemas.microsoft.com/office/drawing/2014/main" id="{26A90022-5417-4ECC-BC1A-3055E8A32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146" name="Picture 2" descr="Brexit: Economy. The UK's decision to leave the EU will have far-reaching  results on international trade. - hamburg.com">
            <a:extLst>
              <a:ext uri="{FF2B5EF4-FFF2-40B4-BE49-F238E27FC236}">
                <a16:creationId xmlns:a16="http://schemas.microsoft.com/office/drawing/2014/main" id="{F9A40B77-8685-8089-042C-8211273174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6" r="1" b="3049"/>
          <a:stretch/>
        </p:blipFill>
        <p:spPr bwMode="auto">
          <a:xfrm>
            <a:off x="486138" y="484783"/>
            <a:ext cx="11227442" cy="588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2" name="Rectangle 6171">
            <a:extLst>
              <a:ext uri="{FF2B5EF4-FFF2-40B4-BE49-F238E27FC236}">
                <a16:creationId xmlns:a16="http://schemas.microsoft.com/office/drawing/2014/main" id="{E60E9E22-B18F-41BA-B265-B5EC4E88A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C7C10-55C9-4167-203C-9DB45512A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chemeClr val="tx1"/>
                </a:solidFill>
              </a:rPr>
              <a:t>Basic impacts of leaving the EU.</a:t>
            </a:r>
            <a:br>
              <a:rPr lang="en-GB" sz="4100">
                <a:solidFill>
                  <a:schemeClr val="tx1"/>
                </a:solidFill>
              </a:rPr>
            </a:br>
            <a:endParaRPr lang="en-GB" sz="4100">
              <a:solidFill>
                <a:schemeClr val="tx1"/>
              </a:solidFill>
            </a:endParaRPr>
          </a:p>
        </p:txBody>
      </p:sp>
      <p:cxnSp>
        <p:nvCxnSpPr>
          <p:cNvPr id="6174" name="Straight Connector 6173">
            <a:extLst>
              <a:ext uri="{FF2B5EF4-FFF2-40B4-BE49-F238E27FC236}">
                <a16:creationId xmlns:a16="http://schemas.microsoft.com/office/drawing/2014/main" id="{197422B7-70DC-4B4A-A29D-3FEFBC52F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DB41E-B509-AC33-AA2E-9AB8FE91A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9601196" cy="3318936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Leaving the European single market.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More political autonomy at the cost of European influence.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Loss of European citizenship and data relating to EU citizens.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Impacts on foreign markets from Brexit.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(Prikhodko 2022)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6176" name="Group 6175">
            <a:extLst>
              <a:ext uri="{FF2B5EF4-FFF2-40B4-BE49-F238E27FC236}">
                <a16:creationId xmlns:a16="http://schemas.microsoft.com/office/drawing/2014/main" id="{8BB24324-5A4E-4C42-935B-753C3E59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56762" y="2"/>
            <a:ext cx="658368" cy="6856213"/>
            <a:chOff x="5756762" y="2"/>
            <a:chExt cx="658368" cy="6856213"/>
          </a:xfrm>
        </p:grpSpPr>
        <p:sp useBgFill="1">
          <p:nvSpPr>
            <p:cNvPr id="6187" name="Rounded Rectangle 24">
              <a:extLst>
                <a:ext uri="{FF2B5EF4-FFF2-40B4-BE49-F238E27FC236}">
                  <a16:creationId xmlns:a16="http://schemas.microsoft.com/office/drawing/2014/main" id="{08C64383-1D43-4B64-9FEE-83A353A01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63086" y="426382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178" name="Picture 6177">
              <a:extLst>
                <a:ext uri="{FF2B5EF4-FFF2-40B4-BE49-F238E27FC236}">
                  <a16:creationId xmlns:a16="http://schemas.microsoft.com/office/drawing/2014/main" id="{F3794BD8-B07A-436C-ABAE-C8332F2EE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sp useBgFill="1">
          <p:nvSpPr>
            <p:cNvPr id="6188" name="Rounded Rectangle 26">
              <a:extLst>
                <a:ext uri="{FF2B5EF4-FFF2-40B4-BE49-F238E27FC236}">
                  <a16:creationId xmlns:a16="http://schemas.microsoft.com/office/drawing/2014/main" id="{67CC6EE7-19BF-4297-B8A8-674EEFDB9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63086" y="5769570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180" name="Picture 6179">
              <a:extLst>
                <a:ext uri="{FF2B5EF4-FFF2-40B4-BE49-F238E27FC236}">
                  <a16:creationId xmlns:a16="http://schemas.microsoft.com/office/drawing/2014/main" id="{F7B947B7-61FC-4697-BB5C-F6A89C4E6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E4146BE7-5282-55E1-CDF6-FA5E2BCD43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1968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8755"/>
    </mc:Choice>
    <mc:Fallback>
      <p:transition spd="slow" advTm="118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C2A3-9AF6-8AE9-3099-2BC400CF4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400" dirty="0"/>
              <a:t>How Brexit impacted police collaboration within Europe?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24F34-7D1D-E4B9-EEBC-A80B7232B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 fontScale="85000" lnSpcReduction="20000"/>
          </a:bodyPr>
          <a:lstStyle/>
          <a:p>
            <a:pPr marL="168593" indent="-168593" algn="ctr" defTabSz="269748">
              <a:spcAft>
                <a:spcPts val="354"/>
              </a:spcAft>
            </a:pPr>
            <a:r>
              <a:rPr lang="en-GB" sz="1600" kern="1200" cap="none" dirty="0">
                <a:effectLst/>
                <a:latin typeface="+mn-lt"/>
                <a:ea typeface="+mn-ea"/>
                <a:cs typeface="+mn-cs"/>
              </a:rPr>
              <a:t>No longer members of Europol. </a:t>
            </a:r>
          </a:p>
          <a:p>
            <a:pPr marL="168593" indent="-168593" algn="ctr" defTabSz="269748">
              <a:spcAft>
                <a:spcPts val="354"/>
              </a:spcAft>
            </a:pPr>
            <a:endParaRPr lang="en-GB" sz="1600" dirty="0"/>
          </a:p>
          <a:p>
            <a:pPr marL="168593" indent="-168593" algn="ctr" defTabSz="269748">
              <a:spcAft>
                <a:spcPts val="354"/>
              </a:spcAft>
            </a:pPr>
            <a:r>
              <a:rPr lang="en-GB" sz="1600" kern="1200" cap="none" dirty="0">
                <a:effectLst/>
                <a:latin typeface="+mn-lt"/>
                <a:ea typeface="+mn-ea"/>
                <a:cs typeface="+mn-cs"/>
              </a:rPr>
              <a:t>What is Europol?</a:t>
            </a:r>
          </a:p>
          <a:p>
            <a:pPr marL="168593" indent="-168593" algn="ctr" defTabSz="269748">
              <a:spcAft>
                <a:spcPts val="354"/>
              </a:spcAft>
            </a:pPr>
            <a:endParaRPr lang="en-GB" sz="1600" dirty="0"/>
          </a:p>
          <a:p>
            <a:pPr marL="168593" indent="-168593" algn="ctr" defTabSz="269748">
              <a:spcAft>
                <a:spcPts val="354"/>
              </a:spcAft>
            </a:pPr>
            <a:r>
              <a:rPr lang="en-GB" sz="1600" kern="1200" cap="none" dirty="0">
                <a:effectLst/>
                <a:latin typeface="+mn-lt"/>
                <a:ea typeface="+mn-ea"/>
                <a:cs typeface="+mn-cs"/>
              </a:rPr>
              <a:t>How does this impact collaboration with the UK and EU?</a:t>
            </a:r>
          </a:p>
          <a:p>
            <a:pPr marL="168593" indent="-168593" algn="ctr" defTabSz="269748">
              <a:spcAft>
                <a:spcPts val="354"/>
              </a:spcAft>
            </a:pPr>
            <a:endParaRPr lang="en-GB" sz="1600" dirty="0"/>
          </a:p>
          <a:p>
            <a:pPr marL="168593" indent="-168593" algn="ctr" defTabSz="269748">
              <a:spcAft>
                <a:spcPts val="354"/>
              </a:spcAft>
            </a:pPr>
            <a:r>
              <a:rPr lang="en-GB" sz="1600" kern="1200" cap="none" dirty="0">
                <a:effectLst/>
                <a:latin typeface="+mn-lt"/>
                <a:ea typeface="+mn-ea"/>
                <a:cs typeface="+mn-cs"/>
              </a:rPr>
              <a:t>Is there any compromise for this loss? </a:t>
            </a:r>
          </a:p>
          <a:p>
            <a:pPr marL="168593" indent="-168593" algn="ctr" defTabSz="269748">
              <a:spcAft>
                <a:spcPts val="354"/>
              </a:spcAft>
            </a:pPr>
            <a:endParaRPr lang="en-GB" sz="1600" kern="1200" cap="none" dirty="0">
              <a:effectLst/>
              <a:latin typeface="+mn-lt"/>
              <a:ea typeface="+mn-ea"/>
              <a:cs typeface="+mn-cs"/>
            </a:endParaRPr>
          </a:p>
          <a:p>
            <a:pPr marL="168593" indent="-168593" algn="ctr" defTabSz="269748">
              <a:spcAft>
                <a:spcPts val="354"/>
              </a:spcAft>
            </a:pPr>
            <a:r>
              <a:rPr lang="en-GB" sz="1600" kern="1200" cap="none" dirty="0">
                <a:effectLst/>
                <a:latin typeface="+mn-lt"/>
                <a:ea typeface="+mn-ea"/>
                <a:cs typeface="+mn-cs"/>
              </a:rPr>
              <a:t>Does this harm every aspect of crime protection? Interpol.</a:t>
            </a:r>
          </a:p>
          <a:p>
            <a:pPr marL="0" indent="0" algn="ctr" defTabSz="269748">
              <a:spcAft>
                <a:spcPts val="354"/>
              </a:spcAft>
              <a:buNone/>
            </a:pPr>
            <a:endParaRPr lang="en-GB" sz="1600" dirty="0"/>
          </a:p>
          <a:p>
            <a:pPr marL="0" indent="0" algn="ctr" defTabSz="269748">
              <a:spcAft>
                <a:spcPts val="354"/>
              </a:spcAft>
              <a:buNone/>
            </a:pPr>
            <a:r>
              <a:rPr lang="en-GB" sz="1600" dirty="0"/>
              <a:t>(Coleman 2022)</a:t>
            </a:r>
            <a:endParaRPr lang="en-GB" sz="1500" dirty="0"/>
          </a:p>
          <a:p>
            <a:pPr marL="0" indent="0" algn="ctr" defTabSz="269748">
              <a:spcAft>
                <a:spcPts val="354"/>
              </a:spcAft>
              <a:buNone/>
            </a:pPr>
            <a:endParaRPr lang="en-GB" sz="1600" kern="1200" cap="none" dirty="0"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 descr="Europol History | Europol">
            <a:extLst>
              <a:ext uri="{FF2B5EF4-FFF2-40B4-BE49-F238E27FC236}">
                <a16:creationId xmlns:a16="http://schemas.microsoft.com/office/drawing/2014/main" id="{ABE939B4-5923-4F44-CB46-8A3D3CB035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8668" y="1890711"/>
            <a:ext cx="5469466" cy="3076574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Audio 60">
            <a:hlinkClick r:id="" action="ppaction://media"/>
            <a:extLst>
              <a:ext uri="{FF2B5EF4-FFF2-40B4-BE49-F238E27FC236}">
                <a16:creationId xmlns:a16="http://schemas.microsoft.com/office/drawing/2014/main" id="{CA2A660A-113C-E28A-7F7D-ECAF0704E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305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406"/>
    </mc:Choice>
    <mc:Fallback>
      <p:transition spd="slow" advTm="72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04492-B337-529D-FAE2-248BE1140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Can no longer utilise SIS </a:t>
            </a:r>
            <a:r>
              <a:rPr lang="en-GB" sz="4100" dirty="0" err="1"/>
              <a:t>ll</a:t>
            </a:r>
            <a:endParaRPr lang="en-GB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32B52-1DD0-50B8-F17F-8B94C264D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What is SIS </a:t>
            </a:r>
            <a:r>
              <a:rPr lang="en-GB" dirty="0" err="1"/>
              <a:t>ll</a:t>
            </a:r>
            <a:endParaRPr lang="en-GB" dirty="0"/>
          </a:p>
          <a:p>
            <a:endParaRPr lang="en-GB" dirty="0"/>
          </a:p>
          <a:p>
            <a:r>
              <a:rPr lang="en-GB" dirty="0"/>
              <a:t>Does this impact on data collection?</a:t>
            </a:r>
          </a:p>
          <a:p>
            <a:endParaRPr lang="en-GB" dirty="0"/>
          </a:p>
          <a:p>
            <a:r>
              <a:rPr lang="en-GB" dirty="0"/>
              <a:t>How does this impact immigration?</a:t>
            </a:r>
          </a:p>
          <a:p>
            <a:endParaRPr lang="en-GB" dirty="0"/>
          </a:p>
          <a:p>
            <a:r>
              <a:rPr lang="en-GB" dirty="0"/>
              <a:t>Is this problematic for the future?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(UK Parliament 2021)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6" descr="Schengen Information System | European Data Protection Supervisor">
            <a:extLst>
              <a:ext uri="{FF2B5EF4-FFF2-40B4-BE49-F238E27FC236}">
                <a16:creationId xmlns:a16="http://schemas.microsoft.com/office/drawing/2014/main" id="{C2FC4D70-071D-089B-B653-407252B5C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2683" y="2559392"/>
            <a:ext cx="3876801" cy="156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Audio 69">
            <a:hlinkClick r:id="" action="ppaction://media"/>
            <a:extLst>
              <a:ext uri="{FF2B5EF4-FFF2-40B4-BE49-F238E27FC236}">
                <a16:creationId xmlns:a16="http://schemas.microsoft.com/office/drawing/2014/main" id="{93E56EC0-A4AD-3A9D-AB31-9283416306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54505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286"/>
    </mc:Choice>
    <mc:Fallback>
      <p:transition spd="slow" advTm="692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197A-19D4-4686-A96E-2CA4D99FB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What are the current issues on collaboration?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C31E6-FF65-AC35-9020-CB4D2BA1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1496" y="2556932"/>
            <a:ext cx="6260114" cy="331893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European Parliamentary elections could vote to terminate British agreements.</a:t>
            </a:r>
          </a:p>
          <a:p>
            <a:endParaRPr lang="en-GB" dirty="0"/>
          </a:p>
          <a:p>
            <a:r>
              <a:rPr lang="en-GB" dirty="0"/>
              <a:t>Borders will likely become less secure, Immigration, Belfast and Gibraltar.</a:t>
            </a:r>
          </a:p>
          <a:p>
            <a:endParaRPr lang="en-GB" dirty="0"/>
          </a:p>
          <a:p>
            <a:r>
              <a:rPr lang="en-GB" dirty="0"/>
              <a:t>Communication between international agencies has become slower.</a:t>
            </a:r>
          </a:p>
          <a:p>
            <a:endParaRPr lang="en-GB" dirty="0"/>
          </a:p>
          <a:p>
            <a:r>
              <a:rPr lang="en-GB" dirty="0"/>
              <a:t>Are these serious issues?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(Danov 2020)</a:t>
            </a:r>
            <a:endParaRPr lang="en-GB" dirty="0"/>
          </a:p>
        </p:txBody>
      </p:sp>
      <p:pic>
        <p:nvPicPr>
          <p:cNvPr id="2054" name="Picture 6" descr="Home - European Police Committee">
            <a:extLst>
              <a:ext uri="{FF2B5EF4-FFF2-40B4-BE49-F238E27FC236}">
                <a16:creationId xmlns:a16="http://schemas.microsoft.com/office/drawing/2014/main" id="{CCC7A9E0-77ED-96C6-3903-6909F02F3B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6" r="3986" b="6"/>
          <a:stretch/>
        </p:blipFill>
        <p:spPr bwMode="auto">
          <a:xfrm>
            <a:off x="1450109" y="2387601"/>
            <a:ext cx="260927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Metropolitan Police - Wikidata">
            <a:extLst>
              <a:ext uri="{FF2B5EF4-FFF2-40B4-BE49-F238E27FC236}">
                <a16:creationId xmlns:a16="http://schemas.microsoft.com/office/drawing/2014/main" id="{2ED0AE80-672D-CCCF-EA72-AC77CC5B97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819"/>
          <a:stretch/>
        </p:blipFill>
        <p:spPr bwMode="auto">
          <a:xfrm>
            <a:off x="1257236" y="4530436"/>
            <a:ext cx="2743200" cy="154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Audio 2066">
            <a:hlinkClick r:id="" action="ppaction://media"/>
            <a:extLst>
              <a:ext uri="{FF2B5EF4-FFF2-40B4-BE49-F238E27FC236}">
                <a16:creationId xmlns:a16="http://schemas.microsoft.com/office/drawing/2014/main" id="{BEFA83D7-44C9-29AC-0CD7-A6B8327684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33431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761"/>
    </mc:Choice>
    <mc:Fallback>
      <p:transition spd="slow" advTm="88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6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8C1B6-841A-CF7D-7A6F-AB6F60F3D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2400" dirty="0"/>
              <a:t>European arrest warrants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3480-9B2D-AD39-22B8-729193F8E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90000"/>
              </a:lnSpc>
            </a:pPr>
            <a:r>
              <a:rPr lang="en-GB" sz="1200" dirty="0"/>
              <a:t>What are European arrest warrants?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  <a:p>
            <a:pPr algn="ctr">
              <a:lnSpc>
                <a:spcPct val="90000"/>
              </a:lnSpc>
            </a:pPr>
            <a:r>
              <a:rPr lang="en-GB" sz="1200" dirty="0"/>
              <a:t>Europe has no obligation to arrest British criminals. 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  <a:p>
            <a:pPr algn="ctr">
              <a:lnSpc>
                <a:spcPct val="90000"/>
              </a:lnSpc>
            </a:pPr>
            <a:r>
              <a:rPr lang="en-GB" sz="1200" dirty="0"/>
              <a:t>British criminals arrested in Europe will only serve EU offences. 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  <a:p>
            <a:pPr algn="ctr">
              <a:lnSpc>
                <a:spcPct val="90000"/>
              </a:lnSpc>
            </a:pPr>
            <a:r>
              <a:rPr lang="en-GB" sz="1200" dirty="0"/>
              <a:t>Information gathered doesn’t need to be shared with the UK.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  <a:p>
            <a:pPr algn="ctr">
              <a:lnSpc>
                <a:spcPct val="90000"/>
              </a:lnSpc>
            </a:pPr>
            <a:r>
              <a:rPr lang="en-GB" sz="1200" dirty="0"/>
              <a:t>Britain also has no obligations towards the EU in terms of offenders.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GB" sz="1200" dirty="0"/>
              <a:t>(Dawson 2020)</a:t>
            </a:r>
          </a:p>
          <a:p>
            <a:pPr algn="ctr">
              <a:lnSpc>
                <a:spcPct val="90000"/>
              </a:lnSpc>
            </a:pPr>
            <a:endParaRPr lang="en-GB" sz="1200" dirty="0"/>
          </a:p>
        </p:txBody>
      </p:sp>
      <p:pic>
        <p:nvPicPr>
          <p:cNvPr id="5122" name="Picture 2" descr="EU flag with scales of justice">
            <a:extLst>
              <a:ext uri="{FF2B5EF4-FFF2-40B4-BE49-F238E27FC236}">
                <a16:creationId xmlns:a16="http://schemas.microsoft.com/office/drawing/2014/main" id="{25B0BD9C-89FB-BA0B-C91E-1FC42BEE96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07" r="4572"/>
          <a:stretch/>
        </p:blipFill>
        <p:spPr bwMode="auto">
          <a:xfrm>
            <a:off x="5699095" y="982131"/>
            <a:ext cx="4908611" cy="4893735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A3A557F-A668-9906-9FBE-8A951E3C20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0057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704"/>
    </mc:Choice>
    <mc:Fallback>
      <p:transition spd="slow" advTm="83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01" name="Rectangle 6200">
            <a:extLst>
              <a:ext uri="{FF2B5EF4-FFF2-40B4-BE49-F238E27FC236}">
                <a16:creationId xmlns:a16="http://schemas.microsoft.com/office/drawing/2014/main" id="{B563BBAB-D99F-4387-92E0-31CEE4A77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03" name="Group 6202">
            <a:extLst>
              <a:ext uri="{FF2B5EF4-FFF2-40B4-BE49-F238E27FC236}">
                <a16:creationId xmlns:a16="http://schemas.microsoft.com/office/drawing/2014/main" id="{A28347C9-1BAC-4DB4-979F-9961974D7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6204" name="Rectangle 6203">
              <a:extLst>
                <a:ext uri="{FF2B5EF4-FFF2-40B4-BE49-F238E27FC236}">
                  <a16:creationId xmlns:a16="http://schemas.microsoft.com/office/drawing/2014/main" id="{ACDB5F81-17F6-41FB-98F9-D59B8E451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205" name="Group 6204">
              <a:extLst>
                <a:ext uri="{FF2B5EF4-FFF2-40B4-BE49-F238E27FC236}">
                  <a16:creationId xmlns:a16="http://schemas.microsoft.com/office/drawing/2014/main" id="{E3136D06-4F8F-469F-85C4-46D61735C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6206" name="Picture 6205">
                <a:extLst>
                  <a:ext uri="{FF2B5EF4-FFF2-40B4-BE49-F238E27FC236}">
                    <a16:creationId xmlns:a16="http://schemas.microsoft.com/office/drawing/2014/main" id="{F47D621C-7FFE-42AA-8B9E-7490E71092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6207" name="Rectangle 6206">
                <a:extLst>
                  <a:ext uri="{FF2B5EF4-FFF2-40B4-BE49-F238E27FC236}">
                    <a16:creationId xmlns:a16="http://schemas.microsoft.com/office/drawing/2014/main" id="{D1811DB7-2CED-4B9C-B62F-B0A8C60E4C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6208" name="Picture 6207">
                <a:extLst>
                  <a:ext uri="{FF2B5EF4-FFF2-40B4-BE49-F238E27FC236}">
                    <a16:creationId xmlns:a16="http://schemas.microsoft.com/office/drawing/2014/main" id="{A1506B71-CCAE-4982-9C0E-DAA3EB211D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6209" name="Picture 6208">
                <a:extLst>
                  <a:ext uri="{FF2B5EF4-FFF2-40B4-BE49-F238E27FC236}">
                    <a16:creationId xmlns:a16="http://schemas.microsoft.com/office/drawing/2014/main" id="{8B7CC64B-CE8B-4090-AF00-7723FE3876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231587-C134-4E3F-BA4F-68872C5D7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101" y="982132"/>
            <a:ext cx="6354633" cy="1303867"/>
          </a:xfrm>
        </p:spPr>
        <p:txBody>
          <a:bodyPr>
            <a:normAutofit/>
          </a:bodyPr>
          <a:lstStyle/>
          <a:p>
            <a:r>
              <a:rPr lang="en-GB" sz="4100"/>
              <a:t>European Investigation Order</a:t>
            </a:r>
          </a:p>
        </p:txBody>
      </p:sp>
      <p:cxnSp>
        <p:nvCxnSpPr>
          <p:cNvPr id="6211" name="Straight Connector 6210">
            <a:extLst>
              <a:ext uri="{FF2B5EF4-FFF2-40B4-BE49-F238E27FC236}">
                <a16:creationId xmlns:a16="http://schemas.microsoft.com/office/drawing/2014/main" id="{0D11F6E6-91B8-40B6-9C25-EF9C2D0EA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77057" y="2400639"/>
            <a:ext cx="57607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CD3AD-42AF-AC66-4DF0-71CF7F1FA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6380065" cy="3318936"/>
          </a:xfrm>
        </p:spPr>
        <p:txBody>
          <a:bodyPr>
            <a:normAutofit fontScale="77500" lnSpcReduction="20000"/>
          </a:bodyPr>
          <a:lstStyle/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r>
              <a:rPr lang="en-GB" kern="1200" cap="none" dirty="0">
                <a:effectLst/>
                <a:latin typeface="+mn-lt"/>
                <a:ea typeface="+mn-ea"/>
                <a:cs typeface="+mn-cs"/>
              </a:rPr>
              <a:t>What is the European Investigation order? </a:t>
            </a: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endParaRPr lang="en-GB" kern="1200" cap="none" dirty="0">
              <a:effectLst/>
              <a:latin typeface="+mn-lt"/>
              <a:ea typeface="+mn-ea"/>
              <a:cs typeface="+mn-cs"/>
            </a:endParaRP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r>
              <a:rPr lang="en-GB" kern="1200" cap="none" dirty="0">
                <a:effectLst/>
                <a:latin typeface="+mn-lt"/>
                <a:ea typeface="+mn-ea"/>
                <a:cs typeface="+mn-cs"/>
              </a:rPr>
              <a:t>How does Brexit effect this order. </a:t>
            </a: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endParaRPr lang="en-GB" kern="1200" cap="none" dirty="0">
              <a:effectLst/>
              <a:latin typeface="+mn-lt"/>
              <a:ea typeface="+mn-ea"/>
              <a:cs typeface="+mn-cs"/>
            </a:endParaRP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r>
              <a:rPr lang="en-GB" kern="1200" cap="none" dirty="0">
                <a:effectLst/>
                <a:latin typeface="+mn-lt"/>
                <a:ea typeface="+mn-ea"/>
                <a:cs typeface="+mn-cs"/>
              </a:rPr>
              <a:t>How does this further weaken collaboration? </a:t>
            </a: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endParaRPr lang="en-GB" kern="1200" cap="none" dirty="0">
              <a:effectLst/>
              <a:latin typeface="+mn-lt"/>
              <a:ea typeface="+mn-ea"/>
              <a:cs typeface="+mn-cs"/>
            </a:endParaRPr>
          </a:p>
          <a:p>
            <a:pPr marL="157163" indent="-157163" defTabSz="251460">
              <a:lnSpc>
                <a:spcPct val="90000"/>
              </a:lnSpc>
              <a:spcAft>
                <a:spcPts val="330"/>
              </a:spcAft>
            </a:pPr>
            <a:r>
              <a:rPr lang="en-GB" kern="1200" cap="none" dirty="0">
                <a:effectLst/>
                <a:latin typeface="+mn-lt"/>
                <a:ea typeface="+mn-ea"/>
                <a:cs typeface="+mn-cs"/>
              </a:rPr>
              <a:t>Is there a compromise? European Council 1959</a:t>
            </a:r>
          </a:p>
          <a:p>
            <a:pPr marL="0" indent="0" defTabSz="251460">
              <a:lnSpc>
                <a:spcPct val="90000"/>
              </a:lnSpc>
              <a:spcAft>
                <a:spcPts val="330"/>
              </a:spcAft>
              <a:buNone/>
            </a:pPr>
            <a:endParaRPr lang="en-GB" dirty="0"/>
          </a:p>
          <a:p>
            <a:pPr marL="0" indent="0" defTabSz="251460">
              <a:lnSpc>
                <a:spcPct val="90000"/>
              </a:lnSpc>
              <a:spcAft>
                <a:spcPts val="330"/>
              </a:spcAft>
              <a:buNone/>
            </a:pPr>
            <a:r>
              <a:rPr lang="en-GB" sz="2400" dirty="0"/>
              <a:t>(Home Office 2018)</a:t>
            </a:r>
          </a:p>
          <a:p>
            <a:pPr marL="0" indent="0" defTabSz="251460">
              <a:lnSpc>
                <a:spcPct val="90000"/>
              </a:lnSpc>
              <a:spcAft>
                <a:spcPts val="330"/>
              </a:spcAft>
              <a:buNone/>
            </a:pPr>
            <a:endParaRPr lang="en-GB" sz="2400" dirty="0"/>
          </a:p>
          <a:p>
            <a:pPr marL="0" indent="0" defTabSz="251460">
              <a:lnSpc>
                <a:spcPct val="90000"/>
              </a:lnSpc>
              <a:spcAft>
                <a:spcPts val="330"/>
              </a:spcAft>
              <a:buNone/>
            </a:pPr>
            <a:r>
              <a:rPr lang="en-GB" dirty="0"/>
              <a:t>(European Parliament 2018)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A6EF5F4C-5940-C057-2813-B5E927F676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01" r="-4" b="15614"/>
          <a:stretch/>
        </p:blipFill>
        <p:spPr bwMode="auto">
          <a:xfrm>
            <a:off x="8137325" y="1158024"/>
            <a:ext cx="2839277" cy="2066544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Directive 2014/41/EU Archives | International Lawyer Network - Legal Network">
            <a:extLst>
              <a:ext uri="{FF2B5EF4-FFF2-40B4-BE49-F238E27FC236}">
                <a16:creationId xmlns:a16="http://schemas.microsoft.com/office/drawing/2014/main" id="{5059937B-620F-F310-2CDB-996CC7DCF8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" b="3088"/>
          <a:stretch/>
        </p:blipFill>
        <p:spPr bwMode="auto">
          <a:xfrm>
            <a:off x="8135453" y="3631646"/>
            <a:ext cx="2843021" cy="2066544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24D43539-0AC0-6E6E-0BAF-5F31B9F1B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3845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872"/>
    </mc:Choice>
    <mc:Fallback>
      <p:transition spd="slow" advTm="94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2BB46-092E-61E1-D8A7-B1FE2FBC8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858" y="982132"/>
            <a:ext cx="4842190" cy="1350363"/>
          </a:xfrm>
        </p:spPr>
        <p:txBody>
          <a:bodyPr anchor="b">
            <a:normAutofit fontScale="90000"/>
          </a:bodyPr>
          <a:lstStyle/>
          <a:p>
            <a:r>
              <a:rPr lang="en-GB" sz="4100" dirty="0"/>
              <a:t>Does Britain still collaborate with the European Union?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20B02-D5CA-8CF3-DD1D-6C129D1EA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9693" y="2795701"/>
            <a:ext cx="4528947" cy="3495721"/>
          </a:xfrm>
        </p:spPr>
        <p:txBody>
          <a:bodyPr anchor="ctr">
            <a:normAutofit fontScale="55000" lnSpcReduction="20000"/>
          </a:bodyPr>
          <a:lstStyle/>
          <a:p>
            <a:r>
              <a:rPr lang="en-GB" sz="2000" dirty="0"/>
              <a:t>TCA agreement.</a:t>
            </a:r>
          </a:p>
          <a:p>
            <a:endParaRPr lang="en-GB" sz="2000" dirty="0"/>
          </a:p>
          <a:p>
            <a:r>
              <a:rPr lang="en-GB" sz="2000" dirty="0"/>
              <a:t>Lesion officers must be used to share information and evidence. </a:t>
            </a:r>
          </a:p>
          <a:p>
            <a:endParaRPr lang="en-GB" sz="2000" dirty="0"/>
          </a:p>
          <a:p>
            <a:r>
              <a:rPr lang="en-GB" sz="2000" dirty="0"/>
              <a:t>Data sharing is currently possible but can be revoked.</a:t>
            </a:r>
          </a:p>
          <a:p>
            <a:endParaRPr lang="en-GB" sz="2000" dirty="0"/>
          </a:p>
          <a:p>
            <a:r>
              <a:rPr lang="en-GB" sz="2000" dirty="0"/>
              <a:t>1957 Council of Europe could he amended to replace European arrest warrant.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(Shellaker 2023)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(Secretary of state for foreign, Commonwealth and Development Affairs 2021)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1030" name="Picture 6" descr="EU-UK talks: MEPs display unwavering support for the EU position | Nuacht |  Parlaimint na hEorpa">
            <a:extLst>
              <a:ext uri="{FF2B5EF4-FFF2-40B4-BE49-F238E27FC236}">
                <a16:creationId xmlns:a16="http://schemas.microsoft.com/office/drawing/2014/main" id="{C7A84F06-976C-8A0E-B592-CC0CD1F91C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3" r="26642" b="2"/>
          <a:stretch/>
        </p:blipFill>
        <p:spPr bwMode="auto">
          <a:xfrm>
            <a:off x="1256856" y="2837793"/>
            <a:ext cx="2489294" cy="287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ow British Parliament Works | HowStuffWorks">
            <a:extLst>
              <a:ext uri="{FF2B5EF4-FFF2-40B4-BE49-F238E27FC236}">
                <a16:creationId xmlns:a16="http://schemas.microsoft.com/office/drawing/2014/main" id="{20F8261D-3F17-7FA9-37BF-5A01B40A5F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" r="5" b="5"/>
          <a:stretch/>
        </p:blipFill>
        <p:spPr bwMode="auto">
          <a:xfrm>
            <a:off x="3825012" y="2837793"/>
            <a:ext cx="2405307" cy="137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rand design: a transparent EU parliament for Brussels">
            <a:extLst>
              <a:ext uri="{FF2B5EF4-FFF2-40B4-BE49-F238E27FC236}">
                <a16:creationId xmlns:a16="http://schemas.microsoft.com/office/drawing/2014/main" id="{3DEDE295-10F7-6DB2-2CFF-5855DEBFBF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78" r="-4" b="1821"/>
          <a:stretch/>
        </p:blipFill>
        <p:spPr bwMode="auto">
          <a:xfrm>
            <a:off x="3825012" y="4292566"/>
            <a:ext cx="2405307" cy="1422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5EDA4DE-A478-4545-F803-DC07C8E2CA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328948" t="-328948" r="-328948" b="-328948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2909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926"/>
    </mc:Choice>
    <mc:Fallback>
      <p:transition spd="slow" advTm="115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1" name="Rectangle 1060">
            <a:extLst>
              <a:ext uri="{FF2B5EF4-FFF2-40B4-BE49-F238E27FC236}">
                <a16:creationId xmlns:a16="http://schemas.microsoft.com/office/drawing/2014/main" id="{C9367BBE-1BCD-4C08-8822-9A9708CFF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63" name="Group 1062">
            <a:extLst>
              <a:ext uri="{FF2B5EF4-FFF2-40B4-BE49-F238E27FC236}">
                <a16:creationId xmlns:a16="http://schemas.microsoft.com/office/drawing/2014/main" id="{28ED2243-B029-4AE6-971E-F8837B2AF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064" name="Rectangle 1063">
              <a:extLst>
                <a:ext uri="{FF2B5EF4-FFF2-40B4-BE49-F238E27FC236}">
                  <a16:creationId xmlns:a16="http://schemas.microsoft.com/office/drawing/2014/main" id="{D59B5956-0FD8-4210-A340-EA1906751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65" name="Group 1064">
              <a:extLst>
                <a:ext uri="{FF2B5EF4-FFF2-40B4-BE49-F238E27FC236}">
                  <a16:creationId xmlns:a16="http://schemas.microsoft.com/office/drawing/2014/main" id="{6A569481-0F8D-40B8-AFF4-32327BB09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066" name="Picture 1065">
                <a:extLst>
                  <a:ext uri="{FF2B5EF4-FFF2-40B4-BE49-F238E27FC236}">
                    <a16:creationId xmlns:a16="http://schemas.microsoft.com/office/drawing/2014/main" id="{4D699497-DC13-44A1-A183-7E22B66938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067" name="Rectangle 1066">
                <a:extLst>
                  <a:ext uri="{FF2B5EF4-FFF2-40B4-BE49-F238E27FC236}">
                    <a16:creationId xmlns:a16="http://schemas.microsoft.com/office/drawing/2014/main" id="{CDBAD79F-FCB6-4DCE-936E-862352283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068" name="Picture 1067">
                <a:extLst>
                  <a:ext uri="{FF2B5EF4-FFF2-40B4-BE49-F238E27FC236}">
                    <a16:creationId xmlns:a16="http://schemas.microsoft.com/office/drawing/2014/main" id="{598B8DDE-9C21-4CB1-B681-4B1F7BD8D6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069" name="Picture 1068">
                <a:extLst>
                  <a:ext uri="{FF2B5EF4-FFF2-40B4-BE49-F238E27FC236}">
                    <a16:creationId xmlns:a16="http://schemas.microsoft.com/office/drawing/2014/main" id="{71AE243C-8484-4AF8-92B9-350951958E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A7131C-5E5B-E3F7-1037-919AC918F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Will these changes in collaboration impact Britain in the future?</a:t>
            </a:r>
          </a:p>
        </p:txBody>
      </p:sp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D856DDC7-67B6-4134-81F1-46B0EEDD5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78509-D3C2-4124-5CD8-9AF52AECC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Criminals could become harder to identify and arrest.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Market changes could lead to criminal methods of trade e.g. smuggling.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Loss of EU cooperation due to possible election.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UK could go against the EU’s legal system creating less cooperation.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Less European migration potentially leading loss of migrant workers.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(Winn 2022)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(Sargent 2023)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1028" name="Picture 4" descr="Ministers consider using volunteers to guard UK borders | Immigration and  asylum | The Guardian">
            <a:extLst>
              <a:ext uri="{FF2B5EF4-FFF2-40B4-BE49-F238E27FC236}">
                <a16:creationId xmlns:a16="http://schemas.microsoft.com/office/drawing/2014/main" id="{B26CB96C-0982-A1A2-05DD-CD62AD5D6E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81" r="12627" b="-1"/>
          <a:stretch/>
        </p:blipFill>
        <p:spPr bwMode="auto">
          <a:xfrm>
            <a:off x="6093447" y="821175"/>
            <a:ext cx="2584054" cy="24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3" name="Rectangle 1072">
            <a:extLst>
              <a:ext uri="{FF2B5EF4-FFF2-40B4-BE49-F238E27FC236}">
                <a16:creationId xmlns:a16="http://schemas.microsoft.com/office/drawing/2014/main" id="{EBA447FF-73AE-47C6-A742-0E00BCA17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New report exposes the militarised nature of British policing - Netpol">
            <a:extLst>
              <a:ext uri="{FF2B5EF4-FFF2-40B4-BE49-F238E27FC236}">
                <a16:creationId xmlns:a16="http://schemas.microsoft.com/office/drawing/2014/main" id="{1F8C8DB1-37E3-6B66-E8CB-E9BAB34A0B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86" r="17657" b="-3"/>
          <a:stretch/>
        </p:blipFill>
        <p:spPr bwMode="auto">
          <a:xfrm>
            <a:off x="8855486" y="821175"/>
            <a:ext cx="2510350" cy="24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in Blue Line Outdoor Quality Flag [Police] - MrFlag">
            <a:extLst>
              <a:ext uri="{FF2B5EF4-FFF2-40B4-BE49-F238E27FC236}">
                <a16:creationId xmlns:a16="http://schemas.microsoft.com/office/drawing/2014/main" id="{41418F37-624B-3C55-DB7D-821DF5AE90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31" r="-2" b="11785"/>
          <a:stretch/>
        </p:blipFill>
        <p:spPr bwMode="auto">
          <a:xfrm>
            <a:off x="6093448" y="3453833"/>
            <a:ext cx="5264080" cy="247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8922C25F-BA26-82D2-BEDD-8A74CB753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8947" t="-328947" r="-328947" b="-328947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4722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419"/>
    </mc:Choice>
    <mc:Fallback>
      <p:transition spd="slow" advTm="132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BF279-957D-DB8F-D7F7-8E756DCB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Conlcusion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55BE7-B52B-4E85-E19D-EE0F7EA62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Cooperation could increase as EU and UK relations increase.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Britain still maintains some benefits at the cost of its influence within Europe.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Policing is now more independent bringing more challenges and opportunities.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New markets may effect economy potentially leading to an increase in crime.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Loss of collaboration will cause much difficulty in the short and possibly long term.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2050" name="Picture 2" descr="TOPIC 1: WHAT IS THE EU? – RECONNECT">
            <a:extLst>
              <a:ext uri="{FF2B5EF4-FFF2-40B4-BE49-F238E27FC236}">
                <a16:creationId xmlns:a16="http://schemas.microsoft.com/office/drawing/2014/main" id="{F67D15CE-6F13-C2F9-9DAF-82FF2BAB50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8" r="6" b="6"/>
          <a:stretch/>
        </p:blipFill>
        <p:spPr bwMode="auto">
          <a:xfrm>
            <a:off x="8085026" y="2701180"/>
            <a:ext cx="2739728" cy="2852640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5686C90-84D0-9F11-F784-73946381E0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8948" t="-328948" r="-328948" b="-328948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5779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348"/>
    </mc:Choice>
    <mc:Fallback>
      <p:transition spd="slow" advTm="121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03036-EF9D-3830-B554-D3A91FB09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733B65-C5B9-A8B3-848A-C1828F7BE7D8}"/>
              </a:ext>
            </a:extLst>
          </p:cNvPr>
          <p:cNvSpPr txBox="1"/>
          <p:nvPr/>
        </p:nvSpPr>
        <p:spPr>
          <a:xfrm>
            <a:off x="590642" y="2449062"/>
            <a:ext cx="109465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Coleman, C (2022) </a:t>
            </a:r>
            <a:r>
              <a:rPr lang="en-GB" sz="1400" i="1" dirty="0"/>
              <a:t>Beyond Brexit: policing, law enforcement and security.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https://lordslibrary.parliament.uk/beyond-brexit-policing-law-enforcement-and-security/</a:t>
            </a:r>
            <a:r>
              <a:rPr lang="en-GB" sz="1400" dirty="0"/>
              <a:t> Accessed: 01/05/2023.</a:t>
            </a:r>
          </a:p>
          <a:p>
            <a:endParaRPr lang="en-GB" sz="1400" dirty="0"/>
          </a:p>
          <a:p>
            <a:r>
              <a:rPr lang="en-GB" sz="1400" dirty="0"/>
              <a:t>Danov, M (2020) </a:t>
            </a:r>
            <a:r>
              <a:rPr lang="en-GB" sz="1400" i="1" dirty="0"/>
              <a:t>Cross-border litigation: Evaluating the Brexit impact-a socio-legal model for data analysis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https://journals.sagepub.com/doi/full/10.1177/1023263X20904314</a:t>
            </a:r>
            <a:r>
              <a:rPr lang="en-GB" sz="1400" dirty="0"/>
              <a:t> Accessed: 01/05/2023.</a:t>
            </a:r>
          </a:p>
          <a:p>
            <a:endParaRPr lang="en-GB" sz="1400" dirty="0"/>
          </a:p>
          <a:p>
            <a:r>
              <a:rPr lang="en-GB" sz="1400" dirty="0"/>
              <a:t>European Parliament (2018) </a:t>
            </a:r>
            <a:r>
              <a:rPr lang="en-GB" sz="1400" i="1" dirty="0"/>
              <a:t>Histography of the European Parliament.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https://www.europarl.europa.eu/RegData/etudes/STUD/2018/630270/EPRS_STU(2018)630270_EN.pdf</a:t>
            </a:r>
            <a:r>
              <a:rPr lang="en-GB" sz="1400" dirty="0"/>
              <a:t> Accessed: 01/05/2023.</a:t>
            </a:r>
          </a:p>
          <a:p>
            <a:endParaRPr lang="en-GB" sz="1400" dirty="0"/>
          </a:p>
          <a:p>
            <a:r>
              <a:rPr lang="en-GB" sz="1400" dirty="0"/>
              <a:t>Dawson, J (2020) </a:t>
            </a:r>
            <a:r>
              <a:rPr lang="en-GB" sz="1400" i="1" dirty="0"/>
              <a:t>Brexit next steps: The Europe Arrest Warrant.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https://commonslibrary.parliament.uk/brexit-next-steps-the-european-arrest-warrant/</a:t>
            </a:r>
            <a:r>
              <a:rPr lang="en-GB" sz="1400" dirty="0"/>
              <a:t> Accessed: 04/05/2023. </a:t>
            </a:r>
          </a:p>
          <a:p>
            <a:endParaRPr lang="en-GB" sz="1400" dirty="0"/>
          </a:p>
          <a:p>
            <a:r>
              <a:rPr lang="en-GB" sz="1400" dirty="0"/>
              <a:t>Home Office (2018) </a:t>
            </a:r>
            <a:r>
              <a:rPr lang="en-GB" sz="1400" i="1" dirty="0"/>
              <a:t>European Investigation Orders. </a:t>
            </a:r>
            <a:r>
              <a:rPr lang="en-GB" sz="1400" dirty="0"/>
              <a:t>Available at: </a:t>
            </a:r>
            <a:r>
              <a:rPr lang="en-GB" sz="1400" dirty="0">
                <a:hlinkClick r:id="rId9"/>
              </a:rPr>
              <a:t>https://www.gov.uk/guidance/european-investigation-orders-requests</a:t>
            </a:r>
            <a:r>
              <a:rPr lang="en-GB" sz="1400" dirty="0"/>
              <a:t> Accessed: 01/05/2023.</a:t>
            </a:r>
          </a:p>
          <a:p>
            <a:endParaRPr lang="en-GB" sz="1400" dirty="0"/>
          </a:p>
          <a:p>
            <a:r>
              <a:rPr lang="en-GB" sz="1400" dirty="0"/>
              <a:t>HM Government (2022)</a:t>
            </a:r>
            <a:r>
              <a:rPr lang="en-GB" sz="1400" i="1" dirty="0"/>
              <a:t> The benefits of Brexit. </a:t>
            </a:r>
            <a:r>
              <a:rPr lang="en-GB" sz="1400" dirty="0"/>
              <a:t>Available at: </a:t>
            </a:r>
            <a:r>
              <a:rPr lang="en-GB" sz="1400" dirty="0">
                <a:hlinkClick r:id="rId10"/>
              </a:rPr>
              <a:t>https://www.gov.uk/government/publications/the-benefits-of-brexit</a:t>
            </a:r>
            <a:r>
              <a:rPr lang="en-GB" sz="1400" dirty="0"/>
              <a:t> Accessed: 06/05/2023.</a:t>
            </a:r>
          </a:p>
          <a:p>
            <a:endParaRPr lang="en-GB" sz="1400" dirty="0"/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1400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7C5DAA6-3C76-E629-95F6-FCD892B21E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328948" t="-328948" r="-328948" b="-328948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5915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6"/>
    </mc:Choice>
    <mc:Fallback>
      <p:transition spd="slow" advTm="3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76845-5C0A-C641-0924-BA4989BE6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C44C1-BA2E-03EF-A736-0449DD79E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43" y="2504429"/>
            <a:ext cx="10933424" cy="3721366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solidFill>
                  <a:schemeClr val="tx1"/>
                </a:solidFill>
              </a:rPr>
              <a:t>Prikhodko,O (2022) </a:t>
            </a:r>
            <a:r>
              <a:rPr lang="en-GB" sz="5600" i="1" dirty="0">
                <a:solidFill>
                  <a:schemeClr val="tx1"/>
                </a:solidFill>
              </a:rPr>
              <a:t>Brexit's implications on Transatlantic relationship. </a:t>
            </a:r>
            <a:r>
              <a:rPr lang="en-GB" sz="5600" dirty="0">
                <a:solidFill>
                  <a:schemeClr val="tx1"/>
                </a:solidFill>
              </a:rPr>
              <a:t>Available at: </a:t>
            </a:r>
            <a:r>
              <a:rPr lang="en-GB" sz="5600" dirty="0">
                <a:solidFill>
                  <a:schemeClr val="tx1"/>
                </a:solidFill>
                <a:hlinkClick r:id="rId4"/>
              </a:rPr>
              <a:t>https://www.ncbi.nlm.nih.gov/pmc/articles/PMC9244525/</a:t>
            </a:r>
            <a:r>
              <a:rPr lang="en-GB" sz="5600" dirty="0">
                <a:solidFill>
                  <a:schemeClr val="tx1"/>
                </a:solidFill>
              </a:rPr>
              <a:t> Accessed: 04.05/2023.</a:t>
            </a:r>
            <a:endParaRPr lang="en-GB" sz="5600" dirty="0"/>
          </a:p>
          <a:p>
            <a:r>
              <a:rPr lang="en-GB" sz="5600" dirty="0"/>
              <a:t>Shellaker, M (2023) </a:t>
            </a:r>
            <a:r>
              <a:rPr lang="en-GB" sz="5600" i="1" dirty="0"/>
              <a:t>UK-EU law enforcement cooperation post-Brexit: A UK law enforcement practitioner prospective. </a:t>
            </a:r>
            <a:r>
              <a:rPr lang="en-GB" sz="5600" dirty="0"/>
              <a:t>Available at: </a:t>
            </a:r>
            <a:r>
              <a:rPr lang="en-GB" sz="5600" dirty="0">
                <a:hlinkClick r:id="rId5"/>
              </a:rPr>
              <a:t>https://journals.sagepub.com/doi/10.1177/17488958231162520#:~:text=Consequently%2C%20Brexit%20has%20affected%20the,detrimental%20to%20effective%20police%20cooperation</a:t>
            </a:r>
            <a:r>
              <a:rPr lang="en-GB" sz="5600" dirty="0"/>
              <a:t> Accessed: 01/05/2023.</a:t>
            </a:r>
          </a:p>
          <a:p>
            <a:r>
              <a:rPr lang="en-GB" sz="5600" dirty="0"/>
              <a:t>Secretary of State for Foreign, Commonwealth Development and Affairs (2021) </a:t>
            </a:r>
            <a:r>
              <a:rPr lang="en-GB" sz="5600" i="1" dirty="0"/>
              <a:t>Trade and Cooperation Agreement. </a:t>
            </a:r>
            <a:r>
              <a:rPr lang="en-GB" sz="5600" dirty="0"/>
              <a:t>Available at: </a:t>
            </a:r>
            <a:r>
              <a:rPr lang="en-GB" sz="5600" dirty="0">
                <a:hlinkClick r:id="rId6"/>
              </a:rPr>
              <a:t>https://assets.publishing.service.gov.uk/government/uploads/system/uploads/attachment_data/file/982648/TS_8.2021_UK_EU_EAEC_Trade_and_Cooperation_Agreement.pdf</a:t>
            </a:r>
            <a:r>
              <a:rPr lang="en-GB" sz="5600" dirty="0"/>
              <a:t> Accessed: 01/05/2021.</a:t>
            </a:r>
          </a:p>
          <a:p>
            <a:r>
              <a:rPr lang="en-GB" sz="5600" dirty="0"/>
              <a:t>Sargent, K (2023) </a:t>
            </a:r>
            <a:r>
              <a:rPr lang="en-GB" sz="5600" i="1" dirty="0"/>
              <a:t>The labour markets impacts of Brexit: Migration and the European Union. </a:t>
            </a:r>
            <a:r>
              <a:rPr lang="en-GB" sz="5600" dirty="0"/>
              <a:t>Available at: </a:t>
            </a:r>
            <a:r>
              <a:rPr lang="en-GB" sz="5600" dirty="0">
                <a:hlinkClick r:id="rId7"/>
              </a:rPr>
              <a:t>https://www.sciencedirect.com/science/article/pii/S0264999323000081</a:t>
            </a:r>
            <a:r>
              <a:rPr lang="en-GB" sz="5600" dirty="0"/>
              <a:t> Accessed: 04/05/2023.</a:t>
            </a:r>
          </a:p>
          <a:p>
            <a:r>
              <a:rPr lang="en-GB" sz="5600" dirty="0"/>
              <a:t>UK Parliament (2021) </a:t>
            </a:r>
            <a:r>
              <a:rPr lang="en-GB" sz="5600" i="1" dirty="0"/>
              <a:t>Loss of access to EU policing data post-Brexit concerning, Lords Committee finds. </a:t>
            </a:r>
            <a:r>
              <a:rPr lang="en-GB" sz="5600" dirty="0"/>
              <a:t>Available at: </a:t>
            </a:r>
            <a:r>
              <a:rPr lang="en-GB" sz="5600" dirty="0">
                <a:hlinkClick r:id="rId8"/>
              </a:rPr>
              <a:t>https://committees.parliament.uk/committee/446/eu-security-and-justice-subcommittee/news/153155/loss-of-access-to-eu-policing-data-postbrexit-concerning-lords-committee-finds/</a:t>
            </a:r>
            <a:r>
              <a:rPr lang="en-GB" sz="5600" dirty="0"/>
              <a:t> Accessed: 05/05/2023.</a:t>
            </a:r>
          </a:p>
          <a:p>
            <a:r>
              <a:rPr lang="en-GB" sz="5600" dirty="0"/>
              <a:t>Winn, W (2022) </a:t>
            </a:r>
            <a:r>
              <a:rPr lang="en-GB" sz="5600" i="1" dirty="0"/>
              <a:t>Do of die? The UK, EU, and internal/ external security cooperation after Brexit. </a:t>
            </a:r>
            <a:r>
              <a:rPr lang="en-GB" sz="5600" dirty="0"/>
              <a:t>Available at: </a:t>
            </a:r>
            <a:r>
              <a:rPr lang="en-GB" sz="5600" dirty="0">
                <a:hlinkClick r:id="rId9"/>
              </a:rPr>
              <a:t>https://www.ncbi.nlm.nih.gov/pmc/articles/PMC7921827/</a:t>
            </a:r>
            <a:r>
              <a:rPr lang="en-GB" sz="5600" dirty="0"/>
              <a:t> Accessed: 04/05/2023.</a:t>
            </a:r>
            <a:endParaRPr lang="en-GB" sz="5600" i="1" dirty="0"/>
          </a:p>
          <a:p>
            <a:endParaRPr lang="en-GB" sz="56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6A8C973-6F57-415C-3E31-77D1FCBC99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8948" t="-328948" r="-328948" b="-328948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7819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3"/>
    </mc:Choice>
    <mc:Fallback>
      <p:transition spd="slow" advTm="1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572</TotalTime>
  <Words>1059</Words>
  <Application>Microsoft Office PowerPoint</Application>
  <PresentationFormat>Widescreen</PresentationFormat>
  <Paragraphs>149</Paragraphs>
  <Slides>14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Garamond</vt:lpstr>
      <vt:lpstr>Organic</vt:lpstr>
      <vt:lpstr>Transnational Policing and International collaboration following the UK’s withdrawal from the EU</vt:lpstr>
      <vt:lpstr>What will this presentation cover?</vt:lpstr>
      <vt:lpstr>What is Brexit?</vt:lpstr>
      <vt:lpstr>Basic impacts of leaving the EU. </vt:lpstr>
      <vt:lpstr>How Brexit impacted police collaboration within Europe?</vt:lpstr>
      <vt:lpstr>Can no longer utilise SIS ll</vt:lpstr>
      <vt:lpstr>What are the current issues on collaboration?</vt:lpstr>
      <vt:lpstr>European arrest warrants</vt:lpstr>
      <vt:lpstr>European Investigation Order</vt:lpstr>
      <vt:lpstr>Does Britain still collaborate with the European Union?</vt:lpstr>
      <vt:lpstr>Will these changes in collaboration impact Britain in the future?</vt:lpstr>
      <vt:lpstr>Conlcusion</vt:lpstr>
      <vt:lpstr>References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Transnational Policing and International collaboration following the UK’s withdrawal from the EU</dc:title>
  <dc:creator>British Legend</dc:creator>
  <cp:lastModifiedBy>British Legend</cp:lastModifiedBy>
  <cp:revision>38</cp:revision>
  <dcterms:created xsi:type="dcterms:W3CDTF">2023-04-20T14:16:58Z</dcterms:created>
  <dcterms:modified xsi:type="dcterms:W3CDTF">2023-05-12T14:08:55Z</dcterms:modified>
</cp:coreProperties>
</file>