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62" r:id="rId3"/>
    <p:sldId id="257" r:id="rId4"/>
    <p:sldId id="258" r:id="rId5"/>
    <p:sldId id="259" r:id="rId6"/>
    <p:sldId id="260" r:id="rId7"/>
    <p:sldId id="261" r:id="rId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D8345AF6-84D9-4AA2-9E46-D8DDA59E02C8}" v="1" dt="2026-09-14T12:54:49.88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100" d="100"/>
          <a:sy n="100" d="100"/>
        </p:scale>
        <p:origin x="72" y="21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microsoft.com/office/2015/10/relationships/revisionInfo" Target="revisionInfo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microsoft.com/office/2016/11/relationships/changesInfo" Target="changesInfos/changesInfo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avid Holley" userId="45123e1e-ac21-4ee3-b53e-8d97b4b34e1e" providerId="ADAL" clId="{EDA6ECDA-8E4D-4334-974E-AE2001485B30}"/>
    <pc:docChg chg="addSld modSld">
      <pc:chgData name="David Holley" userId="45123e1e-ac21-4ee3-b53e-8d97b4b34e1e" providerId="ADAL" clId="{EDA6ECDA-8E4D-4334-974E-AE2001485B30}" dt="2026-09-14T12:54:49.886" v="7"/>
      <pc:docMkLst>
        <pc:docMk/>
      </pc:docMkLst>
      <pc:sldChg chg="addSp delSp modSp new mod">
        <pc:chgData name="David Holley" userId="45123e1e-ac21-4ee3-b53e-8d97b4b34e1e" providerId="ADAL" clId="{EDA6ECDA-8E4D-4334-974E-AE2001485B30}" dt="2026-09-14T12:54:49.886" v="7"/>
        <pc:sldMkLst>
          <pc:docMk/>
          <pc:sldMk cId="2506584431" sldId="262"/>
        </pc:sldMkLst>
        <pc:spChg chg="mod">
          <ac:chgData name="David Holley" userId="45123e1e-ac21-4ee3-b53e-8d97b4b34e1e" providerId="ADAL" clId="{EDA6ECDA-8E4D-4334-974E-AE2001485B30}" dt="2026-09-14T12:54:04.626" v="6" actId="20577"/>
          <ac:spMkLst>
            <pc:docMk/>
            <pc:sldMk cId="2506584431" sldId="262"/>
            <ac:spMk id="2" creationId="{0DDEB035-37B8-1FF5-5FC9-4AEDE5A52F75}"/>
          </ac:spMkLst>
        </pc:spChg>
        <pc:spChg chg="del">
          <ac:chgData name="David Holley" userId="45123e1e-ac21-4ee3-b53e-8d97b4b34e1e" providerId="ADAL" clId="{EDA6ECDA-8E4D-4334-974E-AE2001485B30}" dt="2026-09-14T12:54:49.886" v="7"/>
          <ac:spMkLst>
            <pc:docMk/>
            <pc:sldMk cId="2506584431" sldId="262"/>
            <ac:spMk id="3" creationId="{9775C751-4AB3-FE82-D296-EF4C8B1AF9AF}"/>
          </ac:spMkLst>
        </pc:spChg>
        <pc:picChg chg="add mod">
          <ac:chgData name="David Holley" userId="45123e1e-ac21-4ee3-b53e-8d97b4b34e1e" providerId="ADAL" clId="{EDA6ECDA-8E4D-4334-974E-AE2001485B30}" dt="2026-09-14T12:54:49.886" v="7"/>
          <ac:picMkLst>
            <pc:docMk/>
            <pc:sldMk cId="2506584431" sldId="262"/>
            <ac:picMk id="4" creationId="{E0A37FA0-50D4-CD48-9C66-FCC76AEDD9C0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B81F91C4-875F-42B7-AA91-4E8E5A0EB653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C902DBC-1351-4B60-84D1-A5C9FAA4B91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7583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05BA06DC-953B-2ABE-1B08-8D777B24AB2F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A11721C2-357F-4767-80D6-B76C6AB7D5F7}" type="slidenum">
              <a:rPr lang="en-GB" altLang="en-US"/>
              <a:pPr/>
              <a:t>3</a:t>
            </a:fld>
            <a:endParaRPr lang="en-GB" altLang="en-US"/>
          </a:p>
        </p:txBody>
      </p:sp>
      <p:sp>
        <p:nvSpPr>
          <p:cNvPr id="789506" name="Rectangle 2">
            <a:extLst>
              <a:ext uri="{FF2B5EF4-FFF2-40B4-BE49-F238E27FC236}">
                <a16:creationId xmlns:a16="http://schemas.microsoft.com/office/drawing/2014/main" id="{E1C9961B-8B27-C64F-590C-9FC5AC940FA8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90488" y="744538"/>
            <a:ext cx="6616700" cy="3722687"/>
          </a:xfrm>
          <a:ln/>
        </p:spPr>
      </p:sp>
      <p:sp>
        <p:nvSpPr>
          <p:cNvPr id="789507" name="Rectangle 3">
            <a:extLst>
              <a:ext uri="{FF2B5EF4-FFF2-40B4-BE49-F238E27FC236}">
                <a16:creationId xmlns:a16="http://schemas.microsoft.com/office/drawing/2014/main" id="{EBD39DC5-7EC6-227C-B69B-C5739D3317FC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3F761278-49F2-034F-CB08-FA0586CF7099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93AF7B58-D853-4C01-A12F-4B28ACB8ECD1}" type="slidenum">
              <a:rPr lang="en-GB" altLang="en-US"/>
              <a:pPr/>
              <a:t>5</a:t>
            </a:fld>
            <a:endParaRPr lang="en-GB" altLang="en-US"/>
          </a:p>
        </p:txBody>
      </p:sp>
      <p:sp>
        <p:nvSpPr>
          <p:cNvPr id="1238018" name="Rectangle 2">
            <a:extLst>
              <a:ext uri="{FF2B5EF4-FFF2-40B4-BE49-F238E27FC236}">
                <a16:creationId xmlns:a16="http://schemas.microsoft.com/office/drawing/2014/main" id="{AC6D8D96-F7A9-D922-AB86-D9C0DD721C3D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38019" name="Rectangle 3">
            <a:extLst>
              <a:ext uri="{FF2B5EF4-FFF2-40B4-BE49-F238E27FC236}">
                <a16:creationId xmlns:a16="http://schemas.microsoft.com/office/drawing/2014/main" id="{9C6CC1A4-B3CA-AC1E-5D33-BDCAF9A8DB4F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7">
            <a:extLst>
              <a:ext uri="{FF2B5EF4-FFF2-40B4-BE49-F238E27FC236}">
                <a16:creationId xmlns:a16="http://schemas.microsoft.com/office/drawing/2014/main" id="{FF4851C0-3A91-D8F1-14B4-040989669ABA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>
          <a:ln/>
        </p:spPr>
        <p:txBody>
          <a:bodyPr/>
          <a:lstStyle/>
          <a:p>
            <a:fld id="{D90C6F71-6C27-4C91-84CD-B4AE563FD44A}" type="slidenum">
              <a:rPr lang="en-GB" altLang="en-US"/>
              <a:pPr/>
              <a:t>6</a:t>
            </a:fld>
            <a:endParaRPr lang="en-GB" altLang="en-US"/>
          </a:p>
        </p:txBody>
      </p:sp>
      <p:sp>
        <p:nvSpPr>
          <p:cNvPr id="1231874" name="Rectangle 2">
            <a:extLst>
              <a:ext uri="{FF2B5EF4-FFF2-40B4-BE49-F238E27FC236}">
                <a16:creationId xmlns:a16="http://schemas.microsoft.com/office/drawing/2014/main" id="{93B6FCF1-E295-C3B5-6193-905F6AC3E3C5}"/>
              </a:ext>
            </a:extLst>
          </p:cNvPr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231875" name="Rectangle 3">
            <a:extLst>
              <a:ext uri="{FF2B5EF4-FFF2-40B4-BE49-F238E27FC236}">
                <a16:creationId xmlns:a16="http://schemas.microsoft.com/office/drawing/2014/main" id="{7CF1CF6D-0EC2-AA10-CC93-6529509F5FA9}"/>
              </a:ext>
            </a:extLst>
          </p:cNvPr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endParaRPr lang="en-US" altLang="en-US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0158C3-4E48-29F6-A6BB-DB1A81CCE7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83E9B4F-6DE4-E0FB-5D7F-CEA1CEE919C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5B55D9F-269D-35BE-E4CB-78117D9C78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01B9B-2880-48CB-909A-BF8076AF8C34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D0E0269-BAE4-0072-F66F-D24F1932414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BAA3818-22F4-9964-38FD-577A0B442C5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E6C43-011F-466E-B123-F4A4E3BF7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2304808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1DF1B4-3786-69F9-6798-B5090CBDD2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CC4980-BACB-EE85-6057-81731A3885C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8FCA02A-2CB2-5231-6907-1BDDE7F3ACE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01B9B-2880-48CB-909A-BF8076AF8C34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E68627E-1018-1DFF-712D-809DD4CFB7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01A1269-1D05-37D6-6F07-859D73C027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E6C43-011F-466E-B123-F4A4E3BF7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1748677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D7249B-E311-3805-EC89-657EB6F6FD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BCAE3E-23BD-712C-2622-BC6D1B1441A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0D2CFD5-9F02-067A-D8CD-1C33E8A000F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01B9B-2880-48CB-909A-BF8076AF8C34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25D196B-BBA5-40B9-3C73-1AC8BC71C4E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C85F0B4-4604-2D58-37C9-6C335F7C45B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E6C43-011F-466E-B123-F4A4E3BF7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513337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1D97E4-B03D-9EF4-47C2-B48D3DB56E4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A25EAD0-C025-381B-699D-B5EDD57CC9D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C8BDCEA-630E-B39D-3FEF-721BD9D42E2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38866F0-81CF-D556-4682-DA9BBC1627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01B9B-2880-48CB-909A-BF8076AF8C34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D7B77D7-4DEE-D4C9-13B7-28D8F5BABD8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CA17252-7239-3109-E491-A416642C0BD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E6C43-011F-466E-B123-F4A4E3BF7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68659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2CCDF5-7174-A749-76AF-59EE088031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C2AAACC-5B6D-6B28-3171-C09FFFCB6C4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DEE3E7F-6BB0-BC36-DDC5-023C98CC053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1DE14860-0A8B-C08B-6AB3-F5C85E46E29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8E0CF62-C4EC-0C6D-DB24-EA199A39BFC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B88E32-53CD-1A61-2C04-3ADFDE380B7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01B9B-2880-48CB-909A-BF8076AF8C34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6DEA041C-909F-5611-70B8-DCE47E0C8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9F24443-1475-5F46-C1DC-EE091861DD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E6C43-011F-466E-B123-F4A4E3BF7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073797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511260-147E-C00D-B8CA-FC4BA2BF867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09E237A-140D-4356-4CC7-6C292901C5F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01B9B-2880-48CB-909A-BF8076AF8C34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2F61FE17-2C67-47A7-1D47-620010DAE42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3CDD104-D060-A348-BDA0-F0A638F04B0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E6C43-011F-466E-B123-F4A4E3BF7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958891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92CA9E86-94A5-7914-727B-E619CDD1D1D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01B9B-2880-48CB-909A-BF8076AF8C34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1ADC17E4-D3D6-E796-CE03-C3F70E5173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B8C8269D-14AC-A153-C571-74EBC8ACC94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E6C43-011F-466E-B123-F4A4E3BF7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0207142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CD5F56-ED97-D99B-EA0D-BA3CFB4468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806F8C-F729-0155-48C2-B7BCEEFBCBE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300F543-4B1A-045B-4FE1-25D732925F4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C36D8F8-3B06-28F0-312C-1E24DA69098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01B9B-2880-48CB-909A-BF8076AF8C34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058E330-30E9-D544-B518-80733DF991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B25DC2C-BF9D-BBC9-31BB-C0DE571605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E6C43-011F-466E-B123-F4A4E3BF7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07518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C5C14D-3CEA-AA81-6244-D6C7758C5F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17384E8E-315D-38EA-0A46-0533B6CB62A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53AFB70-DFFB-1ACA-A8A5-64F060A8DE7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B22DACB8-DA00-A5C4-0DB0-F52DD58610F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01B9B-2880-48CB-909A-BF8076AF8C34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8BD4A92-2DB8-231C-F5DE-8A16EB5AC75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956FB02-DEC4-A417-A449-C51781C2B89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E6C43-011F-466E-B123-F4A4E3BF7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027986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E911A96-4F8D-0765-F56A-442ADB1DFA7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A2EBBAC-19E8-343E-5303-DF6A5ECBBB8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CBF567-25FB-8CA8-6D0F-CC3ABF26FA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01B9B-2880-48CB-909A-BF8076AF8C34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301FBEA-0492-F458-97D8-2F2A2E38BA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82E061D-D4B7-3B01-0E9D-032AC5D29A1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E6C43-011F-466E-B123-F4A4E3BF7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0240103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FEB2CF9-057E-FAB3-0FEA-C8C91A564ED1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ECA97E59-5824-3F10-82FA-4C739B6E361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18A0785-EAFE-6E50-1FEA-5ED94F5470B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4801B9B-2880-48CB-909A-BF8076AF8C34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F2D5937-D764-F1CF-0FFA-C5B7C56DEB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6FD9FA1-54FA-40B1-418D-CE766C03A9B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A4E6C43-011F-466E-B123-F4A4E3BF7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5046633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7732B46-25A9-98CB-7997-DA620060FB4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1A31716-D632-6CA6-7C2F-E6FD35D5445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F39C4A-81BB-11DC-7CB5-C6293C1D41C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24801B9B-2880-48CB-909A-BF8076AF8C34}" type="datetimeFigureOut">
              <a:rPr lang="en-GB" smtClean="0"/>
              <a:t>14/09/2026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616B7BD-835A-BCB4-0AD5-6367633BCCE0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5FE6930-F3F2-CD32-3F84-8FF91BA572F6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6A4E6C43-011F-466E-B123-F4A4E3BF7BFF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728327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sv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e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BFB94E4-4E6C-FCEE-0DF9-D57802454B60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Components for Group Exercises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F7DE6FE-B390-1AC7-1283-F771F096679A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9426145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DDEB035-37B8-1FF5-5FC9-4AEDE5A52F7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Tracer</a:t>
            </a:r>
          </a:p>
        </p:txBody>
      </p:sp>
      <p:pic>
        <p:nvPicPr>
          <p:cNvPr id="4" name="Graphic 1">
            <a:extLst>
              <a:ext uri="{FF2B5EF4-FFF2-40B4-BE49-F238E27FC236}">
                <a16:creationId xmlns:a16="http://schemas.microsoft.com/office/drawing/2014/main" id="{E0A37FA0-50D4-CD48-9C66-FCC76AEDD9C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>
            <a:extLs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p:blipFill>
        <p:spPr>
          <a:xfrm>
            <a:off x="2228144" y="1825625"/>
            <a:ext cx="773571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0658443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3218" name="Rectangle 2">
            <a:extLst>
              <a:ext uri="{FF2B5EF4-FFF2-40B4-BE49-F238E27FC236}">
                <a16:creationId xmlns:a16="http://schemas.microsoft.com/office/drawing/2014/main" id="{91025BF5-2166-4CFA-C0B6-341E00B5BE06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317090" y="-107155"/>
            <a:ext cx="10515600" cy="1325563"/>
          </a:xfrm>
          <a:ln>
            <a:noFill/>
          </a:ln>
        </p:spPr>
        <p:txBody>
          <a:bodyPr/>
          <a:lstStyle/>
          <a:p>
            <a:r>
              <a:rPr lang="en-GB" altLang="en-US" sz="2400" dirty="0"/>
              <a:t>The Anatomy of an HE IM ER Shell</a:t>
            </a:r>
          </a:p>
        </p:txBody>
      </p:sp>
      <p:pic>
        <p:nvPicPr>
          <p:cNvPr id="393219" name="Picture 3">
            <a:extLst>
              <a:ext uri="{FF2B5EF4-FFF2-40B4-BE49-F238E27FC236}">
                <a16:creationId xmlns:a16="http://schemas.microsoft.com/office/drawing/2014/main" id="{5F3C2B80-A101-D0B5-42E4-FCD87E93A42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14538" y="1362075"/>
            <a:ext cx="7289800" cy="5048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393220" name="Group 4">
            <a:extLst>
              <a:ext uri="{FF2B5EF4-FFF2-40B4-BE49-F238E27FC236}">
                <a16:creationId xmlns:a16="http://schemas.microsoft.com/office/drawing/2014/main" id="{B63F7FB9-4402-37C0-1A41-74F07C1A49ED}"/>
              </a:ext>
            </a:extLst>
          </p:cNvPr>
          <p:cNvGrpSpPr>
            <a:grpSpLocks/>
          </p:cNvGrpSpPr>
          <p:nvPr/>
        </p:nvGrpSpPr>
        <p:grpSpPr bwMode="auto">
          <a:xfrm>
            <a:off x="2676526" y="1644651"/>
            <a:ext cx="1247775" cy="504825"/>
            <a:chOff x="1050" y="912"/>
            <a:chExt cx="786" cy="318"/>
          </a:xfrm>
        </p:grpSpPr>
        <p:sp>
          <p:nvSpPr>
            <p:cNvPr id="393221" name="Line 5">
              <a:extLst>
                <a:ext uri="{FF2B5EF4-FFF2-40B4-BE49-F238E27FC236}">
                  <a16:creationId xmlns:a16="http://schemas.microsoft.com/office/drawing/2014/main" id="{C6039E52-3465-53D5-76C9-6F5920B853E7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050" y="912"/>
              <a:ext cx="516" cy="318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393222" name="Line 6">
              <a:extLst>
                <a:ext uri="{FF2B5EF4-FFF2-40B4-BE49-F238E27FC236}">
                  <a16:creationId xmlns:a16="http://schemas.microsoft.com/office/drawing/2014/main" id="{31C5E3AE-664D-3446-6E40-B930150926E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560" y="915"/>
              <a:ext cx="276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400"/>
            </a:p>
          </p:txBody>
        </p:sp>
      </p:grpSp>
      <p:sp>
        <p:nvSpPr>
          <p:cNvPr id="393223" name="Text Box 7">
            <a:extLst>
              <a:ext uri="{FF2B5EF4-FFF2-40B4-BE49-F238E27FC236}">
                <a16:creationId xmlns:a16="http://schemas.microsoft.com/office/drawing/2014/main" id="{AF6BEED3-5A6E-18D4-2960-88E21A3A6DB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35414" y="1484314"/>
            <a:ext cx="1341437" cy="274637"/>
          </a:xfrm>
          <a:prstGeom prst="rect">
            <a:avLst/>
          </a:prstGeom>
          <a:noFill/>
          <a:ln w="12700">
            <a:noFill/>
            <a:prstDash val="sysDot"/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200" b="1"/>
              <a:t>Fuze</a:t>
            </a:r>
          </a:p>
        </p:txBody>
      </p:sp>
      <p:grpSp>
        <p:nvGrpSpPr>
          <p:cNvPr id="393224" name="Group 8">
            <a:extLst>
              <a:ext uri="{FF2B5EF4-FFF2-40B4-BE49-F238E27FC236}">
                <a16:creationId xmlns:a16="http://schemas.microsoft.com/office/drawing/2014/main" id="{EBD1C42F-6E04-669E-4FC7-AC0AD767ACB8}"/>
              </a:ext>
            </a:extLst>
          </p:cNvPr>
          <p:cNvGrpSpPr>
            <a:grpSpLocks/>
          </p:cNvGrpSpPr>
          <p:nvPr/>
        </p:nvGrpSpPr>
        <p:grpSpPr bwMode="auto">
          <a:xfrm>
            <a:off x="3463926" y="2044701"/>
            <a:ext cx="1247775" cy="504825"/>
            <a:chOff x="1050" y="912"/>
            <a:chExt cx="786" cy="318"/>
          </a:xfrm>
        </p:grpSpPr>
        <p:sp>
          <p:nvSpPr>
            <p:cNvPr id="393225" name="Line 9">
              <a:extLst>
                <a:ext uri="{FF2B5EF4-FFF2-40B4-BE49-F238E27FC236}">
                  <a16:creationId xmlns:a16="http://schemas.microsoft.com/office/drawing/2014/main" id="{12922488-B771-16C4-601B-50D261B90E0F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050" y="912"/>
              <a:ext cx="516" cy="318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393226" name="Line 10">
              <a:extLst>
                <a:ext uri="{FF2B5EF4-FFF2-40B4-BE49-F238E27FC236}">
                  <a16:creationId xmlns:a16="http://schemas.microsoft.com/office/drawing/2014/main" id="{44ADE98B-C283-766B-D990-76ABB50500F7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560" y="915"/>
              <a:ext cx="276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400"/>
            </a:p>
          </p:txBody>
        </p:sp>
      </p:grpSp>
      <p:sp>
        <p:nvSpPr>
          <p:cNvPr id="393227" name="Text Box 11">
            <a:extLst>
              <a:ext uri="{FF2B5EF4-FFF2-40B4-BE49-F238E27FC236}">
                <a16:creationId xmlns:a16="http://schemas.microsoft.com/office/drawing/2014/main" id="{C5865F4B-543B-225F-8CCF-C26ECE8AD6C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46614" y="1905000"/>
            <a:ext cx="3551237" cy="274638"/>
          </a:xfrm>
          <a:prstGeom prst="rect">
            <a:avLst/>
          </a:prstGeom>
          <a:noFill/>
          <a:ln w="12700">
            <a:noFill/>
            <a:prstDash val="sysDot"/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200" b="1"/>
              <a:t>Booster Pellet:  Pressed ROWANEX 3601</a:t>
            </a:r>
          </a:p>
        </p:txBody>
      </p:sp>
      <p:grpSp>
        <p:nvGrpSpPr>
          <p:cNvPr id="393229" name="Group 13">
            <a:extLst>
              <a:ext uri="{FF2B5EF4-FFF2-40B4-BE49-F238E27FC236}">
                <a16:creationId xmlns:a16="http://schemas.microsoft.com/office/drawing/2014/main" id="{EFF44506-F2D1-90BD-C4CA-28F81EA99669}"/>
              </a:ext>
            </a:extLst>
          </p:cNvPr>
          <p:cNvGrpSpPr>
            <a:grpSpLocks/>
          </p:cNvGrpSpPr>
          <p:nvPr/>
        </p:nvGrpSpPr>
        <p:grpSpPr bwMode="auto">
          <a:xfrm>
            <a:off x="7024689" y="3690939"/>
            <a:ext cx="1247775" cy="504825"/>
            <a:chOff x="1050" y="912"/>
            <a:chExt cx="786" cy="318"/>
          </a:xfrm>
        </p:grpSpPr>
        <p:sp>
          <p:nvSpPr>
            <p:cNvPr id="393230" name="Line 14">
              <a:extLst>
                <a:ext uri="{FF2B5EF4-FFF2-40B4-BE49-F238E27FC236}">
                  <a16:creationId xmlns:a16="http://schemas.microsoft.com/office/drawing/2014/main" id="{0243D2B2-A9F8-F3FA-5FB6-41E7C021169B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050" y="912"/>
              <a:ext cx="516" cy="318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393231" name="Line 15">
              <a:extLst>
                <a:ext uri="{FF2B5EF4-FFF2-40B4-BE49-F238E27FC236}">
                  <a16:creationId xmlns:a16="http://schemas.microsoft.com/office/drawing/2014/main" id="{B9E4A638-4761-524D-7E71-D2BE52BA1E69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560" y="915"/>
              <a:ext cx="276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400"/>
            </a:p>
          </p:txBody>
        </p:sp>
      </p:grpSp>
      <p:sp>
        <p:nvSpPr>
          <p:cNvPr id="393232" name="Text Box 16">
            <a:extLst>
              <a:ext uri="{FF2B5EF4-FFF2-40B4-BE49-F238E27FC236}">
                <a16:creationId xmlns:a16="http://schemas.microsoft.com/office/drawing/2014/main" id="{584A1EBB-FB15-9382-3EB0-2E3A24AA2A5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247063" y="3567114"/>
            <a:ext cx="1212850" cy="274637"/>
          </a:xfrm>
          <a:prstGeom prst="rect">
            <a:avLst/>
          </a:prstGeom>
          <a:noFill/>
          <a:ln w="12700">
            <a:noFill/>
            <a:prstDash val="sysDot"/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GB" altLang="en-US" sz="1200" b="1"/>
              <a:t>Shell Body</a:t>
            </a:r>
            <a:endParaRPr lang="en-GB" altLang="en-US" sz="1400" b="1"/>
          </a:p>
        </p:txBody>
      </p:sp>
      <p:grpSp>
        <p:nvGrpSpPr>
          <p:cNvPr id="393234" name="Group 18">
            <a:extLst>
              <a:ext uri="{FF2B5EF4-FFF2-40B4-BE49-F238E27FC236}">
                <a16:creationId xmlns:a16="http://schemas.microsoft.com/office/drawing/2014/main" id="{D6EC85E8-AB4C-5635-3876-7D63C58C6455}"/>
              </a:ext>
            </a:extLst>
          </p:cNvPr>
          <p:cNvGrpSpPr>
            <a:grpSpLocks/>
          </p:cNvGrpSpPr>
          <p:nvPr/>
        </p:nvGrpSpPr>
        <p:grpSpPr bwMode="auto">
          <a:xfrm>
            <a:off x="5019676" y="2619376"/>
            <a:ext cx="1247775" cy="504825"/>
            <a:chOff x="1050" y="912"/>
            <a:chExt cx="786" cy="318"/>
          </a:xfrm>
        </p:grpSpPr>
        <p:sp>
          <p:nvSpPr>
            <p:cNvPr id="393235" name="Line 19">
              <a:extLst>
                <a:ext uri="{FF2B5EF4-FFF2-40B4-BE49-F238E27FC236}">
                  <a16:creationId xmlns:a16="http://schemas.microsoft.com/office/drawing/2014/main" id="{374D62A5-8EF9-7B8B-62A7-79DD6B0F0753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050" y="912"/>
              <a:ext cx="516" cy="318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393236" name="Line 20">
              <a:extLst>
                <a:ext uri="{FF2B5EF4-FFF2-40B4-BE49-F238E27FC236}">
                  <a16:creationId xmlns:a16="http://schemas.microsoft.com/office/drawing/2014/main" id="{B45B5DCE-C900-0917-03D6-9C21DA9EA0CC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560" y="915"/>
              <a:ext cx="276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400"/>
            </a:p>
          </p:txBody>
        </p:sp>
      </p:grpSp>
      <p:sp>
        <p:nvSpPr>
          <p:cNvPr id="393237" name="Text Box 21">
            <a:extLst>
              <a:ext uri="{FF2B5EF4-FFF2-40B4-BE49-F238E27FC236}">
                <a16:creationId xmlns:a16="http://schemas.microsoft.com/office/drawing/2014/main" id="{616752B8-DA22-976F-3621-85F7EB6924E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24589" y="2489200"/>
            <a:ext cx="3551237" cy="274638"/>
          </a:xfrm>
          <a:prstGeom prst="rect">
            <a:avLst/>
          </a:prstGeom>
          <a:noFill/>
          <a:ln w="12700">
            <a:noFill/>
            <a:prstDash val="sysDot"/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200" b="1"/>
              <a:t>Flexible Liner</a:t>
            </a:r>
          </a:p>
        </p:txBody>
      </p:sp>
      <p:sp>
        <p:nvSpPr>
          <p:cNvPr id="393238" name="Line 22">
            <a:extLst>
              <a:ext uri="{FF2B5EF4-FFF2-40B4-BE49-F238E27FC236}">
                <a16:creationId xmlns:a16="http://schemas.microsoft.com/office/drawing/2014/main" id="{BEDE021F-768D-BCB8-767D-CFC1A5A05976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492876" y="5905501"/>
            <a:ext cx="1000125" cy="3333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oval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393239" name="Line 23">
            <a:extLst>
              <a:ext uri="{FF2B5EF4-FFF2-40B4-BE49-F238E27FC236}">
                <a16:creationId xmlns:a16="http://schemas.microsoft.com/office/drawing/2014/main" id="{FBAAAF3D-1B39-2F6B-D53B-9D145BC581EF}"/>
              </a:ext>
            </a:extLst>
          </p:cNvPr>
          <p:cNvSpPr>
            <a:spLocks noChangeShapeType="1"/>
          </p:cNvSpPr>
          <p:nvPr/>
        </p:nvSpPr>
        <p:spPr bwMode="auto">
          <a:xfrm>
            <a:off x="6067425" y="6232525"/>
            <a:ext cx="43815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393240" name="Text Box 24">
            <a:extLst>
              <a:ext uri="{FF2B5EF4-FFF2-40B4-BE49-F238E27FC236}">
                <a16:creationId xmlns:a16="http://schemas.microsoft.com/office/drawing/2014/main" id="{C56026B0-942C-0DC3-27D3-AAE85C3067E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906838" y="6080125"/>
            <a:ext cx="2203450" cy="274638"/>
          </a:xfrm>
          <a:prstGeom prst="rect">
            <a:avLst/>
          </a:prstGeom>
          <a:noFill/>
          <a:ln w="12700">
            <a:noFill/>
            <a:prstDash val="sysDot"/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r"/>
            <a:r>
              <a:rPr lang="en-GB" altLang="en-US" sz="1200" b="1"/>
              <a:t>Driving Band &amp; Obturator</a:t>
            </a:r>
            <a:endParaRPr lang="en-GB" altLang="en-US" sz="1400" b="1"/>
          </a:p>
        </p:txBody>
      </p:sp>
      <p:sp>
        <p:nvSpPr>
          <p:cNvPr id="393241" name="Line 25">
            <a:extLst>
              <a:ext uri="{FF2B5EF4-FFF2-40B4-BE49-F238E27FC236}">
                <a16:creationId xmlns:a16="http://schemas.microsoft.com/office/drawing/2014/main" id="{53122251-E895-2D37-E268-1BC90C37E4FF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708776" y="5540376"/>
            <a:ext cx="1000125" cy="3333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oval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393242" name="Line 26">
            <a:extLst>
              <a:ext uri="{FF2B5EF4-FFF2-40B4-BE49-F238E27FC236}">
                <a16:creationId xmlns:a16="http://schemas.microsoft.com/office/drawing/2014/main" id="{36D16FC2-2855-D111-4910-3D4FD1C2670D}"/>
              </a:ext>
            </a:extLst>
          </p:cNvPr>
          <p:cNvSpPr>
            <a:spLocks noChangeShapeType="1"/>
          </p:cNvSpPr>
          <p:nvPr/>
        </p:nvSpPr>
        <p:spPr bwMode="auto">
          <a:xfrm>
            <a:off x="6292850" y="5867400"/>
            <a:ext cx="43815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393243" name="Text Box 27">
            <a:extLst>
              <a:ext uri="{FF2B5EF4-FFF2-40B4-BE49-F238E27FC236}">
                <a16:creationId xmlns:a16="http://schemas.microsoft.com/office/drawing/2014/main" id="{57433DF7-A28F-9D99-0A81-9F09574F0058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103688" y="5734050"/>
            <a:ext cx="2203450" cy="274638"/>
          </a:xfrm>
          <a:prstGeom prst="rect">
            <a:avLst/>
          </a:prstGeom>
          <a:noFill/>
          <a:ln w="12700">
            <a:noFill/>
            <a:prstDash val="sysDot"/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r"/>
            <a:r>
              <a:rPr lang="en-GB" altLang="en-US" sz="1200" b="1"/>
              <a:t>Base Bleed Grain</a:t>
            </a:r>
            <a:endParaRPr lang="en-GB" altLang="en-US" sz="1400" b="1"/>
          </a:p>
        </p:txBody>
      </p:sp>
      <p:sp>
        <p:nvSpPr>
          <p:cNvPr id="393244" name="Line 28">
            <a:extLst>
              <a:ext uri="{FF2B5EF4-FFF2-40B4-BE49-F238E27FC236}">
                <a16:creationId xmlns:a16="http://schemas.microsoft.com/office/drawing/2014/main" id="{1A5827CA-1F99-C2EA-61CF-ADE0E42F6235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6819901" y="5260976"/>
            <a:ext cx="1000125" cy="3333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oval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393245" name="Line 29">
            <a:extLst>
              <a:ext uri="{FF2B5EF4-FFF2-40B4-BE49-F238E27FC236}">
                <a16:creationId xmlns:a16="http://schemas.microsoft.com/office/drawing/2014/main" id="{CEDC318E-EC7E-5BD7-86B3-32082C9217F9}"/>
              </a:ext>
            </a:extLst>
          </p:cNvPr>
          <p:cNvSpPr>
            <a:spLocks noChangeShapeType="1"/>
          </p:cNvSpPr>
          <p:nvPr/>
        </p:nvSpPr>
        <p:spPr bwMode="auto">
          <a:xfrm>
            <a:off x="6403975" y="5588000"/>
            <a:ext cx="43815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393246" name="Text Box 30">
            <a:extLst>
              <a:ext uri="{FF2B5EF4-FFF2-40B4-BE49-F238E27FC236}">
                <a16:creationId xmlns:a16="http://schemas.microsoft.com/office/drawing/2014/main" id="{D2FF4936-FA5F-8187-0D4E-84B86C40333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243388" y="5416550"/>
            <a:ext cx="2203450" cy="274638"/>
          </a:xfrm>
          <a:prstGeom prst="rect">
            <a:avLst/>
          </a:prstGeom>
          <a:noFill/>
          <a:ln w="12700">
            <a:noFill/>
            <a:prstDash val="sysDot"/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r"/>
            <a:r>
              <a:rPr lang="en-GB" altLang="en-US" sz="1200" b="1"/>
              <a:t>Igniter</a:t>
            </a:r>
            <a:endParaRPr lang="en-GB" altLang="en-US" sz="1400" b="1"/>
          </a:p>
        </p:txBody>
      </p:sp>
      <p:grpSp>
        <p:nvGrpSpPr>
          <p:cNvPr id="393247" name="Group 31">
            <a:extLst>
              <a:ext uri="{FF2B5EF4-FFF2-40B4-BE49-F238E27FC236}">
                <a16:creationId xmlns:a16="http://schemas.microsoft.com/office/drawing/2014/main" id="{1B222533-1B7E-F2CD-F601-F8F0DD8ADBEE}"/>
              </a:ext>
            </a:extLst>
          </p:cNvPr>
          <p:cNvGrpSpPr>
            <a:grpSpLocks/>
          </p:cNvGrpSpPr>
          <p:nvPr/>
        </p:nvGrpSpPr>
        <p:grpSpPr bwMode="auto">
          <a:xfrm>
            <a:off x="3432176" y="2279651"/>
            <a:ext cx="1247775" cy="504825"/>
            <a:chOff x="1050" y="912"/>
            <a:chExt cx="786" cy="318"/>
          </a:xfrm>
        </p:grpSpPr>
        <p:sp>
          <p:nvSpPr>
            <p:cNvPr id="393248" name="Line 32">
              <a:extLst>
                <a:ext uri="{FF2B5EF4-FFF2-40B4-BE49-F238E27FC236}">
                  <a16:creationId xmlns:a16="http://schemas.microsoft.com/office/drawing/2014/main" id="{526EDF9C-5744-8D95-DC90-8ED876250ED6}"/>
                </a:ext>
              </a:extLst>
            </p:cNvPr>
            <p:cNvSpPr>
              <a:spLocks noChangeShapeType="1"/>
            </p:cNvSpPr>
            <p:nvPr/>
          </p:nvSpPr>
          <p:spPr bwMode="auto">
            <a:xfrm flipH="1">
              <a:off x="1050" y="912"/>
              <a:ext cx="516" cy="318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oval" w="med" len="med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400"/>
            </a:p>
          </p:txBody>
        </p:sp>
        <p:sp>
          <p:nvSpPr>
            <p:cNvPr id="393249" name="Line 33">
              <a:extLst>
                <a:ext uri="{FF2B5EF4-FFF2-40B4-BE49-F238E27FC236}">
                  <a16:creationId xmlns:a16="http://schemas.microsoft.com/office/drawing/2014/main" id="{111F1DB0-CC64-6E5B-6108-C0AA7BCD64BA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1560" y="915"/>
              <a:ext cx="276" cy="0"/>
            </a:xfrm>
            <a:prstGeom prst="line">
              <a:avLst/>
            </a:prstGeom>
            <a:noFill/>
            <a:ln w="25400">
              <a:solidFill>
                <a:schemeClr val="tx1"/>
              </a:solidFill>
              <a:round/>
              <a:headEnd type="none" w="sm" len="sm"/>
              <a:tailEnd type="none" w="sm" len="sm"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400"/>
            </a:p>
          </p:txBody>
        </p:sp>
      </p:grpSp>
      <p:sp>
        <p:nvSpPr>
          <p:cNvPr id="393250" name="Text Box 34">
            <a:extLst>
              <a:ext uri="{FF2B5EF4-FFF2-40B4-BE49-F238E27FC236}">
                <a16:creationId xmlns:a16="http://schemas.microsoft.com/office/drawing/2014/main" id="{17DED935-E7A8-928A-F83C-26DD4836CB1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91063" y="2159000"/>
            <a:ext cx="1350962" cy="457200"/>
          </a:xfrm>
          <a:prstGeom prst="rect">
            <a:avLst/>
          </a:prstGeom>
          <a:noFill/>
          <a:ln w="12700">
            <a:noFill/>
            <a:prstDash val="sysDot"/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50000"/>
              </a:spcBef>
            </a:pPr>
            <a:r>
              <a:rPr lang="en-GB" altLang="en-US" sz="1200" b="1"/>
              <a:t>Aluminium / Steel Liner</a:t>
            </a:r>
          </a:p>
        </p:txBody>
      </p:sp>
      <p:sp>
        <p:nvSpPr>
          <p:cNvPr id="393251" name="Line 35">
            <a:extLst>
              <a:ext uri="{FF2B5EF4-FFF2-40B4-BE49-F238E27FC236}">
                <a16:creationId xmlns:a16="http://schemas.microsoft.com/office/drawing/2014/main" id="{B83BE53A-5F9C-76A1-EE92-EA3A3DC12947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4816476" y="4354514"/>
            <a:ext cx="1000125" cy="3333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oval" w="med" len="med"/>
            <a:tailEnd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393252" name="Line 36">
            <a:extLst>
              <a:ext uri="{FF2B5EF4-FFF2-40B4-BE49-F238E27FC236}">
                <a16:creationId xmlns:a16="http://schemas.microsoft.com/office/drawing/2014/main" id="{41413463-5B12-4E0C-A554-2E5D1939B959}"/>
              </a:ext>
            </a:extLst>
          </p:cNvPr>
          <p:cNvSpPr>
            <a:spLocks noChangeShapeType="1"/>
          </p:cNvSpPr>
          <p:nvPr/>
        </p:nvSpPr>
        <p:spPr bwMode="auto">
          <a:xfrm>
            <a:off x="4391025" y="4681538"/>
            <a:ext cx="438150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/>
          <a:lstStyle/>
          <a:p>
            <a:endParaRPr lang="en-GB" sz="1400"/>
          </a:p>
        </p:txBody>
      </p:sp>
      <p:sp>
        <p:nvSpPr>
          <p:cNvPr id="393253" name="Text Box 37">
            <a:extLst>
              <a:ext uri="{FF2B5EF4-FFF2-40B4-BE49-F238E27FC236}">
                <a16:creationId xmlns:a16="http://schemas.microsoft.com/office/drawing/2014/main" id="{E1E2AEC9-C759-3A1A-FAD5-8A0435E4517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566988" y="4508500"/>
            <a:ext cx="2203450" cy="276999"/>
          </a:xfrm>
          <a:prstGeom prst="rect">
            <a:avLst/>
          </a:prstGeom>
          <a:noFill/>
          <a:ln w="12700">
            <a:noFill/>
            <a:prstDash val="sysDot"/>
            <a:miter lim="800000"/>
            <a:headEnd type="none" w="sm" len="sm"/>
            <a:tailEnd type="none" w="sm" len="sm"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r>
              <a:rPr lang="en-GB" altLang="en-US" sz="1200" b="1"/>
              <a:t>CAST ROWANEX 1100 Filling</a:t>
            </a:r>
            <a:endParaRPr lang="en-GB" altLang="en-US" sz="1400" b="1"/>
          </a:p>
        </p:txBody>
      </p:sp>
      <p:sp>
        <p:nvSpPr>
          <p:cNvPr id="393254" name="Rectangle 38">
            <a:extLst>
              <a:ext uri="{FF2B5EF4-FFF2-40B4-BE49-F238E27FC236}">
                <a16:creationId xmlns:a16="http://schemas.microsoft.com/office/drawing/2014/main" id="{C83177B9-B64C-9B1F-7FA0-B04A812F9F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08213" y="908050"/>
            <a:ext cx="8064500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anchor="b"/>
          <a:lstStyle>
            <a:lvl1pPr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1800" b="0"/>
              <a:t>155mm L15 HE IM (Extended Range)</a:t>
            </a:r>
            <a:endParaRPr lang="en-GB" altLang="en-US" sz="1800"/>
          </a:p>
        </p:txBody>
      </p:sp>
    </p:spTree>
    <p:extLst>
      <p:ext uri="{BB962C8B-B14F-4D97-AF65-F5344CB8AC3E}">
        <p14:creationId xmlns:p14="http://schemas.microsoft.com/office/powerpoint/2010/main" val="3573350703"/>
      </p:ext>
    </p:extLst>
  </p:cSld>
  <p:clrMapOvr>
    <a:masterClrMapping/>
  </p:clrMapOvr>
  <p:transition>
    <p:wipe dir="r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2">
            <a:extLst>
              <a:ext uri="{FF2B5EF4-FFF2-40B4-BE49-F238E27FC236}">
                <a16:creationId xmlns:a16="http://schemas.microsoft.com/office/drawing/2014/main" id="{C222A187-8B3D-C2BB-42F6-EC8BC8A2B91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287594" y="173832"/>
            <a:ext cx="10515600" cy="1325563"/>
          </a:xfrm>
        </p:spPr>
        <p:txBody>
          <a:bodyPr/>
          <a:lstStyle/>
          <a:p>
            <a:r>
              <a:rPr lang="en-GB" altLang="en-US" sz="2400" dirty="0" err="1"/>
              <a:t>Fuze</a:t>
            </a:r>
            <a:br>
              <a:rPr lang="en-GB" altLang="en-US" sz="2400" dirty="0"/>
            </a:br>
            <a:endParaRPr lang="en-US" altLang="en-US" sz="2400" dirty="0"/>
          </a:p>
        </p:txBody>
      </p:sp>
      <p:pic>
        <p:nvPicPr>
          <p:cNvPr id="28675" name="Picture 4" descr="fuze_l106a4_sectioned_model">
            <a:extLst>
              <a:ext uri="{FF2B5EF4-FFF2-40B4-BE49-F238E27FC236}">
                <a16:creationId xmlns:a16="http://schemas.microsoft.com/office/drawing/2014/main" id="{98F1CA97-2D00-6B7F-62E0-34CB6F3B5B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5400000">
            <a:off x="3360335" y="-476013"/>
            <a:ext cx="5736800" cy="85835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959686149"/>
      </p:ext>
    </p:extLst>
  </p:cSld>
  <p:clrMapOvr>
    <a:masterClrMapping/>
  </p:clrMapOvr>
  <p:transition>
    <p:wipe dir="r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33570" name="Rectangle 2">
            <a:extLst>
              <a:ext uri="{FF2B5EF4-FFF2-40B4-BE49-F238E27FC236}">
                <a16:creationId xmlns:a16="http://schemas.microsoft.com/office/drawing/2014/main" id="{25AF842A-B6D7-DF5F-884C-061EDFD7E246}"/>
              </a:ext>
            </a:extLst>
          </p:cNvPr>
          <p:cNvSpPr>
            <a:spLocks noGrp="1" noChangeAspect="1" noChangeArrowheads="1"/>
          </p:cNvSpPr>
          <p:nvPr>
            <p:ph type="ctrTitle"/>
          </p:nvPr>
        </p:nvSpPr>
        <p:spPr>
          <a:xfrm>
            <a:off x="1566864" y="114300"/>
            <a:ext cx="3570287" cy="534988"/>
          </a:xfrm>
          <a:noFill/>
          <a:ln/>
        </p:spPr>
        <p:txBody>
          <a:bodyPr anchor="ctr"/>
          <a:lstStyle/>
          <a:p>
            <a:pPr algn="l"/>
            <a:r>
              <a:rPr lang="en-GB" altLang="en-US" sz="2000"/>
              <a:t>Cartridge Cases</a:t>
            </a:r>
          </a:p>
        </p:txBody>
      </p:sp>
      <p:grpSp>
        <p:nvGrpSpPr>
          <p:cNvPr id="1133571" name="Group 3">
            <a:extLst>
              <a:ext uri="{FF2B5EF4-FFF2-40B4-BE49-F238E27FC236}">
                <a16:creationId xmlns:a16="http://schemas.microsoft.com/office/drawing/2014/main" id="{EE8007B6-658A-AA95-EAF5-5586E6AFB2A5}"/>
              </a:ext>
            </a:extLst>
          </p:cNvPr>
          <p:cNvGrpSpPr>
            <a:grpSpLocks/>
          </p:cNvGrpSpPr>
          <p:nvPr/>
        </p:nvGrpSpPr>
        <p:grpSpPr bwMode="auto">
          <a:xfrm>
            <a:off x="8547100" y="2724150"/>
            <a:ext cx="1301750" cy="3735388"/>
            <a:chOff x="4424" y="1716"/>
            <a:chExt cx="820" cy="2353"/>
          </a:xfrm>
        </p:grpSpPr>
        <p:grpSp>
          <p:nvGrpSpPr>
            <p:cNvPr id="1133572" name="Group 4">
              <a:extLst>
                <a:ext uri="{FF2B5EF4-FFF2-40B4-BE49-F238E27FC236}">
                  <a16:creationId xmlns:a16="http://schemas.microsoft.com/office/drawing/2014/main" id="{B0A7970E-CF85-083B-6857-5198FC326890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4610" y="1716"/>
              <a:ext cx="504" cy="1877"/>
              <a:chOff x="4610" y="1716"/>
              <a:chExt cx="504" cy="1877"/>
            </a:xfrm>
          </p:grpSpPr>
          <p:sp>
            <p:nvSpPr>
              <p:cNvPr id="1133573" name="AutoShape 5">
                <a:extLst>
                  <a:ext uri="{FF2B5EF4-FFF2-40B4-BE49-F238E27FC236}">
                    <a16:creationId xmlns:a16="http://schemas.microsoft.com/office/drawing/2014/main" id="{C3AC7B21-AFB5-9E0A-6989-B3E1B40E7E1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3963" y="2443"/>
                <a:ext cx="1798" cy="462"/>
              </a:xfrm>
              <a:prstGeom prst="roundRect">
                <a:avLst>
                  <a:gd name="adj" fmla="val 16667"/>
                </a:avLst>
              </a:prstGeom>
              <a:gradFill rotWithShape="0">
                <a:gsLst>
                  <a:gs pos="0">
                    <a:srgbClr val="000000"/>
                  </a:gs>
                  <a:gs pos="100000">
                    <a:srgbClr val="FF6600"/>
                  </a:gs>
                </a:gsLst>
                <a:lin ang="5400000" scaled="1"/>
              </a:gradFill>
              <a:ln w="63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74" name="Freeform 6">
                <a:extLst>
                  <a:ext uri="{FF2B5EF4-FFF2-40B4-BE49-F238E27FC236}">
                    <a16:creationId xmlns:a16="http://schemas.microsoft.com/office/drawing/2014/main" id="{72B82B2F-C691-B540-CBE1-49D61BC0F4F1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5400000">
                <a:off x="3964" y="2444"/>
                <a:ext cx="1795" cy="504"/>
              </a:xfrm>
              <a:custGeom>
                <a:avLst/>
                <a:gdLst>
                  <a:gd name="T0" fmla="*/ 8166 w 8172"/>
                  <a:gd name="T1" fmla="*/ 1909 h 2288"/>
                  <a:gd name="T2" fmla="*/ 8166 w 8172"/>
                  <a:gd name="T3" fmla="*/ 1927 h 2288"/>
                  <a:gd name="T4" fmla="*/ 8165 w 8172"/>
                  <a:gd name="T5" fmla="*/ 1946 h 2288"/>
                  <a:gd name="T6" fmla="*/ 8160 w 8172"/>
                  <a:gd name="T7" fmla="*/ 1985 h 2288"/>
                  <a:gd name="T8" fmla="*/ 8138 w 8172"/>
                  <a:gd name="T9" fmla="*/ 2056 h 2288"/>
                  <a:gd name="T10" fmla="*/ 8104 w 8172"/>
                  <a:gd name="T11" fmla="*/ 2120 h 2288"/>
                  <a:gd name="T12" fmla="*/ 8056 w 8172"/>
                  <a:gd name="T13" fmla="*/ 2177 h 2288"/>
                  <a:gd name="T14" fmla="*/ 8001 w 8172"/>
                  <a:gd name="T15" fmla="*/ 2222 h 2288"/>
                  <a:gd name="T16" fmla="*/ 7936 w 8172"/>
                  <a:gd name="T17" fmla="*/ 2257 h 2288"/>
                  <a:gd name="T18" fmla="*/ 7866 w 8172"/>
                  <a:gd name="T19" fmla="*/ 2279 h 2288"/>
                  <a:gd name="T20" fmla="*/ 7827 w 8172"/>
                  <a:gd name="T21" fmla="*/ 2285 h 2288"/>
                  <a:gd name="T22" fmla="*/ 7809 w 8172"/>
                  <a:gd name="T23" fmla="*/ 2286 h 2288"/>
                  <a:gd name="T24" fmla="*/ 7788 w 8172"/>
                  <a:gd name="T25" fmla="*/ 2287 h 2288"/>
                  <a:gd name="T26" fmla="*/ 7787 w 8172"/>
                  <a:gd name="T27" fmla="*/ 2288 h 2288"/>
                  <a:gd name="T28" fmla="*/ 0 w 8172"/>
                  <a:gd name="T29" fmla="*/ 2288 h 2288"/>
                  <a:gd name="T30" fmla="*/ 0 w 8172"/>
                  <a:gd name="T31" fmla="*/ 2098 h 2288"/>
                  <a:gd name="T32" fmla="*/ 7787 w 8172"/>
                  <a:gd name="T33" fmla="*/ 2098 h 2288"/>
                  <a:gd name="T34" fmla="*/ 7858 w 8172"/>
                  <a:gd name="T35" fmla="*/ 2083 h 2288"/>
                  <a:gd name="T36" fmla="*/ 7919 w 8172"/>
                  <a:gd name="T37" fmla="*/ 2041 h 2288"/>
                  <a:gd name="T38" fmla="*/ 7960 w 8172"/>
                  <a:gd name="T39" fmla="*/ 1982 h 2288"/>
                  <a:gd name="T40" fmla="*/ 7977 w 8172"/>
                  <a:gd name="T41" fmla="*/ 1908 h 2288"/>
                  <a:gd name="T42" fmla="*/ 7982 w 8172"/>
                  <a:gd name="T43" fmla="*/ 1904 h 2288"/>
                  <a:gd name="T44" fmla="*/ 7982 w 8172"/>
                  <a:gd name="T45" fmla="*/ 384 h 2288"/>
                  <a:gd name="T46" fmla="*/ 7982 w 8172"/>
                  <a:gd name="T47" fmla="*/ 379 h 2288"/>
                  <a:gd name="T48" fmla="*/ 7982 w 8172"/>
                  <a:gd name="T49" fmla="*/ 361 h 2288"/>
                  <a:gd name="T50" fmla="*/ 7979 w 8172"/>
                  <a:gd name="T51" fmla="*/ 343 h 2288"/>
                  <a:gd name="T52" fmla="*/ 7967 w 8172"/>
                  <a:gd name="T53" fmla="*/ 308 h 2288"/>
                  <a:gd name="T54" fmla="*/ 7925 w 8172"/>
                  <a:gd name="T55" fmla="*/ 247 h 2288"/>
                  <a:gd name="T56" fmla="*/ 7866 w 8172"/>
                  <a:gd name="T57" fmla="*/ 207 h 2288"/>
                  <a:gd name="T58" fmla="*/ 7792 w 8172"/>
                  <a:gd name="T59" fmla="*/ 189 h 2288"/>
                  <a:gd name="T60" fmla="*/ 5 w 8172"/>
                  <a:gd name="T61" fmla="*/ 189 h 2288"/>
                  <a:gd name="T62" fmla="*/ 5 w 8172"/>
                  <a:gd name="T63" fmla="*/ 0 h 2288"/>
                  <a:gd name="T64" fmla="*/ 7792 w 8172"/>
                  <a:gd name="T65" fmla="*/ 0 h 2288"/>
                  <a:gd name="T66" fmla="*/ 7793 w 8172"/>
                  <a:gd name="T67" fmla="*/ 1 h 2288"/>
                  <a:gd name="T68" fmla="*/ 7811 w 8172"/>
                  <a:gd name="T69" fmla="*/ 1 h 2288"/>
                  <a:gd name="T70" fmla="*/ 7830 w 8172"/>
                  <a:gd name="T71" fmla="*/ 2 h 2288"/>
                  <a:gd name="T72" fmla="*/ 7869 w 8172"/>
                  <a:gd name="T73" fmla="*/ 7 h 2288"/>
                  <a:gd name="T74" fmla="*/ 7940 w 8172"/>
                  <a:gd name="T75" fmla="*/ 28 h 2288"/>
                  <a:gd name="T76" fmla="*/ 8004 w 8172"/>
                  <a:gd name="T77" fmla="*/ 62 h 2288"/>
                  <a:gd name="T78" fmla="*/ 8061 w 8172"/>
                  <a:gd name="T79" fmla="*/ 110 h 2288"/>
                  <a:gd name="T80" fmla="*/ 8106 w 8172"/>
                  <a:gd name="T81" fmla="*/ 165 h 2288"/>
                  <a:gd name="T82" fmla="*/ 8141 w 8172"/>
                  <a:gd name="T83" fmla="*/ 230 h 2288"/>
                  <a:gd name="T84" fmla="*/ 8163 w 8172"/>
                  <a:gd name="T85" fmla="*/ 301 h 2288"/>
                  <a:gd name="T86" fmla="*/ 8169 w 8172"/>
                  <a:gd name="T87" fmla="*/ 339 h 2288"/>
                  <a:gd name="T88" fmla="*/ 8170 w 8172"/>
                  <a:gd name="T89" fmla="*/ 357 h 2288"/>
                  <a:gd name="T90" fmla="*/ 8171 w 8172"/>
                  <a:gd name="T91" fmla="*/ 378 h 2288"/>
                  <a:gd name="T92" fmla="*/ 8172 w 8172"/>
                  <a:gd name="T93" fmla="*/ 384 h 2288"/>
                  <a:gd name="T94" fmla="*/ 8172 w 8172"/>
                  <a:gd name="T95" fmla="*/ 1904 h 2288"/>
                  <a:gd name="T96" fmla="*/ 8166 w 8172"/>
                  <a:gd name="T97" fmla="*/ 1909 h 228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</a:cxnLst>
                <a:rect l="0" t="0" r="r" b="b"/>
                <a:pathLst>
                  <a:path w="8172" h="2288">
                    <a:moveTo>
                      <a:pt x="8166" y="1909"/>
                    </a:moveTo>
                    <a:lnTo>
                      <a:pt x="8166" y="1927"/>
                    </a:lnTo>
                    <a:lnTo>
                      <a:pt x="8165" y="1946"/>
                    </a:lnTo>
                    <a:lnTo>
                      <a:pt x="8160" y="1985"/>
                    </a:lnTo>
                    <a:lnTo>
                      <a:pt x="8138" y="2056"/>
                    </a:lnTo>
                    <a:lnTo>
                      <a:pt x="8104" y="2120"/>
                    </a:lnTo>
                    <a:lnTo>
                      <a:pt x="8056" y="2177"/>
                    </a:lnTo>
                    <a:lnTo>
                      <a:pt x="8001" y="2222"/>
                    </a:lnTo>
                    <a:lnTo>
                      <a:pt x="7936" y="2257"/>
                    </a:lnTo>
                    <a:lnTo>
                      <a:pt x="7866" y="2279"/>
                    </a:lnTo>
                    <a:lnTo>
                      <a:pt x="7827" y="2285"/>
                    </a:lnTo>
                    <a:lnTo>
                      <a:pt x="7809" y="2286"/>
                    </a:lnTo>
                    <a:lnTo>
                      <a:pt x="7788" y="2287"/>
                    </a:lnTo>
                    <a:lnTo>
                      <a:pt x="7787" y="2288"/>
                    </a:lnTo>
                    <a:lnTo>
                      <a:pt x="0" y="2288"/>
                    </a:lnTo>
                    <a:lnTo>
                      <a:pt x="0" y="2098"/>
                    </a:lnTo>
                    <a:lnTo>
                      <a:pt x="7787" y="2098"/>
                    </a:lnTo>
                    <a:lnTo>
                      <a:pt x="7858" y="2083"/>
                    </a:lnTo>
                    <a:lnTo>
                      <a:pt x="7919" y="2041"/>
                    </a:lnTo>
                    <a:lnTo>
                      <a:pt x="7960" y="1982"/>
                    </a:lnTo>
                    <a:lnTo>
                      <a:pt x="7977" y="1908"/>
                    </a:lnTo>
                    <a:lnTo>
                      <a:pt x="7982" y="1904"/>
                    </a:lnTo>
                    <a:lnTo>
                      <a:pt x="7982" y="384"/>
                    </a:lnTo>
                    <a:lnTo>
                      <a:pt x="7982" y="379"/>
                    </a:lnTo>
                    <a:lnTo>
                      <a:pt x="7982" y="361"/>
                    </a:lnTo>
                    <a:lnTo>
                      <a:pt x="7979" y="343"/>
                    </a:lnTo>
                    <a:lnTo>
                      <a:pt x="7967" y="308"/>
                    </a:lnTo>
                    <a:lnTo>
                      <a:pt x="7925" y="247"/>
                    </a:lnTo>
                    <a:lnTo>
                      <a:pt x="7866" y="207"/>
                    </a:lnTo>
                    <a:lnTo>
                      <a:pt x="7792" y="189"/>
                    </a:lnTo>
                    <a:lnTo>
                      <a:pt x="5" y="189"/>
                    </a:lnTo>
                    <a:lnTo>
                      <a:pt x="5" y="0"/>
                    </a:lnTo>
                    <a:lnTo>
                      <a:pt x="7792" y="0"/>
                    </a:lnTo>
                    <a:lnTo>
                      <a:pt x="7793" y="1"/>
                    </a:lnTo>
                    <a:lnTo>
                      <a:pt x="7811" y="1"/>
                    </a:lnTo>
                    <a:lnTo>
                      <a:pt x="7830" y="2"/>
                    </a:lnTo>
                    <a:lnTo>
                      <a:pt x="7869" y="7"/>
                    </a:lnTo>
                    <a:lnTo>
                      <a:pt x="7940" y="28"/>
                    </a:lnTo>
                    <a:lnTo>
                      <a:pt x="8004" y="62"/>
                    </a:lnTo>
                    <a:lnTo>
                      <a:pt x="8061" y="110"/>
                    </a:lnTo>
                    <a:lnTo>
                      <a:pt x="8106" y="165"/>
                    </a:lnTo>
                    <a:lnTo>
                      <a:pt x="8141" y="230"/>
                    </a:lnTo>
                    <a:lnTo>
                      <a:pt x="8163" y="301"/>
                    </a:lnTo>
                    <a:lnTo>
                      <a:pt x="8169" y="339"/>
                    </a:lnTo>
                    <a:lnTo>
                      <a:pt x="8170" y="357"/>
                    </a:lnTo>
                    <a:lnTo>
                      <a:pt x="8171" y="378"/>
                    </a:lnTo>
                    <a:lnTo>
                      <a:pt x="8172" y="384"/>
                    </a:lnTo>
                    <a:lnTo>
                      <a:pt x="8172" y="1904"/>
                    </a:lnTo>
                    <a:lnTo>
                      <a:pt x="8166" y="1909"/>
                    </a:lnTo>
                    <a:close/>
                  </a:path>
                </a:pathLst>
              </a:custGeom>
              <a:solidFill>
                <a:srgbClr val="FF6600"/>
              </a:solidFill>
              <a:ln w="635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 sz="1200"/>
              </a:p>
            </p:txBody>
          </p:sp>
          <p:sp>
            <p:nvSpPr>
              <p:cNvPr id="1133575" name="Freeform 7">
                <a:extLst>
                  <a:ext uri="{FF2B5EF4-FFF2-40B4-BE49-F238E27FC236}">
                    <a16:creationId xmlns:a16="http://schemas.microsoft.com/office/drawing/2014/main" id="{531DF885-1EED-9F3B-215A-D634337AC2DE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5400000">
                <a:off x="4820" y="3300"/>
                <a:ext cx="85" cy="417"/>
              </a:xfrm>
              <a:custGeom>
                <a:avLst/>
                <a:gdLst>
                  <a:gd name="T0" fmla="*/ 0 w 382"/>
                  <a:gd name="T1" fmla="*/ 190 h 1898"/>
                  <a:gd name="T2" fmla="*/ 0 w 382"/>
                  <a:gd name="T3" fmla="*/ 1710 h 1898"/>
                  <a:gd name="T4" fmla="*/ 2 w 382"/>
                  <a:gd name="T5" fmla="*/ 1709 h 1898"/>
                  <a:gd name="T6" fmla="*/ 17 w 382"/>
                  <a:gd name="T7" fmla="*/ 1791 h 1898"/>
                  <a:gd name="T8" fmla="*/ 60 w 382"/>
                  <a:gd name="T9" fmla="*/ 1850 h 1898"/>
                  <a:gd name="T10" fmla="*/ 121 w 382"/>
                  <a:gd name="T11" fmla="*/ 1886 h 1898"/>
                  <a:gd name="T12" fmla="*/ 192 w 382"/>
                  <a:gd name="T13" fmla="*/ 1898 h 1898"/>
                  <a:gd name="T14" fmla="*/ 260 w 382"/>
                  <a:gd name="T15" fmla="*/ 1888 h 1898"/>
                  <a:gd name="T16" fmla="*/ 322 w 382"/>
                  <a:gd name="T17" fmla="*/ 1851 h 1898"/>
                  <a:gd name="T18" fmla="*/ 365 w 382"/>
                  <a:gd name="T19" fmla="*/ 1794 h 1898"/>
                  <a:gd name="T20" fmla="*/ 382 w 382"/>
                  <a:gd name="T21" fmla="*/ 1709 h 1898"/>
                  <a:gd name="T22" fmla="*/ 382 w 382"/>
                  <a:gd name="T23" fmla="*/ 1707 h 1898"/>
                  <a:gd name="T24" fmla="*/ 382 w 382"/>
                  <a:gd name="T25" fmla="*/ 187 h 1898"/>
                  <a:gd name="T26" fmla="*/ 382 w 382"/>
                  <a:gd name="T27" fmla="*/ 189 h 1898"/>
                  <a:gd name="T28" fmla="*/ 382 w 382"/>
                  <a:gd name="T29" fmla="*/ 168 h 1898"/>
                  <a:gd name="T30" fmla="*/ 379 w 382"/>
                  <a:gd name="T31" fmla="*/ 147 h 1898"/>
                  <a:gd name="T32" fmla="*/ 367 w 382"/>
                  <a:gd name="T33" fmla="*/ 108 h 1898"/>
                  <a:gd name="T34" fmla="*/ 323 w 382"/>
                  <a:gd name="T35" fmla="*/ 48 h 1898"/>
                  <a:gd name="T36" fmla="*/ 262 w 382"/>
                  <a:gd name="T37" fmla="*/ 13 h 1898"/>
                  <a:gd name="T38" fmla="*/ 192 w 382"/>
                  <a:gd name="T39" fmla="*/ 0 h 1898"/>
                  <a:gd name="T40" fmla="*/ 177 w 382"/>
                  <a:gd name="T41" fmla="*/ 0 h 1898"/>
                  <a:gd name="T42" fmla="*/ 158 w 382"/>
                  <a:gd name="T43" fmla="*/ 1 h 1898"/>
                  <a:gd name="T44" fmla="*/ 123 w 382"/>
                  <a:gd name="T45" fmla="*/ 11 h 1898"/>
                  <a:gd name="T46" fmla="*/ 61 w 382"/>
                  <a:gd name="T47" fmla="*/ 47 h 1898"/>
                  <a:gd name="T48" fmla="*/ 19 w 382"/>
                  <a:gd name="T49" fmla="*/ 105 h 1898"/>
                  <a:gd name="T50" fmla="*/ 2 w 382"/>
                  <a:gd name="T51" fmla="*/ 189 h 1898"/>
                  <a:gd name="T52" fmla="*/ 0 w 382"/>
                  <a:gd name="T53" fmla="*/ 190 h 1898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</a:cxnLst>
                <a:rect l="0" t="0" r="r" b="b"/>
                <a:pathLst>
                  <a:path w="382" h="1898">
                    <a:moveTo>
                      <a:pt x="0" y="190"/>
                    </a:moveTo>
                    <a:lnTo>
                      <a:pt x="0" y="1710"/>
                    </a:lnTo>
                    <a:lnTo>
                      <a:pt x="2" y="1709"/>
                    </a:lnTo>
                    <a:lnTo>
                      <a:pt x="17" y="1791"/>
                    </a:lnTo>
                    <a:lnTo>
                      <a:pt x="60" y="1850"/>
                    </a:lnTo>
                    <a:lnTo>
                      <a:pt x="121" y="1886"/>
                    </a:lnTo>
                    <a:lnTo>
                      <a:pt x="192" y="1898"/>
                    </a:lnTo>
                    <a:lnTo>
                      <a:pt x="260" y="1888"/>
                    </a:lnTo>
                    <a:lnTo>
                      <a:pt x="322" y="1851"/>
                    </a:lnTo>
                    <a:lnTo>
                      <a:pt x="365" y="1794"/>
                    </a:lnTo>
                    <a:lnTo>
                      <a:pt x="382" y="1709"/>
                    </a:lnTo>
                    <a:lnTo>
                      <a:pt x="382" y="1707"/>
                    </a:lnTo>
                    <a:lnTo>
                      <a:pt x="382" y="187"/>
                    </a:lnTo>
                    <a:lnTo>
                      <a:pt x="382" y="189"/>
                    </a:lnTo>
                    <a:lnTo>
                      <a:pt x="382" y="168"/>
                    </a:lnTo>
                    <a:lnTo>
                      <a:pt x="379" y="147"/>
                    </a:lnTo>
                    <a:lnTo>
                      <a:pt x="367" y="108"/>
                    </a:lnTo>
                    <a:lnTo>
                      <a:pt x="323" y="48"/>
                    </a:lnTo>
                    <a:lnTo>
                      <a:pt x="262" y="13"/>
                    </a:lnTo>
                    <a:lnTo>
                      <a:pt x="192" y="0"/>
                    </a:lnTo>
                    <a:lnTo>
                      <a:pt x="177" y="0"/>
                    </a:lnTo>
                    <a:lnTo>
                      <a:pt x="158" y="1"/>
                    </a:lnTo>
                    <a:lnTo>
                      <a:pt x="123" y="11"/>
                    </a:lnTo>
                    <a:lnTo>
                      <a:pt x="61" y="47"/>
                    </a:lnTo>
                    <a:lnTo>
                      <a:pt x="19" y="105"/>
                    </a:lnTo>
                    <a:lnTo>
                      <a:pt x="2" y="189"/>
                    </a:lnTo>
                    <a:lnTo>
                      <a:pt x="0" y="190"/>
                    </a:lnTo>
                    <a:close/>
                  </a:path>
                </a:pathLst>
              </a:custGeom>
              <a:solidFill>
                <a:schemeClr val="accent1"/>
              </a:solidFill>
              <a:ln w="635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 sz="1200"/>
              </a:p>
            </p:txBody>
          </p:sp>
          <p:grpSp>
            <p:nvGrpSpPr>
              <p:cNvPr id="1133576" name="Group 8">
                <a:extLst>
                  <a:ext uri="{FF2B5EF4-FFF2-40B4-BE49-F238E27FC236}">
                    <a16:creationId xmlns:a16="http://schemas.microsoft.com/office/drawing/2014/main" id="{6BBD4C96-F46E-7307-6A75-D774FD2EF936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 rot="5400000">
                <a:off x="4800" y="1528"/>
                <a:ext cx="125" cy="501"/>
                <a:chOff x="2840" y="2365"/>
                <a:chExt cx="95" cy="380"/>
              </a:xfrm>
            </p:grpSpPr>
            <p:sp>
              <p:nvSpPr>
                <p:cNvPr id="1133577" name="Freeform 9">
                  <a:extLst>
                    <a:ext uri="{FF2B5EF4-FFF2-40B4-BE49-F238E27FC236}">
                      <a16:creationId xmlns:a16="http://schemas.microsoft.com/office/drawing/2014/main" id="{861006A8-DCCB-1C34-87A3-A9F14374FDA7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>
                  <a:off x="2840" y="2365"/>
                  <a:ext cx="95" cy="380"/>
                </a:xfrm>
                <a:custGeom>
                  <a:avLst/>
                  <a:gdLst>
                    <a:gd name="T0" fmla="*/ 380 w 570"/>
                    <a:gd name="T1" fmla="*/ 0 h 2279"/>
                    <a:gd name="T2" fmla="*/ 190 w 570"/>
                    <a:gd name="T3" fmla="*/ 0 h 2279"/>
                    <a:gd name="T4" fmla="*/ 0 w 570"/>
                    <a:gd name="T5" fmla="*/ 189 h 2279"/>
                    <a:gd name="T6" fmla="*/ 0 w 570"/>
                    <a:gd name="T7" fmla="*/ 379 h 2279"/>
                    <a:gd name="T8" fmla="*/ 380 w 570"/>
                    <a:gd name="T9" fmla="*/ 379 h 2279"/>
                    <a:gd name="T10" fmla="*/ 380 w 570"/>
                    <a:gd name="T11" fmla="*/ 1899 h 2279"/>
                    <a:gd name="T12" fmla="*/ 0 w 570"/>
                    <a:gd name="T13" fmla="*/ 1899 h 2279"/>
                    <a:gd name="T14" fmla="*/ 0 w 570"/>
                    <a:gd name="T15" fmla="*/ 2089 h 2279"/>
                    <a:gd name="T16" fmla="*/ 190 w 570"/>
                    <a:gd name="T17" fmla="*/ 2279 h 2279"/>
                    <a:gd name="T18" fmla="*/ 380 w 570"/>
                    <a:gd name="T19" fmla="*/ 2279 h 2279"/>
                    <a:gd name="T20" fmla="*/ 380 w 570"/>
                    <a:gd name="T21" fmla="*/ 2089 h 2279"/>
                    <a:gd name="T22" fmla="*/ 570 w 570"/>
                    <a:gd name="T23" fmla="*/ 2089 h 2279"/>
                    <a:gd name="T24" fmla="*/ 570 w 570"/>
                    <a:gd name="T25" fmla="*/ 189 h 2279"/>
                    <a:gd name="T26" fmla="*/ 380 w 570"/>
                    <a:gd name="T27" fmla="*/ 189 h 2279"/>
                    <a:gd name="T28" fmla="*/ 380 w 570"/>
                    <a:gd name="T29" fmla="*/ 0 h 2279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</a:cxnLst>
                  <a:rect l="0" t="0" r="r" b="b"/>
                  <a:pathLst>
                    <a:path w="570" h="2279">
                      <a:moveTo>
                        <a:pt x="380" y="0"/>
                      </a:moveTo>
                      <a:lnTo>
                        <a:pt x="190" y="0"/>
                      </a:lnTo>
                      <a:lnTo>
                        <a:pt x="0" y="189"/>
                      </a:lnTo>
                      <a:lnTo>
                        <a:pt x="0" y="379"/>
                      </a:lnTo>
                      <a:lnTo>
                        <a:pt x="380" y="379"/>
                      </a:lnTo>
                      <a:lnTo>
                        <a:pt x="380" y="1899"/>
                      </a:lnTo>
                      <a:lnTo>
                        <a:pt x="0" y="1899"/>
                      </a:lnTo>
                      <a:lnTo>
                        <a:pt x="0" y="2089"/>
                      </a:lnTo>
                      <a:lnTo>
                        <a:pt x="190" y="2279"/>
                      </a:lnTo>
                      <a:lnTo>
                        <a:pt x="380" y="2279"/>
                      </a:lnTo>
                      <a:lnTo>
                        <a:pt x="380" y="2089"/>
                      </a:lnTo>
                      <a:lnTo>
                        <a:pt x="570" y="2089"/>
                      </a:lnTo>
                      <a:lnTo>
                        <a:pt x="570" y="189"/>
                      </a:lnTo>
                      <a:lnTo>
                        <a:pt x="380" y="189"/>
                      </a:lnTo>
                      <a:lnTo>
                        <a:pt x="380" y="0"/>
                      </a:lnTo>
                      <a:close/>
                    </a:path>
                  </a:pathLst>
                </a:custGeom>
                <a:solidFill>
                  <a:srgbClr val="FF6600"/>
                </a:solidFill>
                <a:ln w="635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 sz="1200"/>
                </a:p>
              </p:txBody>
            </p:sp>
            <p:sp>
              <p:nvSpPr>
                <p:cNvPr id="1133578" name="Rectangle 10">
                  <a:extLst>
                    <a:ext uri="{FF2B5EF4-FFF2-40B4-BE49-F238E27FC236}">
                      <a16:creationId xmlns:a16="http://schemas.microsoft.com/office/drawing/2014/main" id="{90391669-C1EE-DE41-6FC9-51F074EA4F5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840" y="2427"/>
                  <a:ext cx="63" cy="255"/>
                </a:xfrm>
                <a:prstGeom prst="rect">
                  <a:avLst/>
                </a:prstGeom>
                <a:gradFill rotWithShape="0">
                  <a:gsLst>
                    <a:gs pos="0">
                      <a:srgbClr val="A50021"/>
                    </a:gs>
                    <a:gs pos="100000">
                      <a:srgbClr val="FF6600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</p:grpSp>
          <p:sp>
            <p:nvSpPr>
              <p:cNvPr id="1133579" name="Rectangle 11">
                <a:extLst>
                  <a:ext uri="{FF2B5EF4-FFF2-40B4-BE49-F238E27FC236}">
                    <a16:creationId xmlns:a16="http://schemas.microsoft.com/office/drawing/2014/main" id="{21931D2D-1B57-F9BF-0371-8709F858A28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4246" y="2639"/>
                <a:ext cx="1628" cy="20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80" name="Rectangle 12">
                <a:extLst>
                  <a:ext uri="{FF2B5EF4-FFF2-40B4-BE49-F238E27FC236}">
                    <a16:creationId xmlns:a16="http://schemas.microsoft.com/office/drawing/2014/main" id="{D8148607-51BD-3A5D-F2B0-9BDA80EC7FD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4147" y="2639"/>
                <a:ext cx="1628" cy="20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81" name="Rectangle 13">
                <a:extLst>
                  <a:ext uri="{FF2B5EF4-FFF2-40B4-BE49-F238E27FC236}">
                    <a16:creationId xmlns:a16="http://schemas.microsoft.com/office/drawing/2014/main" id="{C29D43F6-EB92-1D12-2E1F-A3E18BB1EEF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4166" y="2639"/>
                <a:ext cx="1628" cy="19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82" name="Rectangle 14">
                <a:extLst>
                  <a:ext uri="{FF2B5EF4-FFF2-40B4-BE49-F238E27FC236}">
                    <a16:creationId xmlns:a16="http://schemas.microsoft.com/office/drawing/2014/main" id="{CDC759F9-DB08-88CE-3A7E-0F85FFC9538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4127" y="2639"/>
                <a:ext cx="1628" cy="20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83" name="Rectangle 15">
                <a:extLst>
                  <a:ext uri="{FF2B5EF4-FFF2-40B4-BE49-F238E27FC236}">
                    <a16:creationId xmlns:a16="http://schemas.microsoft.com/office/drawing/2014/main" id="{50890C11-A33A-E342-403B-6ED2A734F42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4187" y="2640"/>
                <a:ext cx="1628" cy="19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84" name="Rectangle 16">
                <a:extLst>
                  <a:ext uri="{FF2B5EF4-FFF2-40B4-BE49-F238E27FC236}">
                    <a16:creationId xmlns:a16="http://schemas.microsoft.com/office/drawing/2014/main" id="{58C1402D-924D-3AC5-6CAE-052CF6D801E1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4206" y="2639"/>
                <a:ext cx="1628" cy="20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85" name="Rectangle 17">
                <a:extLst>
                  <a:ext uri="{FF2B5EF4-FFF2-40B4-BE49-F238E27FC236}">
                    <a16:creationId xmlns:a16="http://schemas.microsoft.com/office/drawing/2014/main" id="{45BB4160-E105-5D33-0CD4-062BEED5DEF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4226" y="2639"/>
                <a:ext cx="1628" cy="20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86" name="Rectangle 18">
                <a:extLst>
                  <a:ext uri="{FF2B5EF4-FFF2-40B4-BE49-F238E27FC236}">
                    <a16:creationId xmlns:a16="http://schemas.microsoft.com/office/drawing/2014/main" id="{A7034F5C-A358-29D5-01DE-D4EB083CB66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4106" y="2639"/>
                <a:ext cx="1628" cy="19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87" name="Rectangle 19">
                <a:extLst>
                  <a:ext uri="{FF2B5EF4-FFF2-40B4-BE49-F238E27FC236}">
                    <a16:creationId xmlns:a16="http://schemas.microsoft.com/office/drawing/2014/main" id="{41E5B5BF-D0AA-9BCB-5B6B-E07DB229ECB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4008" y="2639"/>
                <a:ext cx="1628" cy="19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88" name="Rectangle 20">
                <a:extLst>
                  <a:ext uri="{FF2B5EF4-FFF2-40B4-BE49-F238E27FC236}">
                    <a16:creationId xmlns:a16="http://schemas.microsoft.com/office/drawing/2014/main" id="{805EFF7B-8654-3ED6-8B87-0D1D62F849E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4027" y="2639"/>
                <a:ext cx="1628" cy="19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89" name="Rectangle 21">
                <a:extLst>
                  <a:ext uri="{FF2B5EF4-FFF2-40B4-BE49-F238E27FC236}">
                    <a16:creationId xmlns:a16="http://schemas.microsoft.com/office/drawing/2014/main" id="{6FC977B5-62ED-93ED-0632-129BF949554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3988" y="2639"/>
                <a:ext cx="1628" cy="19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90" name="Rectangle 22">
                <a:extLst>
                  <a:ext uri="{FF2B5EF4-FFF2-40B4-BE49-F238E27FC236}">
                    <a16:creationId xmlns:a16="http://schemas.microsoft.com/office/drawing/2014/main" id="{77AFCACE-137D-E749-027C-1CCA8E086CE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4048" y="2640"/>
                <a:ext cx="1628" cy="19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91" name="Rectangle 23">
                <a:extLst>
                  <a:ext uri="{FF2B5EF4-FFF2-40B4-BE49-F238E27FC236}">
                    <a16:creationId xmlns:a16="http://schemas.microsoft.com/office/drawing/2014/main" id="{E0692290-DE04-7785-C225-0841C8CA9CB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4067" y="2639"/>
                <a:ext cx="1628" cy="20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92" name="Rectangle 24">
                <a:extLst>
                  <a:ext uri="{FF2B5EF4-FFF2-40B4-BE49-F238E27FC236}">
                    <a16:creationId xmlns:a16="http://schemas.microsoft.com/office/drawing/2014/main" id="{CD1F26E7-39FA-E5FE-7371-57C5D90A220A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4086" y="2639"/>
                <a:ext cx="1628" cy="19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93" name="Rectangle 25">
                <a:extLst>
                  <a:ext uri="{FF2B5EF4-FFF2-40B4-BE49-F238E27FC236}">
                    <a16:creationId xmlns:a16="http://schemas.microsoft.com/office/drawing/2014/main" id="{BB4E1B23-A912-C777-33DD-55780072520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3966" y="2639"/>
                <a:ext cx="1628" cy="20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94" name="Rectangle 26">
                <a:extLst>
                  <a:ext uri="{FF2B5EF4-FFF2-40B4-BE49-F238E27FC236}">
                    <a16:creationId xmlns:a16="http://schemas.microsoft.com/office/drawing/2014/main" id="{5C86A875-65D9-E1D1-732C-E229A9CB5431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3867" y="2639"/>
                <a:ext cx="1628" cy="20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95" name="Rectangle 27">
                <a:extLst>
                  <a:ext uri="{FF2B5EF4-FFF2-40B4-BE49-F238E27FC236}">
                    <a16:creationId xmlns:a16="http://schemas.microsoft.com/office/drawing/2014/main" id="{ECF55176-F24C-CFAC-235E-B479F0414289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3886" y="2639"/>
                <a:ext cx="1628" cy="19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96" name="Rectangle 28">
                <a:extLst>
                  <a:ext uri="{FF2B5EF4-FFF2-40B4-BE49-F238E27FC236}">
                    <a16:creationId xmlns:a16="http://schemas.microsoft.com/office/drawing/2014/main" id="{93CF77C6-395F-547A-1640-0743C5ADB23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3847" y="2639"/>
                <a:ext cx="1628" cy="20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97" name="Rectangle 29">
                <a:extLst>
                  <a:ext uri="{FF2B5EF4-FFF2-40B4-BE49-F238E27FC236}">
                    <a16:creationId xmlns:a16="http://schemas.microsoft.com/office/drawing/2014/main" id="{687F071D-F6AB-78FA-4BC6-9AA40E7DB62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3907" y="2640"/>
                <a:ext cx="1628" cy="19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98" name="Rectangle 30">
                <a:extLst>
                  <a:ext uri="{FF2B5EF4-FFF2-40B4-BE49-F238E27FC236}">
                    <a16:creationId xmlns:a16="http://schemas.microsoft.com/office/drawing/2014/main" id="{F30E0D60-AC46-70BD-6676-135E4A6F052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3926" y="2639"/>
                <a:ext cx="1628" cy="20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599" name="Rectangle 31">
                <a:extLst>
                  <a:ext uri="{FF2B5EF4-FFF2-40B4-BE49-F238E27FC236}">
                    <a16:creationId xmlns:a16="http://schemas.microsoft.com/office/drawing/2014/main" id="{357E3037-A201-5FF4-FB47-609ED177C1DE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3946" y="2639"/>
                <a:ext cx="1628" cy="20"/>
              </a:xfrm>
              <a:prstGeom prst="rect">
                <a:avLst/>
              </a:prstGeom>
              <a:solidFill>
                <a:schemeClr val="folHlink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00" name="Line 32">
                <a:extLst>
                  <a:ext uri="{FF2B5EF4-FFF2-40B4-BE49-F238E27FC236}">
                    <a16:creationId xmlns:a16="http://schemas.microsoft.com/office/drawing/2014/main" id="{BEDDAB57-7DED-2C62-F73C-86751921D9E5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rot="5400000">
                <a:off x="4860" y="1861"/>
                <a:ext cx="0" cy="419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01" name="Line 33">
                <a:extLst>
                  <a:ext uri="{FF2B5EF4-FFF2-40B4-BE49-F238E27FC236}">
                    <a16:creationId xmlns:a16="http://schemas.microsoft.com/office/drawing/2014/main" id="{FEFC0FF8-19AB-9284-38B6-3F1CD76C1958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rot="5400000" flipH="1">
                <a:off x="4859" y="3002"/>
                <a:ext cx="1" cy="419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02" name="Line 34">
                <a:extLst>
                  <a:ext uri="{FF2B5EF4-FFF2-40B4-BE49-F238E27FC236}">
                    <a16:creationId xmlns:a16="http://schemas.microsoft.com/office/drawing/2014/main" id="{670DF2FD-C483-263A-4CF4-04DB18F70504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rot="5400000">
                <a:off x="4863" y="2429"/>
                <a:ext cx="0" cy="424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</p:grpSp>
        <p:sp>
          <p:nvSpPr>
            <p:cNvPr id="1133603" name="Text Box 35">
              <a:extLst>
                <a:ext uri="{FF2B5EF4-FFF2-40B4-BE49-F238E27FC236}">
                  <a16:creationId xmlns:a16="http://schemas.microsoft.com/office/drawing/2014/main" id="{EE3E651F-EC16-F4A1-16A5-927983ACD6CD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424" y="3666"/>
              <a:ext cx="820" cy="4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C0C0C0"/>
                  </a:solidFill>
                </a14:hiddenFill>
              </a:ext>
              <a:ext uri="{91240B29-F687-4F45-9708-019B960494DF}">
                <a14:hiddenLine xmlns:a14="http://schemas.microsoft.com/office/drawing/2010/main" w="63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>
                <a:spcBef>
                  <a:spcPct val="0"/>
                </a:spcBef>
              </a:pPr>
              <a:r>
                <a:rPr lang="en-GB" altLang="en-US" sz="1200" b="1"/>
                <a:t>FULLY</a:t>
              </a:r>
            </a:p>
            <a:p>
              <a:pPr>
                <a:spcBef>
                  <a:spcPct val="0"/>
                </a:spcBef>
              </a:pPr>
              <a:r>
                <a:rPr lang="en-GB" altLang="en-US" sz="1200" b="1"/>
                <a:t>COMBUSTIBLE</a:t>
              </a:r>
            </a:p>
            <a:p>
              <a:pPr>
                <a:spcBef>
                  <a:spcPct val="0"/>
                </a:spcBef>
              </a:pPr>
              <a:r>
                <a:rPr lang="en-GB" altLang="en-US" sz="1200" b="1"/>
                <a:t>CASE</a:t>
              </a:r>
            </a:p>
          </p:txBody>
        </p:sp>
      </p:grpSp>
      <p:grpSp>
        <p:nvGrpSpPr>
          <p:cNvPr id="1133697" name="Group 129">
            <a:extLst>
              <a:ext uri="{FF2B5EF4-FFF2-40B4-BE49-F238E27FC236}">
                <a16:creationId xmlns:a16="http://schemas.microsoft.com/office/drawing/2014/main" id="{E42682FB-4BCB-FED4-B18C-BAABE5EBC3C4}"/>
              </a:ext>
            </a:extLst>
          </p:cNvPr>
          <p:cNvGrpSpPr>
            <a:grpSpLocks/>
          </p:cNvGrpSpPr>
          <p:nvPr/>
        </p:nvGrpSpPr>
        <p:grpSpPr bwMode="auto">
          <a:xfrm>
            <a:off x="2205039" y="2178050"/>
            <a:ext cx="1089025" cy="4292600"/>
            <a:chOff x="429" y="1372"/>
            <a:chExt cx="686" cy="2704"/>
          </a:xfrm>
        </p:grpSpPr>
        <p:sp>
          <p:nvSpPr>
            <p:cNvPr id="1133605" name="Text Box 37">
              <a:extLst>
                <a:ext uri="{FF2B5EF4-FFF2-40B4-BE49-F238E27FC236}">
                  <a16:creationId xmlns:a16="http://schemas.microsoft.com/office/drawing/2014/main" id="{2D0C846E-F8AA-0449-0176-8CF26C29410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429" y="3673"/>
              <a:ext cx="686" cy="4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C0C0C0"/>
                  </a:solidFill>
                </a14:hiddenFill>
              </a:ext>
              <a:ext uri="{91240B29-F687-4F45-9708-019B960494DF}">
                <a14:hiddenLine xmlns:a14="http://schemas.microsoft.com/office/drawing/2010/main" w="63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>
                <a:spcBef>
                  <a:spcPct val="0"/>
                </a:spcBef>
              </a:pPr>
              <a:r>
                <a:rPr lang="en-GB" altLang="en-US" sz="1200" b="1"/>
                <a:t>BRASS</a:t>
              </a:r>
            </a:p>
            <a:p>
              <a:pPr>
                <a:spcBef>
                  <a:spcPct val="0"/>
                </a:spcBef>
              </a:pPr>
              <a:r>
                <a:rPr lang="en-GB" altLang="en-US" sz="1200" b="1"/>
                <a:t>CARTRIDGE</a:t>
              </a:r>
            </a:p>
            <a:p>
              <a:pPr>
                <a:spcBef>
                  <a:spcPct val="0"/>
                </a:spcBef>
              </a:pPr>
              <a:r>
                <a:rPr lang="en-GB" altLang="en-US" sz="1200" b="1"/>
                <a:t>CASE</a:t>
              </a:r>
            </a:p>
          </p:txBody>
        </p:sp>
        <p:grpSp>
          <p:nvGrpSpPr>
            <p:cNvPr id="1133696" name="Group 128">
              <a:extLst>
                <a:ext uri="{FF2B5EF4-FFF2-40B4-BE49-F238E27FC236}">
                  <a16:creationId xmlns:a16="http://schemas.microsoft.com/office/drawing/2014/main" id="{6227F9B0-98CE-414D-BB54-52EDED263A2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501" y="1372"/>
              <a:ext cx="560" cy="2239"/>
              <a:chOff x="501" y="1372"/>
              <a:chExt cx="560" cy="2239"/>
            </a:xfrm>
          </p:grpSpPr>
          <p:grpSp>
            <p:nvGrpSpPr>
              <p:cNvPr id="1133606" name="Group 38">
                <a:extLst>
                  <a:ext uri="{FF2B5EF4-FFF2-40B4-BE49-F238E27FC236}">
                    <a16:creationId xmlns:a16="http://schemas.microsoft.com/office/drawing/2014/main" id="{0DEEFE6D-4B31-4EEA-A402-3EDC6DA61CBE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 rot="5400000">
                <a:off x="-339" y="2212"/>
                <a:ext cx="2239" cy="560"/>
                <a:chOff x="2214" y="1408"/>
                <a:chExt cx="2239" cy="560"/>
              </a:xfrm>
            </p:grpSpPr>
            <p:sp>
              <p:nvSpPr>
                <p:cNvPr id="1133607" name="Freeform 39">
                  <a:extLst>
                    <a:ext uri="{FF2B5EF4-FFF2-40B4-BE49-F238E27FC236}">
                      <a16:creationId xmlns:a16="http://schemas.microsoft.com/office/drawing/2014/main" id="{470D8FE8-2C7C-9781-C186-6AD25AFE454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>
                  <a:off x="2214" y="1473"/>
                  <a:ext cx="2187" cy="427"/>
                </a:xfrm>
                <a:custGeom>
                  <a:avLst/>
                  <a:gdLst>
                    <a:gd name="T0" fmla="*/ 0 w 2187"/>
                    <a:gd name="T1" fmla="*/ 55 h 427"/>
                    <a:gd name="T2" fmla="*/ 209 w 2187"/>
                    <a:gd name="T3" fmla="*/ 53 h 427"/>
                    <a:gd name="T4" fmla="*/ 396 w 2187"/>
                    <a:gd name="T5" fmla="*/ 29 h 427"/>
                    <a:gd name="T6" fmla="*/ 2182 w 2187"/>
                    <a:gd name="T7" fmla="*/ 0 h 427"/>
                    <a:gd name="T8" fmla="*/ 2187 w 2187"/>
                    <a:gd name="T9" fmla="*/ 427 h 427"/>
                    <a:gd name="T10" fmla="*/ 387 w 2187"/>
                    <a:gd name="T11" fmla="*/ 401 h 427"/>
                    <a:gd name="T12" fmla="*/ 195 w 2187"/>
                    <a:gd name="T13" fmla="*/ 379 h 427"/>
                    <a:gd name="T14" fmla="*/ 0 w 2187"/>
                    <a:gd name="T15" fmla="*/ 374 h 427"/>
                    <a:gd name="T16" fmla="*/ 0 w 2187"/>
                    <a:gd name="T17" fmla="*/ 55 h 427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</a:cxnLst>
                  <a:rect l="0" t="0" r="r" b="b"/>
                  <a:pathLst>
                    <a:path w="2187" h="427">
                      <a:moveTo>
                        <a:pt x="0" y="55"/>
                      </a:moveTo>
                      <a:lnTo>
                        <a:pt x="209" y="53"/>
                      </a:lnTo>
                      <a:lnTo>
                        <a:pt x="396" y="29"/>
                      </a:lnTo>
                      <a:lnTo>
                        <a:pt x="2182" y="0"/>
                      </a:lnTo>
                      <a:lnTo>
                        <a:pt x="2187" y="427"/>
                      </a:lnTo>
                      <a:lnTo>
                        <a:pt x="387" y="401"/>
                      </a:lnTo>
                      <a:lnTo>
                        <a:pt x="195" y="379"/>
                      </a:lnTo>
                      <a:lnTo>
                        <a:pt x="0" y="374"/>
                      </a:lnTo>
                      <a:lnTo>
                        <a:pt x="0" y="55"/>
                      </a:lnTo>
                      <a:close/>
                    </a:path>
                  </a:pathLst>
                </a:custGeom>
                <a:pattFill prst="lgConfetti">
                  <a:fgClr>
                    <a:schemeClr val="tx1"/>
                  </a:fgClr>
                  <a:bgClr>
                    <a:srgbClr val="000000"/>
                  </a:bgClr>
                </a:patt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grpSp>
              <p:nvGrpSpPr>
                <p:cNvPr id="1133608" name="Group 40">
                  <a:extLst>
                    <a:ext uri="{FF2B5EF4-FFF2-40B4-BE49-F238E27FC236}">
                      <a16:creationId xmlns:a16="http://schemas.microsoft.com/office/drawing/2014/main" id="{AC18DFA0-0F3D-B99B-E618-2DDCAEF49C81}"/>
                    </a:ext>
                  </a:extLst>
                </p:cNvPr>
                <p:cNvGrpSpPr>
                  <a:grpSpLocks noChangeAspect="1"/>
                </p:cNvGrpSpPr>
                <p:nvPr/>
              </p:nvGrpSpPr>
              <p:grpSpPr bwMode="auto">
                <a:xfrm>
                  <a:off x="2214" y="1408"/>
                  <a:ext cx="2239" cy="560"/>
                  <a:chOff x="3721" y="2861"/>
                  <a:chExt cx="1519" cy="380"/>
                </a:xfrm>
              </p:grpSpPr>
              <p:sp>
                <p:nvSpPr>
                  <p:cNvPr id="1133609" name="Freeform 41">
                    <a:extLst>
                      <a:ext uri="{FF2B5EF4-FFF2-40B4-BE49-F238E27FC236}">
                        <a16:creationId xmlns:a16="http://schemas.microsoft.com/office/drawing/2014/main" id="{00161077-7953-CDA3-2A43-1C00648F1CB2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721" y="2861"/>
                    <a:ext cx="1519" cy="158"/>
                  </a:xfrm>
                  <a:custGeom>
                    <a:avLst/>
                    <a:gdLst>
                      <a:gd name="T0" fmla="*/ 8912 w 9115"/>
                      <a:gd name="T1" fmla="*/ 197 h 949"/>
                      <a:gd name="T2" fmla="*/ 1578 w 9115"/>
                      <a:gd name="T3" fmla="*/ 335 h 949"/>
                      <a:gd name="T4" fmla="*/ 789 w 9115"/>
                      <a:gd name="T5" fmla="*/ 435 h 949"/>
                      <a:gd name="T6" fmla="*/ 0 w 9115"/>
                      <a:gd name="T7" fmla="*/ 435 h 949"/>
                      <a:gd name="T8" fmla="*/ 0 w 9115"/>
                      <a:gd name="T9" fmla="*/ 537 h 949"/>
                      <a:gd name="T10" fmla="*/ 789 w 9115"/>
                      <a:gd name="T11" fmla="*/ 537 h 949"/>
                      <a:gd name="T12" fmla="*/ 1578 w 9115"/>
                      <a:gd name="T13" fmla="*/ 435 h 949"/>
                      <a:gd name="T14" fmla="*/ 7495 w 9115"/>
                      <a:gd name="T15" fmla="*/ 335 h 949"/>
                      <a:gd name="T16" fmla="*/ 7497 w 9115"/>
                      <a:gd name="T17" fmla="*/ 335 h 949"/>
                      <a:gd name="T18" fmla="*/ 8532 w 9115"/>
                      <a:gd name="T19" fmla="*/ 341 h 949"/>
                      <a:gd name="T20" fmla="*/ 8530 w 9115"/>
                      <a:gd name="T21" fmla="*/ 340 h 949"/>
                      <a:gd name="T22" fmla="*/ 8554 w 9115"/>
                      <a:gd name="T23" fmla="*/ 340 h 949"/>
                      <a:gd name="T24" fmla="*/ 8578 w 9115"/>
                      <a:gd name="T25" fmla="*/ 342 h 949"/>
                      <a:gd name="T26" fmla="*/ 8621 w 9115"/>
                      <a:gd name="T27" fmla="*/ 352 h 949"/>
                      <a:gd name="T28" fmla="*/ 8688 w 9115"/>
                      <a:gd name="T29" fmla="*/ 396 h 949"/>
                      <a:gd name="T30" fmla="*/ 8731 w 9115"/>
                      <a:gd name="T31" fmla="*/ 460 h 949"/>
                      <a:gd name="T32" fmla="*/ 8749 w 9115"/>
                      <a:gd name="T33" fmla="*/ 537 h 949"/>
                      <a:gd name="T34" fmla="*/ 8749 w 9115"/>
                      <a:gd name="T35" fmla="*/ 555 h 949"/>
                      <a:gd name="T36" fmla="*/ 8748 w 9115"/>
                      <a:gd name="T37" fmla="*/ 574 h 949"/>
                      <a:gd name="T38" fmla="*/ 8742 w 9115"/>
                      <a:gd name="T39" fmla="*/ 613 h 949"/>
                      <a:gd name="T40" fmla="*/ 8706 w 9115"/>
                      <a:gd name="T41" fmla="*/ 682 h 949"/>
                      <a:gd name="T42" fmla="*/ 8645 w 9115"/>
                      <a:gd name="T43" fmla="*/ 733 h 949"/>
                      <a:gd name="T44" fmla="*/ 8553 w 9115"/>
                      <a:gd name="T45" fmla="*/ 758 h 949"/>
                      <a:gd name="T46" fmla="*/ 8545 w 9115"/>
                      <a:gd name="T47" fmla="*/ 759 h 949"/>
                      <a:gd name="T48" fmla="*/ 8545 w 9115"/>
                      <a:gd name="T49" fmla="*/ 949 h 949"/>
                      <a:gd name="T50" fmla="*/ 9115 w 9115"/>
                      <a:gd name="T51" fmla="*/ 949 h 949"/>
                      <a:gd name="T52" fmla="*/ 9115 w 9115"/>
                      <a:gd name="T53" fmla="*/ 0 h 949"/>
                      <a:gd name="T54" fmla="*/ 8925 w 9115"/>
                      <a:gd name="T55" fmla="*/ 0 h 949"/>
                      <a:gd name="T56" fmla="*/ 8925 w 9115"/>
                      <a:gd name="T57" fmla="*/ 189 h 949"/>
                      <a:gd name="T58" fmla="*/ 8912 w 9115"/>
                      <a:gd name="T59" fmla="*/ 197 h 949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</a:cxnLst>
                    <a:rect l="0" t="0" r="r" b="b"/>
                    <a:pathLst>
                      <a:path w="9115" h="949">
                        <a:moveTo>
                          <a:pt x="8912" y="197"/>
                        </a:moveTo>
                        <a:lnTo>
                          <a:pt x="1578" y="335"/>
                        </a:lnTo>
                        <a:lnTo>
                          <a:pt x="789" y="435"/>
                        </a:lnTo>
                        <a:lnTo>
                          <a:pt x="0" y="435"/>
                        </a:lnTo>
                        <a:lnTo>
                          <a:pt x="0" y="537"/>
                        </a:lnTo>
                        <a:lnTo>
                          <a:pt x="789" y="537"/>
                        </a:lnTo>
                        <a:lnTo>
                          <a:pt x="1578" y="435"/>
                        </a:lnTo>
                        <a:lnTo>
                          <a:pt x="7495" y="335"/>
                        </a:lnTo>
                        <a:lnTo>
                          <a:pt x="7497" y="335"/>
                        </a:lnTo>
                        <a:lnTo>
                          <a:pt x="8532" y="341"/>
                        </a:lnTo>
                        <a:lnTo>
                          <a:pt x="8530" y="340"/>
                        </a:lnTo>
                        <a:lnTo>
                          <a:pt x="8554" y="340"/>
                        </a:lnTo>
                        <a:lnTo>
                          <a:pt x="8578" y="342"/>
                        </a:lnTo>
                        <a:lnTo>
                          <a:pt x="8621" y="352"/>
                        </a:lnTo>
                        <a:lnTo>
                          <a:pt x="8688" y="396"/>
                        </a:lnTo>
                        <a:lnTo>
                          <a:pt x="8731" y="460"/>
                        </a:lnTo>
                        <a:lnTo>
                          <a:pt x="8749" y="537"/>
                        </a:lnTo>
                        <a:lnTo>
                          <a:pt x="8749" y="555"/>
                        </a:lnTo>
                        <a:lnTo>
                          <a:pt x="8748" y="574"/>
                        </a:lnTo>
                        <a:lnTo>
                          <a:pt x="8742" y="613"/>
                        </a:lnTo>
                        <a:lnTo>
                          <a:pt x="8706" y="682"/>
                        </a:lnTo>
                        <a:lnTo>
                          <a:pt x="8645" y="733"/>
                        </a:lnTo>
                        <a:lnTo>
                          <a:pt x="8553" y="758"/>
                        </a:lnTo>
                        <a:lnTo>
                          <a:pt x="8545" y="759"/>
                        </a:lnTo>
                        <a:lnTo>
                          <a:pt x="8545" y="949"/>
                        </a:lnTo>
                        <a:lnTo>
                          <a:pt x="9115" y="949"/>
                        </a:lnTo>
                        <a:lnTo>
                          <a:pt x="9115" y="0"/>
                        </a:lnTo>
                        <a:lnTo>
                          <a:pt x="8925" y="0"/>
                        </a:lnTo>
                        <a:lnTo>
                          <a:pt x="8925" y="189"/>
                        </a:lnTo>
                        <a:lnTo>
                          <a:pt x="8912" y="197"/>
                        </a:lnTo>
                        <a:close/>
                      </a:path>
                    </a:pathLst>
                  </a:custGeom>
                  <a:solidFill>
                    <a:srgbClr val="CC9900"/>
                  </a:solidFill>
                  <a:ln w="635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 sz="1200"/>
                  </a:p>
                </p:txBody>
              </p:sp>
              <p:sp>
                <p:nvSpPr>
                  <p:cNvPr id="1133610" name="Freeform 42">
                    <a:extLst>
                      <a:ext uri="{FF2B5EF4-FFF2-40B4-BE49-F238E27FC236}">
                        <a16:creationId xmlns:a16="http://schemas.microsoft.com/office/drawing/2014/main" id="{579A0123-CED7-14B3-ED9A-50FA820ACC7B}"/>
                      </a:ext>
                    </a:extLst>
                  </p:cNvPr>
                  <p:cNvSpPr>
                    <a:spLocks noChangeAspect="1"/>
                  </p:cNvSpPr>
                  <p:nvPr/>
                </p:nvSpPr>
                <p:spPr bwMode="auto">
                  <a:xfrm>
                    <a:off x="3721" y="3083"/>
                    <a:ext cx="1519" cy="158"/>
                  </a:xfrm>
                  <a:custGeom>
                    <a:avLst/>
                    <a:gdLst>
                      <a:gd name="T0" fmla="*/ 8912 w 9116"/>
                      <a:gd name="T1" fmla="*/ 756 h 951"/>
                      <a:gd name="T2" fmla="*/ 1578 w 9116"/>
                      <a:gd name="T3" fmla="*/ 618 h 951"/>
                      <a:gd name="T4" fmla="*/ 789 w 9116"/>
                      <a:gd name="T5" fmla="*/ 517 h 951"/>
                      <a:gd name="T6" fmla="*/ 0 w 9116"/>
                      <a:gd name="T7" fmla="*/ 517 h 951"/>
                      <a:gd name="T8" fmla="*/ 0 w 9116"/>
                      <a:gd name="T9" fmla="*/ 417 h 951"/>
                      <a:gd name="T10" fmla="*/ 789 w 9116"/>
                      <a:gd name="T11" fmla="*/ 417 h 951"/>
                      <a:gd name="T12" fmla="*/ 1578 w 9116"/>
                      <a:gd name="T13" fmla="*/ 517 h 951"/>
                      <a:gd name="T14" fmla="*/ 7495 w 9116"/>
                      <a:gd name="T15" fmla="*/ 618 h 951"/>
                      <a:gd name="T16" fmla="*/ 7495 w 9116"/>
                      <a:gd name="T17" fmla="*/ 615 h 951"/>
                      <a:gd name="T18" fmla="*/ 8526 w 9116"/>
                      <a:gd name="T19" fmla="*/ 611 h 951"/>
                      <a:gd name="T20" fmla="*/ 8522 w 9116"/>
                      <a:gd name="T21" fmla="*/ 610 h 951"/>
                      <a:gd name="T22" fmla="*/ 8570 w 9116"/>
                      <a:gd name="T23" fmla="*/ 608 h 951"/>
                      <a:gd name="T24" fmla="*/ 8612 w 9116"/>
                      <a:gd name="T25" fmla="*/ 598 h 951"/>
                      <a:gd name="T26" fmla="*/ 8680 w 9116"/>
                      <a:gd name="T27" fmla="*/ 555 h 951"/>
                      <a:gd name="T28" fmla="*/ 8723 w 9116"/>
                      <a:gd name="T29" fmla="*/ 490 h 951"/>
                      <a:gd name="T30" fmla="*/ 8741 w 9116"/>
                      <a:gd name="T31" fmla="*/ 413 h 951"/>
                      <a:gd name="T32" fmla="*/ 8741 w 9116"/>
                      <a:gd name="T33" fmla="*/ 395 h 951"/>
                      <a:gd name="T34" fmla="*/ 8740 w 9116"/>
                      <a:gd name="T35" fmla="*/ 376 h 951"/>
                      <a:gd name="T36" fmla="*/ 8734 w 9116"/>
                      <a:gd name="T37" fmla="*/ 337 h 951"/>
                      <a:gd name="T38" fmla="*/ 8698 w 9116"/>
                      <a:gd name="T39" fmla="*/ 268 h 951"/>
                      <a:gd name="T40" fmla="*/ 8637 w 9116"/>
                      <a:gd name="T41" fmla="*/ 217 h 951"/>
                      <a:gd name="T42" fmla="*/ 8545 w 9116"/>
                      <a:gd name="T43" fmla="*/ 192 h 951"/>
                      <a:gd name="T44" fmla="*/ 8546 w 9116"/>
                      <a:gd name="T45" fmla="*/ 190 h 951"/>
                      <a:gd name="T46" fmla="*/ 8546 w 9116"/>
                      <a:gd name="T47" fmla="*/ 0 h 951"/>
                      <a:gd name="T48" fmla="*/ 8546 w 9116"/>
                      <a:gd name="T49" fmla="*/ 1 h 951"/>
                      <a:gd name="T50" fmla="*/ 9116 w 9116"/>
                      <a:gd name="T51" fmla="*/ 1 h 951"/>
                      <a:gd name="T52" fmla="*/ 9116 w 9116"/>
                      <a:gd name="T53" fmla="*/ 951 h 951"/>
                      <a:gd name="T54" fmla="*/ 8926 w 9116"/>
                      <a:gd name="T55" fmla="*/ 951 h 951"/>
                      <a:gd name="T56" fmla="*/ 8926 w 9116"/>
                      <a:gd name="T57" fmla="*/ 761 h 951"/>
                      <a:gd name="T58" fmla="*/ 8912 w 9116"/>
                      <a:gd name="T59" fmla="*/ 756 h 951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</a:cxnLst>
                    <a:rect l="0" t="0" r="r" b="b"/>
                    <a:pathLst>
                      <a:path w="9116" h="951">
                        <a:moveTo>
                          <a:pt x="8912" y="756"/>
                        </a:moveTo>
                        <a:lnTo>
                          <a:pt x="1578" y="618"/>
                        </a:lnTo>
                        <a:lnTo>
                          <a:pt x="789" y="517"/>
                        </a:lnTo>
                        <a:lnTo>
                          <a:pt x="0" y="517"/>
                        </a:lnTo>
                        <a:lnTo>
                          <a:pt x="0" y="417"/>
                        </a:lnTo>
                        <a:lnTo>
                          <a:pt x="789" y="417"/>
                        </a:lnTo>
                        <a:lnTo>
                          <a:pt x="1578" y="517"/>
                        </a:lnTo>
                        <a:lnTo>
                          <a:pt x="7495" y="618"/>
                        </a:lnTo>
                        <a:lnTo>
                          <a:pt x="7495" y="615"/>
                        </a:lnTo>
                        <a:lnTo>
                          <a:pt x="8526" y="611"/>
                        </a:lnTo>
                        <a:lnTo>
                          <a:pt x="8522" y="610"/>
                        </a:lnTo>
                        <a:lnTo>
                          <a:pt x="8570" y="608"/>
                        </a:lnTo>
                        <a:lnTo>
                          <a:pt x="8612" y="598"/>
                        </a:lnTo>
                        <a:lnTo>
                          <a:pt x="8680" y="555"/>
                        </a:lnTo>
                        <a:lnTo>
                          <a:pt x="8723" y="490"/>
                        </a:lnTo>
                        <a:lnTo>
                          <a:pt x="8741" y="413"/>
                        </a:lnTo>
                        <a:lnTo>
                          <a:pt x="8741" y="395"/>
                        </a:lnTo>
                        <a:lnTo>
                          <a:pt x="8740" y="376"/>
                        </a:lnTo>
                        <a:lnTo>
                          <a:pt x="8734" y="337"/>
                        </a:lnTo>
                        <a:lnTo>
                          <a:pt x="8698" y="268"/>
                        </a:lnTo>
                        <a:lnTo>
                          <a:pt x="8637" y="217"/>
                        </a:lnTo>
                        <a:lnTo>
                          <a:pt x="8545" y="192"/>
                        </a:lnTo>
                        <a:lnTo>
                          <a:pt x="8546" y="190"/>
                        </a:lnTo>
                        <a:lnTo>
                          <a:pt x="8546" y="0"/>
                        </a:lnTo>
                        <a:lnTo>
                          <a:pt x="8546" y="1"/>
                        </a:lnTo>
                        <a:lnTo>
                          <a:pt x="9116" y="1"/>
                        </a:lnTo>
                        <a:lnTo>
                          <a:pt x="9116" y="951"/>
                        </a:lnTo>
                        <a:lnTo>
                          <a:pt x="8926" y="951"/>
                        </a:lnTo>
                        <a:lnTo>
                          <a:pt x="8926" y="761"/>
                        </a:lnTo>
                        <a:lnTo>
                          <a:pt x="8912" y="756"/>
                        </a:lnTo>
                        <a:close/>
                      </a:path>
                    </a:pathLst>
                  </a:custGeom>
                  <a:solidFill>
                    <a:srgbClr val="CC9900"/>
                  </a:solidFill>
                  <a:ln w="6350">
                    <a:solidFill>
                      <a:srgbClr val="000000"/>
                    </a:solidFill>
                    <a:prstDash val="solid"/>
                    <a:round/>
                    <a:headEnd/>
                    <a:tailEnd/>
                  </a:ln>
                </p:spPr>
                <p:txBody>
                  <a:bodyPr/>
                  <a:lstStyle/>
                  <a:p>
                    <a:endParaRPr lang="en-GB" sz="1200"/>
                  </a:p>
                </p:txBody>
              </p:sp>
            </p:grpSp>
          </p:grpSp>
          <p:grpSp>
            <p:nvGrpSpPr>
              <p:cNvPr id="1133611" name="Group 43">
                <a:extLst>
                  <a:ext uri="{FF2B5EF4-FFF2-40B4-BE49-F238E27FC236}">
                    <a16:creationId xmlns:a16="http://schemas.microsoft.com/office/drawing/2014/main" id="{EE00BE0A-B845-6DD1-2BD4-C1D5FF4D14EF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718" y="2212"/>
                <a:ext cx="129" cy="1395"/>
                <a:chOff x="2760" y="2542"/>
                <a:chExt cx="129" cy="1395"/>
              </a:xfrm>
            </p:grpSpPr>
            <p:sp>
              <p:nvSpPr>
                <p:cNvPr id="1133612" name="AutoShape 44">
                  <a:extLst>
                    <a:ext uri="{FF2B5EF4-FFF2-40B4-BE49-F238E27FC236}">
                      <a16:creationId xmlns:a16="http://schemas.microsoft.com/office/drawing/2014/main" id="{E06D3B2F-98AB-53E3-42DF-56D966399F95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5400000">
                  <a:off x="2138" y="3182"/>
                  <a:ext cx="1377" cy="98"/>
                </a:xfrm>
                <a:prstGeom prst="roundRect">
                  <a:avLst>
                    <a:gd name="adj" fmla="val 50000"/>
                  </a:avLst>
                </a:prstGeom>
                <a:gradFill rotWithShape="0">
                  <a:gsLst>
                    <a:gs pos="0">
                      <a:srgbClr val="CC9900">
                        <a:gamma/>
                        <a:shade val="46275"/>
                        <a:invGamma/>
                      </a:srgbClr>
                    </a:gs>
                    <a:gs pos="50000">
                      <a:srgbClr val="CC9900"/>
                    </a:gs>
                    <a:gs pos="100000">
                      <a:srgbClr val="CC9900">
                        <a:gamma/>
                        <a:shade val="46275"/>
                        <a:invGamma/>
                      </a:srgbClr>
                    </a:gs>
                  </a:gsLst>
                  <a:lin ang="0" scaled="1"/>
                </a:gradFill>
                <a:ln w="635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anchor="ctr">
                  <a:spAutoFit/>
                </a:bodyPr>
                <a:lstStyle/>
                <a:p>
                  <a:endParaRPr lang="en-GB" sz="1200"/>
                </a:p>
              </p:txBody>
            </p:sp>
            <p:sp>
              <p:nvSpPr>
                <p:cNvPr id="1133613" name="Freeform 45">
                  <a:extLst>
                    <a:ext uri="{FF2B5EF4-FFF2-40B4-BE49-F238E27FC236}">
                      <a16:creationId xmlns:a16="http://schemas.microsoft.com/office/drawing/2014/main" id="{AA1310BE-E3E5-2BFC-0F4C-AD08EBD5B4B8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rot="5400000">
                  <a:off x="2769" y="3817"/>
                  <a:ext cx="111" cy="129"/>
                </a:xfrm>
                <a:custGeom>
                  <a:avLst/>
                  <a:gdLst>
                    <a:gd name="T0" fmla="*/ 0 w 1329"/>
                    <a:gd name="T1" fmla="*/ 380 h 1520"/>
                    <a:gd name="T2" fmla="*/ 570 w 1329"/>
                    <a:gd name="T3" fmla="*/ 380 h 1520"/>
                    <a:gd name="T4" fmla="*/ 570 w 1329"/>
                    <a:gd name="T5" fmla="*/ 190 h 1520"/>
                    <a:gd name="T6" fmla="*/ 1139 w 1329"/>
                    <a:gd name="T7" fmla="*/ 190 h 1520"/>
                    <a:gd name="T8" fmla="*/ 1139 w 1329"/>
                    <a:gd name="T9" fmla="*/ 0 h 1520"/>
                    <a:gd name="T10" fmla="*/ 1329 w 1329"/>
                    <a:gd name="T11" fmla="*/ 0 h 1520"/>
                    <a:gd name="T12" fmla="*/ 1329 w 1329"/>
                    <a:gd name="T13" fmla="*/ 1520 h 1520"/>
                    <a:gd name="T14" fmla="*/ 1139 w 1329"/>
                    <a:gd name="T15" fmla="*/ 1520 h 1520"/>
                    <a:gd name="T16" fmla="*/ 1139 w 1329"/>
                    <a:gd name="T17" fmla="*/ 1330 h 1520"/>
                    <a:gd name="T18" fmla="*/ 570 w 1329"/>
                    <a:gd name="T19" fmla="*/ 1330 h 1520"/>
                    <a:gd name="T20" fmla="*/ 570 w 1329"/>
                    <a:gd name="T21" fmla="*/ 1140 h 1520"/>
                    <a:gd name="T22" fmla="*/ 0 w 1329"/>
                    <a:gd name="T23" fmla="*/ 1140 h 1520"/>
                    <a:gd name="T24" fmla="*/ 0 w 1329"/>
                    <a:gd name="T25" fmla="*/ 380 h 152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329" h="1520">
                      <a:moveTo>
                        <a:pt x="0" y="380"/>
                      </a:moveTo>
                      <a:lnTo>
                        <a:pt x="570" y="380"/>
                      </a:lnTo>
                      <a:lnTo>
                        <a:pt x="570" y="190"/>
                      </a:lnTo>
                      <a:lnTo>
                        <a:pt x="1139" y="190"/>
                      </a:lnTo>
                      <a:lnTo>
                        <a:pt x="1139" y="0"/>
                      </a:lnTo>
                      <a:lnTo>
                        <a:pt x="1329" y="0"/>
                      </a:lnTo>
                      <a:lnTo>
                        <a:pt x="1329" y="1520"/>
                      </a:lnTo>
                      <a:lnTo>
                        <a:pt x="1139" y="1520"/>
                      </a:lnTo>
                      <a:lnTo>
                        <a:pt x="1139" y="1330"/>
                      </a:lnTo>
                      <a:lnTo>
                        <a:pt x="570" y="1330"/>
                      </a:lnTo>
                      <a:lnTo>
                        <a:pt x="570" y="1140"/>
                      </a:lnTo>
                      <a:lnTo>
                        <a:pt x="0" y="1140"/>
                      </a:lnTo>
                      <a:lnTo>
                        <a:pt x="0" y="380"/>
                      </a:lnTo>
                      <a:close/>
                    </a:path>
                  </a:pathLst>
                </a:custGeom>
                <a:solidFill>
                  <a:srgbClr val="CC9900"/>
                </a:solidFill>
                <a:ln w="635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 sz="1200"/>
                </a:p>
              </p:txBody>
            </p:sp>
            <p:sp>
              <p:nvSpPr>
                <p:cNvPr id="1133614" name="Rectangle 46">
                  <a:extLst>
                    <a:ext uri="{FF2B5EF4-FFF2-40B4-BE49-F238E27FC236}">
                      <a16:creationId xmlns:a16="http://schemas.microsoft.com/office/drawing/2014/main" id="{0828104D-0E22-72F6-9E7E-547BF6107223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 rot="5400000">
                  <a:off x="2771" y="3866"/>
                  <a:ext cx="109" cy="31"/>
                </a:xfrm>
                <a:prstGeom prst="rect">
                  <a:avLst/>
                </a:prstGeom>
                <a:gradFill rotWithShape="0">
                  <a:gsLst>
                    <a:gs pos="0">
                      <a:srgbClr val="000000"/>
                    </a:gs>
                    <a:gs pos="100000">
                      <a:srgbClr val="CC9900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GB" sz="1200"/>
                </a:p>
              </p:txBody>
            </p:sp>
            <p:sp>
              <p:nvSpPr>
                <p:cNvPr id="1133615" name="Rectangle 47">
                  <a:extLst>
                    <a:ext uri="{FF2B5EF4-FFF2-40B4-BE49-F238E27FC236}">
                      <a16:creationId xmlns:a16="http://schemas.microsoft.com/office/drawing/2014/main" id="{C8A7882D-330C-DF3C-106B-D0D52DAF032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 rot="5400000">
                  <a:off x="2810" y="3874"/>
                  <a:ext cx="31" cy="31"/>
                </a:xfrm>
                <a:prstGeom prst="rect">
                  <a:avLst/>
                </a:prstGeom>
                <a:solidFill>
                  <a:srgbClr val="000000"/>
                </a:soli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GB" sz="1200"/>
                </a:p>
              </p:txBody>
            </p:sp>
            <p:sp>
              <p:nvSpPr>
                <p:cNvPr id="1133616" name="Oval 48">
                  <a:extLst>
                    <a:ext uri="{FF2B5EF4-FFF2-40B4-BE49-F238E27FC236}">
                      <a16:creationId xmlns:a16="http://schemas.microsoft.com/office/drawing/2014/main" id="{496CF179-E4C3-2897-594F-B8B84D520CE2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801" y="2784"/>
                  <a:ext cx="48" cy="47"/>
                </a:xfrm>
                <a:prstGeom prst="ellipse">
                  <a:avLst/>
                </a:pr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17" name="Oval 49">
                  <a:extLst>
                    <a:ext uri="{FF2B5EF4-FFF2-40B4-BE49-F238E27FC236}">
                      <a16:creationId xmlns:a16="http://schemas.microsoft.com/office/drawing/2014/main" id="{02B62A7A-44DB-66E6-2776-737A91DE0F6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801" y="2869"/>
                  <a:ext cx="48" cy="47"/>
                </a:xfrm>
                <a:prstGeom prst="ellipse">
                  <a:avLst/>
                </a:pr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18" name="Oval 50">
                  <a:extLst>
                    <a:ext uri="{FF2B5EF4-FFF2-40B4-BE49-F238E27FC236}">
                      <a16:creationId xmlns:a16="http://schemas.microsoft.com/office/drawing/2014/main" id="{E47F5C33-8910-68CA-2A26-17374235FD4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802" y="2952"/>
                  <a:ext cx="48" cy="47"/>
                </a:xfrm>
                <a:prstGeom prst="ellipse">
                  <a:avLst/>
                </a:pr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19" name="Oval 51">
                  <a:extLst>
                    <a:ext uri="{FF2B5EF4-FFF2-40B4-BE49-F238E27FC236}">
                      <a16:creationId xmlns:a16="http://schemas.microsoft.com/office/drawing/2014/main" id="{C6DBADC4-B267-4B71-8227-58E872E87F26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802" y="3047"/>
                  <a:ext cx="48" cy="47"/>
                </a:xfrm>
                <a:prstGeom prst="ellipse">
                  <a:avLst/>
                </a:pr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20" name="Oval 52">
                  <a:extLst>
                    <a:ext uri="{FF2B5EF4-FFF2-40B4-BE49-F238E27FC236}">
                      <a16:creationId xmlns:a16="http://schemas.microsoft.com/office/drawing/2014/main" id="{EEA2AF11-86A3-CC42-7CA9-DBF3BEF6EEFC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802" y="3146"/>
                  <a:ext cx="48" cy="47"/>
                </a:xfrm>
                <a:prstGeom prst="ellipse">
                  <a:avLst/>
                </a:pr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21" name="Oval 53">
                  <a:extLst>
                    <a:ext uri="{FF2B5EF4-FFF2-40B4-BE49-F238E27FC236}">
                      <a16:creationId xmlns:a16="http://schemas.microsoft.com/office/drawing/2014/main" id="{688BD396-D497-C7A6-709F-443E5DCB8A36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802" y="3239"/>
                  <a:ext cx="48" cy="47"/>
                </a:xfrm>
                <a:prstGeom prst="ellipse">
                  <a:avLst/>
                </a:pr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22" name="Freeform 54">
                  <a:extLst>
                    <a:ext uri="{FF2B5EF4-FFF2-40B4-BE49-F238E27FC236}">
                      <a16:creationId xmlns:a16="http://schemas.microsoft.com/office/drawing/2014/main" id="{0D00FB00-5681-4487-45B0-C159032EF5F5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5400000">
                  <a:off x="2834" y="2838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23" name="Freeform 55">
                  <a:extLst>
                    <a:ext uri="{FF2B5EF4-FFF2-40B4-BE49-F238E27FC236}">
                      <a16:creationId xmlns:a16="http://schemas.microsoft.com/office/drawing/2014/main" id="{180E9B16-B7B7-C754-71C1-F80FF035957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5400000">
                  <a:off x="2834" y="2925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24" name="Freeform 56">
                  <a:extLst>
                    <a:ext uri="{FF2B5EF4-FFF2-40B4-BE49-F238E27FC236}">
                      <a16:creationId xmlns:a16="http://schemas.microsoft.com/office/drawing/2014/main" id="{B3E06F50-F42A-6A52-DC4B-83B66F0A0F2B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5400000">
                  <a:off x="2833" y="3014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25" name="Freeform 57">
                  <a:extLst>
                    <a:ext uri="{FF2B5EF4-FFF2-40B4-BE49-F238E27FC236}">
                      <a16:creationId xmlns:a16="http://schemas.microsoft.com/office/drawing/2014/main" id="{B3B696B6-68C4-7B80-A6E2-9720F38002D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5400000">
                  <a:off x="2836" y="3104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26" name="Freeform 58">
                  <a:extLst>
                    <a:ext uri="{FF2B5EF4-FFF2-40B4-BE49-F238E27FC236}">
                      <a16:creationId xmlns:a16="http://schemas.microsoft.com/office/drawing/2014/main" id="{98B224FA-C3CA-9CFC-0806-5225A5B92704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5400000">
                  <a:off x="2833" y="3199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27" name="Freeform 59">
                  <a:extLst>
                    <a:ext uri="{FF2B5EF4-FFF2-40B4-BE49-F238E27FC236}">
                      <a16:creationId xmlns:a16="http://schemas.microsoft.com/office/drawing/2014/main" id="{F99CDD92-D3C3-95FB-178E-90009D7FE68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16200000" flipH="1">
                  <a:off x="2761" y="3202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28" name="Freeform 60">
                  <a:extLst>
                    <a:ext uri="{FF2B5EF4-FFF2-40B4-BE49-F238E27FC236}">
                      <a16:creationId xmlns:a16="http://schemas.microsoft.com/office/drawing/2014/main" id="{129D311F-8C2C-BB6A-3509-642CAF35AEB0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16200000" flipH="1">
                  <a:off x="2759" y="3104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29" name="Freeform 61">
                  <a:extLst>
                    <a:ext uri="{FF2B5EF4-FFF2-40B4-BE49-F238E27FC236}">
                      <a16:creationId xmlns:a16="http://schemas.microsoft.com/office/drawing/2014/main" id="{E11EC272-3394-B868-64A2-B6CB5057A10B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16200000" flipH="1">
                  <a:off x="2762" y="3016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30" name="Freeform 62">
                  <a:extLst>
                    <a:ext uri="{FF2B5EF4-FFF2-40B4-BE49-F238E27FC236}">
                      <a16:creationId xmlns:a16="http://schemas.microsoft.com/office/drawing/2014/main" id="{30A81CAE-BB71-D821-347A-D2C1949C68CE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16200000" flipH="1">
                  <a:off x="2761" y="2926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31" name="Freeform 63">
                  <a:extLst>
                    <a:ext uri="{FF2B5EF4-FFF2-40B4-BE49-F238E27FC236}">
                      <a16:creationId xmlns:a16="http://schemas.microsoft.com/office/drawing/2014/main" id="{2DAD5104-9E21-8AA7-791B-F4F56E68AA7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16200000" flipH="1">
                  <a:off x="2761" y="2836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</p:grpSp>
        </p:grpSp>
      </p:grpSp>
      <p:grpSp>
        <p:nvGrpSpPr>
          <p:cNvPr id="1133632" name="Group 64">
            <a:extLst>
              <a:ext uri="{FF2B5EF4-FFF2-40B4-BE49-F238E27FC236}">
                <a16:creationId xmlns:a16="http://schemas.microsoft.com/office/drawing/2014/main" id="{72C415C0-A7FE-7320-6D9F-3FBAD6544C4D}"/>
              </a:ext>
            </a:extLst>
          </p:cNvPr>
          <p:cNvGrpSpPr>
            <a:grpSpLocks/>
          </p:cNvGrpSpPr>
          <p:nvPr/>
        </p:nvGrpSpPr>
        <p:grpSpPr bwMode="auto">
          <a:xfrm>
            <a:off x="5468938" y="2132014"/>
            <a:ext cx="1905000" cy="4327525"/>
            <a:chOff x="2485" y="1343"/>
            <a:chExt cx="1200" cy="2726"/>
          </a:xfrm>
        </p:grpSpPr>
        <p:sp>
          <p:nvSpPr>
            <p:cNvPr id="1133633" name="Text Box 65">
              <a:extLst>
                <a:ext uri="{FF2B5EF4-FFF2-40B4-BE49-F238E27FC236}">
                  <a16:creationId xmlns:a16="http://schemas.microsoft.com/office/drawing/2014/main" id="{624910D1-9350-D2FC-74BF-AF083B95945F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3195" y="3666"/>
              <a:ext cx="426" cy="4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C0C0C0"/>
                  </a:solidFill>
                </a14:hiddenFill>
              </a:ext>
              <a:ext uri="{91240B29-F687-4F45-9708-019B960494DF}">
                <a14:hiddenLine xmlns:a14="http://schemas.microsoft.com/office/drawing/2010/main" w="63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>
                <a:spcBef>
                  <a:spcPct val="0"/>
                </a:spcBef>
              </a:pPr>
              <a:r>
                <a:rPr lang="en-GB" altLang="en-US" sz="1200" b="1"/>
                <a:t>STEEL</a:t>
              </a:r>
            </a:p>
            <a:p>
              <a:pPr>
                <a:spcBef>
                  <a:spcPct val="0"/>
                </a:spcBef>
              </a:pPr>
              <a:r>
                <a:rPr lang="en-GB" altLang="en-US" sz="1200" b="1"/>
                <a:t>STUB</a:t>
              </a:r>
            </a:p>
            <a:p>
              <a:pPr>
                <a:spcBef>
                  <a:spcPct val="0"/>
                </a:spcBef>
              </a:pPr>
              <a:r>
                <a:rPr lang="en-GB" altLang="en-US" sz="1200" b="1"/>
                <a:t>CASE</a:t>
              </a:r>
            </a:p>
          </p:txBody>
        </p:sp>
        <p:grpSp>
          <p:nvGrpSpPr>
            <p:cNvPr id="1133634" name="Group 66">
              <a:extLst>
                <a:ext uri="{FF2B5EF4-FFF2-40B4-BE49-F238E27FC236}">
                  <a16:creationId xmlns:a16="http://schemas.microsoft.com/office/drawing/2014/main" id="{CA3BF1EE-4210-7B6B-6070-D08E881AB97C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485" y="1343"/>
              <a:ext cx="1200" cy="2267"/>
              <a:chOff x="2485" y="1343"/>
              <a:chExt cx="1200" cy="2267"/>
            </a:xfrm>
          </p:grpSpPr>
          <p:sp>
            <p:nvSpPr>
              <p:cNvPr id="1133635" name="Rectangle 67">
                <a:extLst>
                  <a:ext uri="{FF2B5EF4-FFF2-40B4-BE49-F238E27FC236}">
                    <a16:creationId xmlns:a16="http://schemas.microsoft.com/office/drawing/2014/main" id="{2E2A4F61-359E-BE28-D8CC-0DEE018796B3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3230" y="3140"/>
                <a:ext cx="324" cy="399"/>
              </a:xfrm>
              <a:prstGeom prst="rect">
                <a:avLst/>
              </a:prstGeom>
              <a:gradFill rotWithShape="0">
                <a:gsLst>
                  <a:gs pos="0">
                    <a:srgbClr val="292929"/>
                  </a:gs>
                  <a:gs pos="50000">
                    <a:srgbClr val="C0C0C0"/>
                  </a:gs>
                  <a:gs pos="100000">
                    <a:srgbClr val="292929"/>
                  </a:gs>
                </a:gsLst>
                <a:lin ang="0" scaled="1"/>
              </a:gra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36" name="Rectangle 68">
                <a:extLst>
                  <a:ext uri="{FF2B5EF4-FFF2-40B4-BE49-F238E27FC236}">
                    <a16:creationId xmlns:a16="http://schemas.microsoft.com/office/drawing/2014/main" id="{273E51D0-9291-97E7-EAFB-37372A42E3E6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46" y="3130"/>
                <a:ext cx="304" cy="96"/>
              </a:xfrm>
              <a:prstGeom prst="rect">
                <a:avLst/>
              </a:prstGeom>
              <a:gradFill rotWithShape="0">
                <a:gsLst>
                  <a:gs pos="0">
                    <a:srgbClr val="C0C0C0"/>
                  </a:gs>
                  <a:gs pos="50000">
                    <a:srgbClr val="FFFFFF"/>
                  </a:gs>
                  <a:gs pos="100000">
                    <a:srgbClr val="C0C0C0"/>
                  </a:gs>
                </a:gsLst>
                <a:lin ang="0" scaled="1"/>
              </a:gra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37" name="Rectangle 69">
                <a:extLst>
                  <a:ext uri="{FF2B5EF4-FFF2-40B4-BE49-F238E27FC236}">
                    <a16:creationId xmlns:a16="http://schemas.microsoft.com/office/drawing/2014/main" id="{73FC2A60-F13A-91B6-D676-2439C71FFAF8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14" y="3082"/>
                <a:ext cx="384" cy="48"/>
              </a:xfrm>
              <a:prstGeom prst="rect">
                <a:avLst/>
              </a:prstGeom>
              <a:gradFill rotWithShape="0">
                <a:gsLst>
                  <a:gs pos="0">
                    <a:srgbClr val="C0C0C0"/>
                  </a:gs>
                  <a:gs pos="50000">
                    <a:srgbClr val="FFFFFF"/>
                  </a:gs>
                  <a:gs pos="100000">
                    <a:srgbClr val="C0C0C0"/>
                  </a:gs>
                </a:gsLst>
                <a:lin ang="0" scaled="1"/>
              </a:gra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38" name="Rectangle 70">
                <a:extLst>
                  <a:ext uri="{FF2B5EF4-FFF2-40B4-BE49-F238E27FC236}">
                    <a16:creationId xmlns:a16="http://schemas.microsoft.com/office/drawing/2014/main" id="{DA6EF503-529A-DD97-A34F-3DB286FEB5BF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202" y="1786"/>
                <a:ext cx="396" cy="1296"/>
              </a:xfrm>
              <a:prstGeom prst="rect">
                <a:avLst/>
              </a:prstGeom>
              <a:gradFill rotWithShape="0">
                <a:gsLst>
                  <a:gs pos="0">
                    <a:srgbClr val="C0C0C0"/>
                  </a:gs>
                  <a:gs pos="50000">
                    <a:srgbClr val="FFFFFF"/>
                  </a:gs>
                  <a:gs pos="100000">
                    <a:srgbClr val="C0C0C0"/>
                  </a:gs>
                </a:gsLst>
                <a:lin ang="0" scaled="1"/>
              </a:gra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39" name="Freeform 71">
                <a:extLst>
                  <a:ext uri="{FF2B5EF4-FFF2-40B4-BE49-F238E27FC236}">
                    <a16:creationId xmlns:a16="http://schemas.microsoft.com/office/drawing/2014/main" id="{97E2FB10-1BD8-53F5-8B05-2431B5256CC2}"/>
                  </a:ext>
                </a:extLst>
              </p:cNvPr>
              <p:cNvSpPr>
                <a:spLocks/>
              </p:cNvSpPr>
              <p:nvPr/>
            </p:nvSpPr>
            <p:spPr bwMode="auto">
              <a:xfrm rot="5400000">
                <a:off x="3181" y="3106"/>
                <a:ext cx="432" cy="576"/>
              </a:xfrm>
              <a:custGeom>
                <a:avLst/>
                <a:gdLst>
                  <a:gd name="T0" fmla="*/ 0 w 432"/>
                  <a:gd name="T1" fmla="*/ 48 h 576"/>
                  <a:gd name="T2" fmla="*/ 384 w 432"/>
                  <a:gd name="T3" fmla="*/ 48 h 576"/>
                  <a:gd name="T4" fmla="*/ 384 w 432"/>
                  <a:gd name="T5" fmla="*/ 0 h 576"/>
                  <a:gd name="T6" fmla="*/ 432 w 432"/>
                  <a:gd name="T7" fmla="*/ 0 h 576"/>
                  <a:gd name="T8" fmla="*/ 432 w 432"/>
                  <a:gd name="T9" fmla="*/ 576 h 576"/>
                  <a:gd name="T10" fmla="*/ 384 w 432"/>
                  <a:gd name="T11" fmla="*/ 576 h 576"/>
                  <a:gd name="T12" fmla="*/ 384 w 432"/>
                  <a:gd name="T13" fmla="*/ 528 h 576"/>
                  <a:gd name="T14" fmla="*/ 0 w 432"/>
                  <a:gd name="T15" fmla="*/ 528 h 576"/>
                  <a:gd name="T16" fmla="*/ 0 w 432"/>
                  <a:gd name="T17" fmla="*/ 480 h 576"/>
                  <a:gd name="T18" fmla="*/ 288 w 432"/>
                  <a:gd name="T19" fmla="*/ 480 h 576"/>
                  <a:gd name="T20" fmla="*/ 288 w 432"/>
                  <a:gd name="T21" fmla="*/ 96 h 576"/>
                  <a:gd name="T22" fmla="*/ 0 w 432"/>
                  <a:gd name="T23" fmla="*/ 96 h 576"/>
                  <a:gd name="T24" fmla="*/ 0 w 432"/>
                  <a:gd name="T25" fmla="*/ 48 h 576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432" h="576">
                    <a:moveTo>
                      <a:pt x="0" y="48"/>
                    </a:moveTo>
                    <a:lnTo>
                      <a:pt x="384" y="48"/>
                    </a:lnTo>
                    <a:lnTo>
                      <a:pt x="384" y="0"/>
                    </a:lnTo>
                    <a:lnTo>
                      <a:pt x="432" y="0"/>
                    </a:lnTo>
                    <a:lnTo>
                      <a:pt x="432" y="576"/>
                    </a:lnTo>
                    <a:lnTo>
                      <a:pt x="384" y="576"/>
                    </a:lnTo>
                    <a:lnTo>
                      <a:pt x="384" y="528"/>
                    </a:lnTo>
                    <a:lnTo>
                      <a:pt x="0" y="528"/>
                    </a:lnTo>
                    <a:lnTo>
                      <a:pt x="0" y="480"/>
                    </a:lnTo>
                    <a:lnTo>
                      <a:pt x="288" y="480"/>
                    </a:lnTo>
                    <a:lnTo>
                      <a:pt x="288" y="96"/>
                    </a:lnTo>
                    <a:lnTo>
                      <a:pt x="0" y="96"/>
                    </a:lnTo>
                    <a:lnTo>
                      <a:pt x="0" y="48"/>
                    </a:lnTo>
                    <a:close/>
                  </a:path>
                </a:pathLst>
              </a:custGeom>
              <a:solidFill>
                <a:srgbClr val="808080"/>
              </a:solidFill>
              <a:ln w="6350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40" name="Freeform 72">
                <a:extLst>
                  <a:ext uri="{FF2B5EF4-FFF2-40B4-BE49-F238E27FC236}">
                    <a16:creationId xmlns:a16="http://schemas.microsoft.com/office/drawing/2014/main" id="{87728521-85CC-614D-A489-47253329955D}"/>
                  </a:ext>
                </a:extLst>
              </p:cNvPr>
              <p:cNvSpPr>
                <a:spLocks/>
              </p:cNvSpPr>
              <p:nvPr/>
            </p:nvSpPr>
            <p:spPr bwMode="auto">
              <a:xfrm>
                <a:off x="3158" y="1786"/>
                <a:ext cx="96" cy="1440"/>
              </a:xfrm>
              <a:custGeom>
                <a:avLst/>
                <a:gdLst>
                  <a:gd name="T0" fmla="*/ 48 w 96"/>
                  <a:gd name="T1" fmla="*/ 1440 h 1440"/>
                  <a:gd name="T2" fmla="*/ 48 w 96"/>
                  <a:gd name="T3" fmla="*/ 1392 h 1440"/>
                  <a:gd name="T4" fmla="*/ 0 w 96"/>
                  <a:gd name="T5" fmla="*/ 1392 h 1440"/>
                  <a:gd name="T6" fmla="*/ 0 w 96"/>
                  <a:gd name="T7" fmla="*/ 0 h 1440"/>
                  <a:gd name="T8" fmla="*/ 48 w 96"/>
                  <a:gd name="T9" fmla="*/ 0 h 1440"/>
                  <a:gd name="T10" fmla="*/ 48 w 96"/>
                  <a:gd name="T11" fmla="*/ 1296 h 1440"/>
                  <a:gd name="T12" fmla="*/ 96 w 96"/>
                  <a:gd name="T13" fmla="*/ 1344 h 1440"/>
                  <a:gd name="T14" fmla="*/ 96 w 96"/>
                  <a:gd name="T15" fmla="*/ 1440 h 1440"/>
                  <a:gd name="T16" fmla="*/ 48 w 96"/>
                  <a:gd name="T17" fmla="*/ 1440 h 14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6" h="1440">
                    <a:moveTo>
                      <a:pt x="48" y="1440"/>
                    </a:moveTo>
                    <a:lnTo>
                      <a:pt x="48" y="1392"/>
                    </a:lnTo>
                    <a:lnTo>
                      <a:pt x="0" y="1392"/>
                    </a:lnTo>
                    <a:lnTo>
                      <a:pt x="0" y="0"/>
                    </a:lnTo>
                    <a:lnTo>
                      <a:pt x="48" y="0"/>
                    </a:lnTo>
                    <a:lnTo>
                      <a:pt x="48" y="1296"/>
                    </a:lnTo>
                    <a:lnTo>
                      <a:pt x="96" y="1344"/>
                    </a:lnTo>
                    <a:lnTo>
                      <a:pt x="96" y="1440"/>
                    </a:lnTo>
                    <a:lnTo>
                      <a:pt x="48" y="1440"/>
                    </a:lnTo>
                    <a:close/>
                  </a:path>
                </a:pathLst>
              </a:custGeom>
              <a:solidFill>
                <a:srgbClr val="FFFFFF"/>
              </a:solidFill>
              <a:ln w="6350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41" name="Freeform 73">
                <a:extLst>
                  <a:ext uri="{FF2B5EF4-FFF2-40B4-BE49-F238E27FC236}">
                    <a16:creationId xmlns:a16="http://schemas.microsoft.com/office/drawing/2014/main" id="{18E5CE0F-8768-24B9-D6FC-788F07596E57}"/>
                  </a:ext>
                </a:extLst>
              </p:cNvPr>
              <p:cNvSpPr>
                <a:spLocks/>
              </p:cNvSpPr>
              <p:nvPr/>
            </p:nvSpPr>
            <p:spPr bwMode="auto">
              <a:xfrm flipH="1">
                <a:off x="3542" y="1786"/>
                <a:ext cx="96" cy="1440"/>
              </a:xfrm>
              <a:custGeom>
                <a:avLst/>
                <a:gdLst>
                  <a:gd name="T0" fmla="*/ 48 w 96"/>
                  <a:gd name="T1" fmla="*/ 1440 h 1440"/>
                  <a:gd name="T2" fmla="*/ 48 w 96"/>
                  <a:gd name="T3" fmla="*/ 1392 h 1440"/>
                  <a:gd name="T4" fmla="*/ 0 w 96"/>
                  <a:gd name="T5" fmla="*/ 1392 h 1440"/>
                  <a:gd name="T6" fmla="*/ 0 w 96"/>
                  <a:gd name="T7" fmla="*/ 0 h 1440"/>
                  <a:gd name="T8" fmla="*/ 48 w 96"/>
                  <a:gd name="T9" fmla="*/ 0 h 1440"/>
                  <a:gd name="T10" fmla="*/ 48 w 96"/>
                  <a:gd name="T11" fmla="*/ 1296 h 1440"/>
                  <a:gd name="T12" fmla="*/ 96 w 96"/>
                  <a:gd name="T13" fmla="*/ 1344 h 1440"/>
                  <a:gd name="T14" fmla="*/ 96 w 96"/>
                  <a:gd name="T15" fmla="*/ 1440 h 1440"/>
                  <a:gd name="T16" fmla="*/ 48 w 96"/>
                  <a:gd name="T17" fmla="*/ 1440 h 144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</a:cxnLst>
                <a:rect l="0" t="0" r="r" b="b"/>
                <a:pathLst>
                  <a:path w="96" h="1440">
                    <a:moveTo>
                      <a:pt x="48" y="1440"/>
                    </a:moveTo>
                    <a:lnTo>
                      <a:pt x="48" y="1392"/>
                    </a:lnTo>
                    <a:lnTo>
                      <a:pt x="0" y="1392"/>
                    </a:lnTo>
                    <a:lnTo>
                      <a:pt x="0" y="0"/>
                    </a:lnTo>
                    <a:lnTo>
                      <a:pt x="48" y="0"/>
                    </a:lnTo>
                    <a:lnTo>
                      <a:pt x="48" y="1296"/>
                    </a:lnTo>
                    <a:lnTo>
                      <a:pt x="96" y="1344"/>
                    </a:lnTo>
                    <a:lnTo>
                      <a:pt x="96" y="1440"/>
                    </a:lnTo>
                    <a:lnTo>
                      <a:pt x="48" y="1440"/>
                    </a:lnTo>
                    <a:close/>
                  </a:path>
                </a:pathLst>
              </a:custGeom>
              <a:solidFill>
                <a:srgbClr val="FFFFFF"/>
              </a:solidFill>
              <a:ln w="6350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42" name="Text Box 74">
                <a:extLst>
                  <a:ext uri="{FF2B5EF4-FFF2-40B4-BE49-F238E27FC236}">
                    <a16:creationId xmlns:a16="http://schemas.microsoft.com/office/drawing/2014/main" id="{BC8C61D0-C301-06F5-F52E-A27E71459FD0}"/>
                  </a:ext>
                </a:extLst>
              </p:cNvPr>
              <p:cNvSpPr txBox="1">
                <a:spLocks noChangeArrowheads="1"/>
              </p:cNvSpPr>
              <p:nvPr/>
            </p:nvSpPr>
            <p:spPr bwMode="auto">
              <a:xfrm>
                <a:off x="2485" y="1343"/>
                <a:ext cx="820" cy="288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rgbClr val="C0C0C0"/>
                    </a:solidFill>
                  </a14:hiddenFill>
                </a:ext>
                <a:ext uri="{91240B29-F687-4F45-9708-019B960494DF}">
                  <a14:hiddenLine xmlns:a14="http://schemas.microsoft.com/office/drawing/2010/main" w="6350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>
                <a:spAutoFit/>
              </a:bodyPr>
              <a:lstStyle/>
              <a:p>
                <a:pPr>
                  <a:spcBef>
                    <a:spcPct val="0"/>
                  </a:spcBef>
                </a:pPr>
                <a:r>
                  <a:rPr lang="en-GB" altLang="en-US" sz="1200" b="1"/>
                  <a:t>COMBUSTIBLE</a:t>
                </a:r>
              </a:p>
              <a:p>
                <a:pPr>
                  <a:spcBef>
                    <a:spcPct val="0"/>
                  </a:spcBef>
                </a:pPr>
                <a:r>
                  <a:rPr lang="en-GB" altLang="en-US" sz="1200" b="1"/>
                  <a:t>CASE</a:t>
                </a:r>
              </a:p>
            </p:txBody>
          </p:sp>
          <p:sp>
            <p:nvSpPr>
              <p:cNvPr id="1133643" name="Line 75">
                <a:extLst>
                  <a:ext uri="{FF2B5EF4-FFF2-40B4-BE49-F238E27FC236}">
                    <a16:creationId xmlns:a16="http://schemas.microsoft.com/office/drawing/2014/main" id="{74581C98-5262-B87B-F492-B878285BB3CB}"/>
                  </a:ext>
                </a:extLst>
              </p:cNvPr>
              <p:cNvSpPr>
                <a:spLocks noChangeShapeType="1"/>
              </p:cNvSpPr>
              <p:nvPr/>
            </p:nvSpPr>
            <p:spPr bwMode="auto">
              <a:xfrm>
                <a:off x="3037" y="1644"/>
                <a:ext cx="152" cy="199"/>
              </a:xfrm>
              <a:prstGeom prst="line">
                <a:avLst/>
              </a:prstGeom>
              <a:noFill/>
              <a:ln w="25400">
                <a:solidFill>
                  <a:schemeClr val="tx1"/>
                </a:solidFill>
                <a:round/>
                <a:headEnd/>
                <a:tailEnd type="oval" w="med" len="med"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44" name="Oval 76">
                <a:extLst>
                  <a:ext uri="{FF2B5EF4-FFF2-40B4-BE49-F238E27FC236}">
                    <a16:creationId xmlns:a16="http://schemas.microsoft.com/office/drawing/2014/main" id="{8DDC86DD-8B6C-C949-0C10-1DE011D29E0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152" y="3134"/>
                <a:ext cx="56" cy="56"/>
              </a:xfrm>
              <a:prstGeom prst="ellipse">
                <a:avLst/>
              </a:prstGeom>
              <a:solidFill>
                <a:srgbClr val="000000"/>
              </a:solidFill>
              <a:ln w="63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45" name="Oval 77">
                <a:extLst>
                  <a:ext uri="{FF2B5EF4-FFF2-40B4-BE49-F238E27FC236}">
                    <a16:creationId xmlns:a16="http://schemas.microsoft.com/office/drawing/2014/main" id="{F19657DD-C056-AC55-9E82-DF1AECA99AE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86" y="3134"/>
                <a:ext cx="56" cy="56"/>
              </a:xfrm>
              <a:prstGeom prst="ellipse">
                <a:avLst/>
              </a:prstGeom>
              <a:solidFill>
                <a:srgbClr val="000000"/>
              </a:solidFill>
              <a:ln w="63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grpSp>
            <p:nvGrpSpPr>
              <p:cNvPr id="1133646" name="Group 78">
                <a:extLst>
                  <a:ext uri="{FF2B5EF4-FFF2-40B4-BE49-F238E27FC236}">
                    <a16:creationId xmlns:a16="http://schemas.microsoft.com/office/drawing/2014/main" id="{21E3FAF9-2BD9-706B-97EA-A845D7B8B1A9}"/>
                  </a:ext>
                </a:extLst>
              </p:cNvPr>
              <p:cNvGrpSpPr>
                <a:grpSpLocks/>
              </p:cNvGrpSpPr>
              <p:nvPr/>
            </p:nvGrpSpPr>
            <p:grpSpPr bwMode="auto">
              <a:xfrm>
                <a:off x="3327" y="2211"/>
                <a:ext cx="129" cy="1395"/>
                <a:chOff x="2760" y="2542"/>
                <a:chExt cx="129" cy="1395"/>
              </a:xfrm>
            </p:grpSpPr>
            <p:sp>
              <p:nvSpPr>
                <p:cNvPr id="1133647" name="AutoShape 79">
                  <a:extLst>
                    <a:ext uri="{FF2B5EF4-FFF2-40B4-BE49-F238E27FC236}">
                      <a16:creationId xmlns:a16="http://schemas.microsoft.com/office/drawing/2014/main" id="{93AF2625-DDC0-E2C0-6FE3-DF679256B6C8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 rot="5400000">
                  <a:off x="2138" y="3182"/>
                  <a:ext cx="1377" cy="98"/>
                </a:xfrm>
                <a:prstGeom prst="roundRect">
                  <a:avLst>
                    <a:gd name="adj" fmla="val 50000"/>
                  </a:avLst>
                </a:prstGeom>
                <a:gradFill rotWithShape="0">
                  <a:gsLst>
                    <a:gs pos="0">
                      <a:srgbClr val="CC9900">
                        <a:gamma/>
                        <a:shade val="46275"/>
                        <a:invGamma/>
                      </a:srgbClr>
                    </a:gs>
                    <a:gs pos="50000">
                      <a:srgbClr val="CC9900"/>
                    </a:gs>
                    <a:gs pos="100000">
                      <a:srgbClr val="CC9900">
                        <a:gamma/>
                        <a:shade val="46275"/>
                        <a:invGamma/>
                      </a:srgbClr>
                    </a:gs>
                  </a:gsLst>
                  <a:lin ang="0" scaled="1"/>
                </a:gradFill>
                <a:ln w="635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anchor="ctr">
                  <a:spAutoFit/>
                </a:bodyPr>
                <a:lstStyle/>
                <a:p>
                  <a:endParaRPr lang="en-GB" sz="1200"/>
                </a:p>
              </p:txBody>
            </p:sp>
            <p:sp>
              <p:nvSpPr>
                <p:cNvPr id="1133648" name="Freeform 80">
                  <a:extLst>
                    <a:ext uri="{FF2B5EF4-FFF2-40B4-BE49-F238E27FC236}">
                      <a16:creationId xmlns:a16="http://schemas.microsoft.com/office/drawing/2014/main" id="{73AC76F1-BEBB-DDCA-63BD-F018923282A1}"/>
                    </a:ext>
                  </a:extLst>
                </p:cNvPr>
                <p:cNvSpPr>
                  <a:spLocks noChangeAspect="1"/>
                </p:cNvSpPr>
                <p:nvPr/>
              </p:nvSpPr>
              <p:spPr bwMode="auto">
                <a:xfrm rot="5400000">
                  <a:off x="2769" y="3817"/>
                  <a:ext cx="111" cy="129"/>
                </a:xfrm>
                <a:custGeom>
                  <a:avLst/>
                  <a:gdLst>
                    <a:gd name="T0" fmla="*/ 0 w 1329"/>
                    <a:gd name="T1" fmla="*/ 380 h 1520"/>
                    <a:gd name="T2" fmla="*/ 570 w 1329"/>
                    <a:gd name="T3" fmla="*/ 380 h 1520"/>
                    <a:gd name="T4" fmla="*/ 570 w 1329"/>
                    <a:gd name="T5" fmla="*/ 190 h 1520"/>
                    <a:gd name="T6" fmla="*/ 1139 w 1329"/>
                    <a:gd name="T7" fmla="*/ 190 h 1520"/>
                    <a:gd name="T8" fmla="*/ 1139 w 1329"/>
                    <a:gd name="T9" fmla="*/ 0 h 1520"/>
                    <a:gd name="T10" fmla="*/ 1329 w 1329"/>
                    <a:gd name="T11" fmla="*/ 0 h 1520"/>
                    <a:gd name="T12" fmla="*/ 1329 w 1329"/>
                    <a:gd name="T13" fmla="*/ 1520 h 1520"/>
                    <a:gd name="T14" fmla="*/ 1139 w 1329"/>
                    <a:gd name="T15" fmla="*/ 1520 h 1520"/>
                    <a:gd name="T16" fmla="*/ 1139 w 1329"/>
                    <a:gd name="T17" fmla="*/ 1330 h 1520"/>
                    <a:gd name="T18" fmla="*/ 570 w 1329"/>
                    <a:gd name="T19" fmla="*/ 1330 h 1520"/>
                    <a:gd name="T20" fmla="*/ 570 w 1329"/>
                    <a:gd name="T21" fmla="*/ 1140 h 1520"/>
                    <a:gd name="T22" fmla="*/ 0 w 1329"/>
                    <a:gd name="T23" fmla="*/ 1140 h 1520"/>
                    <a:gd name="T24" fmla="*/ 0 w 1329"/>
                    <a:gd name="T25" fmla="*/ 380 h 152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</a:cxnLst>
                  <a:rect l="0" t="0" r="r" b="b"/>
                  <a:pathLst>
                    <a:path w="1329" h="1520">
                      <a:moveTo>
                        <a:pt x="0" y="380"/>
                      </a:moveTo>
                      <a:lnTo>
                        <a:pt x="570" y="380"/>
                      </a:lnTo>
                      <a:lnTo>
                        <a:pt x="570" y="190"/>
                      </a:lnTo>
                      <a:lnTo>
                        <a:pt x="1139" y="190"/>
                      </a:lnTo>
                      <a:lnTo>
                        <a:pt x="1139" y="0"/>
                      </a:lnTo>
                      <a:lnTo>
                        <a:pt x="1329" y="0"/>
                      </a:lnTo>
                      <a:lnTo>
                        <a:pt x="1329" y="1520"/>
                      </a:lnTo>
                      <a:lnTo>
                        <a:pt x="1139" y="1520"/>
                      </a:lnTo>
                      <a:lnTo>
                        <a:pt x="1139" y="1330"/>
                      </a:lnTo>
                      <a:lnTo>
                        <a:pt x="570" y="1330"/>
                      </a:lnTo>
                      <a:lnTo>
                        <a:pt x="570" y="1140"/>
                      </a:lnTo>
                      <a:lnTo>
                        <a:pt x="0" y="1140"/>
                      </a:lnTo>
                      <a:lnTo>
                        <a:pt x="0" y="380"/>
                      </a:lnTo>
                      <a:close/>
                    </a:path>
                  </a:pathLst>
                </a:custGeom>
                <a:solidFill>
                  <a:srgbClr val="CC9900"/>
                </a:solidFill>
                <a:ln w="6350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</p:spPr>
              <p:txBody>
                <a:bodyPr/>
                <a:lstStyle/>
                <a:p>
                  <a:endParaRPr lang="en-GB" sz="1200"/>
                </a:p>
              </p:txBody>
            </p:sp>
            <p:sp>
              <p:nvSpPr>
                <p:cNvPr id="1133649" name="Rectangle 81">
                  <a:extLst>
                    <a:ext uri="{FF2B5EF4-FFF2-40B4-BE49-F238E27FC236}">
                      <a16:creationId xmlns:a16="http://schemas.microsoft.com/office/drawing/2014/main" id="{9A748044-B01C-F98F-7A8E-E6D01A23785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 rot="5400000">
                  <a:off x="2771" y="3866"/>
                  <a:ext cx="109" cy="31"/>
                </a:xfrm>
                <a:prstGeom prst="rect">
                  <a:avLst/>
                </a:prstGeom>
                <a:gradFill rotWithShape="0">
                  <a:gsLst>
                    <a:gs pos="0">
                      <a:srgbClr val="000000"/>
                    </a:gs>
                    <a:gs pos="100000">
                      <a:srgbClr val="CC9900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GB" sz="1200"/>
                </a:p>
              </p:txBody>
            </p:sp>
            <p:sp>
              <p:nvSpPr>
                <p:cNvPr id="1133650" name="Rectangle 82">
                  <a:extLst>
                    <a:ext uri="{FF2B5EF4-FFF2-40B4-BE49-F238E27FC236}">
                      <a16:creationId xmlns:a16="http://schemas.microsoft.com/office/drawing/2014/main" id="{BDEC045E-5129-9803-B264-A5169F0EB9E3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 rot="5400000">
                  <a:off x="2810" y="3874"/>
                  <a:ext cx="31" cy="31"/>
                </a:xfrm>
                <a:prstGeom prst="rect">
                  <a:avLst/>
                </a:prstGeom>
                <a:solidFill>
                  <a:srgbClr val="000000"/>
                </a:soli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</p:spPr>
              <p:txBody>
                <a:bodyPr/>
                <a:lstStyle/>
                <a:p>
                  <a:endParaRPr lang="en-GB" sz="1200"/>
                </a:p>
              </p:txBody>
            </p:sp>
            <p:sp>
              <p:nvSpPr>
                <p:cNvPr id="1133651" name="Oval 83">
                  <a:extLst>
                    <a:ext uri="{FF2B5EF4-FFF2-40B4-BE49-F238E27FC236}">
                      <a16:creationId xmlns:a16="http://schemas.microsoft.com/office/drawing/2014/main" id="{28580B0B-5FDE-5A67-30A1-33DEE34B94B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801" y="2784"/>
                  <a:ext cx="48" cy="47"/>
                </a:xfrm>
                <a:prstGeom prst="ellipse">
                  <a:avLst/>
                </a:pr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52" name="Oval 84">
                  <a:extLst>
                    <a:ext uri="{FF2B5EF4-FFF2-40B4-BE49-F238E27FC236}">
                      <a16:creationId xmlns:a16="http://schemas.microsoft.com/office/drawing/2014/main" id="{D01EADE5-2FDE-33C0-71A3-45B8263D263B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801" y="2869"/>
                  <a:ext cx="48" cy="47"/>
                </a:xfrm>
                <a:prstGeom prst="ellipse">
                  <a:avLst/>
                </a:pr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53" name="Oval 85">
                  <a:extLst>
                    <a:ext uri="{FF2B5EF4-FFF2-40B4-BE49-F238E27FC236}">
                      <a16:creationId xmlns:a16="http://schemas.microsoft.com/office/drawing/2014/main" id="{25840772-0758-DDDA-E90C-ECB634203A38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802" y="2952"/>
                  <a:ext cx="48" cy="47"/>
                </a:xfrm>
                <a:prstGeom prst="ellipse">
                  <a:avLst/>
                </a:pr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54" name="Oval 86">
                  <a:extLst>
                    <a:ext uri="{FF2B5EF4-FFF2-40B4-BE49-F238E27FC236}">
                      <a16:creationId xmlns:a16="http://schemas.microsoft.com/office/drawing/2014/main" id="{387B859B-A8CB-3378-C472-957471F07F5B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802" y="3047"/>
                  <a:ext cx="48" cy="47"/>
                </a:xfrm>
                <a:prstGeom prst="ellipse">
                  <a:avLst/>
                </a:pr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55" name="Oval 87">
                  <a:extLst>
                    <a:ext uri="{FF2B5EF4-FFF2-40B4-BE49-F238E27FC236}">
                      <a16:creationId xmlns:a16="http://schemas.microsoft.com/office/drawing/2014/main" id="{CE486FE5-9EE3-83B5-5642-9CD81C284B0D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802" y="3146"/>
                  <a:ext cx="48" cy="47"/>
                </a:xfrm>
                <a:prstGeom prst="ellipse">
                  <a:avLst/>
                </a:pr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56" name="Oval 88">
                  <a:extLst>
                    <a:ext uri="{FF2B5EF4-FFF2-40B4-BE49-F238E27FC236}">
                      <a16:creationId xmlns:a16="http://schemas.microsoft.com/office/drawing/2014/main" id="{EEAA2DB5-D293-F81E-6F6A-DE057BA04E29}"/>
                    </a:ext>
                  </a:extLst>
                </p:cNvPr>
                <p:cNvSpPr>
                  <a:spLocks noChangeArrowheads="1"/>
                </p:cNvSpPr>
                <p:nvPr/>
              </p:nvSpPr>
              <p:spPr bwMode="auto">
                <a:xfrm>
                  <a:off x="2802" y="3239"/>
                  <a:ext cx="48" cy="47"/>
                </a:xfrm>
                <a:prstGeom prst="ellipse">
                  <a:avLst/>
                </a:pr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>
                  <a:solidFill>
                    <a:srgbClr val="000000"/>
                  </a:solidFill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57" name="Freeform 89">
                  <a:extLst>
                    <a:ext uri="{FF2B5EF4-FFF2-40B4-BE49-F238E27FC236}">
                      <a16:creationId xmlns:a16="http://schemas.microsoft.com/office/drawing/2014/main" id="{9A15B033-D3F0-9C02-5017-68AC117432D7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5400000">
                  <a:off x="2834" y="2838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58" name="Freeform 90">
                  <a:extLst>
                    <a:ext uri="{FF2B5EF4-FFF2-40B4-BE49-F238E27FC236}">
                      <a16:creationId xmlns:a16="http://schemas.microsoft.com/office/drawing/2014/main" id="{01237C0F-573F-3149-9161-A154B5DCA621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5400000">
                  <a:off x="2834" y="2925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59" name="Freeform 91">
                  <a:extLst>
                    <a:ext uri="{FF2B5EF4-FFF2-40B4-BE49-F238E27FC236}">
                      <a16:creationId xmlns:a16="http://schemas.microsoft.com/office/drawing/2014/main" id="{E1873169-2B95-6654-FE64-6A3C01BABF24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5400000">
                  <a:off x="2833" y="3014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60" name="Freeform 92">
                  <a:extLst>
                    <a:ext uri="{FF2B5EF4-FFF2-40B4-BE49-F238E27FC236}">
                      <a16:creationId xmlns:a16="http://schemas.microsoft.com/office/drawing/2014/main" id="{108A89B8-450D-DD1E-5DD7-9337A36C188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5400000">
                  <a:off x="2836" y="3104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61" name="Freeform 93">
                  <a:extLst>
                    <a:ext uri="{FF2B5EF4-FFF2-40B4-BE49-F238E27FC236}">
                      <a16:creationId xmlns:a16="http://schemas.microsoft.com/office/drawing/2014/main" id="{D1989983-030D-549D-11BF-8AE541846E3B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5400000">
                  <a:off x="2833" y="3199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62" name="Freeform 94">
                  <a:extLst>
                    <a:ext uri="{FF2B5EF4-FFF2-40B4-BE49-F238E27FC236}">
                      <a16:creationId xmlns:a16="http://schemas.microsoft.com/office/drawing/2014/main" id="{CD47DA8E-CA7B-DFDF-7E30-55DB21C3738D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16200000" flipH="1">
                  <a:off x="2761" y="3202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63" name="Freeform 95">
                  <a:extLst>
                    <a:ext uri="{FF2B5EF4-FFF2-40B4-BE49-F238E27FC236}">
                      <a16:creationId xmlns:a16="http://schemas.microsoft.com/office/drawing/2014/main" id="{D69E1F91-806D-0C6D-AF8F-FC96A72E84D6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16200000" flipH="1">
                  <a:off x="2759" y="3104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64" name="Freeform 96">
                  <a:extLst>
                    <a:ext uri="{FF2B5EF4-FFF2-40B4-BE49-F238E27FC236}">
                      <a16:creationId xmlns:a16="http://schemas.microsoft.com/office/drawing/2014/main" id="{7A9F8DFE-D9E3-7FDF-7263-9D290F9C3EC9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16200000" flipH="1">
                  <a:off x="2762" y="3016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65" name="Freeform 97">
                  <a:extLst>
                    <a:ext uri="{FF2B5EF4-FFF2-40B4-BE49-F238E27FC236}">
                      <a16:creationId xmlns:a16="http://schemas.microsoft.com/office/drawing/2014/main" id="{2CB69456-B3A0-D28D-62AF-23CED8FF63A4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16200000" flipH="1">
                  <a:off x="2761" y="2926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133666" name="Freeform 98">
                  <a:extLst>
                    <a:ext uri="{FF2B5EF4-FFF2-40B4-BE49-F238E27FC236}">
                      <a16:creationId xmlns:a16="http://schemas.microsoft.com/office/drawing/2014/main" id="{12FC9F1A-6FFF-1BE8-EAF8-803DD05D2C32}"/>
                    </a:ext>
                  </a:extLst>
                </p:cNvPr>
                <p:cNvSpPr>
                  <a:spLocks/>
                </p:cNvSpPr>
                <p:nvPr/>
              </p:nvSpPr>
              <p:spPr bwMode="auto">
                <a:xfrm rot="16200000" flipH="1">
                  <a:off x="2761" y="2836"/>
                  <a:ext cx="59" cy="22"/>
                </a:xfrm>
                <a:custGeom>
                  <a:avLst/>
                  <a:gdLst>
                    <a:gd name="T0" fmla="*/ 4 w 59"/>
                    <a:gd name="T1" fmla="*/ 3 h 22"/>
                    <a:gd name="T2" fmla="*/ 29 w 59"/>
                    <a:gd name="T3" fmla="*/ 21 h 22"/>
                    <a:gd name="T4" fmla="*/ 55 w 59"/>
                    <a:gd name="T5" fmla="*/ 3 h 22"/>
                    <a:gd name="T6" fmla="*/ 4 w 59"/>
                    <a:gd name="T7" fmla="*/ 3 h 2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</a:cxnLst>
                  <a:rect l="0" t="0" r="r" b="b"/>
                  <a:pathLst>
                    <a:path w="59" h="22">
                      <a:moveTo>
                        <a:pt x="4" y="3"/>
                      </a:moveTo>
                      <a:cubicBezTo>
                        <a:pt x="0" y="6"/>
                        <a:pt x="21" y="21"/>
                        <a:pt x="29" y="21"/>
                      </a:cubicBezTo>
                      <a:cubicBezTo>
                        <a:pt x="38" y="22"/>
                        <a:pt x="59" y="6"/>
                        <a:pt x="55" y="3"/>
                      </a:cubicBezTo>
                      <a:cubicBezTo>
                        <a:pt x="51" y="0"/>
                        <a:pt x="8" y="0"/>
                        <a:pt x="4" y="3"/>
                      </a:cubicBezTo>
                      <a:close/>
                    </a:path>
                  </a:pathLst>
                </a:custGeom>
                <a:blipFill dpi="0" rotWithShape="0">
                  <a:blip r:embed="rId3"/>
                  <a:srcRect/>
                  <a:tile tx="0" ty="0" sx="100000" sy="100000" flip="none" algn="tl"/>
                </a:blipFill>
                <a:ln w="6350" cap="flat" cmpd="sng">
                  <a:solidFill>
                    <a:srgbClr val="000000"/>
                  </a:solidFill>
                  <a:prstDash val="solid"/>
                  <a:round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</p:grpSp>
        </p:grpSp>
      </p:grpSp>
      <p:grpSp>
        <p:nvGrpSpPr>
          <p:cNvPr id="1133699" name="Group 131">
            <a:extLst>
              <a:ext uri="{FF2B5EF4-FFF2-40B4-BE49-F238E27FC236}">
                <a16:creationId xmlns:a16="http://schemas.microsoft.com/office/drawing/2014/main" id="{28EC93D9-5290-F3BD-540C-B685AC6FD81C}"/>
              </a:ext>
            </a:extLst>
          </p:cNvPr>
          <p:cNvGrpSpPr>
            <a:grpSpLocks/>
          </p:cNvGrpSpPr>
          <p:nvPr/>
        </p:nvGrpSpPr>
        <p:grpSpPr bwMode="auto">
          <a:xfrm>
            <a:off x="4513263" y="3516314"/>
            <a:ext cx="914400" cy="2949575"/>
            <a:chOff x="1883" y="2215"/>
            <a:chExt cx="576" cy="1858"/>
          </a:xfrm>
        </p:grpSpPr>
        <p:sp>
          <p:nvSpPr>
            <p:cNvPr id="1133668" name="Text Box 100">
              <a:extLst>
                <a:ext uri="{FF2B5EF4-FFF2-40B4-BE49-F238E27FC236}">
                  <a16:creationId xmlns:a16="http://schemas.microsoft.com/office/drawing/2014/main" id="{CCBD3F67-1941-9A60-5FFC-442890BBBCCC}"/>
                </a:ext>
              </a:extLst>
            </p:cNvPr>
            <p:cNvSpPr txBox="1">
              <a:spLocks noChangeArrowheads="1"/>
            </p:cNvSpPr>
            <p:nvPr/>
          </p:nvSpPr>
          <p:spPr bwMode="auto">
            <a:xfrm>
              <a:off x="1951" y="3670"/>
              <a:ext cx="452" cy="40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rgbClr val="C0C0C0"/>
                  </a:solidFill>
                </a14:hiddenFill>
              </a:ext>
              <a:ext uri="{91240B29-F687-4F45-9708-019B960494DF}">
                <a14:hiddenLine xmlns:a14="http://schemas.microsoft.com/office/drawing/2010/main" w="6350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>
              <a:spAutoFit/>
            </a:bodyPr>
            <a:lstStyle/>
            <a:p>
              <a:pPr>
                <a:spcBef>
                  <a:spcPct val="0"/>
                </a:spcBef>
              </a:pPr>
              <a:r>
                <a:rPr lang="en-GB" altLang="en-US" sz="1200" b="1"/>
                <a:t>BRASS</a:t>
              </a:r>
            </a:p>
            <a:p>
              <a:pPr>
                <a:spcBef>
                  <a:spcPct val="0"/>
                </a:spcBef>
              </a:pPr>
              <a:r>
                <a:rPr lang="en-GB" altLang="en-US" sz="1200" b="1"/>
                <a:t>STUB</a:t>
              </a:r>
            </a:p>
            <a:p>
              <a:pPr>
                <a:spcBef>
                  <a:spcPct val="0"/>
                </a:spcBef>
              </a:pPr>
              <a:r>
                <a:rPr lang="en-GB" altLang="en-US" sz="1200" b="1"/>
                <a:t>CASE</a:t>
              </a:r>
            </a:p>
          </p:txBody>
        </p:sp>
        <p:sp>
          <p:nvSpPr>
            <p:cNvPr id="1133670" name="Rectangle 102">
              <a:extLst>
                <a:ext uri="{FF2B5EF4-FFF2-40B4-BE49-F238E27FC236}">
                  <a16:creationId xmlns:a16="http://schemas.microsoft.com/office/drawing/2014/main" id="{05ABEC33-70E7-1B93-E091-94B0EC4C274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>
              <a:off x="2004" y="3144"/>
              <a:ext cx="324" cy="399"/>
            </a:xfrm>
            <a:prstGeom prst="rect">
              <a:avLst/>
            </a:prstGeom>
            <a:gradFill rotWithShape="0">
              <a:gsLst>
                <a:gs pos="0">
                  <a:srgbClr val="663300"/>
                </a:gs>
                <a:gs pos="50000">
                  <a:srgbClr val="FF9900"/>
                </a:gs>
                <a:gs pos="100000">
                  <a:srgbClr val="663300"/>
                </a:gs>
              </a:gsLst>
              <a:lin ang="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133671" name="Freeform 103">
              <a:extLst>
                <a:ext uri="{FF2B5EF4-FFF2-40B4-BE49-F238E27FC236}">
                  <a16:creationId xmlns:a16="http://schemas.microsoft.com/office/drawing/2014/main" id="{761E8047-EB6E-F42F-E700-79DB722D97B9}"/>
                </a:ext>
              </a:extLst>
            </p:cNvPr>
            <p:cNvSpPr>
              <a:spLocks/>
            </p:cNvSpPr>
            <p:nvPr/>
          </p:nvSpPr>
          <p:spPr bwMode="auto">
            <a:xfrm rot="5400000">
              <a:off x="1955" y="3110"/>
              <a:ext cx="432" cy="576"/>
            </a:xfrm>
            <a:custGeom>
              <a:avLst/>
              <a:gdLst>
                <a:gd name="T0" fmla="*/ 0 w 432"/>
                <a:gd name="T1" fmla="*/ 48 h 576"/>
                <a:gd name="T2" fmla="*/ 384 w 432"/>
                <a:gd name="T3" fmla="*/ 48 h 576"/>
                <a:gd name="T4" fmla="*/ 384 w 432"/>
                <a:gd name="T5" fmla="*/ 0 h 576"/>
                <a:gd name="T6" fmla="*/ 432 w 432"/>
                <a:gd name="T7" fmla="*/ 0 h 576"/>
                <a:gd name="T8" fmla="*/ 432 w 432"/>
                <a:gd name="T9" fmla="*/ 576 h 576"/>
                <a:gd name="T10" fmla="*/ 384 w 432"/>
                <a:gd name="T11" fmla="*/ 576 h 576"/>
                <a:gd name="T12" fmla="*/ 384 w 432"/>
                <a:gd name="T13" fmla="*/ 528 h 576"/>
                <a:gd name="T14" fmla="*/ 0 w 432"/>
                <a:gd name="T15" fmla="*/ 528 h 576"/>
                <a:gd name="T16" fmla="*/ 0 w 432"/>
                <a:gd name="T17" fmla="*/ 480 h 576"/>
                <a:gd name="T18" fmla="*/ 288 w 432"/>
                <a:gd name="T19" fmla="*/ 480 h 576"/>
                <a:gd name="T20" fmla="*/ 288 w 432"/>
                <a:gd name="T21" fmla="*/ 96 h 576"/>
                <a:gd name="T22" fmla="*/ 0 w 432"/>
                <a:gd name="T23" fmla="*/ 96 h 576"/>
                <a:gd name="T24" fmla="*/ 0 w 432"/>
                <a:gd name="T25" fmla="*/ 48 h 57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432" h="576">
                  <a:moveTo>
                    <a:pt x="0" y="48"/>
                  </a:moveTo>
                  <a:lnTo>
                    <a:pt x="384" y="48"/>
                  </a:lnTo>
                  <a:lnTo>
                    <a:pt x="384" y="0"/>
                  </a:lnTo>
                  <a:lnTo>
                    <a:pt x="432" y="0"/>
                  </a:lnTo>
                  <a:lnTo>
                    <a:pt x="432" y="576"/>
                  </a:lnTo>
                  <a:lnTo>
                    <a:pt x="384" y="576"/>
                  </a:lnTo>
                  <a:lnTo>
                    <a:pt x="384" y="528"/>
                  </a:lnTo>
                  <a:lnTo>
                    <a:pt x="0" y="528"/>
                  </a:lnTo>
                  <a:lnTo>
                    <a:pt x="0" y="480"/>
                  </a:lnTo>
                  <a:lnTo>
                    <a:pt x="288" y="480"/>
                  </a:lnTo>
                  <a:lnTo>
                    <a:pt x="288" y="96"/>
                  </a:lnTo>
                  <a:lnTo>
                    <a:pt x="0" y="96"/>
                  </a:lnTo>
                  <a:lnTo>
                    <a:pt x="0" y="48"/>
                  </a:lnTo>
                  <a:close/>
                </a:path>
              </a:pathLst>
            </a:custGeom>
            <a:solidFill>
              <a:srgbClr val="FF9900"/>
            </a:solidFill>
            <a:ln w="6350" cap="flat" cmpd="sng">
              <a:solidFill>
                <a:srgbClr val="000000"/>
              </a:solidFill>
              <a:prstDash val="solid"/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grpSp>
          <p:nvGrpSpPr>
            <p:cNvPr id="1133672" name="Group 104">
              <a:extLst>
                <a:ext uri="{FF2B5EF4-FFF2-40B4-BE49-F238E27FC236}">
                  <a16:creationId xmlns:a16="http://schemas.microsoft.com/office/drawing/2014/main" id="{245969F8-0BF7-46D3-4801-B483A31DD15B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097" y="2215"/>
              <a:ext cx="129" cy="1395"/>
              <a:chOff x="2760" y="2542"/>
              <a:chExt cx="129" cy="1395"/>
            </a:xfrm>
          </p:grpSpPr>
          <p:sp>
            <p:nvSpPr>
              <p:cNvPr id="1133673" name="AutoShape 105">
                <a:extLst>
                  <a:ext uri="{FF2B5EF4-FFF2-40B4-BE49-F238E27FC236}">
                    <a16:creationId xmlns:a16="http://schemas.microsoft.com/office/drawing/2014/main" id="{81BE6178-43DC-2D92-0363-5C431B47661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 rot="5400000">
                <a:off x="2138" y="3182"/>
                <a:ext cx="1377" cy="98"/>
              </a:xfrm>
              <a:prstGeom prst="roundRect">
                <a:avLst>
                  <a:gd name="adj" fmla="val 50000"/>
                </a:avLst>
              </a:prstGeom>
              <a:gradFill rotWithShape="0">
                <a:gsLst>
                  <a:gs pos="0">
                    <a:srgbClr val="CC9900">
                      <a:gamma/>
                      <a:shade val="46275"/>
                      <a:invGamma/>
                    </a:srgbClr>
                  </a:gs>
                  <a:gs pos="50000">
                    <a:srgbClr val="CC9900"/>
                  </a:gs>
                  <a:gs pos="100000">
                    <a:srgbClr val="CC9900">
                      <a:gamma/>
                      <a:shade val="46275"/>
                      <a:invGamma/>
                    </a:srgbClr>
                  </a:gs>
                </a:gsLst>
                <a:lin ang="0" scaled="1"/>
              </a:gradFill>
              <a:ln w="63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anchor="ctr">
                <a:spAutoFit/>
              </a:bodyPr>
              <a:lstStyle/>
              <a:p>
                <a:endParaRPr lang="en-GB" sz="1200"/>
              </a:p>
            </p:txBody>
          </p:sp>
          <p:sp>
            <p:nvSpPr>
              <p:cNvPr id="1133674" name="Freeform 106">
                <a:extLst>
                  <a:ext uri="{FF2B5EF4-FFF2-40B4-BE49-F238E27FC236}">
                    <a16:creationId xmlns:a16="http://schemas.microsoft.com/office/drawing/2014/main" id="{E4AF7C26-56A7-9393-3753-95824B53813C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 rot="5400000">
                <a:off x="2769" y="3817"/>
                <a:ext cx="111" cy="129"/>
              </a:xfrm>
              <a:custGeom>
                <a:avLst/>
                <a:gdLst>
                  <a:gd name="T0" fmla="*/ 0 w 1329"/>
                  <a:gd name="T1" fmla="*/ 380 h 1520"/>
                  <a:gd name="T2" fmla="*/ 570 w 1329"/>
                  <a:gd name="T3" fmla="*/ 380 h 1520"/>
                  <a:gd name="T4" fmla="*/ 570 w 1329"/>
                  <a:gd name="T5" fmla="*/ 190 h 1520"/>
                  <a:gd name="T6" fmla="*/ 1139 w 1329"/>
                  <a:gd name="T7" fmla="*/ 190 h 1520"/>
                  <a:gd name="T8" fmla="*/ 1139 w 1329"/>
                  <a:gd name="T9" fmla="*/ 0 h 1520"/>
                  <a:gd name="T10" fmla="*/ 1329 w 1329"/>
                  <a:gd name="T11" fmla="*/ 0 h 1520"/>
                  <a:gd name="T12" fmla="*/ 1329 w 1329"/>
                  <a:gd name="T13" fmla="*/ 1520 h 1520"/>
                  <a:gd name="T14" fmla="*/ 1139 w 1329"/>
                  <a:gd name="T15" fmla="*/ 1520 h 1520"/>
                  <a:gd name="T16" fmla="*/ 1139 w 1329"/>
                  <a:gd name="T17" fmla="*/ 1330 h 1520"/>
                  <a:gd name="T18" fmla="*/ 570 w 1329"/>
                  <a:gd name="T19" fmla="*/ 1330 h 1520"/>
                  <a:gd name="T20" fmla="*/ 570 w 1329"/>
                  <a:gd name="T21" fmla="*/ 1140 h 1520"/>
                  <a:gd name="T22" fmla="*/ 0 w 1329"/>
                  <a:gd name="T23" fmla="*/ 1140 h 1520"/>
                  <a:gd name="T24" fmla="*/ 0 w 1329"/>
                  <a:gd name="T25" fmla="*/ 380 h 15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29" h="1520">
                    <a:moveTo>
                      <a:pt x="0" y="380"/>
                    </a:moveTo>
                    <a:lnTo>
                      <a:pt x="570" y="380"/>
                    </a:lnTo>
                    <a:lnTo>
                      <a:pt x="570" y="190"/>
                    </a:lnTo>
                    <a:lnTo>
                      <a:pt x="1139" y="190"/>
                    </a:lnTo>
                    <a:lnTo>
                      <a:pt x="1139" y="0"/>
                    </a:lnTo>
                    <a:lnTo>
                      <a:pt x="1329" y="0"/>
                    </a:lnTo>
                    <a:lnTo>
                      <a:pt x="1329" y="1520"/>
                    </a:lnTo>
                    <a:lnTo>
                      <a:pt x="1139" y="1520"/>
                    </a:lnTo>
                    <a:lnTo>
                      <a:pt x="1139" y="1330"/>
                    </a:lnTo>
                    <a:lnTo>
                      <a:pt x="570" y="1330"/>
                    </a:lnTo>
                    <a:lnTo>
                      <a:pt x="570" y="1140"/>
                    </a:lnTo>
                    <a:lnTo>
                      <a:pt x="0" y="1140"/>
                    </a:lnTo>
                    <a:lnTo>
                      <a:pt x="0" y="380"/>
                    </a:lnTo>
                    <a:close/>
                  </a:path>
                </a:pathLst>
              </a:custGeom>
              <a:solidFill>
                <a:srgbClr val="CC9900"/>
              </a:solidFill>
              <a:ln w="635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 sz="1200"/>
              </a:p>
            </p:txBody>
          </p:sp>
          <p:sp>
            <p:nvSpPr>
              <p:cNvPr id="1133675" name="Rectangle 107">
                <a:extLst>
                  <a:ext uri="{FF2B5EF4-FFF2-40B4-BE49-F238E27FC236}">
                    <a16:creationId xmlns:a16="http://schemas.microsoft.com/office/drawing/2014/main" id="{39728C7F-85DD-F24C-399C-805673AC241C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2771" y="3866"/>
                <a:ext cx="109" cy="31"/>
              </a:xfrm>
              <a:prstGeom prst="rect">
                <a:avLst/>
              </a:prstGeom>
              <a:gradFill rotWithShape="0">
                <a:gsLst>
                  <a:gs pos="0">
                    <a:srgbClr val="000000"/>
                  </a:gs>
                  <a:gs pos="100000">
                    <a:srgbClr val="CC9900"/>
                  </a:gs>
                </a:gsLst>
                <a:lin ang="5400000" scaled="1"/>
              </a:gradFill>
              <a:ln w="63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 sz="1200"/>
              </a:p>
            </p:txBody>
          </p:sp>
          <p:sp>
            <p:nvSpPr>
              <p:cNvPr id="1133676" name="Rectangle 108">
                <a:extLst>
                  <a:ext uri="{FF2B5EF4-FFF2-40B4-BE49-F238E27FC236}">
                    <a16:creationId xmlns:a16="http://schemas.microsoft.com/office/drawing/2014/main" id="{CAD4275F-F298-4E24-411A-4A8703D1A4B4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2810" y="3874"/>
                <a:ext cx="31" cy="31"/>
              </a:xfrm>
              <a:prstGeom prst="rect">
                <a:avLst/>
              </a:prstGeom>
              <a:solidFill>
                <a:srgbClr val="000000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 sz="1200"/>
              </a:p>
            </p:txBody>
          </p:sp>
          <p:sp>
            <p:nvSpPr>
              <p:cNvPr id="1133677" name="Oval 109">
                <a:extLst>
                  <a:ext uri="{FF2B5EF4-FFF2-40B4-BE49-F238E27FC236}">
                    <a16:creationId xmlns:a16="http://schemas.microsoft.com/office/drawing/2014/main" id="{1C2AF078-82EF-A618-8CCB-A13DA8E13A3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01" y="2784"/>
                <a:ext cx="48" cy="47"/>
              </a:xfrm>
              <a:prstGeom prst="ellipse">
                <a:avLst/>
              </a:prstGeom>
              <a:blipFill dpi="0" rotWithShape="0">
                <a:blip r:embed="rId3"/>
                <a:srcRect/>
                <a:tile tx="0" ty="0" sx="100000" sy="100000" flip="none" algn="tl"/>
              </a:blipFill>
              <a:ln w="63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78" name="Oval 110">
                <a:extLst>
                  <a:ext uri="{FF2B5EF4-FFF2-40B4-BE49-F238E27FC236}">
                    <a16:creationId xmlns:a16="http://schemas.microsoft.com/office/drawing/2014/main" id="{2EA7DBC6-1202-5F76-A285-1FE842DE05E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01" y="2869"/>
                <a:ext cx="48" cy="47"/>
              </a:xfrm>
              <a:prstGeom prst="ellipse">
                <a:avLst/>
              </a:prstGeom>
              <a:blipFill dpi="0" rotWithShape="0">
                <a:blip r:embed="rId3"/>
                <a:srcRect/>
                <a:tile tx="0" ty="0" sx="100000" sy="100000" flip="none" algn="tl"/>
              </a:blipFill>
              <a:ln w="63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79" name="Oval 111">
                <a:extLst>
                  <a:ext uri="{FF2B5EF4-FFF2-40B4-BE49-F238E27FC236}">
                    <a16:creationId xmlns:a16="http://schemas.microsoft.com/office/drawing/2014/main" id="{83027D9E-7497-1D7D-EDBD-4C9457C3BFFE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02" y="2952"/>
                <a:ext cx="48" cy="47"/>
              </a:xfrm>
              <a:prstGeom prst="ellipse">
                <a:avLst/>
              </a:prstGeom>
              <a:blipFill dpi="0" rotWithShape="0">
                <a:blip r:embed="rId3"/>
                <a:srcRect/>
                <a:tile tx="0" ty="0" sx="100000" sy="100000" flip="none" algn="tl"/>
              </a:blipFill>
              <a:ln w="63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80" name="Oval 112">
                <a:extLst>
                  <a:ext uri="{FF2B5EF4-FFF2-40B4-BE49-F238E27FC236}">
                    <a16:creationId xmlns:a16="http://schemas.microsoft.com/office/drawing/2014/main" id="{0BD609B9-2BD4-182D-920F-181BB8385F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02" y="3047"/>
                <a:ext cx="48" cy="47"/>
              </a:xfrm>
              <a:prstGeom prst="ellipse">
                <a:avLst/>
              </a:prstGeom>
              <a:blipFill dpi="0" rotWithShape="0">
                <a:blip r:embed="rId3"/>
                <a:srcRect/>
                <a:tile tx="0" ty="0" sx="100000" sy="100000" flip="none" algn="tl"/>
              </a:blipFill>
              <a:ln w="63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81" name="Oval 113">
                <a:extLst>
                  <a:ext uri="{FF2B5EF4-FFF2-40B4-BE49-F238E27FC236}">
                    <a16:creationId xmlns:a16="http://schemas.microsoft.com/office/drawing/2014/main" id="{0FBAB6DF-A0E4-24D2-181C-ED9F12B83765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02" y="3146"/>
                <a:ext cx="48" cy="47"/>
              </a:xfrm>
              <a:prstGeom prst="ellipse">
                <a:avLst/>
              </a:prstGeom>
              <a:blipFill dpi="0" rotWithShape="0">
                <a:blip r:embed="rId3"/>
                <a:srcRect/>
                <a:tile tx="0" ty="0" sx="100000" sy="100000" flip="none" algn="tl"/>
              </a:blipFill>
              <a:ln w="63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82" name="Oval 114">
                <a:extLst>
                  <a:ext uri="{FF2B5EF4-FFF2-40B4-BE49-F238E27FC236}">
                    <a16:creationId xmlns:a16="http://schemas.microsoft.com/office/drawing/2014/main" id="{BF0A9F1B-446A-D26C-DB41-F6D2FCFD063D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2802" y="3239"/>
                <a:ext cx="48" cy="47"/>
              </a:xfrm>
              <a:prstGeom prst="ellipse">
                <a:avLst/>
              </a:prstGeom>
              <a:blipFill dpi="0" rotWithShape="0">
                <a:blip r:embed="rId3"/>
                <a:srcRect/>
                <a:tile tx="0" ty="0" sx="100000" sy="100000" flip="none" algn="tl"/>
              </a:blipFill>
              <a:ln w="63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83" name="Freeform 115">
                <a:extLst>
                  <a:ext uri="{FF2B5EF4-FFF2-40B4-BE49-F238E27FC236}">
                    <a16:creationId xmlns:a16="http://schemas.microsoft.com/office/drawing/2014/main" id="{CCB557E5-90D7-E454-267E-56042CEE45B9}"/>
                  </a:ext>
                </a:extLst>
              </p:cNvPr>
              <p:cNvSpPr>
                <a:spLocks/>
              </p:cNvSpPr>
              <p:nvPr/>
            </p:nvSpPr>
            <p:spPr bwMode="auto">
              <a:xfrm rot="5400000">
                <a:off x="2834" y="2838"/>
                <a:ext cx="59" cy="22"/>
              </a:xfrm>
              <a:custGeom>
                <a:avLst/>
                <a:gdLst>
                  <a:gd name="T0" fmla="*/ 4 w 59"/>
                  <a:gd name="T1" fmla="*/ 3 h 22"/>
                  <a:gd name="T2" fmla="*/ 29 w 59"/>
                  <a:gd name="T3" fmla="*/ 21 h 22"/>
                  <a:gd name="T4" fmla="*/ 55 w 59"/>
                  <a:gd name="T5" fmla="*/ 3 h 22"/>
                  <a:gd name="T6" fmla="*/ 4 w 59"/>
                  <a:gd name="T7" fmla="*/ 3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9" h="22">
                    <a:moveTo>
                      <a:pt x="4" y="3"/>
                    </a:moveTo>
                    <a:cubicBezTo>
                      <a:pt x="0" y="6"/>
                      <a:pt x="21" y="21"/>
                      <a:pt x="29" y="21"/>
                    </a:cubicBezTo>
                    <a:cubicBezTo>
                      <a:pt x="38" y="22"/>
                      <a:pt x="59" y="6"/>
                      <a:pt x="55" y="3"/>
                    </a:cubicBezTo>
                    <a:cubicBezTo>
                      <a:pt x="51" y="0"/>
                      <a:pt x="8" y="0"/>
                      <a:pt x="4" y="3"/>
                    </a:cubicBezTo>
                    <a:close/>
                  </a:path>
                </a:pathLst>
              </a:custGeom>
              <a:blipFill dpi="0" rotWithShape="0">
                <a:blip r:embed="rId3"/>
                <a:srcRect/>
                <a:tile tx="0" ty="0" sx="100000" sy="100000" flip="none" algn="tl"/>
              </a:blipFill>
              <a:ln w="6350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84" name="Freeform 116">
                <a:extLst>
                  <a:ext uri="{FF2B5EF4-FFF2-40B4-BE49-F238E27FC236}">
                    <a16:creationId xmlns:a16="http://schemas.microsoft.com/office/drawing/2014/main" id="{3EB1451B-0A5A-2554-9B38-22822A6C79FD}"/>
                  </a:ext>
                </a:extLst>
              </p:cNvPr>
              <p:cNvSpPr>
                <a:spLocks/>
              </p:cNvSpPr>
              <p:nvPr/>
            </p:nvSpPr>
            <p:spPr bwMode="auto">
              <a:xfrm rot="5400000">
                <a:off x="2834" y="2925"/>
                <a:ext cx="59" cy="22"/>
              </a:xfrm>
              <a:custGeom>
                <a:avLst/>
                <a:gdLst>
                  <a:gd name="T0" fmla="*/ 4 w 59"/>
                  <a:gd name="T1" fmla="*/ 3 h 22"/>
                  <a:gd name="T2" fmla="*/ 29 w 59"/>
                  <a:gd name="T3" fmla="*/ 21 h 22"/>
                  <a:gd name="T4" fmla="*/ 55 w 59"/>
                  <a:gd name="T5" fmla="*/ 3 h 22"/>
                  <a:gd name="T6" fmla="*/ 4 w 59"/>
                  <a:gd name="T7" fmla="*/ 3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9" h="22">
                    <a:moveTo>
                      <a:pt x="4" y="3"/>
                    </a:moveTo>
                    <a:cubicBezTo>
                      <a:pt x="0" y="6"/>
                      <a:pt x="21" y="21"/>
                      <a:pt x="29" y="21"/>
                    </a:cubicBezTo>
                    <a:cubicBezTo>
                      <a:pt x="38" y="22"/>
                      <a:pt x="59" y="6"/>
                      <a:pt x="55" y="3"/>
                    </a:cubicBezTo>
                    <a:cubicBezTo>
                      <a:pt x="51" y="0"/>
                      <a:pt x="8" y="0"/>
                      <a:pt x="4" y="3"/>
                    </a:cubicBezTo>
                    <a:close/>
                  </a:path>
                </a:pathLst>
              </a:custGeom>
              <a:blipFill dpi="0" rotWithShape="0">
                <a:blip r:embed="rId3"/>
                <a:srcRect/>
                <a:tile tx="0" ty="0" sx="100000" sy="100000" flip="none" algn="tl"/>
              </a:blipFill>
              <a:ln w="6350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85" name="Freeform 117">
                <a:extLst>
                  <a:ext uri="{FF2B5EF4-FFF2-40B4-BE49-F238E27FC236}">
                    <a16:creationId xmlns:a16="http://schemas.microsoft.com/office/drawing/2014/main" id="{3E11B3DF-2DF9-EC3E-347B-B4CCF9D5A710}"/>
                  </a:ext>
                </a:extLst>
              </p:cNvPr>
              <p:cNvSpPr>
                <a:spLocks/>
              </p:cNvSpPr>
              <p:nvPr/>
            </p:nvSpPr>
            <p:spPr bwMode="auto">
              <a:xfrm rot="5400000">
                <a:off x="2833" y="3014"/>
                <a:ext cx="59" cy="22"/>
              </a:xfrm>
              <a:custGeom>
                <a:avLst/>
                <a:gdLst>
                  <a:gd name="T0" fmla="*/ 4 w 59"/>
                  <a:gd name="T1" fmla="*/ 3 h 22"/>
                  <a:gd name="T2" fmla="*/ 29 w 59"/>
                  <a:gd name="T3" fmla="*/ 21 h 22"/>
                  <a:gd name="T4" fmla="*/ 55 w 59"/>
                  <a:gd name="T5" fmla="*/ 3 h 22"/>
                  <a:gd name="T6" fmla="*/ 4 w 59"/>
                  <a:gd name="T7" fmla="*/ 3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9" h="22">
                    <a:moveTo>
                      <a:pt x="4" y="3"/>
                    </a:moveTo>
                    <a:cubicBezTo>
                      <a:pt x="0" y="6"/>
                      <a:pt x="21" y="21"/>
                      <a:pt x="29" y="21"/>
                    </a:cubicBezTo>
                    <a:cubicBezTo>
                      <a:pt x="38" y="22"/>
                      <a:pt x="59" y="6"/>
                      <a:pt x="55" y="3"/>
                    </a:cubicBezTo>
                    <a:cubicBezTo>
                      <a:pt x="51" y="0"/>
                      <a:pt x="8" y="0"/>
                      <a:pt x="4" y="3"/>
                    </a:cubicBezTo>
                    <a:close/>
                  </a:path>
                </a:pathLst>
              </a:custGeom>
              <a:blipFill dpi="0" rotWithShape="0">
                <a:blip r:embed="rId3"/>
                <a:srcRect/>
                <a:tile tx="0" ty="0" sx="100000" sy="100000" flip="none" algn="tl"/>
              </a:blipFill>
              <a:ln w="6350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86" name="Freeform 118">
                <a:extLst>
                  <a:ext uri="{FF2B5EF4-FFF2-40B4-BE49-F238E27FC236}">
                    <a16:creationId xmlns:a16="http://schemas.microsoft.com/office/drawing/2014/main" id="{A25BF11E-589A-9E88-75CE-12196CEA6FB4}"/>
                  </a:ext>
                </a:extLst>
              </p:cNvPr>
              <p:cNvSpPr>
                <a:spLocks/>
              </p:cNvSpPr>
              <p:nvPr/>
            </p:nvSpPr>
            <p:spPr bwMode="auto">
              <a:xfrm rot="5400000">
                <a:off x="2836" y="3104"/>
                <a:ext cx="59" cy="22"/>
              </a:xfrm>
              <a:custGeom>
                <a:avLst/>
                <a:gdLst>
                  <a:gd name="T0" fmla="*/ 4 w 59"/>
                  <a:gd name="T1" fmla="*/ 3 h 22"/>
                  <a:gd name="T2" fmla="*/ 29 w 59"/>
                  <a:gd name="T3" fmla="*/ 21 h 22"/>
                  <a:gd name="T4" fmla="*/ 55 w 59"/>
                  <a:gd name="T5" fmla="*/ 3 h 22"/>
                  <a:gd name="T6" fmla="*/ 4 w 59"/>
                  <a:gd name="T7" fmla="*/ 3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9" h="22">
                    <a:moveTo>
                      <a:pt x="4" y="3"/>
                    </a:moveTo>
                    <a:cubicBezTo>
                      <a:pt x="0" y="6"/>
                      <a:pt x="21" y="21"/>
                      <a:pt x="29" y="21"/>
                    </a:cubicBezTo>
                    <a:cubicBezTo>
                      <a:pt x="38" y="22"/>
                      <a:pt x="59" y="6"/>
                      <a:pt x="55" y="3"/>
                    </a:cubicBezTo>
                    <a:cubicBezTo>
                      <a:pt x="51" y="0"/>
                      <a:pt x="8" y="0"/>
                      <a:pt x="4" y="3"/>
                    </a:cubicBezTo>
                    <a:close/>
                  </a:path>
                </a:pathLst>
              </a:custGeom>
              <a:blipFill dpi="0" rotWithShape="0">
                <a:blip r:embed="rId3"/>
                <a:srcRect/>
                <a:tile tx="0" ty="0" sx="100000" sy="100000" flip="none" algn="tl"/>
              </a:blipFill>
              <a:ln w="6350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87" name="Freeform 119">
                <a:extLst>
                  <a:ext uri="{FF2B5EF4-FFF2-40B4-BE49-F238E27FC236}">
                    <a16:creationId xmlns:a16="http://schemas.microsoft.com/office/drawing/2014/main" id="{54DDB537-9838-256A-E6D1-8BA3893FB2D4}"/>
                  </a:ext>
                </a:extLst>
              </p:cNvPr>
              <p:cNvSpPr>
                <a:spLocks/>
              </p:cNvSpPr>
              <p:nvPr/>
            </p:nvSpPr>
            <p:spPr bwMode="auto">
              <a:xfrm rot="5400000">
                <a:off x="2833" y="3199"/>
                <a:ext cx="59" cy="22"/>
              </a:xfrm>
              <a:custGeom>
                <a:avLst/>
                <a:gdLst>
                  <a:gd name="T0" fmla="*/ 4 w 59"/>
                  <a:gd name="T1" fmla="*/ 3 h 22"/>
                  <a:gd name="T2" fmla="*/ 29 w 59"/>
                  <a:gd name="T3" fmla="*/ 21 h 22"/>
                  <a:gd name="T4" fmla="*/ 55 w 59"/>
                  <a:gd name="T5" fmla="*/ 3 h 22"/>
                  <a:gd name="T6" fmla="*/ 4 w 59"/>
                  <a:gd name="T7" fmla="*/ 3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9" h="22">
                    <a:moveTo>
                      <a:pt x="4" y="3"/>
                    </a:moveTo>
                    <a:cubicBezTo>
                      <a:pt x="0" y="6"/>
                      <a:pt x="21" y="21"/>
                      <a:pt x="29" y="21"/>
                    </a:cubicBezTo>
                    <a:cubicBezTo>
                      <a:pt x="38" y="22"/>
                      <a:pt x="59" y="6"/>
                      <a:pt x="55" y="3"/>
                    </a:cubicBezTo>
                    <a:cubicBezTo>
                      <a:pt x="51" y="0"/>
                      <a:pt x="8" y="0"/>
                      <a:pt x="4" y="3"/>
                    </a:cubicBezTo>
                    <a:close/>
                  </a:path>
                </a:pathLst>
              </a:custGeom>
              <a:blipFill dpi="0" rotWithShape="0">
                <a:blip r:embed="rId3"/>
                <a:srcRect/>
                <a:tile tx="0" ty="0" sx="100000" sy="100000" flip="none" algn="tl"/>
              </a:blipFill>
              <a:ln w="6350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88" name="Freeform 120">
                <a:extLst>
                  <a:ext uri="{FF2B5EF4-FFF2-40B4-BE49-F238E27FC236}">
                    <a16:creationId xmlns:a16="http://schemas.microsoft.com/office/drawing/2014/main" id="{2B2D1F8C-831A-0FA8-C0CB-AFCCD35ED278}"/>
                  </a:ext>
                </a:extLst>
              </p:cNvPr>
              <p:cNvSpPr>
                <a:spLocks/>
              </p:cNvSpPr>
              <p:nvPr/>
            </p:nvSpPr>
            <p:spPr bwMode="auto">
              <a:xfrm rot="16200000" flipH="1">
                <a:off x="2761" y="3202"/>
                <a:ext cx="59" cy="22"/>
              </a:xfrm>
              <a:custGeom>
                <a:avLst/>
                <a:gdLst>
                  <a:gd name="T0" fmla="*/ 4 w 59"/>
                  <a:gd name="T1" fmla="*/ 3 h 22"/>
                  <a:gd name="T2" fmla="*/ 29 w 59"/>
                  <a:gd name="T3" fmla="*/ 21 h 22"/>
                  <a:gd name="T4" fmla="*/ 55 w 59"/>
                  <a:gd name="T5" fmla="*/ 3 h 22"/>
                  <a:gd name="T6" fmla="*/ 4 w 59"/>
                  <a:gd name="T7" fmla="*/ 3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9" h="22">
                    <a:moveTo>
                      <a:pt x="4" y="3"/>
                    </a:moveTo>
                    <a:cubicBezTo>
                      <a:pt x="0" y="6"/>
                      <a:pt x="21" y="21"/>
                      <a:pt x="29" y="21"/>
                    </a:cubicBezTo>
                    <a:cubicBezTo>
                      <a:pt x="38" y="22"/>
                      <a:pt x="59" y="6"/>
                      <a:pt x="55" y="3"/>
                    </a:cubicBezTo>
                    <a:cubicBezTo>
                      <a:pt x="51" y="0"/>
                      <a:pt x="8" y="0"/>
                      <a:pt x="4" y="3"/>
                    </a:cubicBezTo>
                    <a:close/>
                  </a:path>
                </a:pathLst>
              </a:custGeom>
              <a:blipFill dpi="0" rotWithShape="0">
                <a:blip r:embed="rId3"/>
                <a:srcRect/>
                <a:tile tx="0" ty="0" sx="100000" sy="100000" flip="none" algn="tl"/>
              </a:blipFill>
              <a:ln w="6350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89" name="Freeform 121">
                <a:extLst>
                  <a:ext uri="{FF2B5EF4-FFF2-40B4-BE49-F238E27FC236}">
                    <a16:creationId xmlns:a16="http://schemas.microsoft.com/office/drawing/2014/main" id="{68113930-C90B-35D1-CEAF-9FAFCE257180}"/>
                  </a:ext>
                </a:extLst>
              </p:cNvPr>
              <p:cNvSpPr>
                <a:spLocks/>
              </p:cNvSpPr>
              <p:nvPr/>
            </p:nvSpPr>
            <p:spPr bwMode="auto">
              <a:xfrm rot="16200000" flipH="1">
                <a:off x="2759" y="3104"/>
                <a:ext cx="59" cy="22"/>
              </a:xfrm>
              <a:custGeom>
                <a:avLst/>
                <a:gdLst>
                  <a:gd name="T0" fmla="*/ 4 w 59"/>
                  <a:gd name="T1" fmla="*/ 3 h 22"/>
                  <a:gd name="T2" fmla="*/ 29 w 59"/>
                  <a:gd name="T3" fmla="*/ 21 h 22"/>
                  <a:gd name="T4" fmla="*/ 55 w 59"/>
                  <a:gd name="T5" fmla="*/ 3 h 22"/>
                  <a:gd name="T6" fmla="*/ 4 w 59"/>
                  <a:gd name="T7" fmla="*/ 3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9" h="22">
                    <a:moveTo>
                      <a:pt x="4" y="3"/>
                    </a:moveTo>
                    <a:cubicBezTo>
                      <a:pt x="0" y="6"/>
                      <a:pt x="21" y="21"/>
                      <a:pt x="29" y="21"/>
                    </a:cubicBezTo>
                    <a:cubicBezTo>
                      <a:pt x="38" y="22"/>
                      <a:pt x="59" y="6"/>
                      <a:pt x="55" y="3"/>
                    </a:cubicBezTo>
                    <a:cubicBezTo>
                      <a:pt x="51" y="0"/>
                      <a:pt x="8" y="0"/>
                      <a:pt x="4" y="3"/>
                    </a:cubicBezTo>
                    <a:close/>
                  </a:path>
                </a:pathLst>
              </a:custGeom>
              <a:blipFill dpi="0" rotWithShape="0">
                <a:blip r:embed="rId3"/>
                <a:srcRect/>
                <a:tile tx="0" ty="0" sx="100000" sy="100000" flip="none" algn="tl"/>
              </a:blipFill>
              <a:ln w="6350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90" name="Freeform 122">
                <a:extLst>
                  <a:ext uri="{FF2B5EF4-FFF2-40B4-BE49-F238E27FC236}">
                    <a16:creationId xmlns:a16="http://schemas.microsoft.com/office/drawing/2014/main" id="{6CFA8CF8-8519-CB11-E684-D6318EFE14FC}"/>
                  </a:ext>
                </a:extLst>
              </p:cNvPr>
              <p:cNvSpPr>
                <a:spLocks/>
              </p:cNvSpPr>
              <p:nvPr/>
            </p:nvSpPr>
            <p:spPr bwMode="auto">
              <a:xfrm rot="16200000" flipH="1">
                <a:off x="2762" y="3016"/>
                <a:ext cx="59" cy="22"/>
              </a:xfrm>
              <a:custGeom>
                <a:avLst/>
                <a:gdLst>
                  <a:gd name="T0" fmla="*/ 4 w 59"/>
                  <a:gd name="T1" fmla="*/ 3 h 22"/>
                  <a:gd name="T2" fmla="*/ 29 w 59"/>
                  <a:gd name="T3" fmla="*/ 21 h 22"/>
                  <a:gd name="T4" fmla="*/ 55 w 59"/>
                  <a:gd name="T5" fmla="*/ 3 h 22"/>
                  <a:gd name="T6" fmla="*/ 4 w 59"/>
                  <a:gd name="T7" fmla="*/ 3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9" h="22">
                    <a:moveTo>
                      <a:pt x="4" y="3"/>
                    </a:moveTo>
                    <a:cubicBezTo>
                      <a:pt x="0" y="6"/>
                      <a:pt x="21" y="21"/>
                      <a:pt x="29" y="21"/>
                    </a:cubicBezTo>
                    <a:cubicBezTo>
                      <a:pt x="38" y="22"/>
                      <a:pt x="59" y="6"/>
                      <a:pt x="55" y="3"/>
                    </a:cubicBezTo>
                    <a:cubicBezTo>
                      <a:pt x="51" y="0"/>
                      <a:pt x="8" y="0"/>
                      <a:pt x="4" y="3"/>
                    </a:cubicBezTo>
                    <a:close/>
                  </a:path>
                </a:pathLst>
              </a:custGeom>
              <a:blipFill dpi="0" rotWithShape="0">
                <a:blip r:embed="rId3"/>
                <a:srcRect/>
                <a:tile tx="0" ty="0" sx="100000" sy="100000" flip="none" algn="tl"/>
              </a:blipFill>
              <a:ln w="6350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91" name="Freeform 123">
                <a:extLst>
                  <a:ext uri="{FF2B5EF4-FFF2-40B4-BE49-F238E27FC236}">
                    <a16:creationId xmlns:a16="http://schemas.microsoft.com/office/drawing/2014/main" id="{902F3AA2-4A6F-EECB-9871-AB1279DB8D8E}"/>
                  </a:ext>
                </a:extLst>
              </p:cNvPr>
              <p:cNvSpPr>
                <a:spLocks/>
              </p:cNvSpPr>
              <p:nvPr/>
            </p:nvSpPr>
            <p:spPr bwMode="auto">
              <a:xfrm rot="16200000" flipH="1">
                <a:off x="2761" y="2926"/>
                <a:ext cx="59" cy="22"/>
              </a:xfrm>
              <a:custGeom>
                <a:avLst/>
                <a:gdLst>
                  <a:gd name="T0" fmla="*/ 4 w 59"/>
                  <a:gd name="T1" fmla="*/ 3 h 22"/>
                  <a:gd name="T2" fmla="*/ 29 w 59"/>
                  <a:gd name="T3" fmla="*/ 21 h 22"/>
                  <a:gd name="T4" fmla="*/ 55 w 59"/>
                  <a:gd name="T5" fmla="*/ 3 h 22"/>
                  <a:gd name="T6" fmla="*/ 4 w 59"/>
                  <a:gd name="T7" fmla="*/ 3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9" h="22">
                    <a:moveTo>
                      <a:pt x="4" y="3"/>
                    </a:moveTo>
                    <a:cubicBezTo>
                      <a:pt x="0" y="6"/>
                      <a:pt x="21" y="21"/>
                      <a:pt x="29" y="21"/>
                    </a:cubicBezTo>
                    <a:cubicBezTo>
                      <a:pt x="38" y="22"/>
                      <a:pt x="59" y="6"/>
                      <a:pt x="55" y="3"/>
                    </a:cubicBezTo>
                    <a:cubicBezTo>
                      <a:pt x="51" y="0"/>
                      <a:pt x="8" y="0"/>
                      <a:pt x="4" y="3"/>
                    </a:cubicBezTo>
                    <a:close/>
                  </a:path>
                </a:pathLst>
              </a:custGeom>
              <a:blipFill dpi="0" rotWithShape="0">
                <a:blip r:embed="rId3"/>
                <a:srcRect/>
                <a:tile tx="0" ty="0" sx="100000" sy="100000" flip="none" algn="tl"/>
              </a:blipFill>
              <a:ln w="6350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133692" name="Freeform 124">
                <a:extLst>
                  <a:ext uri="{FF2B5EF4-FFF2-40B4-BE49-F238E27FC236}">
                    <a16:creationId xmlns:a16="http://schemas.microsoft.com/office/drawing/2014/main" id="{45729678-D90C-5319-1CB5-48673CDEF34C}"/>
                  </a:ext>
                </a:extLst>
              </p:cNvPr>
              <p:cNvSpPr>
                <a:spLocks/>
              </p:cNvSpPr>
              <p:nvPr/>
            </p:nvSpPr>
            <p:spPr bwMode="auto">
              <a:xfrm rot="16200000" flipH="1">
                <a:off x="2761" y="2836"/>
                <a:ext cx="59" cy="22"/>
              </a:xfrm>
              <a:custGeom>
                <a:avLst/>
                <a:gdLst>
                  <a:gd name="T0" fmla="*/ 4 w 59"/>
                  <a:gd name="T1" fmla="*/ 3 h 22"/>
                  <a:gd name="T2" fmla="*/ 29 w 59"/>
                  <a:gd name="T3" fmla="*/ 21 h 22"/>
                  <a:gd name="T4" fmla="*/ 55 w 59"/>
                  <a:gd name="T5" fmla="*/ 3 h 22"/>
                  <a:gd name="T6" fmla="*/ 4 w 59"/>
                  <a:gd name="T7" fmla="*/ 3 h 22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59" h="22">
                    <a:moveTo>
                      <a:pt x="4" y="3"/>
                    </a:moveTo>
                    <a:cubicBezTo>
                      <a:pt x="0" y="6"/>
                      <a:pt x="21" y="21"/>
                      <a:pt x="29" y="21"/>
                    </a:cubicBezTo>
                    <a:cubicBezTo>
                      <a:pt x="38" y="22"/>
                      <a:pt x="59" y="6"/>
                      <a:pt x="55" y="3"/>
                    </a:cubicBezTo>
                    <a:cubicBezTo>
                      <a:pt x="51" y="0"/>
                      <a:pt x="8" y="0"/>
                      <a:pt x="4" y="3"/>
                    </a:cubicBezTo>
                    <a:close/>
                  </a:path>
                </a:pathLst>
              </a:custGeom>
              <a:blipFill dpi="0" rotWithShape="0">
                <a:blip r:embed="rId3"/>
                <a:srcRect/>
                <a:tile tx="0" ty="0" sx="100000" sy="100000" flip="none" algn="tl"/>
              </a:blipFill>
              <a:ln w="6350" cap="flat" cmpd="sng">
                <a:solidFill>
                  <a:srgbClr val="000000"/>
                </a:solidFill>
                <a:prstDash val="solid"/>
                <a:round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952819001"/>
      </p:ext>
    </p:extLst>
  </p:cSld>
  <p:clrMapOvr>
    <a:masterClrMapping/>
  </p:clrMapOvr>
  <p:transition>
    <p:wipe dir="r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36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3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33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35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8802" name="Rectangle 2">
            <a:extLst>
              <a:ext uri="{FF2B5EF4-FFF2-40B4-BE49-F238E27FC236}">
                <a16:creationId xmlns:a16="http://schemas.microsoft.com/office/drawing/2014/main" id="{C8CCBC00-A3F3-8A5C-B219-16132307D800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1925639" y="920750"/>
            <a:ext cx="8416925" cy="534988"/>
          </a:xfrm>
        </p:spPr>
        <p:txBody>
          <a:bodyPr anchor="ctr"/>
          <a:lstStyle/>
          <a:p>
            <a:r>
              <a:rPr lang="en-GB" altLang="en-US" sz="2000"/>
              <a:t>Propulsion– Igniter Components</a:t>
            </a:r>
          </a:p>
        </p:txBody>
      </p:sp>
      <p:sp>
        <p:nvSpPr>
          <p:cNvPr id="1228803" name="Text Box 3">
            <a:extLst>
              <a:ext uri="{FF2B5EF4-FFF2-40B4-BE49-F238E27FC236}">
                <a16:creationId xmlns:a16="http://schemas.microsoft.com/office/drawing/2014/main" id="{B96BE352-C3EF-6856-7CB4-E915C36696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96314" y="2409825"/>
            <a:ext cx="1360487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en-GB" altLang="en-US" sz="1200" b="1"/>
              <a:t>Typical example</a:t>
            </a:r>
          </a:p>
          <a:p>
            <a:pPr>
              <a:spcBef>
                <a:spcPct val="0"/>
              </a:spcBef>
            </a:pPr>
            <a:r>
              <a:rPr lang="en-GB" altLang="en-US" sz="1200" b="1"/>
              <a:t>4.5” Naval</a:t>
            </a:r>
          </a:p>
        </p:txBody>
      </p:sp>
      <p:grpSp>
        <p:nvGrpSpPr>
          <p:cNvPr id="1228804" name="Group 4">
            <a:extLst>
              <a:ext uri="{FF2B5EF4-FFF2-40B4-BE49-F238E27FC236}">
                <a16:creationId xmlns:a16="http://schemas.microsoft.com/office/drawing/2014/main" id="{6FD1517A-F6DF-4402-586D-B5830ADF58C3}"/>
              </a:ext>
            </a:extLst>
          </p:cNvPr>
          <p:cNvGrpSpPr>
            <a:grpSpLocks/>
          </p:cNvGrpSpPr>
          <p:nvPr/>
        </p:nvGrpSpPr>
        <p:grpSpPr bwMode="auto">
          <a:xfrm>
            <a:off x="3927475" y="4975225"/>
            <a:ext cx="3505200" cy="914400"/>
            <a:chOff x="2448" y="2832"/>
            <a:chExt cx="2208" cy="576"/>
          </a:xfrm>
        </p:grpSpPr>
        <p:sp>
          <p:nvSpPr>
            <p:cNvPr id="1228805" name="Rectangle 5">
              <a:extLst>
                <a:ext uri="{FF2B5EF4-FFF2-40B4-BE49-F238E27FC236}">
                  <a16:creationId xmlns:a16="http://schemas.microsoft.com/office/drawing/2014/main" id="{63D581A4-5AC8-B697-EBBF-D2F4032CE9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72" y="2976"/>
              <a:ext cx="384" cy="288"/>
            </a:xfrm>
            <a:prstGeom prst="rect">
              <a:avLst/>
            </a:prstGeom>
            <a:solidFill>
              <a:srgbClr val="CC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806" name="Rectangle 6">
              <a:extLst>
                <a:ext uri="{FF2B5EF4-FFF2-40B4-BE49-F238E27FC236}">
                  <a16:creationId xmlns:a16="http://schemas.microsoft.com/office/drawing/2014/main" id="{5AF6EC61-3868-88FE-1C70-DF64E4FFF7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464" y="3072"/>
              <a:ext cx="192" cy="96"/>
            </a:xfrm>
            <a:prstGeom prst="rect">
              <a:avLst/>
            </a:prstGeom>
            <a:solidFill>
              <a:srgbClr val="0000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807" name="Rectangle 7">
              <a:extLst>
                <a:ext uri="{FF2B5EF4-FFF2-40B4-BE49-F238E27FC236}">
                  <a16:creationId xmlns:a16="http://schemas.microsoft.com/office/drawing/2014/main" id="{3A66EA6A-5BC4-DB02-9BCC-3521A23EFA7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272" y="3072"/>
              <a:ext cx="192" cy="96"/>
            </a:xfrm>
            <a:prstGeom prst="rect">
              <a:avLst/>
            </a:prstGeom>
            <a:solidFill>
              <a:srgbClr val="777777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808" name="Freeform 8">
              <a:extLst>
                <a:ext uri="{FF2B5EF4-FFF2-40B4-BE49-F238E27FC236}">
                  <a16:creationId xmlns:a16="http://schemas.microsoft.com/office/drawing/2014/main" id="{2B41CC87-F1CD-7F59-346A-44557A8F6284}"/>
                </a:ext>
              </a:extLst>
            </p:cNvPr>
            <p:cNvSpPr>
              <a:spLocks/>
            </p:cNvSpPr>
            <p:nvPr/>
          </p:nvSpPr>
          <p:spPr bwMode="auto">
            <a:xfrm>
              <a:off x="2448" y="2880"/>
              <a:ext cx="1824" cy="480"/>
            </a:xfrm>
            <a:custGeom>
              <a:avLst/>
              <a:gdLst>
                <a:gd name="T0" fmla="*/ 0 w 1824"/>
                <a:gd name="T1" fmla="*/ 96 h 480"/>
                <a:gd name="T2" fmla="*/ 192 w 1824"/>
                <a:gd name="T3" fmla="*/ 96 h 480"/>
                <a:gd name="T4" fmla="*/ 384 w 1824"/>
                <a:gd name="T5" fmla="*/ 48 h 480"/>
                <a:gd name="T6" fmla="*/ 1680 w 1824"/>
                <a:gd name="T7" fmla="*/ 0 h 480"/>
                <a:gd name="T8" fmla="*/ 1824 w 1824"/>
                <a:gd name="T9" fmla="*/ 96 h 480"/>
                <a:gd name="T10" fmla="*/ 1824 w 1824"/>
                <a:gd name="T11" fmla="*/ 384 h 480"/>
                <a:gd name="T12" fmla="*/ 1680 w 1824"/>
                <a:gd name="T13" fmla="*/ 480 h 480"/>
                <a:gd name="T14" fmla="*/ 384 w 1824"/>
                <a:gd name="T15" fmla="*/ 432 h 480"/>
                <a:gd name="T16" fmla="*/ 192 w 1824"/>
                <a:gd name="T17" fmla="*/ 384 h 480"/>
                <a:gd name="T18" fmla="*/ 0 w 1824"/>
                <a:gd name="T19" fmla="*/ 384 h 480"/>
                <a:gd name="T20" fmla="*/ 0 w 1824"/>
                <a:gd name="T21" fmla="*/ 96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824" h="480">
                  <a:moveTo>
                    <a:pt x="0" y="96"/>
                  </a:moveTo>
                  <a:lnTo>
                    <a:pt x="192" y="96"/>
                  </a:lnTo>
                  <a:lnTo>
                    <a:pt x="384" y="48"/>
                  </a:lnTo>
                  <a:lnTo>
                    <a:pt x="1680" y="0"/>
                  </a:lnTo>
                  <a:lnTo>
                    <a:pt x="1824" y="96"/>
                  </a:lnTo>
                  <a:lnTo>
                    <a:pt x="1824" y="384"/>
                  </a:lnTo>
                  <a:lnTo>
                    <a:pt x="1680" y="480"/>
                  </a:lnTo>
                  <a:lnTo>
                    <a:pt x="384" y="432"/>
                  </a:lnTo>
                  <a:lnTo>
                    <a:pt x="192" y="384"/>
                  </a:lnTo>
                  <a:lnTo>
                    <a:pt x="0" y="384"/>
                  </a:lnTo>
                  <a:lnTo>
                    <a:pt x="0" y="96"/>
                  </a:lnTo>
                  <a:close/>
                </a:path>
              </a:pathLst>
            </a:custGeom>
            <a:pattFill prst="lgConfetti">
              <a:fgClr>
                <a:srgbClr val="FFFFFF"/>
              </a:fgClr>
              <a:bgClr>
                <a:srgbClr val="000000"/>
              </a:bgClr>
            </a:pattFill>
            <a:ln w="6350" cap="flat" cmpd="sng">
              <a:solidFill>
                <a:srgbClr val="000000"/>
              </a:solidFill>
              <a:prstDash val="solid"/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809" name="Rectangle 9">
              <a:extLst>
                <a:ext uri="{FF2B5EF4-FFF2-40B4-BE49-F238E27FC236}">
                  <a16:creationId xmlns:a16="http://schemas.microsoft.com/office/drawing/2014/main" id="{7677AA56-79D0-042F-3F0C-2A453351B16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48" y="2976"/>
              <a:ext cx="144" cy="288"/>
            </a:xfrm>
            <a:prstGeom prst="rect">
              <a:avLst/>
            </a:prstGeom>
            <a:solidFill>
              <a:srgbClr val="777777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810" name="Freeform 10">
              <a:extLst>
                <a:ext uri="{FF2B5EF4-FFF2-40B4-BE49-F238E27FC236}">
                  <a16:creationId xmlns:a16="http://schemas.microsoft.com/office/drawing/2014/main" id="{5B4E01D1-D2C2-DE25-A81D-A1FA443307F4}"/>
                </a:ext>
              </a:extLst>
            </p:cNvPr>
            <p:cNvSpPr>
              <a:spLocks/>
            </p:cNvSpPr>
            <p:nvPr/>
          </p:nvSpPr>
          <p:spPr bwMode="auto">
            <a:xfrm>
              <a:off x="2448" y="2832"/>
              <a:ext cx="2208" cy="144"/>
            </a:xfrm>
            <a:custGeom>
              <a:avLst/>
              <a:gdLst>
                <a:gd name="T0" fmla="*/ 0 w 2208"/>
                <a:gd name="T1" fmla="*/ 96 h 144"/>
                <a:gd name="T2" fmla="*/ 192 w 2208"/>
                <a:gd name="T3" fmla="*/ 96 h 144"/>
                <a:gd name="T4" fmla="*/ 384 w 2208"/>
                <a:gd name="T5" fmla="*/ 48 h 144"/>
                <a:gd name="T6" fmla="*/ 1968 w 2208"/>
                <a:gd name="T7" fmla="*/ 0 h 144"/>
                <a:gd name="T8" fmla="*/ 2016 w 2208"/>
                <a:gd name="T9" fmla="*/ 48 h 144"/>
                <a:gd name="T10" fmla="*/ 2112 w 2208"/>
                <a:gd name="T11" fmla="*/ 48 h 144"/>
                <a:gd name="T12" fmla="*/ 2112 w 2208"/>
                <a:gd name="T13" fmla="*/ 0 h 144"/>
                <a:gd name="T14" fmla="*/ 2208 w 2208"/>
                <a:gd name="T15" fmla="*/ 0 h 144"/>
                <a:gd name="T16" fmla="*/ 2208 w 2208"/>
                <a:gd name="T17" fmla="*/ 144 h 144"/>
                <a:gd name="T18" fmla="*/ 1824 w 2208"/>
                <a:gd name="T19" fmla="*/ 144 h 144"/>
                <a:gd name="T20" fmla="*/ 1680 w 2208"/>
                <a:gd name="T21" fmla="*/ 48 h 144"/>
                <a:gd name="T22" fmla="*/ 384 w 2208"/>
                <a:gd name="T23" fmla="*/ 96 h 144"/>
                <a:gd name="T24" fmla="*/ 192 w 2208"/>
                <a:gd name="T25" fmla="*/ 144 h 144"/>
                <a:gd name="T26" fmla="*/ 0 w 2208"/>
                <a:gd name="T27" fmla="*/ 144 h 144"/>
                <a:gd name="T28" fmla="*/ 0 w 2208"/>
                <a:gd name="T29" fmla="*/ 96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208" h="144">
                  <a:moveTo>
                    <a:pt x="0" y="96"/>
                  </a:moveTo>
                  <a:lnTo>
                    <a:pt x="192" y="96"/>
                  </a:lnTo>
                  <a:lnTo>
                    <a:pt x="384" y="48"/>
                  </a:lnTo>
                  <a:lnTo>
                    <a:pt x="1968" y="0"/>
                  </a:lnTo>
                  <a:lnTo>
                    <a:pt x="2016" y="48"/>
                  </a:lnTo>
                  <a:lnTo>
                    <a:pt x="2112" y="48"/>
                  </a:lnTo>
                  <a:lnTo>
                    <a:pt x="2112" y="0"/>
                  </a:lnTo>
                  <a:lnTo>
                    <a:pt x="2208" y="0"/>
                  </a:lnTo>
                  <a:lnTo>
                    <a:pt x="2208" y="144"/>
                  </a:lnTo>
                  <a:lnTo>
                    <a:pt x="1824" y="144"/>
                  </a:lnTo>
                  <a:lnTo>
                    <a:pt x="1680" y="48"/>
                  </a:lnTo>
                  <a:lnTo>
                    <a:pt x="384" y="96"/>
                  </a:lnTo>
                  <a:lnTo>
                    <a:pt x="192" y="144"/>
                  </a:lnTo>
                  <a:lnTo>
                    <a:pt x="0" y="144"/>
                  </a:lnTo>
                  <a:lnTo>
                    <a:pt x="0" y="96"/>
                  </a:lnTo>
                  <a:close/>
                </a:path>
              </a:pathLst>
            </a:custGeom>
            <a:solidFill>
              <a:srgbClr val="CC9900"/>
            </a:solidFill>
            <a:ln w="6350" cap="flat" cmpd="sng">
              <a:solidFill>
                <a:srgbClr val="000000"/>
              </a:solidFill>
              <a:prstDash val="solid"/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811" name="Freeform 11">
              <a:extLst>
                <a:ext uri="{FF2B5EF4-FFF2-40B4-BE49-F238E27FC236}">
                  <a16:creationId xmlns:a16="http://schemas.microsoft.com/office/drawing/2014/main" id="{B14F0448-8EB0-0BAE-D165-C543A0E7C709}"/>
                </a:ext>
              </a:extLst>
            </p:cNvPr>
            <p:cNvSpPr>
              <a:spLocks/>
            </p:cNvSpPr>
            <p:nvPr/>
          </p:nvSpPr>
          <p:spPr bwMode="auto">
            <a:xfrm flipV="1">
              <a:off x="2448" y="3264"/>
              <a:ext cx="2208" cy="144"/>
            </a:xfrm>
            <a:custGeom>
              <a:avLst/>
              <a:gdLst>
                <a:gd name="T0" fmla="*/ 0 w 2208"/>
                <a:gd name="T1" fmla="*/ 96 h 144"/>
                <a:gd name="T2" fmla="*/ 192 w 2208"/>
                <a:gd name="T3" fmla="*/ 96 h 144"/>
                <a:gd name="T4" fmla="*/ 384 w 2208"/>
                <a:gd name="T5" fmla="*/ 48 h 144"/>
                <a:gd name="T6" fmla="*/ 1968 w 2208"/>
                <a:gd name="T7" fmla="*/ 0 h 144"/>
                <a:gd name="T8" fmla="*/ 2016 w 2208"/>
                <a:gd name="T9" fmla="*/ 48 h 144"/>
                <a:gd name="T10" fmla="*/ 2112 w 2208"/>
                <a:gd name="T11" fmla="*/ 48 h 144"/>
                <a:gd name="T12" fmla="*/ 2112 w 2208"/>
                <a:gd name="T13" fmla="*/ 0 h 144"/>
                <a:gd name="T14" fmla="*/ 2208 w 2208"/>
                <a:gd name="T15" fmla="*/ 0 h 144"/>
                <a:gd name="T16" fmla="*/ 2208 w 2208"/>
                <a:gd name="T17" fmla="*/ 144 h 144"/>
                <a:gd name="T18" fmla="*/ 1824 w 2208"/>
                <a:gd name="T19" fmla="*/ 144 h 144"/>
                <a:gd name="T20" fmla="*/ 1680 w 2208"/>
                <a:gd name="T21" fmla="*/ 48 h 144"/>
                <a:gd name="T22" fmla="*/ 384 w 2208"/>
                <a:gd name="T23" fmla="*/ 96 h 144"/>
                <a:gd name="T24" fmla="*/ 192 w 2208"/>
                <a:gd name="T25" fmla="*/ 144 h 144"/>
                <a:gd name="T26" fmla="*/ 0 w 2208"/>
                <a:gd name="T27" fmla="*/ 144 h 144"/>
                <a:gd name="T28" fmla="*/ 0 w 2208"/>
                <a:gd name="T29" fmla="*/ 96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208" h="144">
                  <a:moveTo>
                    <a:pt x="0" y="96"/>
                  </a:moveTo>
                  <a:lnTo>
                    <a:pt x="192" y="96"/>
                  </a:lnTo>
                  <a:lnTo>
                    <a:pt x="384" y="48"/>
                  </a:lnTo>
                  <a:lnTo>
                    <a:pt x="1968" y="0"/>
                  </a:lnTo>
                  <a:lnTo>
                    <a:pt x="2016" y="48"/>
                  </a:lnTo>
                  <a:lnTo>
                    <a:pt x="2112" y="48"/>
                  </a:lnTo>
                  <a:lnTo>
                    <a:pt x="2112" y="0"/>
                  </a:lnTo>
                  <a:lnTo>
                    <a:pt x="2208" y="0"/>
                  </a:lnTo>
                  <a:lnTo>
                    <a:pt x="2208" y="144"/>
                  </a:lnTo>
                  <a:lnTo>
                    <a:pt x="1824" y="144"/>
                  </a:lnTo>
                  <a:lnTo>
                    <a:pt x="1680" y="48"/>
                  </a:lnTo>
                  <a:lnTo>
                    <a:pt x="384" y="96"/>
                  </a:lnTo>
                  <a:lnTo>
                    <a:pt x="192" y="144"/>
                  </a:lnTo>
                  <a:lnTo>
                    <a:pt x="0" y="144"/>
                  </a:lnTo>
                  <a:lnTo>
                    <a:pt x="0" y="96"/>
                  </a:lnTo>
                  <a:close/>
                </a:path>
              </a:pathLst>
            </a:custGeom>
            <a:solidFill>
              <a:srgbClr val="CC9900"/>
            </a:solidFill>
            <a:ln w="6350" cap="flat" cmpd="sng">
              <a:solidFill>
                <a:srgbClr val="000000"/>
              </a:solidFill>
              <a:prstDash val="solid"/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</p:grpSp>
      <p:grpSp>
        <p:nvGrpSpPr>
          <p:cNvPr id="1228812" name="Group 12">
            <a:extLst>
              <a:ext uri="{FF2B5EF4-FFF2-40B4-BE49-F238E27FC236}">
                <a16:creationId xmlns:a16="http://schemas.microsoft.com/office/drawing/2014/main" id="{667FC427-86E3-87A9-9579-1E470DE8DF23}"/>
              </a:ext>
            </a:extLst>
          </p:cNvPr>
          <p:cNvGrpSpPr>
            <a:grpSpLocks/>
          </p:cNvGrpSpPr>
          <p:nvPr/>
        </p:nvGrpSpPr>
        <p:grpSpPr bwMode="auto">
          <a:xfrm>
            <a:off x="3232150" y="2227264"/>
            <a:ext cx="4694238" cy="1228725"/>
            <a:chOff x="576" y="1488"/>
            <a:chExt cx="2957" cy="774"/>
          </a:xfrm>
        </p:grpSpPr>
        <p:sp>
          <p:nvSpPr>
            <p:cNvPr id="1228813" name="AutoShape 13">
              <a:extLst>
                <a:ext uri="{FF2B5EF4-FFF2-40B4-BE49-F238E27FC236}">
                  <a16:creationId xmlns:a16="http://schemas.microsoft.com/office/drawing/2014/main" id="{94AE4A3F-6F1F-6530-26C1-46AD658B424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2575" y="1601"/>
              <a:ext cx="132" cy="98"/>
            </a:xfrm>
            <a:prstGeom prst="flowChartOnlineStorage">
              <a:avLst/>
            </a:prstGeom>
            <a:gradFill rotWithShape="0">
              <a:gsLst>
                <a:gs pos="0">
                  <a:srgbClr val="663300"/>
                </a:gs>
                <a:gs pos="50000">
                  <a:srgbClr val="CC9900"/>
                </a:gs>
                <a:gs pos="100000">
                  <a:srgbClr val="663300"/>
                </a:gs>
              </a:gsLst>
              <a:lin ang="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14" name="AutoShape 14">
              <a:extLst>
                <a:ext uri="{FF2B5EF4-FFF2-40B4-BE49-F238E27FC236}">
                  <a16:creationId xmlns:a16="http://schemas.microsoft.com/office/drawing/2014/main" id="{44426BC0-13E1-0F19-14B9-BDB41F2DA2B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600" y="1560"/>
              <a:ext cx="576" cy="624"/>
            </a:xfrm>
            <a:custGeom>
              <a:avLst/>
              <a:gdLst>
                <a:gd name="G0" fmla="+- 5074 0 0"/>
                <a:gd name="G1" fmla="+- -11539532 0 0"/>
                <a:gd name="G2" fmla="+- 0 0 -11539532"/>
                <a:gd name="T0" fmla="*/ 0 256 1"/>
                <a:gd name="T1" fmla="*/ 180 256 1"/>
                <a:gd name="G3" fmla="+- -11539532 T0 T1"/>
                <a:gd name="T2" fmla="*/ 0 256 1"/>
                <a:gd name="T3" fmla="*/ 90 256 1"/>
                <a:gd name="G4" fmla="+- -11539532 T2 T3"/>
                <a:gd name="G5" fmla="*/ G4 2 1"/>
                <a:gd name="T4" fmla="*/ 90 256 1"/>
                <a:gd name="T5" fmla="*/ 0 256 1"/>
                <a:gd name="G6" fmla="+- -11539532 T4 T5"/>
                <a:gd name="G7" fmla="*/ G6 2 1"/>
                <a:gd name="G8" fmla="abs -11539532"/>
                <a:gd name="T6" fmla="*/ 0 256 1"/>
                <a:gd name="T7" fmla="*/ 90 256 1"/>
                <a:gd name="G9" fmla="+- G8 T6 T7"/>
                <a:gd name="G10" fmla="?: G9 G7 G5"/>
                <a:gd name="T8" fmla="*/ 0 256 1"/>
                <a:gd name="T9" fmla="*/ 360 256 1"/>
                <a:gd name="G11" fmla="+- G10 T8 T9"/>
                <a:gd name="G12" fmla="?: G10 G11 G10"/>
                <a:gd name="T10" fmla="*/ 0 256 1"/>
                <a:gd name="T11" fmla="*/ 360 256 1"/>
                <a:gd name="G13" fmla="+- G12 T10 T11"/>
                <a:gd name="G14" fmla="?: G12 G13 G12"/>
                <a:gd name="G15" fmla="+- 0 0 G14"/>
                <a:gd name="G16" fmla="+- 10800 0 0"/>
                <a:gd name="G17" fmla="+- 10800 0 5074"/>
                <a:gd name="G18" fmla="*/ 5074 1 2"/>
                <a:gd name="G19" fmla="+- G18 5400 0"/>
                <a:gd name="G20" fmla="cos G19 -11539532"/>
                <a:gd name="G21" fmla="sin G19 -11539532"/>
                <a:gd name="G22" fmla="+- G20 10800 0"/>
                <a:gd name="G23" fmla="+- G21 10800 0"/>
                <a:gd name="G24" fmla="+- 10800 0 G20"/>
                <a:gd name="G25" fmla="+- 5074 10800 0"/>
                <a:gd name="G26" fmla="?: G9 G17 G25"/>
                <a:gd name="G27" fmla="?: G9 0 21600"/>
                <a:gd name="G28" fmla="cos 10800 -11539532"/>
                <a:gd name="G29" fmla="sin 10800 -11539532"/>
                <a:gd name="G30" fmla="sin 5074 -11539532"/>
                <a:gd name="G31" fmla="+- G28 10800 0"/>
                <a:gd name="G32" fmla="+- G29 10800 0"/>
                <a:gd name="G33" fmla="+- G30 10800 0"/>
                <a:gd name="G34" fmla="?: G4 0 G31"/>
                <a:gd name="G35" fmla="?: -11539532 G34 0"/>
                <a:gd name="G36" fmla="?: G6 G35 G31"/>
                <a:gd name="G37" fmla="+- 21600 0 G36"/>
                <a:gd name="G38" fmla="?: G4 0 G33"/>
                <a:gd name="G39" fmla="?: -11539532 G38 G32"/>
                <a:gd name="G40" fmla="?: G6 G39 0"/>
                <a:gd name="G41" fmla="?: G4 G32 21600"/>
                <a:gd name="G42" fmla="?: G6 G41 G33"/>
                <a:gd name="T12" fmla="*/ 10800 w 21600"/>
                <a:gd name="T13" fmla="*/ 0 h 21600"/>
                <a:gd name="T14" fmla="*/ 2881 w 21600"/>
                <a:gd name="T15" fmla="*/ 10257 h 21600"/>
                <a:gd name="T16" fmla="*/ 10800 w 21600"/>
                <a:gd name="T17" fmla="*/ 5726 h 21600"/>
                <a:gd name="T18" fmla="*/ 18719 w 21600"/>
                <a:gd name="T19" fmla="*/ 10257 h 21600"/>
                <a:gd name="T20" fmla="*/ G36 w 21600"/>
                <a:gd name="T21" fmla="*/ G40 h 21600"/>
                <a:gd name="T22" fmla="*/ G37 w 21600"/>
                <a:gd name="T23" fmla="*/ G42 h 21600"/>
              </a:gdLst>
              <a:ahLst/>
              <a:cxnLst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T20" t="T21" r="T22" b="T23"/>
              <a:pathLst>
                <a:path w="21600" h="21600">
                  <a:moveTo>
                    <a:pt x="5737" y="10453"/>
                  </a:moveTo>
                  <a:cubicBezTo>
                    <a:pt x="5920" y="7791"/>
                    <a:pt x="8132" y="5726"/>
                    <a:pt x="10800" y="5726"/>
                  </a:cubicBezTo>
                  <a:cubicBezTo>
                    <a:pt x="13467" y="5726"/>
                    <a:pt x="15679" y="7791"/>
                    <a:pt x="15862" y="10453"/>
                  </a:cubicBezTo>
                  <a:lnTo>
                    <a:pt x="21574" y="10061"/>
                  </a:lnTo>
                  <a:cubicBezTo>
                    <a:pt x="21186" y="4396"/>
                    <a:pt x="16478" y="0"/>
                    <a:pt x="10799" y="0"/>
                  </a:cubicBezTo>
                  <a:cubicBezTo>
                    <a:pt x="5121" y="0"/>
                    <a:pt x="413" y="4396"/>
                    <a:pt x="25" y="10061"/>
                  </a:cubicBezTo>
                  <a:close/>
                </a:path>
              </a:pathLst>
            </a:custGeom>
            <a:solidFill>
              <a:srgbClr val="CC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815" name="Rectangle 15">
              <a:extLst>
                <a:ext uri="{FF2B5EF4-FFF2-40B4-BE49-F238E27FC236}">
                  <a16:creationId xmlns:a16="http://schemas.microsoft.com/office/drawing/2014/main" id="{4EF3FDCC-C6F6-5472-D904-2DA334ECA9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688" y="1584"/>
              <a:ext cx="480" cy="96"/>
            </a:xfrm>
            <a:prstGeom prst="rect">
              <a:avLst/>
            </a:prstGeom>
            <a:solidFill>
              <a:srgbClr val="CC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16" name="Rectangle 16">
              <a:extLst>
                <a:ext uri="{FF2B5EF4-FFF2-40B4-BE49-F238E27FC236}">
                  <a16:creationId xmlns:a16="http://schemas.microsoft.com/office/drawing/2014/main" id="{0B5D47A1-9F1C-7BEF-3A22-F745DD46C9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400" y="1584"/>
              <a:ext cx="192" cy="96"/>
            </a:xfrm>
            <a:prstGeom prst="rect">
              <a:avLst/>
            </a:prstGeom>
            <a:solidFill>
              <a:srgbClr val="CC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17" name="AutoShape 17">
              <a:extLst>
                <a:ext uri="{FF2B5EF4-FFF2-40B4-BE49-F238E27FC236}">
                  <a16:creationId xmlns:a16="http://schemas.microsoft.com/office/drawing/2014/main" id="{6B98DE14-6691-E97A-C8D9-ADBC0193870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2285" y="1601"/>
              <a:ext cx="132" cy="98"/>
            </a:xfrm>
            <a:prstGeom prst="flowChartOnlineStorage">
              <a:avLst/>
            </a:prstGeom>
            <a:gradFill rotWithShape="0">
              <a:gsLst>
                <a:gs pos="0">
                  <a:srgbClr val="663300"/>
                </a:gs>
                <a:gs pos="50000">
                  <a:srgbClr val="CC9900"/>
                </a:gs>
                <a:gs pos="100000">
                  <a:srgbClr val="663300"/>
                </a:gs>
              </a:gsLst>
              <a:lin ang="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18" name="Rectangle 18">
              <a:extLst>
                <a:ext uri="{FF2B5EF4-FFF2-40B4-BE49-F238E27FC236}">
                  <a16:creationId xmlns:a16="http://schemas.microsoft.com/office/drawing/2014/main" id="{4D340202-33D3-0326-2844-49084F0FF9E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110" y="1584"/>
              <a:ext cx="192" cy="96"/>
            </a:xfrm>
            <a:prstGeom prst="rect">
              <a:avLst/>
            </a:prstGeom>
            <a:solidFill>
              <a:srgbClr val="CC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19" name="AutoShape 19">
              <a:extLst>
                <a:ext uri="{FF2B5EF4-FFF2-40B4-BE49-F238E27FC236}">
                  <a16:creationId xmlns:a16="http://schemas.microsoft.com/office/drawing/2014/main" id="{D88A857E-FF50-FD01-BD8B-7C56AB66564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1997" y="1601"/>
              <a:ext cx="132" cy="98"/>
            </a:xfrm>
            <a:prstGeom prst="flowChartOnlineStorage">
              <a:avLst/>
            </a:prstGeom>
            <a:gradFill rotWithShape="0">
              <a:gsLst>
                <a:gs pos="0">
                  <a:srgbClr val="663300"/>
                </a:gs>
                <a:gs pos="50000">
                  <a:srgbClr val="CC9900"/>
                </a:gs>
                <a:gs pos="100000">
                  <a:srgbClr val="663300"/>
                </a:gs>
              </a:gsLst>
              <a:lin ang="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20" name="Rectangle 20">
              <a:extLst>
                <a:ext uri="{FF2B5EF4-FFF2-40B4-BE49-F238E27FC236}">
                  <a16:creationId xmlns:a16="http://schemas.microsoft.com/office/drawing/2014/main" id="{85391346-083B-AA85-204E-1A79C8BA9408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822" y="1584"/>
              <a:ext cx="192" cy="96"/>
            </a:xfrm>
            <a:prstGeom prst="rect">
              <a:avLst/>
            </a:prstGeom>
            <a:solidFill>
              <a:srgbClr val="CC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21" name="AutoShape 21">
              <a:extLst>
                <a:ext uri="{FF2B5EF4-FFF2-40B4-BE49-F238E27FC236}">
                  <a16:creationId xmlns:a16="http://schemas.microsoft.com/office/drawing/2014/main" id="{034116D9-8CF5-7B44-3567-319CB39070CE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1711" y="1601"/>
              <a:ext cx="132" cy="98"/>
            </a:xfrm>
            <a:prstGeom prst="flowChartOnlineStorage">
              <a:avLst/>
            </a:prstGeom>
            <a:gradFill rotWithShape="0">
              <a:gsLst>
                <a:gs pos="0">
                  <a:srgbClr val="663300"/>
                </a:gs>
                <a:gs pos="50000">
                  <a:srgbClr val="CC9900"/>
                </a:gs>
                <a:gs pos="100000">
                  <a:srgbClr val="663300"/>
                </a:gs>
              </a:gsLst>
              <a:lin ang="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22" name="Rectangle 22">
              <a:extLst>
                <a:ext uri="{FF2B5EF4-FFF2-40B4-BE49-F238E27FC236}">
                  <a16:creationId xmlns:a16="http://schemas.microsoft.com/office/drawing/2014/main" id="{CA95D8CB-2E25-3529-3AFC-EE312E72649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536" y="1584"/>
              <a:ext cx="192" cy="96"/>
            </a:xfrm>
            <a:prstGeom prst="rect">
              <a:avLst/>
            </a:prstGeom>
            <a:solidFill>
              <a:srgbClr val="CC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23" name="AutoShape 23">
              <a:extLst>
                <a:ext uri="{FF2B5EF4-FFF2-40B4-BE49-F238E27FC236}">
                  <a16:creationId xmlns:a16="http://schemas.microsoft.com/office/drawing/2014/main" id="{A84645F3-5BC4-E67A-D9F1-B446D017BCD8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1421" y="1601"/>
              <a:ext cx="132" cy="98"/>
            </a:xfrm>
            <a:prstGeom prst="flowChartOnlineStorage">
              <a:avLst/>
            </a:prstGeom>
            <a:gradFill rotWithShape="0">
              <a:gsLst>
                <a:gs pos="0">
                  <a:srgbClr val="663300"/>
                </a:gs>
                <a:gs pos="50000">
                  <a:srgbClr val="CC9900"/>
                </a:gs>
                <a:gs pos="100000">
                  <a:srgbClr val="663300"/>
                </a:gs>
              </a:gsLst>
              <a:lin ang="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24" name="Rectangle 24">
              <a:extLst>
                <a:ext uri="{FF2B5EF4-FFF2-40B4-BE49-F238E27FC236}">
                  <a16:creationId xmlns:a16="http://schemas.microsoft.com/office/drawing/2014/main" id="{72D9B672-867C-BAB9-8EE7-03C1EBD9340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1246" y="1584"/>
              <a:ext cx="192" cy="96"/>
            </a:xfrm>
            <a:prstGeom prst="rect">
              <a:avLst/>
            </a:prstGeom>
            <a:solidFill>
              <a:srgbClr val="CC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25" name="AutoShape 25">
              <a:extLst>
                <a:ext uri="{FF2B5EF4-FFF2-40B4-BE49-F238E27FC236}">
                  <a16:creationId xmlns:a16="http://schemas.microsoft.com/office/drawing/2014/main" id="{B9460C0C-D382-3796-D143-7C8E01BA8DED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1133" y="1601"/>
              <a:ext cx="132" cy="98"/>
            </a:xfrm>
            <a:prstGeom prst="flowChartOnlineStorage">
              <a:avLst/>
            </a:prstGeom>
            <a:gradFill rotWithShape="0">
              <a:gsLst>
                <a:gs pos="0">
                  <a:srgbClr val="663300"/>
                </a:gs>
                <a:gs pos="50000">
                  <a:srgbClr val="CC9900"/>
                </a:gs>
                <a:gs pos="100000">
                  <a:srgbClr val="663300"/>
                </a:gs>
              </a:gsLst>
              <a:lin ang="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26" name="Rectangle 26">
              <a:extLst>
                <a:ext uri="{FF2B5EF4-FFF2-40B4-BE49-F238E27FC236}">
                  <a16:creationId xmlns:a16="http://schemas.microsoft.com/office/drawing/2014/main" id="{CEA2210F-6AD1-249E-C5D2-213AF3D54D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958" y="1584"/>
              <a:ext cx="192" cy="96"/>
            </a:xfrm>
            <a:prstGeom prst="rect">
              <a:avLst/>
            </a:prstGeom>
            <a:solidFill>
              <a:srgbClr val="CC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27" name="AutoShape 27">
              <a:extLst>
                <a:ext uri="{FF2B5EF4-FFF2-40B4-BE49-F238E27FC236}">
                  <a16:creationId xmlns:a16="http://schemas.microsoft.com/office/drawing/2014/main" id="{D4BF1C14-6E57-428C-6803-CB173E536D4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-5400000">
              <a:off x="845" y="1601"/>
              <a:ext cx="132" cy="98"/>
            </a:xfrm>
            <a:prstGeom prst="flowChartOnlineStorage">
              <a:avLst/>
            </a:prstGeom>
            <a:gradFill rotWithShape="0">
              <a:gsLst>
                <a:gs pos="0">
                  <a:srgbClr val="663300"/>
                </a:gs>
                <a:gs pos="50000">
                  <a:srgbClr val="CC9900"/>
                </a:gs>
                <a:gs pos="100000">
                  <a:srgbClr val="663300"/>
                </a:gs>
              </a:gsLst>
              <a:lin ang="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28" name="AutoShape 28">
              <a:extLst>
                <a:ext uri="{FF2B5EF4-FFF2-40B4-BE49-F238E27FC236}">
                  <a16:creationId xmlns:a16="http://schemas.microsoft.com/office/drawing/2014/main" id="{D0536AB5-ED03-3CB4-5D9F-A3D938BA0290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 flipV="1">
              <a:off x="2575" y="2045"/>
              <a:ext cx="132" cy="98"/>
            </a:xfrm>
            <a:prstGeom prst="flowChartOnlineStorage">
              <a:avLst/>
            </a:prstGeom>
            <a:gradFill rotWithShape="0">
              <a:gsLst>
                <a:gs pos="0">
                  <a:srgbClr val="663300"/>
                </a:gs>
                <a:gs pos="50000">
                  <a:srgbClr val="CC9900"/>
                </a:gs>
                <a:gs pos="100000">
                  <a:srgbClr val="663300"/>
                </a:gs>
              </a:gsLst>
              <a:lin ang="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29" name="Rectangle 29">
              <a:extLst>
                <a:ext uri="{FF2B5EF4-FFF2-40B4-BE49-F238E27FC236}">
                  <a16:creationId xmlns:a16="http://schemas.microsoft.com/office/drawing/2014/main" id="{2A7FF2F8-BAA8-756D-7B76-04DE510578B4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2688" y="2064"/>
              <a:ext cx="480" cy="96"/>
            </a:xfrm>
            <a:prstGeom prst="rect">
              <a:avLst/>
            </a:prstGeom>
            <a:solidFill>
              <a:srgbClr val="CC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30" name="Rectangle 30">
              <a:extLst>
                <a:ext uri="{FF2B5EF4-FFF2-40B4-BE49-F238E27FC236}">
                  <a16:creationId xmlns:a16="http://schemas.microsoft.com/office/drawing/2014/main" id="{C3756BEC-62EC-25AA-00A1-33C5D2DFFDF2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2400" y="2064"/>
              <a:ext cx="192" cy="96"/>
            </a:xfrm>
            <a:prstGeom prst="rect">
              <a:avLst/>
            </a:prstGeom>
            <a:solidFill>
              <a:srgbClr val="CC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31" name="AutoShape 31">
              <a:extLst>
                <a:ext uri="{FF2B5EF4-FFF2-40B4-BE49-F238E27FC236}">
                  <a16:creationId xmlns:a16="http://schemas.microsoft.com/office/drawing/2014/main" id="{2DBF8DE2-ACAE-F1F5-C25A-922FF9D7393A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 flipV="1">
              <a:off x="2285" y="2045"/>
              <a:ext cx="132" cy="98"/>
            </a:xfrm>
            <a:prstGeom prst="flowChartOnlineStorage">
              <a:avLst/>
            </a:prstGeom>
            <a:gradFill rotWithShape="0">
              <a:gsLst>
                <a:gs pos="0">
                  <a:srgbClr val="663300"/>
                </a:gs>
                <a:gs pos="50000">
                  <a:srgbClr val="CC9900"/>
                </a:gs>
                <a:gs pos="100000">
                  <a:srgbClr val="663300"/>
                </a:gs>
              </a:gsLst>
              <a:lin ang="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32" name="Rectangle 32">
              <a:extLst>
                <a:ext uri="{FF2B5EF4-FFF2-40B4-BE49-F238E27FC236}">
                  <a16:creationId xmlns:a16="http://schemas.microsoft.com/office/drawing/2014/main" id="{8906FFA7-B09E-A33E-5FE4-EB05BF73759B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2110" y="2064"/>
              <a:ext cx="192" cy="96"/>
            </a:xfrm>
            <a:prstGeom prst="rect">
              <a:avLst/>
            </a:prstGeom>
            <a:solidFill>
              <a:srgbClr val="CC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33" name="AutoShape 33">
              <a:extLst>
                <a:ext uri="{FF2B5EF4-FFF2-40B4-BE49-F238E27FC236}">
                  <a16:creationId xmlns:a16="http://schemas.microsoft.com/office/drawing/2014/main" id="{1FDF5A00-0A0B-B5CA-A735-5CF8D410EB03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 flipV="1">
              <a:off x="1997" y="2045"/>
              <a:ext cx="132" cy="98"/>
            </a:xfrm>
            <a:prstGeom prst="flowChartOnlineStorage">
              <a:avLst/>
            </a:prstGeom>
            <a:gradFill rotWithShape="0">
              <a:gsLst>
                <a:gs pos="0">
                  <a:srgbClr val="663300"/>
                </a:gs>
                <a:gs pos="50000">
                  <a:srgbClr val="CC9900"/>
                </a:gs>
                <a:gs pos="100000">
                  <a:srgbClr val="663300"/>
                </a:gs>
              </a:gsLst>
              <a:lin ang="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34" name="Rectangle 34">
              <a:extLst>
                <a:ext uri="{FF2B5EF4-FFF2-40B4-BE49-F238E27FC236}">
                  <a16:creationId xmlns:a16="http://schemas.microsoft.com/office/drawing/2014/main" id="{23B0C934-EF77-7759-44D0-C8F0622718DF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1822" y="2064"/>
              <a:ext cx="192" cy="96"/>
            </a:xfrm>
            <a:prstGeom prst="rect">
              <a:avLst/>
            </a:prstGeom>
            <a:solidFill>
              <a:srgbClr val="CC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35" name="AutoShape 35">
              <a:extLst>
                <a:ext uri="{FF2B5EF4-FFF2-40B4-BE49-F238E27FC236}">
                  <a16:creationId xmlns:a16="http://schemas.microsoft.com/office/drawing/2014/main" id="{93D94A33-B4DE-EAEA-A9E2-601C8E07CBB5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 flipV="1">
              <a:off x="1711" y="2045"/>
              <a:ext cx="132" cy="98"/>
            </a:xfrm>
            <a:prstGeom prst="flowChartOnlineStorage">
              <a:avLst/>
            </a:prstGeom>
            <a:gradFill rotWithShape="0">
              <a:gsLst>
                <a:gs pos="0">
                  <a:srgbClr val="663300"/>
                </a:gs>
                <a:gs pos="50000">
                  <a:srgbClr val="CC9900"/>
                </a:gs>
                <a:gs pos="100000">
                  <a:srgbClr val="663300"/>
                </a:gs>
              </a:gsLst>
              <a:lin ang="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36" name="Rectangle 36">
              <a:extLst>
                <a:ext uri="{FF2B5EF4-FFF2-40B4-BE49-F238E27FC236}">
                  <a16:creationId xmlns:a16="http://schemas.microsoft.com/office/drawing/2014/main" id="{1301550A-9B94-0344-E99D-9AA87B6E1C9B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1536" y="2064"/>
              <a:ext cx="192" cy="96"/>
            </a:xfrm>
            <a:prstGeom prst="rect">
              <a:avLst/>
            </a:prstGeom>
            <a:solidFill>
              <a:srgbClr val="CC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37" name="AutoShape 37">
              <a:extLst>
                <a:ext uri="{FF2B5EF4-FFF2-40B4-BE49-F238E27FC236}">
                  <a16:creationId xmlns:a16="http://schemas.microsoft.com/office/drawing/2014/main" id="{AA9721B4-4722-14E8-44F4-AADE78FC8766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 flipV="1">
              <a:off x="1421" y="2045"/>
              <a:ext cx="132" cy="98"/>
            </a:xfrm>
            <a:prstGeom prst="flowChartOnlineStorage">
              <a:avLst/>
            </a:prstGeom>
            <a:gradFill rotWithShape="0">
              <a:gsLst>
                <a:gs pos="0">
                  <a:srgbClr val="663300"/>
                </a:gs>
                <a:gs pos="50000">
                  <a:srgbClr val="CC9900"/>
                </a:gs>
                <a:gs pos="100000">
                  <a:srgbClr val="663300"/>
                </a:gs>
              </a:gsLst>
              <a:lin ang="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38" name="Rectangle 38">
              <a:extLst>
                <a:ext uri="{FF2B5EF4-FFF2-40B4-BE49-F238E27FC236}">
                  <a16:creationId xmlns:a16="http://schemas.microsoft.com/office/drawing/2014/main" id="{72D6A84C-D040-589B-5F5C-300D2ED5AE44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1246" y="2064"/>
              <a:ext cx="192" cy="96"/>
            </a:xfrm>
            <a:prstGeom prst="rect">
              <a:avLst/>
            </a:prstGeom>
            <a:solidFill>
              <a:srgbClr val="CC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39" name="AutoShape 39">
              <a:extLst>
                <a:ext uri="{FF2B5EF4-FFF2-40B4-BE49-F238E27FC236}">
                  <a16:creationId xmlns:a16="http://schemas.microsoft.com/office/drawing/2014/main" id="{19A03556-3C42-FFE0-042D-70846C6AE799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 flipV="1">
              <a:off x="1133" y="2045"/>
              <a:ext cx="132" cy="98"/>
            </a:xfrm>
            <a:prstGeom prst="flowChartOnlineStorage">
              <a:avLst/>
            </a:prstGeom>
            <a:gradFill rotWithShape="0">
              <a:gsLst>
                <a:gs pos="0">
                  <a:srgbClr val="663300"/>
                </a:gs>
                <a:gs pos="50000">
                  <a:srgbClr val="CC9900"/>
                </a:gs>
                <a:gs pos="100000">
                  <a:srgbClr val="663300"/>
                </a:gs>
              </a:gsLst>
              <a:lin ang="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40" name="Rectangle 40">
              <a:extLst>
                <a:ext uri="{FF2B5EF4-FFF2-40B4-BE49-F238E27FC236}">
                  <a16:creationId xmlns:a16="http://schemas.microsoft.com/office/drawing/2014/main" id="{53BA2999-DAA5-6EC0-0B45-76DD42AD6593}"/>
                </a:ext>
              </a:extLst>
            </p:cNvPr>
            <p:cNvSpPr>
              <a:spLocks noChangeArrowheads="1"/>
            </p:cNvSpPr>
            <p:nvPr/>
          </p:nvSpPr>
          <p:spPr bwMode="auto">
            <a:xfrm flipV="1">
              <a:off x="958" y="2064"/>
              <a:ext cx="192" cy="96"/>
            </a:xfrm>
            <a:prstGeom prst="rect">
              <a:avLst/>
            </a:prstGeom>
            <a:solidFill>
              <a:srgbClr val="CC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41" name="AutoShape 41">
              <a:extLst>
                <a:ext uri="{FF2B5EF4-FFF2-40B4-BE49-F238E27FC236}">
                  <a16:creationId xmlns:a16="http://schemas.microsoft.com/office/drawing/2014/main" id="{549770E3-E603-CC8C-3E90-90222AF394B4}"/>
                </a:ext>
              </a:extLst>
            </p:cNvPr>
            <p:cNvSpPr>
              <a:spLocks noChangeArrowheads="1"/>
            </p:cNvSpPr>
            <p:nvPr/>
          </p:nvSpPr>
          <p:spPr bwMode="auto">
            <a:xfrm rot="5400000" flipV="1">
              <a:off x="845" y="2045"/>
              <a:ext cx="132" cy="98"/>
            </a:xfrm>
            <a:prstGeom prst="flowChartOnlineStorage">
              <a:avLst/>
            </a:prstGeom>
            <a:gradFill rotWithShape="0">
              <a:gsLst>
                <a:gs pos="0">
                  <a:srgbClr val="663300"/>
                </a:gs>
                <a:gs pos="50000">
                  <a:srgbClr val="CC9900"/>
                </a:gs>
                <a:gs pos="100000">
                  <a:srgbClr val="663300"/>
                </a:gs>
              </a:gsLst>
              <a:lin ang="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42" name="AutoShape 42">
              <a:extLst>
                <a:ext uri="{FF2B5EF4-FFF2-40B4-BE49-F238E27FC236}">
                  <a16:creationId xmlns:a16="http://schemas.microsoft.com/office/drawing/2014/main" id="{F3F59DE4-324E-87B5-9710-E1150804E001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672" y="1680"/>
              <a:ext cx="2783" cy="384"/>
            </a:xfrm>
            <a:prstGeom prst="roundRect">
              <a:avLst>
                <a:gd name="adj" fmla="val 50000"/>
              </a:avLst>
            </a:prstGeom>
            <a:pattFill prst="lgConfetti">
              <a:fgClr>
                <a:srgbClr val="FFFFFF"/>
              </a:fgClr>
              <a:bgClr>
                <a:srgbClr val="000000"/>
              </a:bgClr>
            </a:pattFill>
            <a:ln w="63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grpSp>
          <p:nvGrpSpPr>
            <p:cNvPr id="1228843" name="Group 43">
              <a:extLst>
                <a:ext uri="{FF2B5EF4-FFF2-40B4-BE49-F238E27FC236}">
                  <a16:creationId xmlns:a16="http://schemas.microsoft.com/office/drawing/2014/main" id="{BF62B9D8-7415-C631-693D-DA8BAB325BB3}"/>
                </a:ext>
              </a:extLst>
            </p:cNvPr>
            <p:cNvGrpSpPr>
              <a:grpSpLocks/>
            </p:cNvGrpSpPr>
            <p:nvPr/>
          </p:nvGrpSpPr>
          <p:grpSpPr bwMode="auto">
            <a:xfrm>
              <a:off x="2867" y="1488"/>
              <a:ext cx="666" cy="774"/>
              <a:chOff x="3731" y="1728"/>
              <a:chExt cx="666" cy="774"/>
            </a:xfrm>
          </p:grpSpPr>
          <p:sp>
            <p:nvSpPr>
              <p:cNvPr id="1228844" name="Freeform 44">
                <a:extLst>
                  <a:ext uri="{FF2B5EF4-FFF2-40B4-BE49-F238E27FC236}">
                    <a16:creationId xmlns:a16="http://schemas.microsoft.com/office/drawing/2014/main" id="{6277BFC2-A359-A2C1-E38F-476275BEC8F2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3731" y="1728"/>
                <a:ext cx="666" cy="774"/>
              </a:xfrm>
              <a:custGeom>
                <a:avLst/>
                <a:gdLst>
                  <a:gd name="T0" fmla="*/ 0 w 1329"/>
                  <a:gd name="T1" fmla="*/ 380 h 1520"/>
                  <a:gd name="T2" fmla="*/ 570 w 1329"/>
                  <a:gd name="T3" fmla="*/ 380 h 1520"/>
                  <a:gd name="T4" fmla="*/ 570 w 1329"/>
                  <a:gd name="T5" fmla="*/ 190 h 1520"/>
                  <a:gd name="T6" fmla="*/ 1139 w 1329"/>
                  <a:gd name="T7" fmla="*/ 190 h 1520"/>
                  <a:gd name="T8" fmla="*/ 1139 w 1329"/>
                  <a:gd name="T9" fmla="*/ 0 h 1520"/>
                  <a:gd name="T10" fmla="*/ 1329 w 1329"/>
                  <a:gd name="T11" fmla="*/ 0 h 1520"/>
                  <a:gd name="T12" fmla="*/ 1329 w 1329"/>
                  <a:gd name="T13" fmla="*/ 1520 h 1520"/>
                  <a:gd name="T14" fmla="*/ 1139 w 1329"/>
                  <a:gd name="T15" fmla="*/ 1520 h 1520"/>
                  <a:gd name="T16" fmla="*/ 1139 w 1329"/>
                  <a:gd name="T17" fmla="*/ 1330 h 1520"/>
                  <a:gd name="T18" fmla="*/ 570 w 1329"/>
                  <a:gd name="T19" fmla="*/ 1330 h 1520"/>
                  <a:gd name="T20" fmla="*/ 570 w 1329"/>
                  <a:gd name="T21" fmla="*/ 1140 h 1520"/>
                  <a:gd name="T22" fmla="*/ 0 w 1329"/>
                  <a:gd name="T23" fmla="*/ 1140 h 1520"/>
                  <a:gd name="T24" fmla="*/ 0 w 1329"/>
                  <a:gd name="T25" fmla="*/ 380 h 152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</a:cxnLst>
                <a:rect l="0" t="0" r="r" b="b"/>
                <a:pathLst>
                  <a:path w="1329" h="1520">
                    <a:moveTo>
                      <a:pt x="0" y="380"/>
                    </a:moveTo>
                    <a:lnTo>
                      <a:pt x="570" y="380"/>
                    </a:lnTo>
                    <a:lnTo>
                      <a:pt x="570" y="190"/>
                    </a:lnTo>
                    <a:lnTo>
                      <a:pt x="1139" y="190"/>
                    </a:lnTo>
                    <a:lnTo>
                      <a:pt x="1139" y="0"/>
                    </a:lnTo>
                    <a:lnTo>
                      <a:pt x="1329" y="0"/>
                    </a:lnTo>
                    <a:lnTo>
                      <a:pt x="1329" y="1520"/>
                    </a:lnTo>
                    <a:lnTo>
                      <a:pt x="1139" y="1520"/>
                    </a:lnTo>
                    <a:lnTo>
                      <a:pt x="1139" y="1330"/>
                    </a:lnTo>
                    <a:lnTo>
                      <a:pt x="570" y="1330"/>
                    </a:lnTo>
                    <a:lnTo>
                      <a:pt x="570" y="1140"/>
                    </a:lnTo>
                    <a:lnTo>
                      <a:pt x="0" y="1140"/>
                    </a:lnTo>
                    <a:lnTo>
                      <a:pt x="0" y="380"/>
                    </a:lnTo>
                    <a:close/>
                  </a:path>
                </a:pathLst>
              </a:custGeom>
              <a:solidFill>
                <a:srgbClr val="CC9900"/>
              </a:solidFill>
              <a:ln w="635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 sz="1200"/>
              </a:p>
            </p:txBody>
          </p:sp>
          <p:sp>
            <p:nvSpPr>
              <p:cNvPr id="1228845" name="Rectangle 45">
                <a:extLst>
                  <a:ext uri="{FF2B5EF4-FFF2-40B4-BE49-F238E27FC236}">
                    <a16:creationId xmlns:a16="http://schemas.microsoft.com/office/drawing/2014/main" id="{3CAE2979-D423-CFAA-4BAB-E3340D7AF361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737" y="2016"/>
                <a:ext cx="654" cy="186"/>
              </a:xfrm>
              <a:prstGeom prst="rect">
                <a:avLst/>
              </a:prstGeom>
              <a:gradFill rotWithShape="0">
                <a:gsLst>
                  <a:gs pos="0">
                    <a:srgbClr val="000000"/>
                  </a:gs>
                  <a:gs pos="100000">
                    <a:srgbClr val="CC9900"/>
                  </a:gs>
                </a:gsLst>
                <a:lin ang="5400000" scaled="1"/>
              </a:gradFill>
              <a:ln w="63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 sz="1200"/>
              </a:p>
            </p:txBody>
          </p:sp>
          <p:sp>
            <p:nvSpPr>
              <p:cNvPr id="1228846" name="Rectangle 46">
                <a:extLst>
                  <a:ext uri="{FF2B5EF4-FFF2-40B4-BE49-F238E27FC236}">
                    <a16:creationId xmlns:a16="http://schemas.microsoft.com/office/drawing/2014/main" id="{49737DF4-1498-C2DE-9AFD-5F24CE703B7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4082" y="2016"/>
                <a:ext cx="186" cy="186"/>
              </a:xfrm>
              <a:prstGeom prst="rect">
                <a:avLst/>
              </a:prstGeom>
              <a:solidFill>
                <a:srgbClr val="000000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 sz="1200"/>
              </a:p>
            </p:txBody>
          </p:sp>
          <p:sp>
            <p:nvSpPr>
              <p:cNvPr id="1228847" name="Rectangle 47">
                <a:extLst>
                  <a:ext uri="{FF2B5EF4-FFF2-40B4-BE49-F238E27FC236}">
                    <a16:creationId xmlns:a16="http://schemas.microsoft.com/office/drawing/2014/main" id="{E8955A03-5757-8D2D-64BE-6A6B967C3E75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896" y="2016"/>
                <a:ext cx="186" cy="186"/>
              </a:xfrm>
              <a:prstGeom prst="rect">
                <a:avLst/>
              </a:prstGeom>
              <a:solidFill>
                <a:srgbClr val="777777"/>
              </a:solidFill>
              <a:ln w="6350">
                <a:solidFill>
                  <a:srgbClr val="000000"/>
                </a:solidFill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 sz="1200"/>
              </a:p>
            </p:txBody>
          </p:sp>
        </p:grpSp>
        <p:sp>
          <p:nvSpPr>
            <p:cNvPr id="1228848" name="Line 48">
              <a:extLst>
                <a:ext uri="{FF2B5EF4-FFF2-40B4-BE49-F238E27FC236}">
                  <a16:creationId xmlns:a16="http://schemas.microsoft.com/office/drawing/2014/main" id="{5DB2CE58-86BC-FAE8-56E0-129BB075DABB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64" y="1680"/>
              <a:ext cx="2016" cy="0"/>
            </a:xfrm>
            <a:prstGeom prst="line">
              <a:avLst/>
            </a:prstGeom>
            <a:noFill/>
            <a:ln w="31750">
              <a:solidFill>
                <a:srgbClr val="6633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49" name="Line 49">
              <a:extLst>
                <a:ext uri="{FF2B5EF4-FFF2-40B4-BE49-F238E27FC236}">
                  <a16:creationId xmlns:a16="http://schemas.microsoft.com/office/drawing/2014/main" id="{F6E1E361-948C-6F95-AC06-7BEBBFA10568}"/>
                </a:ext>
              </a:extLst>
            </p:cNvPr>
            <p:cNvSpPr>
              <a:spLocks noChangeShapeType="1"/>
            </p:cNvSpPr>
            <p:nvPr/>
          </p:nvSpPr>
          <p:spPr bwMode="auto">
            <a:xfrm>
              <a:off x="864" y="2064"/>
              <a:ext cx="2016" cy="0"/>
            </a:xfrm>
            <a:prstGeom prst="line">
              <a:avLst/>
            </a:prstGeom>
            <a:noFill/>
            <a:ln w="31750">
              <a:solidFill>
                <a:srgbClr val="6633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</p:grpSp>
      <p:sp>
        <p:nvSpPr>
          <p:cNvPr id="1228850" name="Text Box 50">
            <a:extLst>
              <a:ext uri="{FF2B5EF4-FFF2-40B4-BE49-F238E27FC236}">
                <a16:creationId xmlns:a16="http://schemas.microsoft.com/office/drawing/2014/main" id="{BC167F71-36D5-0A51-F61B-13091924D18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4050" y="1709738"/>
            <a:ext cx="2482850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990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en-GB" altLang="en-US" sz="1600" b="1"/>
              <a:t>INTERNAL TO CHARGE</a:t>
            </a:r>
          </a:p>
        </p:txBody>
      </p:sp>
      <p:sp>
        <p:nvSpPr>
          <p:cNvPr id="1228851" name="Text Box 51">
            <a:extLst>
              <a:ext uri="{FF2B5EF4-FFF2-40B4-BE49-F238E27FC236}">
                <a16:creationId xmlns:a16="http://schemas.microsoft.com/office/drawing/2014/main" id="{87D40EB6-7572-E7F1-8A48-FDD897B9230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920876" y="4475163"/>
            <a:ext cx="2549525" cy="3365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990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en-GB" altLang="en-US" sz="1600" b="1"/>
              <a:t>EXTERNAL TO CHARGE</a:t>
            </a:r>
          </a:p>
        </p:txBody>
      </p:sp>
      <p:sp>
        <p:nvSpPr>
          <p:cNvPr id="1228852" name="Text Box 52">
            <a:extLst>
              <a:ext uri="{FF2B5EF4-FFF2-40B4-BE49-F238E27FC236}">
                <a16:creationId xmlns:a16="http://schemas.microsoft.com/office/drawing/2014/main" id="{CC9B5B4C-9E7D-CE0D-0F5E-58569F13715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8585201" y="5022850"/>
            <a:ext cx="164782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 algn="l">
              <a:spcBef>
                <a:spcPct val="0"/>
              </a:spcBef>
            </a:pPr>
            <a:r>
              <a:rPr lang="en-GB" altLang="en-US" sz="1200" b="1"/>
              <a:t>Typical example</a:t>
            </a:r>
          </a:p>
          <a:p>
            <a:pPr algn="l">
              <a:spcBef>
                <a:spcPct val="0"/>
              </a:spcBef>
            </a:pPr>
            <a:r>
              <a:rPr lang="en-GB" altLang="en-US" sz="1200" b="1"/>
              <a:t>UK 120mm tank gun</a:t>
            </a:r>
          </a:p>
        </p:txBody>
      </p:sp>
      <p:sp>
        <p:nvSpPr>
          <p:cNvPr id="1228853" name="Text Box 53">
            <a:extLst>
              <a:ext uri="{FF2B5EF4-FFF2-40B4-BE49-F238E27FC236}">
                <a16:creationId xmlns:a16="http://schemas.microsoft.com/office/drawing/2014/main" id="{7CD2F0B7-FA06-E46C-CC49-8A68D4B310B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09814" y="3421064"/>
            <a:ext cx="105727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0C0C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en-GB" altLang="en-US" sz="1200" b="1"/>
              <a:t>VENT HOLE</a:t>
            </a:r>
          </a:p>
        </p:txBody>
      </p:sp>
      <p:sp>
        <p:nvSpPr>
          <p:cNvPr id="1228854" name="Text Box 54">
            <a:extLst>
              <a:ext uri="{FF2B5EF4-FFF2-40B4-BE49-F238E27FC236}">
                <a16:creationId xmlns:a16="http://schemas.microsoft.com/office/drawing/2014/main" id="{1EDAC3C4-DE81-9E94-43D5-A45647B274A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692400" y="5203825"/>
            <a:ext cx="750888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990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en-GB" altLang="en-US" sz="1200" b="1"/>
              <a:t>Mouth</a:t>
            </a:r>
          </a:p>
          <a:p>
            <a:pPr>
              <a:spcBef>
                <a:spcPct val="0"/>
              </a:spcBef>
            </a:pPr>
            <a:r>
              <a:rPr lang="en-GB" altLang="en-US" sz="1200" b="1"/>
              <a:t>Closure</a:t>
            </a:r>
          </a:p>
        </p:txBody>
      </p:sp>
      <p:sp>
        <p:nvSpPr>
          <p:cNvPr id="1228855" name="Text Box 55">
            <a:extLst>
              <a:ext uri="{FF2B5EF4-FFF2-40B4-BE49-F238E27FC236}">
                <a16:creationId xmlns:a16="http://schemas.microsoft.com/office/drawing/2014/main" id="{A675D6E5-37B4-72FA-7835-BE5B23D83F8B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605214" y="3752850"/>
            <a:ext cx="701675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990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en-GB" altLang="en-US" sz="1200" b="1"/>
              <a:t>SEAL</a:t>
            </a:r>
          </a:p>
          <a:p>
            <a:pPr>
              <a:spcBef>
                <a:spcPct val="0"/>
              </a:spcBef>
            </a:pPr>
            <a:r>
              <a:rPr lang="en-GB" altLang="en-US" sz="1200" b="1"/>
              <a:t>LINING</a:t>
            </a:r>
          </a:p>
        </p:txBody>
      </p:sp>
      <p:sp>
        <p:nvSpPr>
          <p:cNvPr id="1228856" name="Text Box 56">
            <a:extLst>
              <a:ext uri="{FF2B5EF4-FFF2-40B4-BE49-F238E27FC236}">
                <a16:creationId xmlns:a16="http://schemas.microsoft.com/office/drawing/2014/main" id="{334A2981-8135-300D-DFDA-B48DF0961CB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66026" y="3827464"/>
            <a:ext cx="504825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990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en-GB" altLang="en-US" sz="1200" b="1"/>
              <a:t>CAP</a:t>
            </a:r>
          </a:p>
        </p:txBody>
      </p:sp>
      <p:sp>
        <p:nvSpPr>
          <p:cNvPr id="1228857" name="Text Box 57">
            <a:extLst>
              <a:ext uri="{FF2B5EF4-FFF2-40B4-BE49-F238E27FC236}">
                <a16:creationId xmlns:a16="http://schemas.microsoft.com/office/drawing/2014/main" id="{4EA2F499-C6D2-8CEB-CC7F-4FACBC32D69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83325" y="4062413"/>
            <a:ext cx="11557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990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en-GB" altLang="en-US" sz="1200" b="1"/>
              <a:t>SECONDARY</a:t>
            </a:r>
          </a:p>
          <a:p>
            <a:pPr>
              <a:spcBef>
                <a:spcPct val="0"/>
              </a:spcBef>
            </a:pPr>
            <a:r>
              <a:rPr lang="en-GB" altLang="en-US" sz="1200" b="1"/>
              <a:t>IGNITION</a:t>
            </a:r>
          </a:p>
        </p:txBody>
      </p:sp>
      <p:sp>
        <p:nvSpPr>
          <p:cNvPr id="1228858" name="Text Box 58">
            <a:extLst>
              <a:ext uri="{FF2B5EF4-FFF2-40B4-BE49-F238E27FC236}">
                <a16:creationId xmlns:a16="http://schemas.microsoft.com/office/drawing/2014/main" id="{2254B5A7-D756-4D74-F748-B8614F1B4B4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5399088" y="3838575"/>
            <a:ext cx="779462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990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en-GB" altLang="en-US" sz="1200" b="1"/>
              <a:t>MAIN</a:t>
            </a:r>
          </a:p>
          <a:p>
            <a:pPr>
              <a:spcBef>
                <a:spcPct val="0"/>
              </a:spcBef>
            </a:pPr>
            <a:r>
              <a:rPr lang="en-GB" altLang="en-US" sz="1200" b="1"/>
              <a:t>FILLING</a:t>
            </a:r>
          </a:p>
        </p:txBody>
      </p:sp>
      <p:sp>
        <p:nvSpPr>
          <p:cNvPr id="1228859" name="Text Box 59">
            <a:extLst>
              <a:ext uri="{FF2B5EF4-FFF2-40B4-BE49-F238E27FC236}">
                <a16:creationId xmlns:a16="http://schemas.microsoft.com/office/drawing/2014/main" id="{8BC175F7-F545-25D9-9183-428F46CD718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4640264" y="4062414"/>
            <a:ext cx="623887" cy="2746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CC9900"/>
                </a:solidFill>
              </a14:hiddenFill>
            </a:ext>
            <a:ext uri="{91240B29-F687-4F45-9708-019B960494DF}">
              <a14:hiddenLine xmlns:a14="http://schemas.microsoft.com/office/drawing/2010/main" w="6350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square">
            <a:spAutoFit/>
          </a:bodyPr>
          <a:lstStyle/>
          <a:p>
            <a:pPr>
              <a:spcBef>
                <a:spcPct val="0"/>
              </a:spcBef>
            </a:pPr>
            <a:r>
              <a:rPr lang="en-GB" altLang="en-US" sz="1200" b="1"/>
              <a:t>BODY</a:t>
            </a:r>
          </a:p>
        </p:txBody>
      </p:sp>
      <p:sp>
        <p:nvSpPr>
          <p:cNvPr id="1228860" name="Line 60">
            <a:extLst>
              <a:ext uri="{FF2B5EF4-FFF2-40B4-BE49-F238E27FC236}">
                <a16:creationId xmlns:a16="http://schemas.microsoft.com/office/drawing/2014/main" id="{6DF6D456-1628-2A6D-8D3D-0AA43508BE26}"/>
              </a:ext>
            </a:extLst>
          </p:cNvPr>
          <p:cNvSpPr>
            <a:spLocks noChangeShapeType="1"/>
          </p:cNvSpPr>
          <p:nvPr/>
        </p:nvSpPr>
        <p:spPr bwMode="auto">
          <a:xfrm flipH="1" flipV="1">
            <a:off x="7573963" y="2825750"/>
            <a:ext cx="215900" cy="99853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oval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200"/>
          </a:p>
        </p:txBody>
      </p:sp>
      <p:sp>
        <p:nvSpPr>
          <p:cNvPr id="1228861" name="Line 61">
            <a:extLst>
              <a:ext uri="{FF2B5EF4-FFF2-40B4-BE49-F238E27FC236}">
                <a16:creationId xmlns:a16="http://schemas.microsoft.com/office/drawing/2014/main" id="{FAEC5AA9-0370-1623-A7B6-386829F92C4E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6900863" y="2809876"/>
            <a:ext cx="374650" cy="125571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oval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200"/>
          </a:p>
        </p:txBody>
      </p:sp>
      <p:sp>
        <p:nvSpPr>
          <p:cNvPr id="1228862" name="Line 62">
            <a:extLst>
              <a:ext uri="{FF2B5EF4-FFF2-40B4-BE49-F238E27FC236}">
                <a16:creationId xmlns:a16="http://schemas.microsoft.com/office/drawing/2014/main" id="{46A9A2A6-9760-8D88-CAAF-ED118053D96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5770563" y="2933700"/>
            <a:ext cx="0" cy="890588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oval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200"/>
          </a:p>
        </p:txBody>
      </p:sp>
      <p:sp>
        <p:nvSpPr>
          <p:cNvPr id="1228863" name="Line 63">
            <a:extLst>
              <a:ext uri="{FF2B5EF4-FFF2-40B4-BE49-F238E27FC236}">
                <a16:creationId xmlns:a16="http://schemas.microsoft.com/office/drawing/2014/main" id="{8AE648A6-956A-82DB-175D-B44B4D92B29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922838" y="3225801"/>
            <a:ext cx="0" cy="830263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oval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200"/>
          </a:p>
        </p:txBody>
      </p:sp>
      <p:sp>
        <p:nvSpPr>
          <p:cNvPr id="1228864" name="Line 64">
            <a:extLst>
              <a:ext uri="{FF2B5EF4-FFF2-40B4-BE49-F238E27FC236}">
                <a16:creationId xmlns:a16="http://schemas.microsoft.com/office/drawing/2014/main" id="{4BCAF174-823B-A277-DB9B-9AC8556DD370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4116389" y="3141664"/>
            <a:ext cx="274637" cy="6318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oval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200"/>
          </a:p>
        </p:txBody>
      </p:sp>
      <p:sp>
        <p:nvSpPr>
          <p:cNvPr id="1228865" name="Line 65">
            <a:extLst>
              <a:ext uri="{FF2B5EF4-FFF2-40B4-BE49-F238E27FC236}">
                <a16:creationId xmlns:a16="http://schemas.microsoft.com/office/drawing/2014/main" id="{D9A01644-2A07-040D-C01B-6D9AF7EC598C}"/>
              </a:ext>
            </a:extLst>
          </p:cNvPr>
          <p:cNvSpPr>
            <a:spLocks noChangeShapeType="1"/>
          </p:cNvSpPr>
          <p:nvPr/>
        </p:nvSpPr>
        <p:spPr bwMode="auto">
          <a:xfrm flipV="1">
            <a:off x="3335339" y="3200401"/>
            <a:ext cx="439737" cy="2825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oval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200"/>
          </a:p>
        </p:txBody>
      </p:sp>
      <p:sp>
        <p:nvSpPr>
          <p:cNvPr id="1228866" name="Line 66">
            <a:extLst>
              <a:ext uri="{FF2B5EF4-FFF2-40B4-BE49-F238E27FC236}">
                <a16:creationId xmlns:a16="http://schemas.microsoft.com/office/drawing/2014/main" id="{40E4F67F-C68A-1EE5-1142-883EE648EF39}"/>
              </a:ext>
            </a:extLst>
          </p:cNvPr>
          <p:cNvSpPr>
            <a:spLocks noChangeShapeType="1"/>
          </p:cNvSpPr>
          <p:nvPr/>
        </p:nvSpPr>
        <p:spPr bwMode="auto">
          <a:xfrm>
            <a:off x="3567114" y="5427663"/>
            <a:ext cx="490537" cy="0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oval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200"/>
          </a:p>
        </p:txBody>
      </p:sp>
      <p:sp>
        <p:nvSpPr>
          <p:cNvPr id="1228867" name="Line 67">
            <a:extLst>
              <a:ext uri="{FF2B5EF4-FFF2-40B4-BE49-F238E27FC236}">
                <a16:creationId xmlns:a16="http://schemas.microsoft.com/office/drawing/2014/main" id="{E33FC459-3595-C328-126A-233F7E6C48D3}"/>
              </a:ext>
            </a:extLst>
          </p:cNvPr>
          <p:cNvSpPr>
            <a:spLocks noChangeShapeType="1"/>
          </p:cNvSpPr>
          <p:nvPr/>
        </p:nvSpPr>
        <p:spPr bwMode="auto">
          <a:xfrm>
            <a:off x="4913313" y="4348164"/>
            <a:ext cx="0" cy="73977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oval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200"/>
          </a:p>
        </p:txBody>
      </p:sp>
      <p:sp>
        <p:nvSpPr>
          <p:cNvPr id="1228868" name="Line 68">
            <a:extLst>
              <a:ext uri="{FF2B5EF4-FFF2-40B4-BE49-F238E27FC236}">
                <a16:creationId xmlns:a16="http://schemas.microsoft.com/office/drawing/2014/main" id="{4BEA2252-EB72-E0D5-50DE-9BE30437C7D3}"/>
              </a:ext>
            </a:extLst>
          </p:cNvPr>
          <p:cNvSpPr>
            <a:spLocks noChangeShapeType="1"/>
          </p:cNvSpPr>
          <p:nvPr/>
        </p:nvSpPr>
        <p:spPr bwMode="auto">
          <a:xfrm>
            <a:off x="5753100" y="4297364"/>
            <a:ext cx="0" cy="757237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oval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200"/>
          </a:p>
        </p:txBody>
      </p:sp>
      <p:sp>
        <p:nvSpPr>
          <p:cNvPr id="1228869" name="Line 69">
            <a:extLst>
              <a:ext uri="{FF2B5EF4-FFF2-40B4-BE49-F238E27FC236}">
                <a16:creationId xmlns:a16="http://schemas.microsoft.com/office/drawing/2014/main" id="{262CF1D9-D1A9-008A-6B56-D456B5AFF7C2}"/>
              </a:ext>
            </a:extLst>
          </p:cNvPr>
          <p:cNvSpPr>
            <a:spLocks noChangeShapeType="1"/>
          </p:cNvSpPr>
          <p:nvPr/>
        </p:nvSpPr>
        <p:spPr bwMode="auto">
          <a:xfrm>
            <a:off x="6883401" y="4513263"/>
            <a:ext cx="92075" cy="906462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oval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200"/>
          </a:p>
        </p:txBody>
      </p:sp>
      <p:sp>
        <p:nvSpPr>
          <p:cNvPr id="1228870" name="Line 70">
            <a:extLst>
              <a:ext uri="{FF2B5EF4-FFF2-40B4-BE49-F238E27FC236}">
                <a16:creationId xmlns:a16="http://schemas.microsoft.com/office/drawing/2014/main" id="{68F1F951-10C3-E596-19AC-F893216F5085}"/>
              </a:ext>
            </a:extLst>
          </p:cNvPr>
          <p:cNvSpPr>
            <a:spLocks noChangeShapeType="1"/>
          </p:cNvSpPr>
          <p:nvPr/>
        </p:nvSpPr>
        <p:spPr bwMode="auto">
          <a:xfrm flipH="1">
            <a:off x="7283451" y="4089401"/>
            <a:ext cx="473075" cy="1330325"/>
          </a:xfrm>
          <a:prstGeom prst="line">
            <a:avLst/>
          </a:prstGeom>
          <a:noFill/>
          <a:ln w="25400">
            <a:solidFill>
              <a:schemeClr val="tx1"/>
            </a:solidFill>
            <a:round/>
            <a:headEnd/>
            <a:tailEnd type="oval" w="sm" len="sm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200"/>
          </a:p>
        </p:txBody>
      </p:sp>
      <p:sp>
        <p:nvSpPr>
          <p:cNvPr id="1228871" name="Freeform 71">
            <a:extLst>
              <a:ext uri="{FF2B5EF4-FFF2-40B4-BE49-F238E27FC236}">
                <a16:creationId xmlns:a16="http://schemas.microsoft.com/office/drawing/2014/main" id="{2CCFA04B-6F55-6BD9-6EA2-3B43AD699229}"/>
              </a:ext>
            </a:extLst>
          </p:cNvPr>
          <p:cNvSpPr>
            <a:spLocks noChangeAspect="1"/>
          </p:cNvSpPr>
          <p:nvPr/>
        </p:nvSpPr>
        <p:spPr bwMode="auto">
          <a:xfrm>
            <a:off x="9096375" y="2990850"/>
            <a:ext cx="1308100" cy="255588"/>
          </a:xfrm>
          <a:custGeom>
            <a:avLst/>
            <a:gdLst>
              <a:gd name="T0" fmla="*/ 0 w 2187"/>
              <a:gd name="T1" fmla="*/ 55 h 427"/>
              <a:gd name="T2" fmla="*/ 209 w 2187"/>
              <a:gd name="T3" fmla="*/ 53 h 427"/>
              <a:gd name="T4" fmla="*/ 396 w 2187"/>
              <a:gd name="T5" fmla="*/ 29 h 427"/>
              <a:gd name="T6" fmla="*/ 2182 w 2187"/>
              <a:gd name="T7" fmla="*/ 0 h 427"/>
              <a:gd name="T8" fmla="*/ 2187 w 2187"/>
              <a:gd name="T9" fmla="*/ 427 h 427"/>
              <a:gd name="T10" fmla="*/ 387 w 2187"/>
              <a:gd name="T11" fmla="*/ 401 h 427"/>
              <a:gd name="T12" fmla="*/ 195 w 2187"/>
              <a:gd name="T13" fmla="*/ 379 h 427"/>
              <a:gd name="T14" fmla="*/ 0 w 2187"/>
              <a:gd name="T15" fmla="*/ 374 h 427"/>
              <a:gd name="T16" fmla="*/ 0 w 2187"/>
              <a:gd name="T17" fmla="*/ 55 h 427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</a:cxnLst>
            <a:rect l="0" t="0" r="r" b="b"/>
            <a:pathLst>
              <a:path w="2187" h="427">
                <a:moveTo>
                  <a:pt x="0" y="55"/>
                </a:moveTo>
                <a:lnTo>
                  <a:pt x="209" y="53"/>
                </a:lnTo>
                <a:lnTo>
                  <a:pt x="396" y="29"/>
                </a:lnTo>
                <a:lnTo>
                  <a:pt x="2182" y="0"/>
                </a:lnTo>
                <a:lnTo>
                  <a:pt x="2187" y="427"/>
                </a:lnTo>
                <a:lnTo>
                  <a:pt x="387" y="401"/>
                </a:lnTo>
                <a:lnTo>
                  <a:pt x="195" y="379"/>
                </a:lnTo>
                <a:lnTo>
                  <a:pt x="0" y="374"/>
                </a:lnTo>
                <a:lnTo>
                  <a:pt x="0" y="55"/>
                </a:lnTo>
                <a:close/>
              </a:path>
            </a:pathLst>
          </a:custGeom>
          <a:pattFill prst="lgConfetti">
            <a:fgClr>
              <a:schemeClr val="tx1"/>
            </a:fgClr>
            <a:bgClr>
              <a:srgbClr val="000000"/>
            </a:bgClr>
          </a:pattFill>
          <a:ln w="6350" cap="flat" cmpd="sng">
            <a:solidFill>
              <a:srgbClr val="000000"/>
            </a:solidFill>
            <a:prstDash val="solid"/>
            <a:round/>
            <a:headEnd/>
            <a:tailEnd/>
          </a:ln>
          <a:effectLst/>
          <a:extLs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wrap="none" anchor="ctr"/>
          <a:lstStyle/>
          <a:p>
            <a:endParaRPr lang="en-GB" sz="1200"/>
          </a:p>
        </p:txBody>
      </p:sp>
      <p:grpSp>
        <p:nvGrpSpPr>
          <p:cNvPr id="1228872" name="Group 72">
            <a:extLst>
              <a:ext uri="{FF2B5EF4-FFF2-40B4-BE49-F238E27FC236}">
                <a16:creationId xmlns:a16="http://schemas.microsoft.com/office/drawing/2014/main" id="{570BDA5B-F345-8352-AEDC-565395453F9A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8320088" y="3013075"/>
            <a:ext cx="895350" cy="211138"/>
            <a:chOff x="1437" y="1305"/>
            <a:chExt cx="2993" cy="707"/>
          </a:xfrm>
        </p:grpSpPr>
        <p:sp>
          <p:nvSpPr>
            <p:cNvPr id="1228873" name="Freeform 73">
              <a:extLst>
                <a:ext uri="{FF2B5EF4-FFF2-40B4-BE49-F238E27FC236}">
                  <a16:creationId xmlns:a16="http://schemas.microsoft.com/office/drawing/2014/main" id="{5221923D-31B2-07B1-A869-AE0D6B18E94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437" y="1533"/>
              <a:ext cx="509" cy="253"/>
            </a:xfrm>
            <a:custGeom>
              <a:avLst/>
              <a:gdLst>
                <a:gd name="T0" fmla="*/ 0 w 1007"/>
                <a:gd name="T1" fmla="*/ 224 h 560"/>
                <a:gd name="T2" fmla="*/ 670 w 1007"/>
                <a:gd name="T3" fmla="*/ 0 h 560"/>
                <a:gd name="T4" fmla="*/ 670 w 1007"/>
                <a:gd name="T5" fmla="*/ 112 h 560"/>
                <a:gd name="T6" fmla="*/ 1006 w 1007"/>
                <a:gd name="T7" fmla="*/ 112 h 560"/>
                <a:gd name="T8" fmla="*/ 1006 w 1007"/>
                <a:gd name="T9" fmla="*/ 336 h 560"/>
                <a:gd name="T10" fmla="*/ 1006 w 1007"/>
                <a:gd name="T11" fmla="*/ 447 h 560"/>
                <a:gd name="T12" fmla="*/ 670 w 1007"/>
                <a:gd name="T13" fmla="*/ 447 h 560"/>
                <a:gd name="T14" fmla="*/ 670 w 1007"/>
                <a:gd name="T15" fmla="*/ 559 h 560"/>
                <a:gd name="T16" fmla="*/ 0 w 1007"/>
                <a:gd name="T17" fmla="*/ 336 h 560"/>
                <a:gd name="T18" fmla="*/ 0 w 1007"/>
                <a:gd name="T19" fmla="*/ 224 h 560"/>
                <a:gd name="T20" fmla="*/ 0 w 1007"/>
                <a:gd name="T21" fmla="*/ 224 h 56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007" h="560">
                  <a:moveTo>
                    <a:pt x="0" y="224"/>
                  </a:moveTo>
                  <a:lnTo>
                    <a:pt x="670" y="0"/>
                  </a:lnTo>
                  <a:lnTo>
                    <a:pt x="670" y="112"/>
                  </a:lnTo>
                  <a:lnTo>
                    <a:pt x="1006" y="112"/>
                  </a:lnTo>
                  <a:lnTo>
                    <a:pt x="1006" y="336"/>
                  </a:lnTo>
                  <a:lnTo>
                    <a:pt x="1006" y="447"/>
                  </a:lnTo>
                  <a:lnTo>
                    <a:pt x="670" y="447"/>
                  </a:lnTo>
                  <a:lnTo>
                    <a:pt x="670" y="559"/>
                  </a:lnTo>
                  <a:lnTo>
                    <a:pt x="0" y="336"/>
                  </a:lnTo>
                  <a:lnTo>
                    <a:pt x="0" y="224"/>
                  </a:lnTo>
                  <a:lnTo>
                    <a:pt x="0" y="224"/>
                  </a:lnTo>
                </a:path>
              </a:pathLst>
            </a:custGeom>
            <a:gradFill rotWithShape="0">
              <a:gsLst>
                <a:gs pos="0">
                  <a:srgbClr val="969696"/>
                </a:gs>
                <a:gs pos="50000">
                  <a:srgbClr val="FFFFFF"/>
                </a:gs>
                <a:gs pos="100000">
                  <a:srgbClr val="969696"/>
                </a:gs>
              </a:gsLst>
              <a:lin ang="5400000" scaled="1"/>
            </a:gra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228874" name="Freeform 74">
              <a:extLst>
                <a:ext uri="{FF2B5EF4-FFF2-40B4-BE49-F238E27FC236}">
                  <a16:creationId xmlns:a16="http://schemas.microsoft.com/office/drawing/2014/main" id="{CD26EACC-3A80-81A8-7ABE-9D1020A09854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74" y="1332"/>
              <a:ext cx="2656" cy="656"/>
            </a:xfrm>
            <a:custGeom>
              <a:avLst/>
              <a:gdLst>
                <a:gd name="T0" fmla="*/ 5252 w 5258"/>
                <a:gd name="T1" fmla="*/ 1342 h 1449"/>
                <a:gd name="T2" fmla="*/ 5252 w 5258"/>
                <a:gd name="T3" fmla="*/ 112 h 1449"/>
                <a:gd name="T4" fmla="*/ 5252 w 5258"/>
                <a:gd name="T5" fmla="*/ 112 h 1449"/>
                <a:gd name="T6" fmla="*/ 4470 w 5258"/>
                <a:gd name="T7" fmla="*/ 1 h 1449"/>
                <a:gd name="T8" fmla="*/ 4464 w 5258"/>
                <a:gd name="T9" fmla="*/ 0 h 1449"/>
                <a:gd name="T10" fmla="*/ 2906 w 5258"/>
                <a:gd name="T11" fmla="*/ 0 h 1449"/>
                <a:gd name="T12" fmla="*/ 2904 w 5258"/>
                <a:gd name="T13" fmla="*/ 2 h 1449"/>
                <a:gd name="T14" fmla="*/ 2711 w 5258"/>
                <a:gd name="T15" fmla="*/ 13 h 1449"/>
                <a:gd name="T16" fmla="*/ 2519 w 5258"/>
                <a:gd name="T17" fmla="*/ 26 h 1449"/>
                <a:gd name="T18" fmla="*/ 2328 w 5258"/>
                <a:gd name="T19" fmla="*/ 42 h 1449"/>
                <a:gd name="T20" fmla="*/ 2139 w 5258"/>
                <a:gd name="T21" fmla="*/ 59 h 1449"/>
                <a:gd name="T22" fmla="*/ 1951 w 5258"/>
                <a:gd name="T23" fmla="*/ 79 h 1449"/>
                <a:gd name="T24" fmla="*/ 1764 w 5258"/>
                <a:gd name="T25" fmla="*/ 101 h 1449"/>
                <a:gd name="T26" fmla="*/ 1579 w 5258"/>
                <a:gd name="T27" fmla="*/ 126 h 1449"/>
                <a:gd name="T28" fmla="*/ 1397 w 5258"/>
                <a:gd name="T29" fmla="*/ 152 h 1449"/>
                <a:gd name="T30" fmla="*/ 1215 w 5258"/>
                <a:gd name="T31" fmla="*/ 181 h 1449"/>
                <a:gd name="T32" fmla="*/ 1036 w 5258"/>
                <a:gd name="T33" fmla="*/ 212 h 1449"/>
                <a:gd name="T34" fmla="*/ 858 w 5258"/>
                <a:gd name="T35" fmla="*/ 245 h 1449"/>
                <a:gd name="T36" fmla="*/ 683 w 5258"/>
                <a:gd name="T37" fmla="*/ 280 h 1449"/>
                <a:gd name="T38" fmla="*/ 509 w 5258"/>
                <a:gd name="T39" fmla="*/ 318 h 1449"/>
                <a:gd name="T40" fmla="*/ 338 w 5258"/>
                <a:gd name="T41" fmla="*/ 357 h 1449"/>
                <a:gd name="T42" fmla="*/ 169 w 5258"/>
                <a:gd name="T43" fmla="*/ 399 h 1449"/>
                <a:gd name="T44" fmla="*/ 3 w 5258"/>
                <a:gd name="T45" fmla="*/ 441 h 1449"/>
                <a:gd name="T46" fmla="*/ 0 w 5258"/>
                <a:gd name="T47" fmla="*/ 448 h 1449"/>
                <a:gd name="T48" fmla="*/ 0 w 5258"/>
                <a:gd name="T49" fmla="*/ 1007 h 1449"/>
                <a:gd name="T50" fmla="*/ 2 w 5258"/>
                <a:gd name="T51" fmla="*/ 1008 h 1449"/>
                <a:gd name="T52" fmla="*/ 168 w 5258"/>
                <a:gd name="T53" fmla="*/ 1052 h 1449"/>
                <a:gd name="T54" fmla="*/ 338 w 5258"/>
                <a:gd name="T55" fmla="*/ 1094 h 1449"/>
                <a:gd name="T56" fmla="*/ 508 w 5258"/>
                <a:gd name="T57" fmla="*/ 1134 h 1449"/>
                <a:gd name="T58" fmla="*/ 682 w 5258"/>
                <a:gd name="T59" fmla="*/ 1170 h 1449"/>
                <a:gd name="T60" fmla="*/ 858 w 5258"/>
                <a:gd name="T61" fmla="*/ 1206 h 1449"/>
                <a:gd name="T62" fmla="*/ 1035 w 5258"/>
                <a:gd name="T63" fmla="*/ 1239 h 1449"/>
                <a:gd name="T64" fmla="*/ 1214 w 5258"/>
                <a:gd name="T65" fmla="*/ 1270 h 1449"/>
                <a:gd name="T66" fmla="*/ 1397 w 5258"/>
                <a:gd name="T67" fmla="*/ 1298 h 1449"/>
                <a:gd name="T68" fmla="*/ 1579 w 5258"/>
                <a:gd name="T69" fmla="*/ 1325 h 1449"/>
                <a:gd name="T70" fmla="*/ 1764 w 5258"/>
                <a:gd name="T71" fmla="*/ 1349 h 1449"/>
                <a:gd name="T72" fmla="*/ 1951 w 5258"/>
                <a:gd name="T73" fmla="*/ 1372 h 1449"/>
                <a:gd name="T74" fmla="*/ 2139 w 5258"/>
                <a:gd name="T75" fmla="*/ 1391 h 1449"/>
                <a:gd name="T76" fmla="*/ 2327 w 5258"/>
                <a:gd name="T77" fmla="*/ 1409 h 1449"/>
                <a:gd name="T78" fmla="*/ 2518 w 5258"/>
                <a:gd name="T79" fmla="*/ 1424 h 1449"/>
                <a:gd name="T80" fmla="*/ 2710 w 5258"/>
                <a:gd name="T81" fmla="*/ 1438 h 1449"/>
                <a:gd name="T82" fmla="*/ 2903 w 5258"/>
                <a:gd name="T83" fmla="*/ 1448 h 1449"/>
                <a:gd name="T84" fmla="*/ 2911 w 5258"/>
                <a:gd name="T85" fmla="*/ 1446 h 1449"/>
                <a:gd name="T86" fmla="*/ 4470 w 5258"/>
                <a:gd name="T87" fmla="*/ 1446 h 1449"/>
                <a:gd name="T88" fmla="*/ 4475 w 5258"/>
                <a:gd name="T89" fmla="*/ 1445 h 1449"/>
                <a:gd name="T90" fmla="*/ 5257 w 5258"/>
                <a:gd name="T91" fmla="*/ 1333 h 1449"/>
                <a:gd name="T92" fmla="*/ 5252 w 5258"/>
                <a:gd name="T93" fmla="*/ 1342 h 1449"/>
                <a:gd name="T94" fmla="*/ 5252 w 5258"/>
                <a:gd name="T95" fmla="*/ 1342 h 14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</a:cxnLst>
              <a:rect l="0" t="0" r="r" b="b"/>
              <a:pathLst>
                <a:path w="5258" h="1449">
                  <a:moveTo>
                    <a:pt x="5252" y="1342"/>
                  </a:moveTo>
                  <a:lnTo>
                    <a:pt x="5252" y="112"/>
                  </a:lnTo>
                  <a:lnTo>
                    <a:pt x="5252" y="112"/>
                  </a:lnTo>
                  <a:lnTo>
                    <a:pt x="4470" y="1"/>
                  </a:lnTo>
                  <a:lnTo>
                    <a:pt x="4464" y="0"/>
                  </a:lnTo>
                  <a:lnTo>
                    <a:pt x="2906" y="0"/>
                  </a:lnTo>
                  <a:lnTo>
                    <a:pt x="2904" y="2"/>
                  </a:lnTo>
                  <a:lnTo>
                    <a:pt x="2711" y="13"/>
                  </a:lnTo>
                  <a:lnTo>
                    <a:pt x="2519" y="26"/>
                  </a:lnTo>
                  <a:lnTo>
                    <a:pt x="2328" y="42"/>
                  </a:lnTo>
                  <a:lnTo>
                    <a:pt x="2139" y="59"/>
                  </a:lnTo>
                  <a:lnTo>
                    <a:pt x="1951" y="79"/>
                  </a:lnTo>
                  <a:lnTo>
                    <a:pt x="1764" y="101"/>
                  </a:lnTo>
                  <a:lnTo>
                    <a:pt x="1579" y="126"/>
                  </a:lnTo>
                  <a:lnTo>
                    <a:pt x="1397" y="152"/>
                  </a:lnTo>
                  <a:lnTo>
                    <a:pt x="1215" y="181"/>
                  </a:lnTo>
                  <a:lnTo>
                    <a:pt x="1036" y="212"/>
                  </a:lnTo>
                  <a:lnTo>
                    <a:pt x="858" y="245"/>
                  </a:lnTo>
                  <a:lnTo>
                    <a:pt x="683" y="280"/>
                  </a:lnTo>
                  <a:lnTo>
                    <a:pt x="509" y="318"/>
                  </a:lnTo>
                  <a:lnTo>
                    <a:pt x="338" y="357"/>
                  </a:lnTo>
                  <a:lnTo>
                    <a:pt x="169" y="399"/>
                  </a:lnTo>
                  <a:lnTo>
                    <a:pt x="3" y="441"/>
                  </a:lnTo>
                  <a:lnTo>
                    <a:pt x="0" y="448"/>
                  </a:lnTo>
                  <a:lnTo>
                    <a:pt x="0" y="1007"/>
                  </a:lnTo>
                  <a:lnTo>
                    <a:pt x="2" y="1008"/>
                  </a:lnTo>
                  <a:lnTo>
                    <a:pt x="168" y="1052"/>
                  </a:lnTo>
                  <a:lnTo>
                    <a:pt x="338" y="1094"/>
                  </a:lnTo>
                  <a:lnTo>
                    <a:pt x="508" y="1134"/>
                  </a:lnTo>
                  <a:lnTo>
                    <a:pt x="682" y="1170"/>
                  </a:lnTo>
                  <a:lnTo>
                    <a:pt x="858" y="1206"/>
                  </a:lnTo>
                  <a:lnTo>
                    <a:pt x="1035" y="1239"/>
                  </a:lnTo>
                  <a:lnTo>
                    <a:pt x="1214" y="1270"/>
                  </a:lnTo>
                  <a:lnTo>
                    <a:pt x="1397" y="1298"/>
                  </a:lnTo>
                  <a:lnTo>
                    <a:pt x="1579" y="1325"/>
                  </a:lnTo>
                  <a:lnTo>
                    <a:pt x="1764" y="1349"/>
                  </a:lnTo>
                  <a:lnTo>
                    <a:pt x="1951" y="1372"/>
                  </a:lnTo>
                  <a:lnTo>
                    <a:pt x="2139" y="1391"/>
                  </a:lnTo>
                  <a:lnTo>
                    <a:pt x="2327" y="1409"/>
                  </a:lnTo>
                  <a:lnTo>
                    <a:pt x="2518" y="1424"/>
                  </a:lnTo>
                  <a:lnTo>
                    <a:pt x="2710" y="1438"/>
                  </a:lnTo>
                  <a:lnTo>
                    <a:pt x="2903" y="1448"/>
                  </a:lnTo>
                  <a:lnTo>
                    <a:pt x="2911" y="1446"/>
                  </a:lnTo>
                  <a:lnTo>
                    <a:pt x="4470" y="1446"/>
                  </a:lnTo>
                  <a:lnTo>
                    <a:pt x="4475" y="1445"/>
                  </a:lnTo>
                  <a:lnTo>
                    <a:pt x="5257" y="1333"/>
                  </a:lnTo>
                  <a:lnTo>
                    <a:pt x="5252" y="1342"/>
                  </a:lnTo>
                  <a:lnTo>
                    <a:pt x="5252" y="1342"/>
                  </a:lnTo>
                </a:path>
              </a:pathLst>
            </a:custGeom>
            <a:gradFill rotWithShape="0">
              <a:gsLst>
                <a:gs pos="0">
                  <a:srgbClr val="336600"/>
                </a:gs>
                <a:gs pos="50000">
                  <a:srgbClr val="CCCC00"/>
                </a:gs>
                <a:gs pos="100000">
                  <a:srgbClr val="336600"/>
                </a:gs>
              </a:gsLst>
              <a:lin ang="5400000" scaled="1"/>
            </a:gra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200"/>
            </a:p>
          </p:txBody>
        </p:sp>
        <p:grpSp>
          <p:nvGrpSpPr>
            <p:cNvPr id="1228875" name="Group 75">
              <a:extLst>
                <a:ext uri="{FF2B5EF4-FFF2-40B4-BE49-F238E27FC236}">
                  <a16:creationId xmlns:a16="http://schemas.microsoft.com/office/drawing/2014/main" id="{42D4F106-B734-5174-EF07-C5F2A67639AB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3799" y="1305"/>
              <a:ext cx="233" cy="707"/>
              <a:chOff x="3799" y="1296"/>
              <a:chExt cx="233" cy="707"/>
            </a:xfrm>
          </p:grpSpPr>
          <p:sp>
            <p:nvSpPr>
              <p:cNvPr id="1228876" name="Rectangle 76">
                <a:extLst>
                  <a:ext uri="{FF2B5EF4-FFF2-40B4-BE49-F238E27FC236}">
                    <a16:creationId xmlns:a16="http://schemas.microsoft.com/office/drawing/2014/main" id="{E6DDD519-54B8-9270-0272-A27640D4EEB2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3888" y="1296"/>
                <a:ext cx="55" cy="707"/>
              </a:xfrm>
              <a:prstGeom prst="rect">
                <a:avLst/>
              </a:prstGeom>
              <a:gradFill rotWithShape="0">
                <a:gsLst>
                  <a:gs pos="0">
                    <a:srgbClr val="A50021"/>
                  </a:gs>
                  <a:gs pos="50000">
                    <a:srgbClr val="FFCC66"/>
                  </a:gs>
                  <a:gs pos="100000">
                    <a:srgbClr val="A50021"/>
                  </a:gs>
                </a:gsLst>
                <a:lin ang="5400000" scaled="1"/>
              </a:gra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228877" name="AutoShape 77">
                <a:extLst>
                  <a:ext uri="{FF2B5EF4-FFF2-40B4-BE49-F238E27FC236}">
                    <a16:creationId xmlns:a16="http://schemas.microsoft.com/office/drawing/2014/main" id="{384C4110-8F86-21B8-EA25-739AD105B436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3490" y="1605"/>
                <a:ext cx="707" cy="89"/>
              </a:xfrm>
              <a:custGeom>
                <a:avLst/>
                <a:gdLst>
                  <a:gd name="G0" fmla="+- 674 0 0"/>
                  <a:gd name="G1" fmla="+- 21600 0 674"/>
                  <a:gd name="G2" fmla="*/ 674 1 2"/>
                  <a:gd name="G3" fmla="+- 21600 0 G2"/>
                  <a:gd name="G4" fmla="+/ 674 21600 2"/>
                  <a:gd name="G5" fmla="+/ G1 0 2"/>
                  <a:gd name="G6" fmla="*/ 21600 21600 674"/>
                  <a:gd name="G7" fmla="*/ G6 1 2"/>
                  <a:gd name="G8" fmla="+- 21600 0 G7"/>
                  <a:gd name="G9" fmla="*/ 21600 1 2"/>
                  <a:gd name="G10" fmla="+- 674 0 G9"/>
                  <a:gd name="G11" fmla="?: G10 G8 0"/>
                  <a:gd name="G12" fmla="?: G10 G7 21600"/>
                  <a:gd name="T0" fmla="*/ 21263 w 21600"/>
                  <a:gd name="T1" fmla="*/ 10800 h 21600"/>
                  <a:gd name="T2" fmla="*/ 10800 w 21600"/>
                  <a:gd name="T3" fmla="*/ 21600 h 21600"/>
                  <a:gd name="T4" fmla="*/ 337 w 21600"/>
                  <a:gd name="T5" fmla="*/ 10800 h 21600"/>
                  <a:gd name="T6" fmla="*/ 10800 w 21600"/>
                  <a:gd name="T7" fmla="*/ 0 h 21600"/>
                  <a:gd name="T8" fmla="*/ 2137 w 21600"/>
                  <a:gd name="T9" fmla="*/ 2137 h 21600"/>
                  <a:gd name="T10" fmla="*/ 19463 w 21600"/>
                  <a:gd name="T11" fmla="*/ 19463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674" y="21600"/>
                    </a:lnTo>
                    <a:lnTo>
                      <a:pt x="20926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A50021"/>
                  </a:gs>
                  <a:gs pos="50000">
                    <a:srgbClr val="FFCC66"/>
                  </a:gs>
                  <a:gs pos="100000">
                    <a:srgbClr val="A50021"/>
                  </a:gs>
                </a:gsLst>
                <a:lin ang="5400000" scaled="1"/>
              </a:gra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228878" name="AutoShape 78">
                <a:extLst>
                  <a:ext uri="{FF2B5EF4-FFF2-40B4-BE49-F238E27FC236}">
                    <a16:creationId xmlns:a16="http://schemas.microsoft.com/office/drawing/2014/main" id="{AC686C15-3518-06D8-C675-2A2988F3DCEF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16200000" flipH="1">
                <a:off x="3634" y="1605"/>
                <a:ext cx="707" cy="89"/>
              </a:xfrm>
              <a:custGeom>
                <a:avLst/>
                <a:gdLst>
                  <a:gd name="G0" fmla="+- 674 0 0"/>
                  <a:gd name="G1" fmla="+- 21600 0 674"/>
                  <a:gd name="G2" fmla="*/ 674 1 2"/>
                  <a:gd name="G3" fmla="+- 21600 0 G2"/>
                  <a:gd name="G4" fmla="+/ 674 21600 2"/>
                  <a:gd name="G5" fmla="+/ G1 0 2"/>
                  <a:gd name="G6" fmla="*/ 21600 21600 674"/>
                  <a:gd name="G7" fmla="*/ G6 1 2"/>
                  <a:gd name="G8" fmla="+- 21600 0 G7"/>
                  <a:gd name="G9" fmla="*/ 21600 1 2"/>
                  <a:gd name="G10" fmla="+- 674 0 G9"/>
                  <a:gd name="G11" fmla="?: G10 G8 0"/>
                  <a:gd name="G12" fmla="?: G10 G7 21600"/>
                  <a:gd name="T0" fmla="*/ 21263 w 21600"/>
                  <a:gd name="T1" fmla="*/ 10800 h 21600"/>
                  <a:gd name="T2" fmla="*/ 10800 w 21600"/>
                  <a:gd name="T3" fmla="*/ 21600 h 21600"/>
                  <a:gd name="T4" fmla="*/ 337 w 21600"/>
                  <a:gd name="T5" fmla="*/ 10800 h 21600"/>
                  <a:gd name="T6" fmla="*/ 10800 w 21600"/>
                  <a:gd name="T7" fmla="*/ 0 h 21600"/>
                  <a:gd name="T8" fmla="*/ 2137 w 21600"/>
                  <a:gd name="T9" fmla="*/ 2137 h 21600"/>
                  <a:gd name="T10" fmla="*/ 19463 w 21600"/>
                  <a:gd name="T11" fmla="*/ 19463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674" y="21600"/>
                    </a:lnTo>
                    <a:lnTo>
                      <a:pt x="20926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A50021"/>
                  </a:gs>
                  <a:gs pos="50000">
                    <a:srgbClr val="FFCC66"/>
                  </a:gs>
                  <a:gs pos="100000">
                    <a:srgbClr val="A50021"/>
                  </a:gs>
                </a:gsLst>
                <a:lin ang="5400000" scaled="1"/>
              </a:gra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</p:grpSp>
      </p:grpSp>
      <p:grpSp>
        <p:nvGrpSpPr>
          <p:cNvPr id="1228879" name="Group 79">
            <a:extLst>
              <a:ext uri="{FF2B5EF4-FFF2-40B4-BE49-F238E27FC236}">
                <a16:creationId xmlns:a16="http://schemas.microsoft.com/office/drawing/2014/main" id="{10A36842-8406-0A8D-E9F7-3139C52708A4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9096375" y="2952751"/>
            <a:ext cx="1339850" cy="334963"/>
            <a:chOff x="3721" y="2861"/>
            <a:chExt cx="1519" cy="380"/>
          </a:xfrm>
        </p:grpSpPr>
        <p:sp>
          <p:nvSpPr>
            <p:cNvPr id="1228880" name="Freeform 80">
              <a:extLst>
                <a:ext uri="{FF2B5EF4-FFF2-40B4-BE49-F238E27FC236}">
                  <a16:creationId xmlns:a16="http://schemas.microsoft.com/office/drawing/2014/main" id="{AEC4A902-40A7-5ABE-B08A-F6FB34680B3E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721" y="2861"/>
              <a:ext cx="1519" cy="158"/>
            </a:xfrm>
            <a:custGeom>
              <a:avLst/>
              <a:gdLst>
                <a:gd name="T0" fmla="*/ 8912 w 9115"/>
                <a:gd name="T1" fmla="*/ 197 h 949"/>
                <a:gd name="T2" fmla="*/ 1578 w 9115"/>
                <a:gd name="T3" fmla="*/ 335 h 949"/>
                <a:gd name="T4" fmla="*/ 789 w 9115"/>
                <a:gd name="T5" fmla="*/ 435 h 949"/>
                <a:gd name="T6" fmla="*/ 0 w 9115"/>
                <a:gd name="T7" fmla="*/ 435 h 949"/>
                <a:gd name="T8" fmla="*/ 0 w 9115"/>
                <a:gd name="T9" fmla="*/ 537 h 949"/>
                <a:gd name="T10" fmla="*/ 789 w 9115"/>
                <a:gd name="T11" fmla="*/ 537 h 949"/>
                <a:gd name="T12" fmla="*/ 1578 w 9115"/>
                <a:gd name="T13" fmla="*/ 435 h 949"/>
                <a:gd name="T14" fmla="*/ 7495 w 9115"/>
                <a:gd name="T15" fmla="*/ 335 h 949"/>
                <a:gd name="T16" fmla="*/ 7497 w 9115"/>
                <a:gd name="T17" fmla="*/ 335 h 949"/>
                <a:gd name="T18" fmla="*/ 8532 w 9115"/>
                <a:gd name="T19" fmla="*/ 341 h 949"/>
                <a:gd name="T20" fmla="*/ 8530 w 9115"/>
                <a:gd name="T21" fmla="*/ 340 h 949"/>
                <a:gd name="T22" fmla="*/ 8554 w 9115"/>
                <a:gd name="T23" fmla="*/ 340 h 949"/>
                <a:gd name="T24" fmla="*/ 8578 w 9115"/>
                <a:gd name="T25" fmla="*/ 342 h 949"/>
                <a:gd name="T26" fmla="*/ 8621 w 9115"/>
                <a:gd name="T27" fmla="*/ 352 h 949"/>
                <a:gd name="T28" fmla="*/ 8688 w 9115"/>
                <a:gd name="T29" fmla="*/ 396 h 949"/>
                <a:gd name="T30" fmla="*/ 8731 w 9115"/>
                <a:gd name="T31" fmla="*/ 460 h 949"/>
                <a:gd name="T32" fmla="*/ 8749 w 9115"/>
                <a:gd name="T33" fmla="*/ 537 h 949"/>
                <a:gd name="T34" fmla="*/ 8749 w 9115"/>
                <a:gd name="T35" fmla="*/ 555 h 949"/>
                <a:gd name="T36" fmla="*/ 8748 w 9115"/>
                <a:gd name="T37" fmla="*/ 574 h 949"/>
                <a:gd name="T38" fmla="*/ 8742 w 9115"/>
                <a:gd name="T39" fmla="*/ 613 h 949"/>
                <a:gd name="T40" fmla="*/ 8706 w 9115"/>
                <a:gd name="T41" fmla="*/ 682 h 949"/>
                <a:gd name="T42" fmla="*/ 8645 w 9115"/>
                <a:gd name="T43" fmla="*/ 733 h 949"/>
                <a:gd name="T44" fmla="*/ 8553 w 9115"/>
                <a:gd name="T45" fmla="*/ 758 h 949"/>
                <a:gd name="T46" fmla="*/ 8545 w 9115"/>
                <a:gd name="T47" fmla="*/ 759 h 949"/>
                <a:gd name="T48" fmla="*/ 8545 w 9115"/>
                <a:gd name="T49" fmla="*/ 949 h 949"/>
                <a:gd name="T50" fmla="*/ 9115 w 9115"/>
                <a:gd name="T51" fmla="*/ 949 h 949"/>
                <a:gd name="T52" fmla="*/ 9115 w 9115"/>
                <a:gd name="T53" fmla="*/ 0 h 949"/>
                <a:gd name="T54" fmla="*/ 8925 w 9115"/>
                <a:gd name="T55" fmla="*/ 0 h 949"/>
                <a:gd name="T56" fmla="*/ 8925 w 9115"/>
                <a:gd name="T57" fmla="*/ 189 h 949"/>
                <a:gd name="T58" fmla="*/ 8912 w 9115"/>
                <a:gd name="T59" fmla="*/ 197 h 949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115" h="949">
                  <a:moveTo>
                    <a:pt x="8912" y="197"/>
                  </a:moveTo>
                  <a:lnTo>
                    <a:pt x="1578" y="335"/>
                  </a:lnTo>
                  <a:lnTo>
                    <a:pt x="789" y="435"/>
                  </a:lnTo>
                  <a:lnTo>
                    <a:pt x="0" y="435"/>
                  </a:lnTo>
                  <a:lnTo>
                    <a:pt x="0" y="537"/>
                  </a:lnTo>
                  <a:lnTo>
                    <a:pt x="789" y="537"/>
                  </a:lnTo>
                  <a:lnTo>
                    <a:pt x="1578" y="435"/>
                  </a:lnTo>
                  <a:lnTo>
                    <a:pt x="7495" y="335"/>
                  </a:lnTo>
                  <a:lnTo>
                    <a:pt x="7497" y="335"/>
                  </a:lnTo>
                  <a:lnTo>
                    <a:pt x="8532" y="341"/>
                  </a:lnTo>
                  <a:lnTo>
                    <a:pt x="8530" y="340"/>
                  </a:lnTo>
                  <a:lnTo>
                    <a:pt x="8554" y="340"/>
                  </a:lnTo>
                  <a:lnTo>
                    <a:pt x="8578" y="342"/>
                  </a:lnTo>
                  <a:lnTo>
                    <a:pt x="8621" y="352"/>
                  </a:lnTo>
                  <a:lnTo>
                    <a:pt x="8688" y="396"/>
                  </a:lnTo>
                  <a:lnTo>
                    <a:pt x="8731" y="460"/>
                  </a:lnTo>
                  <a:lnTo>
                    <a:pt x="8749" y="537"/>
                  </a:lnTo>
                  <a:lnTo>
                    <a:pt x="8749" y="555"/>
                  </a:lnTo>
                  <a:lnTo>
                    <a:pt x="8748" y="574"/>
                  </a:lnTo>
                  <a:lnTo>
                    <a:pt x="8742" y="613"/>
                  </a:lnTo>
                  <a:lnTo>
                    <a:pt x="8706" y="682"/>
                  </a:lnTo>
                  <a:lnTo>
                    <a:pt x="8645" y="733"/>
                  </a:lnTo>
                  <a:lnTo>
                    <a:pt x="8553" y="758"/>
                  </a:lnTo>
                  <a:lnTo>
                    <a:pt x="8545" y="759"/>
                  </a:lnTo>
                  <a:lnTo>
                    <a:pt x="8545" y="949"/>
                  </a:lnTo>
                  <a:lnTo>
                    <a:pt x="9115" y="949"/>
                  </a:lnTo>
                  <a:lnTo>
                    <a:pt x="9115" y="0"/>
                  </a:lnTo>
                  <a:lnTo>
                    <a:pt x="8925" y="0"/>
                  </a:lnTo>
                  <a:lnTo>
                    <a:pt x="8925" y="189"/>
                  </a:lnTo>
                  <a:lnTo>
                    <a:pt x="8912" y="197"/>
                  </a:lnTo>
                  <a:close/>
                </a:path>
              </a:pathLst>
            </a:custGeom>
            <a:solidFill>
              <a:srgbClr val="CC9900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228881" name="Freeform 81">
              <a:extLst>
                <a:ext uri="{FF2B5EF4-FFF2-40B4-BE49-F238E27FC236}">
                  <a16:creationId xmlns:a16="http://schemas.microsoft.com/office/drawing/2014/main" id="{7DC506F8-6617-5129-0CA9-C7EB820F0609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721" y="3083"/>
              <a:ext cx="1519" cy="158"/>
            </a:xfrm>
            <a:custGeom>
              <a:avLst/>
              <a:gdLst>
                <a:gd name="T0" fmla="*/ 8912 w 9116"/>
                <a:gd name="T1" fmla="*/ 756 h 951"/>
                <a:gd name="T2" fmla="*/ 1578 w 9116"/>
                <a:gd name="T3" fmla="*/ 618 h 951"/>
                <a:gd name="T4" fmla="*/ 789 w 9116"/>
                <a:gd name="T5" fmla="*/ 517 h 951"/>
                <a:gd name="T6" fmla="*/ 0 w 9116"/>
                <a:gd name="T7" fmla="*/ 517 h 951"/>
                <a:gd name="T8" fmla="*/ 0 w 9116"/>
                <a:gd name="T9" fmla="*/ 417 h 951"/>
                <a:gd name="T10" fmla="*/ 789 w 9116"/>
                <a:gd name="T11" fmla="*/ 417 h 951"/>
                <a:gd name="T12" fmla="*/ 1578 w 9116"/>
                <a:gd name="T13" fmla="*/ 517 h 951"/>
                <a:gd name="T14" fmla="*/ 7495 w 9116"/>
                <a:gd name="T15" fmla="*/ 618 h 951"/>
                <a:gd name="T16" fmla="*/ 7495 w 9116"/>
                <a:gd name="T17" fmla="*/ 615 h 951"/>
                <a:gd name="T18" fmla="*/ 8526 w 9116"/>
                <a:gd name="T19" fmla="*/ 611 h 951"/>
                <a:gd name="T20" fmla="*/ 8522 w 9116"/>
                <a:gd name="T21" fmla="*/ 610 h 951"/>
                <a:gd name="T22" fmla="*/ 8570 w 9116"/>
                <a:gd name="T23" fmla="*/ 608 h 951"/>
                <a:gd name="T24" fmla="*/ 8612 w 9116"/>
                <a:gd name="T25" fmla="*/ 598 h 951"/>
                <a:gd name="T26" fmla="*/ 8680 w 9116"/>
                <a:gd name="T27" fmla="*/ 555 h 951"/>
                <a:gd name="T28" fmla="*/ 8723 w 9116"/>
                <a:gd name="T29" fmla="*/ 490 h 951"/>
                <a:gd name="T30" fmla="*/ 8741 w 9116"/>
                <a:gd name="T31" fmla="*/ 413 h 951"/>
                <a:gd name="T32" fmla="*/ 8741 w 9116"/>
                <a:gd name="T33" fmla="*/ 395 h 951"/>
                <a:gd name="T34" fmla="*/ 8740 w 9116"/>
                <a:gd name="T35" fmla="*/ 376 h 951"/>
                <a:gd name="T36" fmla="*/ 8734 w 9116"/>
                <a:gd name="T37" fmla="*/ 337 h 951"/>
                <a:gd name="T38" fmla="*/ 8698 w 9116"/>
                <a:gd name="T39" fmla="*/ 268 h 951"/>
                <a:gd name="T40" fmla="*/ 8637 w 9116"/>
                <a:gd name="T41" fmla="*/ 217 h 951"/>
                <a:gd name="T42" fmla="*/ 8545 w 9116"/>
                <a:gd name="T43" fmla="*/ 192 h 951"/>
                <a:gd name="T44" fmla="*/ 8546 w 9116"/>
                <a:gd name="T45" fmla="*/ 190 h 951"/>
                <a:gd name="T46" fmla="*/ 8546 w 9116"/>
                <a:gd name="T47" fmla="*/ 0 h 951"/>
                <a:gd name="T48" fmla="*/ 8546 w 9116"/>
                <a:gd name="T49" fmla="*/ 1 h 951"/>
                <a:gd name="T50" fmla="*/ 9116 w 9116"/>
                <a:gd name="T51" fmla="*/ 1 h 951"/>
                <a:gd name="T52" fmla="*/ 9116 w 9116"/>
                <a:gd name="T53" fmla="*/ 951 h 951"/>
                <a:gd name="T54" fmla="*/ 8926 w 9116"/>
                <a:gd name="T55" fmla="*/ 951 h 951"/>
                <a:gd name="T56" fmla="*/ 8926 w 9116"/>
                <a:gd name="T57" fmla="*/ 761 h 951"/>
                <a:gd name="T58" fmla="*/ 8912 w 9116"/>
                <a:gd name="T59" fmla="*/ 756 h 951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</a:cxnLst>
              <a:rect l="0" t="0" r="r" b="b"/>
              <a:pathLst>
                <a:path w="9116" h="951">
                  <a:moveTo>
                    <a:pt x="8912" y="756"/>
                  </a:moveTo>
                  <a:lnTo>
                    <a:pt x="1578" y="618"/>
                  </a:lnTo>
                  <a:lnTo>
                    <a:pt x="789" y="517"/>
                  </a:lnTo>
                  <a:lnTo>
                    <a:pt x="0" y="517"/>
                  </a:lnTo>
                  <a:lnTo>
                    <a:pt x="0" y="417"/>
                  </a:lnTo>
                  <a:lnTo>
                    <a:pt x="789" y="417"/>
                  </a:lnTo>
                  <a:lnTo>
                    <a:pt x="1578" y="517"/>
                  </a:lnTo>
                  <a:lnTo>
                    <a:pt x="7495" y="618"/>
                  </a:lnTo>
                  <a:lnTo>
                    <a:pt x="7495" y="615"/>
                  </a:lnTo>
                  <a:lnTo>
                    <a:pt x="8526" y="611"/>
                  </a:lnTo>
                  <a:lnTo>
                    <a:pt x="8522" y="610"/>
                  </a:lnTo>
                  <a:lnTo>
                    <a:pt x="8570" y="608"/>
                  </a:lnTo>
                  <a:lnTo>
                    <a:pt x="8612" y="598"/>
                  </a:lnTo>
                  <a:lnTo>
                    <a:pt x="8680" y="555"/>
                  </a:lnTo>
                  <a:lnTo>
                    <a:pt x="8723" y="490"/>
                  </a:lnTo>
                  <a:lnTo>
                    <a:pt x="8741" y="413"/>
                  </a:lnTo>
                  <a:lnTo>
                    <a:pt x="8741" y="395"/>
                  </a:lnTo>
                  <a:lnTo>
                    <a:pt x="8740" y="376"/>
                  </a:lnTo>
                  <a:lnTo>
                    <a:pt x="8734" y="337"/>
                  </a:lnTo>
                  <a:lnTo>
                    <a:pt x="8698" y="268"/>
                  </a:lnTo>
                  <a:lnTo>
                    <a:pt x="8637" y="217"/>
                  </a:lnTo>
                  <a:lnTo>
                    <a:pt x="8545" y="192"/>
                  </a:lnTo>
                  <a:lnTo>
                    <a:pt x="8546" y="190"/>
                  </a:lnTo>
                  <a:lnTo>
                    <a:pt x="8546" y="0"/>
                  </a:lnTo>
                  <a:lnTo>
                    <a:pt x="8546" y="1"/>
                  </a:lnTo>
                  <a:lnTo>
                    <a:pt x="9116" y="1"/>
                  </a:lnTo>
                  <a:lnTo>
                    <a:pt x="9116" y="951"/>
                  </a:lnTo>
                  <a:lnTo>
                    <a:pt x="8926" y="951"/>
                  </a:lnTo>
                  <a:lnTo>
                    <a:pt x="8926" y="761"/>
                  </a:lnTo>
                  <a:lnTo>
                    <a:pt x="8912" y="756"/>
                  </a:lnTo>
                  <a:close/>
                </a:path>
              </a:pathLst>
            </a:custGeom>
            <a:solidFill>
              <a:srgbClr val="CC9900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 sz="1200"/>
            </a:p>
          </p:txBody>
        </p:sp>
      </p:grpSp>
      <p:grpSp>
        <p:nvGrpSpPr>
          <p:cNvPr id="1228882" name="Group 82">
            <a:extLst>
              <a:ext uri="{FF2B5EF4-FFF2-40B4-BE49-F238E27FC236}">
                <a16:creationId xmlns:a16="http://schemas.microsoft.com/office/drawing/2014/main" id="{2140160A-9948-E0EB-6B0B-849F68DC3719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9601201" y="3082925"/>
            <a:ext cx="835025" cy="76200"/>
            <a:chOff x="3058" y="1625"/>
            <a:chExt cx="1396" cy="129"/>
          </a:xfrm>
        </p:grpSpPr>
        <p:sp>
          <p:nvSpPr>
            <p:cNvPr id="1228883" name="AutoShape 83">
              <a:extLst>
                <a:ext uri="{FF2B5EF4-FFF2-40B4-BE49-F238E27FC236}">
                  <a16:creationId xmlns:a16="http://schemas.microsoft.com/office/drawing/2014/main" id="{92F3E79E-21A0-0C15-5440-6A4A10BDB33B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058" y="1641"/>
              <a:ext cx="1377" cy="98"/>
            </a:xfrm>
            <a:prstGeom prst="roundRect">
              <a:avLst>
                <a:gd name="adj" fmla="val 50000"/>
              </a:avLst>
            </a:prstGeom>
            <a:solidFill>
              <a:srgbClr val="FFFFFF"/>
            </a:solidFill>
            <a:ln w="6350">
              <a:solidFill>
                <a:srgbClr val="FFFF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84" name="AutoShape 84">
              <a:extLst>
                <a:ext uri="{FF2B5EF4-FFF2-40B4-BE49-F238E27FC236}">
                  <a16:creationId xmlns:a16="http://schemas.microsoft.com/office/drawing/2014/main" id="{10B4F651-6558-5D0E-3071-AC64E843419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3075" y="1658"/>
              <a:ext cx="1371" cy="64"/>
            </a:xfrm>
            <a:prstGeom prst="roundRect">
              <a:avLst>
                <a:gd name="adj" fmla="val 50000"/>
              </a:avLst>
            </a:prstGeom>
            <a:solidFill>
              <a:srgbClr val="FFFFFF"/>
            </a:solidFill>
            <a:ln w="6350">
              <a:solidFill>
                <a:srgbClr val="FFFFFF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anchor="ctr">
              <a:spAutoFit/>
            </a:bodyPr>
            <a:lstStyle/>
            <a:p>
              <a:endParaRPr lang="en-GB" sz="1200"/>
            </a:p>
          </p:txBody>
        </p:sp>
        <p:sp>
          <p:nvSpPr>
            <p:cNvPr id="1228885" name="Freeform 85">
              <a:extLst>
                <a:ext uri="{FF2B5EF4-FFF2-40B4-BE49-F238E27FC236}">
                  <a16:creationId xmlns:a16="http://schemas.microsoft.com/office/drawing/2014/main" id="{8D4A8D77-7C54-94DD-58C4-25A13A4183BB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4343" y="1625"/>
              <a:ext cx="111" cy="129"/>
            </a:xfrm>
            <a:custGeom>
              <a:avLst/>
              <a:gdLst>
                <a:gd name="T0" fmla="*/ 0 w 1329"/>
                <a:gd name="T1" fmla="*/ 380 h 1520"/>
                <a:gd name="T2" fmla="*/ 570 w 1329"/>
                <a:gd name="T3" fmla="*/ 380 h 1520"/>
                <a:gd name="T4" fmla="*/ 570 w 1329"/>
                <a:gd name="T5" fmla="*/ 190 h 1520"/>
                <a:gd name="T6" fmla="*/ 1139 w 1329"/>
                <a:gd name="T7" fmla="*/ 190 h 1520"/>
                <a:gd name="T8" fmla="*/ 1139 w 1329"/>
                <a:gd name="T9" fmla="*/ 0 h 1520"/>
                <a:gd name="T10" fmla="*/ 1329 w 1329"/>
                <a:gd name="T11" fmla="*/ 0 h 1520"/>
                <a:gd name="T12" fmla="*/ 1329 w 1329"/>
                <a:gd name="T13" fmla="*/ 1520 h 1520"/>
                <a:gd name="T14" fmla="*/ 1139 w 1329"/>
                <a:gd name="T15" fmla="*/ 1520 h 1520"/>
                <a:gd name="T16" fmla="*/ 1139 w 1329"/>
                <a:gd name="T17" fmla="*/ 1330 h 1520"/>
                <a:gd name="T18" fmla="*/ 570 w 1329"/>
                <a:gd name="T19" fmla="*/ 1330 h 1520"/>
                <a:gd name="T20" fmla="*/ 570 w 1329"/>
                <a:gd name="T21" fmla="*/ 1140 h 1520"/>
                <a:gd name="T22" fmla="*/ 0 w 1329"/>
                <a:gd name="T23" fmla="*/ 1140 h 1520"/>
                <a:gd name="T24" fmla="*/ 0 w 1329"/>
                <a:gd name="T25" fmla="*/ 380 h 152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329" h="1520">
                  <a:moveTo>
                    <a:pt x="0" y="380"/>
                  </a:moveTo>
                  <a:lnTo>
                    <a:pt x="570" y="380"/>
                  </a:lnTo>
                  <a:lnTo>
                    <a:pt x="570" y="190"/>
                  </a:lnTo>
                  <a:lnTo>
                    <a:pt x="1139" y="190"/>
                  </a:lnTo>
                  <a:lnTo>
                    <a:pt x="1139" y="0"/>
                  </a:lnTo>
                  <a:lnTo>
                    <a:pt x="1329" y="0"/>
                  </a:lnTo>
                  <a:lnTo>
                    <a:pt x="1329" y="1520"/>
                  </a:lnTo>
                  <a:lnTo>
                    <a:pt x="1139" y="1520"/>
                  </a:lnTo>
                  <a:lnTo>
                    <a:pt x="1139" y="1330"/>
                  </a:lnTo>
                  <a:lnTo>
                    <a:pt x="570" y="1330"/>
                  </a:lnTo>
                  <a:lnTo>
                    <a:pt x="570" y="1140"/>
                  </a:lnTo>
                  <a:lnTo>
                    <a:pt x="0" y="1140"/>
                  </a:lnTo>
                  <a:lnTo>
                    <a:pt x="0" y="380"/>
                  </a:lnTo>
                  <a:close/>
                </a:path>
              </a:pathLst>
            </a:custGeom>
            <a:solidFill>
              <a:srgbClr val="FFFFFF"/>
            </a:solidFill>
            <a:ln w="6350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228886" name="Rectangle 86">
              <a:extLst>
                <a:ext uri="{FF2B5EF4-FFF2-40B4-BE49-F238E27FC236}">
                  <a16:creationId xmlns:a16="http://schemas.microsoft.com/office/drawing/2014/main" id="{8A1190E8-F45B-2B41-E849-32540963EEE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344" y="1673"/>
              <a:ext cx="109" cy="31"/>
            </a:xfrm>
            <a:prstGeom prst="rect">
              <a:avLst/>
            </a:prstGeom>
            <a:solidFill>
              <a:srgbClr val="FFFFFF"/>
            </a:solidFill>
            <a:ln w="6350">
              <a:solidFill>
                <a:srgbClr val="FFFFFF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228887" name="Rectangle 87">
              <a:extLst>
                <a:ext uri="{FF2B5EF4-FFF2-40B4-BE49-F238E27FC236}">
                  <a16:creationId xmlns:a16="http://schemas.microsoft.com/office/drawing/2014/main" id="{A3440363-0804-010C-B6F1-AA4B18D01B2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391" y="1673"/>
              <a:ext cx="31" cy="31"/>
            </a:xfrm>
            <a:prstGeom prst="rect">
              <a:avLst/>
            </a:prstGeom>
            <a:solidFill>
              <a:srgbClr val="FFFFFF"/>
            </a:solidFill>
            <a:ln w="6350">
              <a:solidFill>
                <a:srgbClr val="FFFFFF"/>
              </a:solidFill>
              <a:miter lim="800000"/>
              <a:headEnd/>
              <a:tailEnd/>
            </a:ln>
          </p:spPr>
          <p:txBody>
            <a:bodyPr/>
            <a:lstStyle/>
            <a:p>
              <a:endParaRPr lang="en-GB" sz="1200"/>
            </a:p>
          </p:txBody>
        </p:sp>
      </p:grpSp>
      <p:grpSp>
        <p:nvGrpSpPr>
          <p:cNvPr id="1228888" name="Group 88">
            <a:extLst>
              <a:ext uri="{FF2B5EF4-FFF2-40B4-BE49-F238E27FC236}">
                <a16:creationId xmlns:a16="http://schemas.microsoft.com/office/drawing/2014/main" id="{A2729646-5D8F-3D38-665B-93562AF5B4D9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9056689" y="5583238"/>
            <a:ext cx="1057275" cy="284162"/>
            <a:chOff x="2888" y="3077"/>
            <a:chExt cx="1423" cy="382"/>
          </a:xfrm>
        </p:grpSpPr>
        <p:sp>
          <p:nvSpPr>
            <p:cNvPr id="1228889" name="AutoShape 89">
              <a:extLst>
                <a:ext uri="{FF2B5EF4-FFF2-40B4-BE49-F238E27FC236}">
                  <a16:creationId xmlns:a16="http://schemas.microsoft.com/office/drawing/2014/main" id="{6BA4D5AB-B150-2CBB-C7F9-2E9C42050980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933" y="3093"/>
              <a:ext cx="1363" cy="350"/>
            </a:xfrm>
            <a:prstGeom prst="roundRect">
              <a:avLst>
                <a:gd name="adj" fmla="val 16667"/>
              </a:avLst>
            </a:prstGeom>
            <a:gradFill rotWithShape="0">
              <a:gsLst>
                <a:gs pos="0">
                  <a:srgbClr val="000000"/>
                </a:gs>
                <a:gs pos="100000">
                  <a:srgbClr val="FF6600"/>
                </a:gs>
              </a:gsLst>
              <a:lin ang="5400000" scaled="1"/>
            </a:gradFill>
            <a:ln w="63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890" name="Freeform 90">
              <a:extLst>
                <a:ext uri="{FF2B5EF4-FFF2-40B4-BE49-F238E27FC236}">
                  <a16:creationId xmlns:a16="http://schemas.microsoft.com/office/drawing/2014/main" id="{62426F0E-AAE1-5835-2E1D-BD4E9DAEEF43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2950" y="3077"/>
              <a:ext cx="1361" cy="382"/>
            </a:xfrm>
            <a:custGeom>
              <a:avLst/>
              <a:gdLst>
                <a:gd name="T0" fmla="*/ 8166 w 8172"/>
                <a:gd name="T1" fmla="*/ 1909 h 2288"/>
                <a:gd name="T2" fmla="*/ 8166 w 8172"/>
                <a:gd name="T3" fmla="*/ 1927 h 2288"/>
                <a:gd name="T4" fmla="*/ 8165 w 8172"/>
                <a:gd name="T5" fmla="*/ 1946 h 2288"/>
                <a:gd name="T6" fmla="*/ 8160 w 8172"/>
                <a:gd name="T7" fmla="*/ 1985 h 2288"/>
                <a:gd name="T8" fmla="*/ 8138 w 8172"/>
                <a:gd name="T9" fmla="*/ 2056 h 2288"/>
                <a:gd name="T10" fmla="*/ 8104 w 8172"/>
                <a:gd name="T11" fmla="*/ 2120 h 2288"/>
                <a:gd name="T12" fmla="*/ 8056 w 8172"/>
                <a:gd name="T13" fmla="*/ 2177 h 2288"/>
                <a:gd name="T14" fmla="*/ 8001 w 8172"/>
                <a:gd name="T15" fmla="*/ 2222 h 2288"/>
                <a:gd name="T16" fmla="*/ 7936 w 8172"/>
                <a:gd name="T17" fmla="*/ 2257 h 2288"/>
                <a:gd name="T18" fmla="*/ 7866 w 8172"/>
                <a:gd name="T19" fmla="*/ 2279 h 2288"/>
                <a:gd name="T20" fmla="*/ 7827 w 8172"/>
                <a:gd name="T21" fmla="*/ 2285 h 2288"/>
                <a:gd name="T22" fmla="*/ 7809 w 8172"/>
                <a:gd name="T23" fmla="*/ 2286 h 2288"/>
                <a:gd name="T24" fmla="*/ 7788 w 8172"/>
                <a:gd name="T25" fmla="*/ 2287 h 2288"/>
                <a:gd name="T26" fmla="*/ 7787 w 8172"/>
                <a:gd name="T27" fmla="*/ 2288 h 2288"/>
                <a:gd name="T28" fmla="*/ 0 w 8172"/>
                <a:gd name="T29" fmla="*/ 2288 h 2288"/>
                <a:gd name="T30" fmla="*/ 0 w 8172"/>
                <a:gd name="T31" fmla="*/ 2098 h 2288"/>
                <a:gd name="T32" fmla="*/ 7787 w 8172"/>
                <a:gd name="T33" fmla="*/ 2098 h 2288"/>
                <a:gd name="T34" fmla="*/ 7858 w 8172"/>
                <a:gd name="T35" fmla="*/ 2083 h 2288"/>
                <a:gd name="T36" fmla="*/ 7919 w 8172"/>
                <a:gd name="T37" fmla="*/ 2041 h 2288"/>
                <a:gd name="T38" fmla="*/ 7960 w 8172"/>
                <a:gd name="T39" fmla="*/ 1982 h 2288"/>
                <a:gd name="T40" fmla="*/ 7977 w 8172"/>
                <a:gd name="T41" fmla="*/ 1908 h 2288"/>
                <a:gd name="T42" fmla="*/ 7982 w 8172"/>
                <a:gd name="T43" fmla="*/ 1904 h 2288"/>
                <a:gd name="T44" fmla="*/ 7982 w 8172"/>
                <a:gd name="T45" fmla="*/ 384 h 2288"/>
                <a:gd name="T46" fmla="*/ 7982 w 8172"/>
                <a:gd name="T47" fmla="*/ 379 h 2288"/>
                <a:gd name="T48" fmla="*/ 7982 w 8172"/>
                <a:gd name="T49" fmla="*/ 361 h 2288"/>
                <a:gd name="T50" fmla="*/ 7979 w 8172"/>
                <a:gd name="T51" fmla="*/ 343 h 2288"/>
                <a:gd name="T52" fmla="*/ 7967 w 8172"/>
                <a:gd name="T53" fmla="*/ 308 h 2288"/>
                <a:gd name="T54" fmla="*/ 7925 w 8172"/>
                <a:gd name="T55" fmla="*/ 247 h 2288"/>
                <a:gd name="T56" fmla="*/ 7866 w 8172"/>
                <a:gd name="T57" fmla="*/ 207 h 2288"/>
                <a:gd name="T58" fmla="*/ 7792 w 8172"/>
                <a:gd name="T59" fmla="*/ 189 h 2288"/>
                <a:gd name="T60" fmla="*/ 5 w 8172"/>
                <a:gd name="T61" fmla="*/ 189 h 2288"/>
                <a:gd name="T62" fmla="*/ 5 w 8172"/>
                <a:gd name="T63" fmla="*/ 0 h 2288"/>
                <a:gd name="T64" fmla="*/ 7792 w 8172"/>
                <a:gd name="T65" fmla="*/ 0 h 2288"/>
                <a:gd name="T66" fmla="*/ 7793 w 8172"/>
                <a:gd name="T67" fmla="*/ 1 h 2288"/>
                <a:gd name="T68" fmla="*/ 7811 w 8172"/>
                <a:gd name="T69" fmla="*/ 1 h 2288"/>
                <a:gd name="T70" fmla="*/ 7830 w 8172"/>
                <a:gd name="T71" fmla="*/ 2 h 2288"/>
                <a:gd name="T72" fmla="*/ 7869 w 8172"/>
                <a:gd name="T73" fmla="*/ 7 h 2288"/>
                <a:gd name="T74" fmla="*/ 7940 w 8172"/>
                <a:gd name="T75" fmla="*/ 28 h 2288"/>
                <a:gd name="T76" fmla="*/ 8004 w 8172"/>
                <a:gd name="T77" fmla="*/ 62 h 2288"/>
                <a:gd name="T78" fmla="*/ 8061 w 8172"/>
                <a:gd name="T79" fmla="*/ 110 h 2288"/>
                <a:gd name="T80" fmla="*/ 8106 w 8172"/>
                <a:gd name="T81" fmla="*/ 165 h 2288"/>
                <a:gd name="T82" fmla="*/ 8141 w 8172"/>
                <a:gd name="T83" fmla="*/ 230 h 2288"/>
                <a:gd name="T84" fmla="*/ 8163 w 8172"/>
                <a:gd name="T85" fmla="*/ 301 h 2288"/>
                <a:gd name="T86" fmla="*/ 8169 w 8172"/>
                <a:gd name="T87" fmla="*/ 339 h 2288"/>
                <a:gd name="T88" fmla="*/ 8170 w 8172"/>
                <a:gd name="T89" fmla="*/ 357 h 2288"/>
                <a:gd name="T90" fmla="*/ 8171 w 8172"/>
                <a:gd name="T91" fmla="*/ 378 h 2288"/>
                <a:gd name="T92" fmla="*/ 8172 w 8172"/>
                <a:gd name="T93" fmla="*/ 384 h 2288"/>
                <a:gd name="T94" fmla="*/ 8172 w 8172"/>
                <a:gd name="T95" fmla="*/ 1904 h 2288"/>
                <a:gd name="T96" fmla="*/ 8166 w 8172"/>
                <a:gd name="T97" fmla="*/ 1909 h 228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</a:cxnLst>
              <a:rect l="0" t="0" r="r" b="b"/>
              <a:pathLst>
                <a:path w="8172" h="2288">
                  <a:moveTo>
                    <a:pt x="8166" y="1909"/>
                  </a:moveTo>
                  <a:lnTo>
                    <a:pt x="8166" y="1927"/>
                  </a:lnTo>
                  <a:lnTo>
                    <a:pt x="8165" y="1946"/>
                  </a:lnTo>
                  <a:lnTo>
                    <a:pt x="8160" y="1985"/>
                  </a:lnTo>
                  <a:lnTo>
                    <a:pt x="8138" y="2056"/>
                  </a:lnTo>
                  <a:lnTo>
                    <a:pt x="8104" y="2120"/>
                  </a:lnTo>
                  <a:lnTo>
                    <a:pt x="8056" y="2177"/>
                  </a:lnTo>
                  <a:lnTo>
                    <a:pt x="8001" y="2222"/>
                  </a:lnTo>
                  <a:lnTo>
                    <a:pt x="7936" y="2257"/>
                  </a:lnTo>
                  <a:lnTo>
                    <a:pt x="7866" y="2279"/>
                  </a:lnTo>
                  <a:lnTo>
                    <a:pt x="7827" y="2285"/>
                  </a:lnTo>
                  <a:lnTo>
                    <a:pt x="7809" y="2286"/>
                  </a:lnTo>
                  <a:lnTo>
                    <a:pt x="7788" y="2287"/>
                  </a:lnTo>
                  <a:lnTo>
                    <a:pt x="7787" y="2288"/>
                  </a:lnTo>
                  <a:lnTo>
                    <a:pt x="0" y="2288"/>
                  </a:lnTo>
                  <a:lnTo>
                    <a:pt x="0" y="2098"/>
                  </a:lnTo>
                  <a:lnTo>
                    <a:pt x="7787" y="2098"/>
                  </a:lnTo>
                  <a:lnTo>
                    <a:pt x="7858" y="2083"/>
                  </a:lnTo>
                  <a:lnTo>
                    <a:pt x="7919" y="2041"/>
                  </a:lnTo>
                  <a:lnTo>
                    <a:pt x="7960" y="1982"/>
                  </a:lnTo>
                  <a:lnTo>
                    <a:pt x="7977" y="1908"/>
                  </a:lnTo>
                  <a:lnTo>
                    <a:pt x="7982" y="1904"/>
                  </a:lnTo>
                  <a:lnTo>
                    <a:pt x="7982" y="384"/>
                  </a:lnTo>
                  <a:lnTo>
                    <a:pt x="7982" y="379"/>
                  </a:lnTo>
                  <a:lnTo>
                    <a:pt x="7982" y="361"/>
                  </a:lnTo>
                  <a:lnTo>
                    <a:pt x="7979" y="343"/>
                  </a:lnTo>
                  <a:lnTo>
                    <a:pt x="7967" y="308"/>
                  </a:lnTo>
                  <a:lnTo>
                    <a:pt x="7925" y="247"/>
                  </a:lnTo>
                  <a:lnTo>
                    <a:pt x="7866" y="207"/>
                  </a:lnTo>
                  <a:lnTo>
                    <a:pt x="7792" y="189"/>
                  </a:lnTo>
                  <a:lnTo>
                    <a:pt x="5" y="189"/>
                  </a:lnTo>
                  <a:lnTo>
                    <a:pt x="5" y="0"/>
                  </a:lnTo>
                  <a:lnTo>
                    <a:pt x="7792" y="0"/>
                  </a:lnTo>
                  <a:lnTo>
                    <a:pt x="7793" y="1"/>
                  </a:lnTo>
                  <a:lnTo>
                    <a:pt x="7811" y="1"/>
                  </a:lnTo>
                  <a:lnTo>
                    <a:pt x="7830" y="2"/>
                  </a:lnTo>
                  <a:lnTo>
                    <a:pt x="7869" y="7"/>
                  </a:lnTo>
                  <a:lnTo>
                    <a:pt x="7940" y="28"/>
                  </a:lnTo>
                  <a:lnTo>
                    <a:pt x="8004" y="62"/>
                  </a:lnTo>
                  <a:lnTo>
                    <a:pt x="8061" y="110"/>
                  </a:lnTo>
                  <a:lnTo>
                    <a:pt x="8106" y="165"/>
                  </a:lnTo>
                  <a:lnTo>
                    <a:pt x="8141" y="230"/>
                  </a:lnTo>
                  <a:lnTo>
                    <a:pt x="8163" y="301"/>
                  </a:lnTo>
                  <a:lnTo>
                    <a:pt x="8169" y="339"/>
                  </a:lnTo>
                  <a:lnTo>
                    <a:pt x="8170" y="357"/>
                  </a:lnTo>
                  <a:lnTo>
                    <a:pt x="8171" y="378"/>
                  </a:lnTo>
                  <a:lnTo>
                    <a:pt x="8172" y="384"/>
                  </a:lnTo>
                  <a:lnTo>
                    <a:pt x="8172" y="1904"/>
                  </a:lnTo>
                  <a:lnTo>
                    <a:pt x="8166" y="1909"/>
                  </a:lnTo>
                  <a:close/>
                </a:path>
              </a:pathLst>
            </a:custGeom>
            <a:solidFill>
              <a:srgbClr val="FF6600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228891" name="Freeform 91">
              <a:extLst>
                <a:ext uri="{FF2B5EF4-FFF2-40B4-BE49-F238E27FC236}">
                  <a16:creationId xmlns:a16="http://schemas.microsoft.com/office/drawing/2014/main" id="{438B393A-2EF1-1F29-4AD8-2DCAAC1C62B6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4215" y="3109"/>
              <a:ext cx="64" cy="316"/>
            </a:xfrm>
            <a:custGeom>
              <a:avLst/>
              <a:gdLst>
                <a:gd name="T0" fmla="*/ 0 w 382"/>
                <a:gd name="T1" fmla="*/ 190 h 1898"/>
                <a:gd name="T2" fmla="*/ 0 w 382"/>
                <a:gd name="T3" fmla="*/ 1710 h 1898"/>
                <a:gd name="T4" fmla="*/ 2 w 382"/>
                <a:gd name="T5" fmla="*/ 1709 h 1898"/>
                <a:gd name="T6" fmla="*/ 17 w 382"/>
                <a:gd name="T7" fmla="*/ 1791 h 1898"/>
                <a:gd name="T8" fmla="*/ 60 w 382"/>
                <a:gd name="T9" fmla="*/ 1850 h 1898"/>
                <a:gd name="T10" fmla="*/ 121 w 382"/>
                <a:gd name="T11" fmla="*/ 1886 h 1898"/>
                <a:gd name="T12" fmla="*/ 192 w 382"/>
                <a:gd name="T13" fmla="*/ 1898 h 1898"/>
                <a:gd name="T14" fmla="*/ 260 w 382"/>
                <a:gd name="T15" fmla="*/ 1888 h 1898"/>
                <a:gd name="T16" fmla="*/ 322 w 382"/>
                <a:gd name="T17" fmla="*/ 1851 h 1898"/>
                <a:gd name="T18" fmla="*/ 365 w 382"/>
                <a:gd name="T19" fmla="*/ 1794 h 1898"/>
                <a:gd name="T20" fmla="*/ 382 w 382"/>
                <a:gd name="T21" fmla="*/ 1709 h 1898"/>
                <a:gd name="T22" fmla="*/ 382 w 382"/>
                <a:gd name="T23" fmla="*/ 1707 h 1898"/>
                <a:gd name="T24" fmla="*/ 382 w 382"/>
                <a:gd name="T25" fmla="*/ 187 h 1898"/>
                <a:gd name="T26" fmla="*/ 382 w 382"/>
                <a:gd name="T27" fmla="*/ 189 h 1898"/>
                <a:gd name="T28" fmla="*/ 382 w 382"/>
                <a:gd name="T29" fmla="*/ 168 h 1898"/>
                <a:gd name="T30" fmla="*/ 379 w 382"/>
                <a:gd name="T31" fmla="*/ 147 h 1898"/>
                <a:gd name="T32" fmla="*/ 367 w 382"/>
                <a:gd name="T33" fmla="*/ 108 h 1898"/>
                <a:gd name="T34" fmla="*/ 323 w 382"/>
                <a:gd name="T35" fmla="*/ 48 h 1898"/>
                <a:gd name="T36" fmla="*/ 262 w 382"/>
                <a:gd name="T37" fmla="*/ 13 h 1898"/>
                <a:gd name="T38" fmla="*/ 192 w 382"/>
                <a:gd name="T39" fmla="*/ 0 h 1898"/>
                <a:gd name="T40" fmla="*/ 177 w 382"/>
                <a:gd name="T41" fmla="*/ 0 h 1898"/>
                <a:gd name="T42" fmla="*/ 158 w 382"/>
                <a:gd name="T43" fmla="*/ 1 h 1898"/>
                <a:gd name="T44" fmla="*/ 123 w 382"/>
                <a:gd name="T45" fmla="*/ 11 h 1898"/>
                <a:gd name="T46" fmla="*/ 61 w 382"/>
                <a:gd name="T47" fmla="*/ 47 h 1898"/>
                <a:gd name="T48" fmla="*/ 19 w 382"/>
                <a:gd name="T49" fmla="*/ 105 h 1898"/>
                <a:gd name="T50" fmla="*/ 2 w 382"/>
                <a:gd name="T51" fmla="*/ 189 h 1898"/>
                <a:gd name="T52" fmla="*/ 0 w 382"/>
                <a:gd name="T53" fmla="*/ 190 h 189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</a:cxnLst>
              <a:rect l="0" t="0" r="r" b="b"/>
              <a:pathLst>
                <a:path w="382" h="1898">
                  <a:moveTo>
                    <a:pt x="0" y="190"/>
                  </a:moveTo>
                  <a:lnTo>
                    <a:pt x="0" y="1710"/>
                  </a:lnTo>
                  <a:lnTo>
                    <a:pt x="2" y="1709"/>
                  </a:lnTo>
                  <a:lnTo>
                    <a:pt x="17" y="1791"/>
                  </a:lnTo>
                  <a:lnTo>
                    <a:pt x="60" y="1850"/>
                  </a:lnTo>
                  <a:lnTo>
                    <a:pt x="121" y="1886"/>
                  </a:lnTo>
                  <a:lnTo>
                    <a:pt x="192" y="1898"/>
                  </a:lnTo>
                  <a:lnTo>
                    <a:pt x="260" y="1888"/>
                  </a:lnTo>
                  <a:lnTo>
                    <a:pt x="322" y="1851"/>
                  </a:lnTo>
                  <a:lnTo>
                    <a:pt x="365" y="1794"/>
                  </a:lnTo>
                  <a:lnTo>
                    <a:pt x="382" y="1709"/>
                  </a:lnTo>
                  <a:lnTo>
                    <a:pt x="382" y="1707"/>
                  </a:lnTo>
                  <a:lnTo>
                    <a:pt x="382" y="187"/>
                  </a:lnTo>
                  <a:lnTo>
                    <a:pt x="382" y="189"/>
                  </a:lnTo>
                  <a:lnTo>
                    <a:pt x="382" y="168"/>
                  </a:lnTo>
                  <a:lnTo>
                    <a:pt x="379" y="147"/>
                  </a:lnTo>
                  <a:lnTo>
                    <a:pt x="367" y="108"/>
                  </a:lnTo>
                  <a:lnTo>
                    <a:pt x="323" y="48"/>
                  </a:lnTo>
                  <a:lnTo>
                    <a:pt x="262" y="13"/>
                  </a:lnTo>
                  <a:lnTo>
                    <a:pt x="192" y="0"/>
                  </a:lnTo>
                  <a:lnTo>
                    <a:pt x="177" y="0"/>
                  </a:lnTo>
                  <a:lnTo>
                    <a:pt x="158" y="1"/>
                  </a:lnTo>
                  <a:lnTo>
                    <a:pt x="123" y="11"/>
                  </a:lnTo>
                  <a:lnTo>
                    <a:pt x="61" y="47"/>
                  </a:lnTo>
                  <a:lnTo>
                    <a:pt x="19" y="105"/>
                  </a:lnTo>
                  <a:lnTo>
                    <a:pt x="2" y="189"/>
                  </a:lnTo>
                  <a:lnTo>
                    <a:pt x="0" y="190"/>
                  </a:lnTo>
                  <a:close/>
                </a:path>
              </a:pathLst>
            </a:custGeom>
            <a:solidFill>
              <a:srgbClr val="FFCCCC"/>
            </a:soli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 sz="1200"/>
            </a:p>
          </p:txBody>
        </p:sp>
        <p:grpSp>
          <p:nvGrpSpPr>
            <p:cNvPr id="1228892" name="Group 92">
              <a:extLst>
                <a:ext uri="{FF2B5EF4-FFF2-40B4-BE49-F238E27FC236}">
                  <a16:creationId xmlns:a16="http://schemas.microsoft.com/office/drawing/2014/main" id="{3F8BDE9B-6331-DE3C-BCCE-63917DF5194E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888" y="3077"/>
              <a:ext cx="95" cy="380"/>
              <a:chOff x="2840" y="2365"/>
              <a:chExt cx="95" cy="380"/>
            </a:xfrm>
          </p:grpSpPr>
          <p:sp>
            <p:nvSpPr>
              <p:cNvPr id="1228893" name="Freeform 93">
                <a:extLst>
                  <a:ext uri="{FF2B5EF4-FFF2-40B4-BE49-F238E27FC236}">
                    <a16:creationId xmlns:a16="http://schemas.microsoft.com/office/drawing/2014/main" id="{A98AF219-7B26-3FD1-2C14-2A65A0A9EACB}"/>
                  </a:ext>
                </a:extLst>
              </p:cNvPr>
              <p:cNvSpPr>
                <a:spLocks noChangeAspect="1"/>
              </p:cNvSpPr>
              <p:nvPr/>
            </p:nvSpPr>
            <p:spPr bwMode="auto">
              <a:xfrm>
                <a:off x="2840" y="2365"/>
                <a:ext cx="95" cy="380"/>
              </a:xfrm>
              <a:custGeom>
                <a:avLst/>
                <a:gdLst>
                  <a:gd name="T0" fmla="*/ 380 w 570"/>
                  <a:gd name="T1" fmla="*/ 0 h 2279"/>
                  <a:gd name="T2" fmla="*/ 190 w 570"/>
                  <a:gd name="T3" fmla="*/ 0 h 2279"/>
                  <a:gd name="T4" fmla="*/ 0 w 570"/>
                  <a:gd name="T5" fmla="*/ 189 h 2279"/>
                  <a:gd name="T6" fmla="*/ 0 w 570"/>
                  <a:gd name="T7" fmla="*/ 379 h 2279"/>
                  <a:gd name="T8" fmla="*/ 380 w 570"/>
                  <a:gd name="T9" fmla="*/ 379 h 2279"/>
                  <a:gd name="T10" fmla="*/ 380 w 570"/>
                  <a:gd name="T11" fmla="*/ 1899 h 2279"/>
                  <a:gd name="T12" fmla="*/ 0 w 570"/>
                  <a:gd name="T13" fmla="*/ 1899 h 2279"/>
                  <a:gd name="T14" fmla="*/ 0 w 570"/>
                  <a:gd name="T15" fmla="*/ 2089 h 2279"/>
                  <a:gd name="T16" fmla="*/ 190 w 570"/>
                  <a:gd name="T17" fmla="*/ 2279 h 2279"/>
                  <a:gd name="T18" fmla="*/ 380 w 570"/>
                  <a:gd name="T19" fmla="*/ 2279 h 2279"/>
                  <a:gd name="T20" fmla="*/ 380 w 570"/>
                  <a:gd name="T21" fmla="*/ 2089 h 2279"/>
                  <a:gd name="T22" fmla="*/ 570 w 570"/>
                  <a:gd name="T23" fmla="*/ 2089 h 2279"/>
                  <a:gd name="T24" fmla="*/ 570 w 570"/>
                  <a:gd name="T25" fmla="*/ 189 h 2279"/>
                  <a:gd name="T26" fmla="*/ 380 w 570"/>
                  <a:gd name="T27" fmla="*/ 189 h 2279"/>
                  <a:gd name="T28" fmla="*/ 380 w 570"/>
                  <a:gd name="T29" fmla="*/ 0 h 2279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</a:cxnLst>
                <a:rect l="0" t="0" r="r" b="b"/>
                <a:pathLst>
                  <a:path w="570" h="2279">
                    <a:moveTo>
                      <a:pt x="380" y="0"/>
                    </a:moveTo>
                    <a:lnTo>
                      <a:pt x="190" y="0"/>
                    </a:lnTo>
                    <a:lnTo>
                      <a:pt x="0" y="189"/>
                    </a:lnTo>
                    <a:lnTo>
                      <a:pt x="0" y="379"/>
                    </a:lnTo>
                    <a:lnTo>
                      <a:pt x="380" y="379"/>
                    </a:lnTo>
                    <a:lnTo>
                      <a:pt x="380" y="1899"/>
                    </a:lnTo>
                    <a:lnTo>
                      <a:pt x="0" y="1899"/>
                    </a:lnTo>
                    <a:lnTo>
                      <a:pt x="0" y="2089"/>
                    </a:lnTo>
                    <a:lnTo>
                      <a:pt x="190" y="2279"/>
                    </a:lnTo>
                    <a:lnTo>
                      <a:pt x="380" y="2279"/>
                    </a:lnTo>
                    <a:lnTo>
                      <a:pt x="380" y="2089"/>
                    </a:lnTo>
                    <a:lnTo>
                      <a:pt x="570" y="2089"/>
                    </a:lnTo>
                    <a:lnTo>
                      <a:pt x="570" y="189"/>
                    </a:lnTo>
                    <a:lnTo>
                      <a:pt x="380" y="189"/>
                    </a:lnTo>
                    <a:lnTo>
                      <a:pt x="380" y="0"/>
                    </a:lnTo>
                    <a:close/>
                  </a:path>
                </a:pathLst>
              </a:custGeom>
              <a:solidFill>
                <a:srgbClr val="FF6600"/>
              </a:solidFill>
              <a:ln w="6350">
                <a:solidFill>
                  <a:srgbClr val="000000"/>
                </a:solidFill>
                <a:prstDash val="solid"/>
                <a:round/>
                <a:headEnd/>
                <a:tailEnd/>
              </a:ln>
            </p:spPr>
            <p:txBody>
              <a:bodyPr/>
              <a:lstStyle/>
              <a:p>
                <a:endParaRPr lang="en-GB" sz="1200"/>
              </a:p>
            </p:txBody>
          </p:sp>
          <p:sp>
            <p:nvSpPr>
              <p:cNvPr id="1228894" name="Rectangle 94">
                <a:extLst>
                  <a:ext uri="{FF2B5EF4-FFF2-40B4-BE49-F238E27FC236}">
                    <a16:creationId xmlns:a16="http://schemas.microsoft.com/office/drawing/2014/main" id="{B8691AA0-940A-D62A-0235-7AA9A4E63A98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840" y="2427"/>
                <a:ext cx="63" cy="255"/>
              </a:xfrm>
              <a:prstGeom prst="rect">
                <a:avLst/>
              </a:prstGeom>
              <a:gradFill rotWithShape="0">
                <a:gsLst>
                  <a:gs pos="0">
                    <a:srgbClr val="A50021"/>
                  </a:gs>
                  <a:gs pos="100000">
                    <a:srgbClr val="FF6600"/>
                  </a:gs>
                </a:gsLst>
                <a:lin ang="5400000" scaled="1"/>
              </a:gra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</p:grpSp>
        <p:grpSp>
          <p:nvGrpSpPr>
            <p:cNvPr id="1228895" name="Group 95">
              <a:extLst>
                <a:ext uri="{FF2B5EF4-FFF2-40B4-BE49-F238E27FC236}">
                  <a16:creationId xmlns:a16="http://schemas.microsoft.com/office/drawing/2014/main" id="{F6DDF837-E00D-BD3D-7E1F-121D20BAED1F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2980" y="3106"/>
              <a:ext cx="1234" cy="321"/>
              <a:chOff x="2932" y="2394"/>
              <a:chExt cx="1234" cy="321"/>
            </a:xfrm>
          </p:grpSpPr>
          <p:grpSp>
            <p:nvGrpSpPr>
              <p:cNvPr id="1228896" name="Group 96">
                <a:extLst>
                  <a:ext uri="{FF2B5EF4-FFF2-40B4-BE49-F238E27FC236}">
                    <a16:creationId xmlns:a16="http://schemas.microsoft.com/office/drawing/2014/main" id="{FAC5FD02-E1C0-0D8C-96FF-EA9DC533F014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32" y="2397"/>
                <a:ext cx="1234" cy="105"/>
                <a:chOff x="2942" y="2401"/>
                <a:chExt cx="1234" cy="334"/>
              </a:xfrm>
            </p:grpSpPr>
            <p:sp>
              <p:nvSpPr>
                <p:cNvPr id="1228897" name="Rectangle 97">
                  <a:extLst>
                    <a:ext uri="{FF2B5EF4-FFF2-40B4-BE49-F238E27FC236}">
                      <a16:creationId xmlns:a16="http://schemas.microsoft.com/office/drawing/2014/main" id="{0518DBF7-D4AF-6743-FB78-086D078D3AC3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401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898" name="Rectangle 98">
                  <a:extLst>
                    <a:ext uri="{FF2B5EF4-FFF2-40B4-BE49-F238E27FC236}">
                      <a16:creationId xmlns:a16="http://schemas.microsoft.com/office/drawing/2014/main" id="{1D547476-E2DF-454A-A22F-AFC80F4CDDD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640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899" name="Rectangle 99">
                  <a:extLst>
                    <a:ext uri="{FF2B5EF4-FFF2-40B4-BE49-F238E27FC236}">
                      <a16:creationId xmlns:a16="http://schemas.microsoft.com/office/drawing/2014/main" id="{7015717F-8931-05FD-AD62-D0DBADA09EED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593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900" name="Rectangle 100">
                  <a:extLst>
                    <a:ext uri="{FF2B5EF4-FFF2-40B4-BE49-F238E27FC236}">
                      <a16:creationId xmlns:a16="http://schemas.microsoft.com/office/drawing/2014/main" id="{62445A76-6CDB-8B7D-1A7E-74053FC26405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688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901" name="Rectangle 101">
                  <a:extLst>
                    <a:ext uri="{FF2B5EF4-FFF2-40B4-BE49-F238E27FC236}">
                      <a16:creationId xmlns:a16="http://schemas.microsoft.com/office/drawing/2014/main" id="{54E88982-8CFA-E87B-C5D2-E701FEF1B5C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545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902" name="Rectangle 102">
                  <a:extLst>
                    <a:ext uri="{FF2B5EF4-FFF2-40B4-BE49-F238E27FC236}">
                      <a16:creationId xmlns:a16="http://schemas.microsoft.com/office/drawing/2014/main" id="{A22F11CC-1F24-81A0-18F0-5A134B0C6BA4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497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903" name="Rectangle 103">
                  <a:extLst>
                    <a:ext uri="{FF2B5EF4-FFF2-40B4-BE49-F238E27FC236}">
                      <a16:creationId xmlns:a16="http://schemas.microsoft.com/office/drawing/2014/main" id="{6A1B3D88-30AA-6C11-0332-B7642F4C4BA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449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</p:grpSp>
          <p:grpSp>
            <p:nvGrpSpPr>
              <p:cNvPr id="1228904" name="Group 104">
                <a:extLst>
                  <a:ext uri="{FF2B5EF4-FFF2-40B4-BE49-F238E27FC236}">
                    <a16:creationId xmlns:a16="http://schemas.microsoft.com/office/drawing/2014/main" id="{B92344DC-2B66-F10D-B632-BFAD6F5B4FF2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32" y="2503"/>
                <a:ext cx="1234" cy="104"/>
                <a:chOff x="2942" y="2401"/>
                <a:chExt cx="1234" cy="334"/>
              </a:xfrm>
            </p:grpSpPr>
            <p:sp>
              <p:nvSpPr>
                <p:cNvPr id="1228905" name="Rectangle 105">
                  <a:extLst>
                    <a:ext uri="{FF2B5EF4-FFF2-40B4-BE49-F238E27FC236}">
                      <a16:creationId xmlns:a16="http://schemas.microsoft.com/office/drawing/2014/main" id="{2FCAE6C2-1978-7BD7-7806-8A0928D0044E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401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906" name="Rectangle 106">
                  <a:extLst>
                    <a:ext uri="{FF2B5EF4-FFF2-40B4-BE49-F238E27FC236}">
                      <a16:creationId xmlns:a16="http://schemas.microsoft.com/office/drawing/2014/main" id="{179101AD-2E86-441E-B3BF-99EEB446FF73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640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907" name="Rectangle 107">
                  <a:extLst>
                    <a:ext uri="{FF2B5EF4-FFF2-40B4-BE49-F238E27FC236}">
                      <a16:creationId xmlns:a16="http://schemas.microsoft.com/office/drawing/2014/main" id="{B60F6F97-5020-03E9-6254-B011F2E2ED60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593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908" name="Rectangle 108">
                  <a:extLst>
                    <a:ext uri="{FF2B5EF4-FFF2-40B4-BE49-F238E27FC236}">
                      <a16:creationId xmlns:a16="http://schemas.microsoft.com/office/drawing/2014/main" id="{B38526DC-BA03-3BCA-DC04-E4922A647AE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688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909" name="Rectangle 109">
                  <a:extLst>
                    <a:ext uri="{FF2B5EF4-FFF2-40B4-BE49-F238E27FC236}">
                      <a16:creationId xmlns:a16="http://schemas.microsoft.com/office/drawing/2014/main" id="{E78D1806-E12B-EACB-8C4E-0CD095CC1C18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545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910" name="Rectangle 110">
                  <a:extLst>
                    <a:ext uri="{FF2B5EF4-FFF2-40B4-BE49-F238E27FC236}">
                      <a16:creationId xmlns:a16="http://schemas.microsoft.com/office/drawing/2014/main" id="{110823E5-51FA-1902-B6BD-5C9381D414A6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497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911" name="Rectangle 111">
                  <a:extLst>
                    <a:ext uri="{FF2B5EF4-FFF2-40B4-BE49-F238E27FC236}">
                      <a16:creationId xmlns:a16="http://schemas.microsoft.com/office/drawing/2014/main" id="{BB6115EE-5C1A-45E4-3798-A1402DFE4E9C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449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</p:grpSp>
          <p:grpSp>
            <p:nvGrpSpPr>
              <p:cNvPr id="1228912" name="Group 112">
                <a:extLst>
                  <a:ext uri="{FF2B5EF4-FFF2-40B4-BE49-F238E27FC236}">
                    <a16:creationId xmlns:a16="http://schemas.microsoft.com/office/drawing/2014/main" id="{545DFB41-E38F-4E0B-8379-10F51624CD4F}"/>
                  </a:ext>
                </a:extLst>
              </p:cNvPr>
              <p:cNvGrpSpPr>
                <a:grpSpLocks noChangeAspect="1"/>
              </p:cNvGrpSpPr>
              <p:nvPr/>
            </p:nvGrpSpPr>
            <p:grpSpPr bwMode="auto">
              <a:xfrm>
                <a:off x="2932" y="2609"/>
                <a:ext cx="1234" cy="105"/>
                <a:chOff x="2942" y="2401"/>
                <a:chExt cx="1234" cy="334"/>
              </a:xfrm>
            </p:grpSpPr>
            <p:sp>
              <p:nvSpPr>
                <p:cNvPr id="1228913" name="Rectangle 113">
                  <a:extLst>
                    <a:ext uri="{FF2B5EF4-FFF2-40B4-BE49-F238E27FC236}">
                      <a16:creationId xmlns:a16="http://schemas.microsoft.com/office/drawing/2014/main" id="{9577B8C4-35A1-3965-5558-DCE0F7006AA2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401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914" name="Rectangle 114">
                  <a:extLst>
                    <a:ext uri="{FF2B5EF4-FFF2-40B4-BE49-F238E27FC236}">
                      <a16:creationId xmlns:a16="http://schemas.microsoft.com/office/drawing/2014/main" id="{DB88BDA7-E2B1-82C5-DD93-58B56C45F60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640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915" name="Rectangle 115">
                  <a:extLst>
                    <a:ext uri="{FF2B5EF4-FFF2-40B4-BE49-F238E27FC236}">
                      <a16:creationId xmlns:a16="http://schemas.microsoft.com/office/drawing/2014/main" id="{37CC4712-C104-C726-FE7C-044716B92153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593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916" name="Rectangle 116">
                  <a:extLst>
                    <a:ext uri="{FF2B5EF4-FFF2-40B4-BE49-F238E27FC236}">
                      <a16:creationId xmlns:a16="http://schemas.microsoft.com/office/drawing/2014/main" id="{82CA0293-6B74-575D-9F28-D6E6FEBACAF1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688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917" name="Rectangle 117">
                  <a:extLst>
                    <a:ext uri="{FF2B5EF4-FFF2-40B4-BE49-F238E27FC236}">
                      <a16:creationId xmlns:a16="http://schemas.microsoft.com/office/drawing/2014/main" id="{39B32DF5-E3FC-FDE9-80E7-4D1E04986717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545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918" name="Rectangle 118">
                  <a:extLst>
                    <a:ext uri="{FF2B5EF4-FFF2-40B4-BE49-F238E27FC236}">
                      <a16:creationId xmlns:a16="http://schemas.microsoft.com/office/drawing/2014/main" id="{E69B74E4-33D6-0F40-1ED9-CA87CA13EE89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497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  <p:sp>
              <p:nvSpPr>
                <p:cNvPr id="1228919" name="Rectangle 119">
                  <a:extLst>
                    <a:ext uri="{FF2B5EF4-FFF2-40B4-BE49-F238E27FC236}">
                      <a16:creationId xmlns:a16="http://schemas.microsoft.com/office/drawing/2014/main" id="{6020419A-36B6-E031-50F5-FF11CC6BC48A}"/>
                    </a:ext>
                  </a:extLst>
                </p:cNvPr>
                <p:cNvSpPr>
                  <a:spLocks noChangeAspect="1" noChangeArrowheads="1"/>
                </p:cNvSpPr>
                <p:nvPr/>
              </p:nvSpPr>
              <p:spPr bwMode="auto">
                <a:xfrm>
                  <a:off x="2942" y="2449"/>
                  <a:ext cx="1234" cy="47"/>
                </a:xfrm>
                <a:prstGeom prst="rect">
                  <a:avLst/>
                </a:prstGeom>
                <a:gradFill rotWithShape="0">
                  <a:gsLst>
                    <a:gs pos="0">
                      <a:srgbClr val="33CCCC"/>
                    </a:gs>
                    <a:gs pos="50000">
                      <a:srgbClr val="FFFFFF"/>
                    </a:gs>
                    <a:gs pos="100000">
                      <a:srgbClr val="33CCCC"/>
                    </a:gs>
                  </a:gsLst>
                  <a:lin ang="5400000" scaled="1"/>
                </a:gradFill>
                <a:ln w="6350">
                  <a:solidFill>
                    <a:srgbClr val="000000"/>
                  </a:solidFill>
                  <a:miter lim="800000"/>
                  <a:headEnd/>
                  <a:tailEnd/>
                </a:ln>
                <a:effectLst/>
                <a:extLs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rgbClr val="808080"/>
                        </a:outerShdw>
                      </a:effectLst>
                    </a14:hiddenEffects>
                  </a:ext>
                </a:extLst>
              </p:spPr>
              <p:txBody>
                <a:bodyPr wrap="none" anchor="ctr"/>
                <a:lstStyle/>
                <a:p>
                  <a:endParaRPr lang="en-GB" sz="1200"/>
                </a:p>
              </p:txBody>
            </p:sp>
          </p:grpSp>
          <p:sp>
            <p:nvSpPr>
              <p:cNvPr id="1228920" name="Line 120">
                <a:extLst>
                  <a:ext uri="{FF2B5EF4-FFF2-40B4-BE49-F238E27FC236}">
                    <a16:creationId xmlns:a16="http://schemas.microsoft.com/office/drawing/2014/main" id="{E81EDCA5-F060-4F6C-51F7-DD9DF83651BD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3110" y="2398"/>
                <a:ext cx="0" cy="317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228921" name="Line 121">
                <a:extLst>
                  <a:ext uri="{FF2B5EF4-FFF2-40B4-BE49-F238E27FC236}">
                    <a16:creationId xmlns:a16="http://schemas.microsoft.com/office/drawing/2014/main" id="{8D39DFD5-CA74-C530-9456-DE90FB81782E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 flipH="1">
                <a:off x="3974" y="2398"/>
                <a:ext cx="1" cy="317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228922" name="Line 122">
                <a:extLst>
                  <a:ext uri="{FF2B5EF4-FFF2-40B4-BE49-F238E27FC236}">
                    <a16:creationId xmlns:a16="http://schemas.microsoft.com/office/drawing/2014/main" id="{65705CD5-6EAF-F1E9-65CB-AF3F87C53492}"/>
                  </a:ext>
                </a:extLst>
              </p:cNvPr>
              <p:cNvSpPr>
                <a:spLocks noChangeAspect="1" noChangeShapeType="1"/>
              </p:cNvSpPr>
              <p:nvPr/>
            </p:nvSpPr>
            <p:spPr bwMode="auto">
              <a:xfrm>
                <a:off x="3542" y="2394"/>
                <a:ext cx="0" cy="321"/>
              </a:xfrm>
              <a:prstGeom prst="line">
                <a:avLst/>
              </a:prstGeom>
              <a:noFill/>
              <a:ln w="19050">
                <a:solidFill>
                  <a:srgbClr val="000000"/>
                </a:solidFill>
                <a:round/>
                <a:headEnd/>
                <a:tailEnd/>
              </a:ln>
              <a:effectLst/>
              <a:extLst>
                <a:ext uri="{909E8E84-426E-40DD-AFC4-6F175D3DCCD1}">
                  <a14:hiddenFill xmlns:a14="http://schemas.microsoft.com/office/drawing/2010/main">
                    <a:noFill/>
                  </a14:hiddenFill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</p:grpSp>
      </p:grpSp>
      <p:grpSp>
        <p:nvGrpSpPr>
          <p:cNvPr id="1228923" name="Group 123">
            <a:extLst>
              <a:ext uri="{FF2B5EF4-FFF2-40B4-BE49-F238E27FC236}">
                <a16:creationId xmlns:a16="http://schemas.microsoft.com/office/drawing/2014/main" id="{7FB7A8D3-0119-3D1E-AB49-7775EDE3FEB5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7991476" y="5595939"/>
            <a:ext cx="1025525" cy="257175"/>
            <a:chOff x="336" y="2456"/>
            <a:chExt cx="1843" cy="461"/>
          </a:xfrm>
        </p:grpSpPr>
        <p:sp>
          <p:nvSpPr>
            <p:cNvPr id="1228924" name="Freeform 124">
              <a:extLst>
                <a:ext uri="{FF2B5EF4-FFF2-40B4-BE49-F238E27FC236}">
                  <a16:creationId xmlns:a16="http://schemas.microsoft.com/office/drawing/2014/main" id="{50F3E77C-B043-6B08-B9EA-BFCCFB75F510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336" y="2645"/>
              <a:ext cx="1681" cy="81"/>
            </a:xfrm>
            <a:custGeom>
              <a:avLst/>
              <a:gdLst>
                <a:gd name="T0" fmla="*/ 0 w 2278"/>
                <a:gd name="T1" fmla="*/ 56 h 113"/>
                <a:gd name="T2" fmla="*/ 31 w 2278"/>
                <a:gd name="T3" fmla="*/ 63 h 113"/>
                <a:gd name="T4" fmla="*/ 62 w 2278"/>
                <a:gd name="T5" fmla="*/ 70 h 113"/>
                <a:gd name="T6" fmla="*/ 93 w 2278"/>
                <a:gd name="T7" fmla="*/ 76 h 113"/>
                <a:gd name="T8" fmla="*/ 125 w 2278"/>
                <a:gd name="T9" fmla="*/ 82 h 113"/>
                <a:gd name="T10" fmla="*/ 156 w 2278"/>
                <a:gd name="T11" fmla="*/ 87 h 113"/>
                <a:gd name="T12" fmla="*/ 187 w 2278"/>
                <a:gd name="T13" fmla="*/ 92 h 113"/>
                <a:gd name="T14" fmla="*/ 218 w 2278"/>
                <a:gd name="T15" fmla="*/ 96 h 113"/>
                <a:gd name="T16" fmla="*/ 251 w 2278"/>
                <a:gd name="T17" fmla="*/ 100 h 113"/>
                <a:gd name="T18" fmla="*/ 281 w 2278"/>
                <a:gd name="T19" fmla="*/ 103 h 113"/>
                <a:gd name="T20" fmla="*/ 312 w 2278"/>
                <a:gd name="T21" fmla="*/ 106 h 113"/>
                <a:gd name="T22" fmla="*/ 343 w 2278"/>
                <a:gd name="T23" fmla="*/ 108 h 113"/>
                <a:gd name="T24" fmla="*/ 376 w 2278"/>
                <a:gd name="T25" fmla="*/ 110 h 113"/>
                <a:gd name="T26" fmla="*/ 407 w 2278"/>
                <a:gd name="T27" fmla="*/ 111 h 113"/>
                <a:gd name="T28" fmla="*/ 439 w 2278"/>
                <a:gd name="T29" fmla="*/ 112 h 113"/>
                <a:gd name="T30" fmla="*/ 472 w 2278"/>
                <a:gd name="T31" fmla="*/ 112 h 113"/>
                <a:gd name="T32" fmla="*/ 505 w 2278"/>
                <a:gd name="T33" fmla="*/ 111 h 113"/>
                <a:gd name="T34" fmla="*/ 505 w 2278"/>
                <a:gd name="T35" fmla="*/ 112 h 113"/>
                <a:gd name="T36" fmla="*/ 2277 w 2278"/>
                <a:gd name="T37" fmla="*/ 112 h 113"/>
                <a:gd name="T38" fmla="*/ 2277 w 2278"/>
                <a:gd name="T39" fmla="*/ 0 h 113"/>
                <a:gd name="T40" fmla="*/ 505 w 2278"/>
                <a:gd name="T41" fmla="*/ 0 h 113"/>
                <a:gd name="T42" fmla="*/ 505 w 2278"/>
                <a:gd name="T43" fmla="*/ 1 h 113"/>
                <a:gd name="T44" fmla="*/ 472 w 2278"/>
                <a:gd name="T45" fmla="*/ 2 h 113"/>
                <a:gd name="T46" fmla="*/ 439 w 2278"/>
                <a:gd name="T47" fmla="*/ 2 h 113"/>
                <a:gd name="T48" fmla="*/ 407 w 2278"/>
                <a:gd name="T49" fmla="*/ 4 h 113"/>
                <a:gd name="T50" fmla="*/ 376 w 2278"/>
                <a:gd name="T51" fmla="*/ 4 h 113"/>
                <a:gd name="T52" fmla="*/ 343 w 2278"/>
                <a:gd name="T53" fmla="*/ 6 h 113"/>
                <a:gd name="T54" fmla="*/ 312 w 2278"/>
                <a:gd name="T55" fmla="*/ 8 h 113"/>
                <a:gd name="T56" fmla="*/ 281 w 2278"/>
                <a:gd name="T57" fmla="*/ 11 h 113"/>
                <a:gd name="T58" fmla="*/ 251 w 2278"/>
                <a:gd name="T59" fmla="*/ 13 h 113"/>
                <a:gd name="T60" fmla="*/ 218 w 2278"/>
                <a:gd name="T61" fmla="*/ 18 h 113"/>
                <a:gd name="T62" fmla="*/ 187 w 2278"/>
                <a:gd name="T63" fmla="*/ 21 h 113"/>
                <a:gd name="T64" fmla="*/ 156 w 2278"/>
                <a:gd name="T65" fmla="*/ 27 h 113"/>
                <a:gd name="T66" fmla="*/ 125 w 2278"/>
                <a:gd name="T67" fmla="*/ 31 h 113"/>
                <a:gd name="T68" fmla="*/ 93 w 2278"/>
                <a:gd name="T69" fmla="*/ 38 h 113"/>
                <a:gd name="T70" fmla="*/ 62 w 2278"/>
                <a:gd name="T71" fmla="*/ 44 h 113"/>
                <a:gd name="T72" fmla="*/ 31 w 2278"/>
                <a:gd name="T73" fmla="*/ 51 h 113"/>
                <a:gd name="T74" fmla="*/ 0 w 2278"/>
                <a:gd name="T75" fmla="*/ 57 h 113"/>
                <a:gd name="T76" fmla="*/ 0 w 2278"/>
                <a:gd name="T77" fmla="*/ 57 h 113"/>
                <a:gd name="T78" fmla="*/ 0 w 2278"/>
                <a:gd name="T79" fmla="*/ 57 h 113"/>
                <a:gd name="T80" fmla="*/ 0 w 2278"/>
                <a:gd name="T81" fmla="*/ 57 h 113"/>
                <a:gd name="T82" fmla="*/ 0 w 2278"/>
                <a:gd name="T83" fmla="*/ 57 h 113"/>
                <a:gd name="T84" fmla="*/ 0 w 2278"/>
                <a:gd name="T85" fmla="*/ 57 h 113"/>
                <a:gd name="T86" fmla="*/ 0 w 2278"/>
                <a:gd name="T87" fmla="*/ 57 h 113"/>
                <a:gd name="T88" fmla="*/ 0 w 2278"/>
                <a:gd name="T89" fmla="*/ 57 h 113"/>
                <a:gd name="T90" fmla="*/ 0 w 2278"/>
                <a:gd name="T91" fmla="*/ 57 h 113"/>
                <a:gd name="T92" fmla="*/ 0 w 2278"/>
                <a:gd name="T93" fmla="*/ 57 h 113"/>
                <a:gd name="T94" fmla="*/ 0 w 2278"/>
                <a:gd name="T95" fmla="*/ 57 h 113"/>
                <a:gd name="T96" fmla="*/ 0 w 2278"/>
                <a:gd name="T97" fmla="*/ 57 h 113"/>
                <a:gd name="T98" fmla="*/ 0 w 2278"/>
                <a:gd name="T99" fmla="*/ 57 h 113"/>
                <a:gd name="T100" fmla="*/ 0 w 2278"/>
                <a:gd name="T101" fmla="*/ 57 h 113"/>
                <a:gd name="T102" fmla="*/ 0 w 2278"/>
                <a:gd name="T103" fmla="*/ 57 h 113"/>
                <a:gd name="T104" fmla="*/ 0 w 2278"/>
                <a:gd name="T105" fmla="*/ 57 h 113"/>
                <a:gd name="T106" fmla="*/ 0 w 2278"/>
                <a:gd name="T107" fmla="*/ 56 h 113"/>
                <a:gd name="T108" fmla="*/ 0 w 2278"/>
                <a:gd name="T109" fmla="*/ 56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2278" h="113">
                  <a:moveTo>
                    <a:pt x="0" y="56"/>
                  </a:moveTo>
                  <a:lnTo>
                    <a:pt x="31" y="63"/>
                  </a:lnTo>
                  <a:lnTo>
                    <a:pt x="62" y="70"/>
                  </a:lnTo>
                  <a:lnTo>
                    <a:pt x="93" y="76"/>
                  </a:lnTo>
                  <a:lnTo>
                    <a:pt x="125" y="82"/>
                  </a:lnTo>
                  <a:lnTo>
                    <a:pt x="156" y="87"/>
                  </a:lnTo>
                  <a:lnTo>
                    <a:pt x="187" y="92"/>
                  </a:lnTo>
                  <a:lnTo>
                    <a:pt x="218" y="96"/>
                  </a:lnTo>
                  <a:lnTo>
                    <a:pt x="251" y="100"/>
                  </a:lnTo>
                  <a:lnTo>
                    <a:pt x="281" y="103"/>
                  </a:lnTo>
                  <a:lnTo>
                    <a:pt x="312" y="106"/>
                  </a:lnTo>
                  <a:lnTo>
                    <a:pt x="343" y="108"/>
                  </a:lnTo>
                  <a:lnTo>
                    <a:pt x="376" y="110"/>
                  </a:lnTo>
                  <a:lnTo>
                    <a:pt x="407" y="111"/>
                  </a:lnTo>
                  <a:lnTo>
                    <a:pt x="439" y="112"/>
                  </a:lnTo>
                  <a:lnTo>
                    <a:pt x="472" y="112"/>
                  </a:lnTo>
                  <a:lnTo>
                    <a:pt x="505" y="111"/>
                  </a:lnTo>
                  <a:lnTo>
                    <a:pt x="505" y="112"/>
                  </a:lnTo>
                  <a:lnTo>
                    <a:pt x="2277" y="112"/>
                  </a:lnTo>
                  <a:lnTo>
                    <a:pt x="2277" y="0"/>
                  </a:lnTo>
                  <a:lnTo>
                    <a:pt x="505" y="0"/>
                  </a:lnTo>
                  <a:lnTo>
                    <a:pt x="505" y="1"/>
                  </a:lnTo>
                  <a:lnTo>
                    <a:pt x="472" y="2"/>
                  </a:lnTo>
                  <a:lnTo>
                    <a:pt x="439" y="2"/>
                  </a:lnTo>
                  <a:lnTo>
                    <a:pt x="407" y="4"/>
                  </a:lnTo>
                  <a:lnTo>
                    <a:pt x="376" y="4"/>
                  </a:lnTo>
                  <a:lnTo>
                    <a:pt x="343" y="6"/>
                  </a:lnTo>
                  <a:lnTo>
                    <a:pt x="312" y="8"/>
                  </a:lnTo>
                  <a:lnTo>
                    <a:pt x="281" y="11"/>
                  </a:lnTo>
                  <a:lnTo>
                    <a:pt x="251" y="13"/>
                  </a:lnTo>
                  <a:lnTo>
                    <a:pt x="218" y="18"/>
                  </a:lnTo>
                  <a:lnTo>
                    <a:pt x="187" y="21"/>
                  </a:lnTo>
                  <a:lnTo>
                    <a:pt x="156" y="27"/>
                  </a:lnTo>
                  <a:lnTo>
                    <a:pt x="125" y="31"/>
                  </a:lnTo>
                  <a:lnTo>
                    <a:pt x="93" y="38"/>
                  </a:lnTo>
                  <a:lnTo>
                    <a:pt x="62" y="44"/>
                  </a:lnTo>
                  <a:lnTo>
                    <a:pt x="31" y="51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7"/>
                  </a:lnTo>
                  <a:lnTo>
                    <a:pt x="0" y="56"/>
                  </a:lnTo>
                  <a:lnTo>
                    <a:pt x="0" y="56"/>
                  </a:lnTo>
                </a:path>
              </a:pathLst>
            </a:custGeom>
            <a:gradFill rotWithShape="0">
              <a:gsLst>
                <a:gs pos="0">
                  <a:srgbClr val="000000"/>
                </a:gs>
                <a:gs pos="50000">
                  <a:srgbClr val="969696"/>
                </a:gs>
                <a:gs pos="100000">
                  <a:srgbClr val="000000"/>
                </a:gs>
              </a:gsLst>
              <a:lin ang="5400000" scaled="1"/>
            </a:gra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228925" name="Freeform 125">
              <a:extLst>
                <a:ext uri="{FF2B5EF4-FFF2-40B4-BE49-F238E27FC236}">
                  <a16:creationId xmlns:a16="http://schemas.microsoft.com/office/drawing/2014/main" id="{068C6E08-C391-61B6-3A91-486819A384C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20" y="2531"/>
              <a:ext cx="137" cy="97"/>
            </a:xfrm>
            <a:custGeom>
              <a:avLst/>
              <a:gdLst>
                <a:gd name="T0" fmla="*/ 224 w 225"/>
                <a:gd name="T1" fmla="*/ 20 h 158"/>
                <a:gd name="T2" fmla="*/ 224 w 225"/>
                <a:gd name="T3" fmla="*/ 157 h 158"/>
                <a:gd name="T4" fmla="*/ 67 w 225"/>
                <a:gd name="T5" fmla="*/ 137 h 158"/>
                <a:gd name="T6" fmla="*/ 0 w 225"/>
                <a:gd name="T7" fmla="*/ 117 h 158"/>
                <a:gd name="T8" fmla="*/ 22 w 225"/>
                <a:gd name="T9" fmla="*/ 59 h 158"/>
                <a:gd name="T10" fmla="*/ 22 w 225"/>
                <a:gd name="T11" fmla="*/ 0 h 158"/>
                <a:gd name="T12" fmla="*/ 89 w 225"/>
                <a:gd name="T13" fmla="*/ 0 h 158"/>
                <a:gd name="T14" fmla="*/ 156 w 225"/>
                <a:gd name="T15" fmla="*/ 0 h 158"/>
                <a:gd name="T16" fmla="*/ 224 w 225"/>
                <a:gd name="T17" fmla="*/ 20 h 158"/>
                <a:gd name="T18" fmla="*/ 224 w 225"/>
                <a:gd name="T19" fmla="*/ 20 h 15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25" h="158">
                  <a:moveTo>
                    <a:pt x="224" y="20"/>
                  </a:moveTo>
                  <a:lnTo>
                    <a:pt x="224" y="157"/>
                  </a:lnTo>
                  <a:lnTo>
                    <a:pt x="67" y="137"/>
                  </a:lnTo>
                  <a:lnTo>
                    <a:pt x="0" y="117"/>
                  </a:lnTo>
                  <a:lnTo>
                    <a:pt x="22" y="59"/>
                  </a:lnTo>
                  <a:lnTo>
                    <a:pt x="22" y="0"/>
                  </a:lnTo>
                  <a:lnTo>
                    <a:pt x="89" y="0"/>
                  </a:lnTo>
                  <a:lnTo>
                    <a:pt x="156" y="0"/>
                  </a:lnTo>
                  <a:lnTo>
                    <a:pt x="224" y="20"/>
                  </a:lnTo>
                  <a:lnTo>
                    <a:pt x="224" y="20"/>
                  </a:lnTo>
                </a:path>
              </a:pathLst>
            </a:custGeom>
            <a:gradFill rotWithShape="0">
              <a:gsLst>
                <a:gs pos="0">
                  <a:srgbClr val="E26200"/>
                </a:gs>
                <a:gs pos="100000">
                  <a:srgbClr val="FFEFCE"/>
                </a:gs>
              </a:gsLst>
              <a:lin ang="5400000" scaled="1"/>
            </a:gra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228926" name="Freeform 126">
              <a:extLst>
                <a:ext uri="{FF2B5EF4-FFF2-40B4-BE49-F238E27FC236}">
                  <a16:creationId xmlns:a16="http://schemas.microsoft.com/office/drawing/2014/main" id="{1976105D-4C18-B857-156D-B9E222041B9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20" y="2504"/>
              <a:ext cx="165" cy="165"/>
            </a:xfrm>
            <a:custGeom>
              <a:avLst/>
              <a:gdLst>
                <a:gd name="T0" fmla="*/ 0 w 269"/>
                <a:gd name="T1" fmla="*/ 23 h 270"/>
                <a:gd name="T2" fmla="*/ 268 w 269"/>
                <a:gd name="T3" fmla="*/ 269 h 270"/>
                <a:gd name="T4" fmla="*/ 268 w 269"/>
                <a:gd name="T5" fmla="*/ 224 h 270"/>
                <a:gd name="T6" fmla="*/ 267 w 269"/>
                <a:gd name="T7" fmla="*/ 222 h 270"/>
                <a:gd name="T8" fmla="*/ 264 w 269"/>
                <a:gd name="T9" fmla="*/ 219 h 270"/>
                <a:gd name="T10" fmla="*/ 262 w 269"/>
                <a:gd name="T11" fmla="*/ 216 h 270"/>
                <a:gd name="T12" fmla="*/ 260 w 269"/>
                <a:gd name="T13" fmla="*/ 212 h 270"/>
                <a:gd name="T14" fmla="*/ 258 w 269"/>
                <a:gd name="T15" fmla="*/ 210 h 270"/>
                <a:gd name="T16" fmla="*/ 254 w 269"/>
                <a:gd name="T17" fmla="*/ 208 h 270"/>
                <a:gd name="T18" fmla="*/ 251 w 269"/>
                <a:gd name="T19" fmla="*/ 206 h 270"/>
                <a:gd name="T20" fmla="*/ 248 w 269"/>
                <a:gd name="T21" fmla="*/ 203 h 270"/>
                <a:gd name="T22" fmla="*/ 246 w 269"/>
                <a:gd name="T23" fmla="*/ 202 h 270"/>
                <a:gd name="T24" fmla="*/ 111 w 269"/>
                <a:gd name="T25" fmla="*/ 157 h 270"/>
                <a:gd name="T26" fmla="*/ 101 w 269"/>
                <a:gd name="T27" fmla="*/ 156 h 270"/>
                <a:gd name="T28" fmla="*/ 95 w 269"/>
                <a:gd name="T29" fmla="*/ 150 h 270"/>
                <a:gd name="T30" fmla="*/ 90 w 269"/>
                <a:gd name="T31" fmla="*/ 144 h 270"/>
                <a:gd name="T32" fmla="*/ 89 w 269"/>
                <a:gd name="T33" fmla="*/ 135 h 270"/>
                <a:gd name="T34" fmla="*/ 90 w 269"/>
                <a:gd name="T35" fmla="*/ 128 h 270"/>
                <a:gd name="T36" fmla="*/ 95 w 269"/>
                <a:gd name="T37" fmla="*/ 120 h 270"/>
                <a:gd name="T38" fmla="*/ 101 w 269"/>
                <a:gd name="T39" fmla="*/ 115 h 270"/>
                <a:gd name="T40" fmla="*/ 111 w 269"/>
                <a:gd name="T41" fmla="*/ 112 h 270"/>
                <a:gd name="T42" fmla="*/ 201 w 269"/>
                <a:gd name="T43" fmla="*/ 90 h 270"/>
                <a:gd name="T44" fmla="*/ 203 w 269"/>
                <a:gd name="T45" fmla="*/ 89 h 270"/>
                <a:gd name="T46" fmla="*/ 207 w 269"/>
                <a:gd name="T47" fmla="*/ 89 h 270"/>
                <a:gd name="T48" fmla="*/ 211 w 269"/>
                <a:gd name="T49" fmla="*/ 89 h 270"/>
                <a:gd name="T50" fmla="*/ 215 w 269"/>
                <a:gd name="T51" fmla="*/ 85 h 270"/>
                <a:gd name="T52" fmla="*/ 216 w 269"/>
                <a:gd name="T53" fmla="*/ 82 h 270"/>
                <a:gd name="T54" fmla="*/ 219 w 269"/>
                <a:gd name="T55" fmla="*/ 79 h 270"/>
                <a:gd name="T56" fmla="*/ 220 w 269"/>
                <a:gd name="T57" fmla="*/ 75 h 270"/>
                <a:gd name="T58" fmla="*/ 221 w 269"/>
                <a:gd name="T59" fmla="*/ 71 h 270"/>
                <a:gd name="T60" fmla="*/ 224 w 269"/>
                <a:gd name="T61" fmla="*/ 67 h 270"/>
                <a:gd name="T62" fmla="*/ 223 w 269"/>
                <a:gd name="T63" fmla="*/ 44 h 270"/>
                <a:gd name="T64" fmla="*/ 222 w 269"/>
                <a:gd name="T65" fmla="*/ 41 h 270"/>
                <a:gd name="T66" fmla="*/ 221 w 269"/>
                <a:gd name="T67" fmla="*/ 37 h 270"/>
                <a:gd name="T68" fmla="*/ 218 w 269"/>
                <a:gd name="T69" fmla="*/ 33 h 270"/>
                <a:gd name="T70" fmla="*/ 216 w 269"/>
                <a:gd name="T71" fmla="*/ 30 h 270"/>
                <a:gd name="T72" fmla="*/ 213 w 269"/>
                <a:gd name="T73" fmla="*/ 28 h 270"/>
                <a:gd name="T74" fmla="*/ 210 w 269"/>
                <a:gd name="T75" fmla="*/ 25 h 270"/>
                <a:gd name="T76" fmla="*/ 205 w 269"/>
                <a:gd name="T77" fmla="*/ 24 h 270"/>
                <a:gd name="T78" fmla="*/ 202 w 269"/>
                <a:gd name="T79" fmla="*/ 23 h 270"/>
                <a:gd name="T80" fmla="*/ 67 w 269"/>
                <a:gd name="T81" fmla="*/ 0 h 270"/>
                <a:gd name="T82" fmla="*/ 0 w 269"/>
                <a:gd name="T83" fmla="*/ 1 h 27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</a:cxnLst>
              <a:rect l="0" t="0" r="r" b="b"/>
              <a:pathLst>
                <a:path w="269" h="270">
                  <a:moveTo>
                    <a:pt x="0" y="1"/>
                  </a:moveTo>
                  <a:lnTo>
                    <a:pt x="0" y="23"/>
                  </a:lnTo>
                  <a:lnTo>
                    <a:pt x="44" y="225"/>
                  </a:lnTo>
                  <a:lnTo>
                    <a:pt x="268" y="269"/>
                  </a:lnTo>
                  <a:lnTo>
                    <a:pt x="268" y="269"/>
                  </a:lnTo>
                  <a:lnTo>
                    <a:pt x="268" y="224"/>
                  </a:lnTo>
                  <a:lnTo>
                    <a:pt x="268" y="224"/>
                  </a:lnTo>
                  <a:lnTo>
                    <a:pt x="267" y="222"/>
                  </a:lnTo>
                  <a:lnTo>
                    <a:pt x="266" y="220"/>
                  </a:lnTo>
                  <a:lnTo>
                    <a:pt x="264" y="219"/>
                  </a:lnTo>
                  <a:lnTo>
                    <a:pt x="264" y="217"/>
                  </a:lnTo>
                  <a:lnTo>
                    <a:pt x="262" y="216"/>
                  </a:lnTo>
                  <a:lnTo>
                    <a:pt x="262" y="214"/>
                  </a:lnTo>
                  <a:lnTo>
                    <a:pt x="260" y="212"/>
                  </a:lnTo>
                  <a:lnTo>
                    <a:pt x="260" y="210"/>
                  </a:lnTo>
                  <a:lnTo>
                    <a:pt x="258" y="210"/>
                  </a:lnTo>
                  <a:lnTo>
                    <a:pt x="256" y="208"/>
                  </a:lnTo>
                  <a:lnTo>
                    <a:pt x="254" y="208"/>
                  </a:lnTo>
                  <a:lnTo>
                    <a:pt x="253" y="206"/>
                  </a:lnTo>
                  <a:lnTo>
                    <a:pt x="251" y="206"/>
                  </a:lnTo>
                  <a:lnTo>
                    <a:pt x="250" y="204"/>
                  </a:lnTo>
                  <a:lnTo>
                    <a:pt x="248" y="203"/>
                  </a:lnTo>
                  <a:lnTo>
                    <a:pt x="246" y="202"/>
                  </a:lnTo>
                  <a:lnTo>
                    <a:pt x="246" y="202"/>
                  </a:lnTo>
                  <a:lnTo>
                    <a:pt x="111" y="157"/>
                  </a:lnTo>
                  <a:lnTo>
                    <a:pt x="111" y="157"/>
                  </a:lnTo>
                  <a:lnTo>
                    <a:pt x="106" y="157"/>
                  </a:lnTo>
                  <a:lnTo>
                    <a:pt x="101" y="156"/>
                  </a:lnTo>
                  <a:lnTo>
                    <a:pt x="97" y="154"/>
                  </a:lnTo>
                  <a:lnTo>
                    <a:pt x="95" y="150"/>
                  </a:lnTo>
                  <a:lnTo>
                    <a:pt x="92" y="147"/>
                  </a:lnTo>
                  <a:lnTo>
                    <a:pt x="90" y="144"/>
                  </a:lnTo>
                  <a:lnTo>
                    <a:pt x="89" y="140"/>
                  </a:lnTo>
                  <a:lnTo>
                    <a:pt x="89" y="135"/>
                  </a:lnTo>
                  <a:lnTo>
                    <a:pt x="89" y="132"/>
                  </a:lnTo>
                  <a:lnTo>
                    <a:pt x="90" y="128"/>
                  </a:lnTo>
                  <a:lnTo>
                    <a:pt x="92" y="124"/>
                  </a:lnTo>
                  <a:lnTo>
                    <a:pt x="95" y="120"/>
                  </a:lnTo>
                  <a:lnTo>
                    <a:pt x="97" y="118"/>
                  </a:lnTo>
                  <a:lnTo>
                    <a:pt x="101" y="115"/>
                  </a:lnTo>
                  <a:lnTo>
                    <a:pt x="106" y="113"/>
                  </a:lnTo>
                  <a:lnTo>
                    <a:pt x="111" y="112"/>
                  </a:lnTo>
                  <a:lnTo>
                    <a:pt x="111" y="112"/>
                  </a:lnTo>
                  <a:lnTo>
                    <a:pt x="201" y="90"/>
                  </a:lnTo>
                  <a:lnTo>
                    <a:pt x="202" y="89"/>
                  </a:lnTo>
                  <a:lnTo>
                    <a:pt x="203" y="89"/>
                  </a:lnTo>
                  <a:lnTo>
                    <a:pt x="205" y="89"/>
                  </a:lnTo>
                  <a:lnTo>
                    <a:pt x="207" y="89"/>
                  </a:lnTo>
                  <a:lnTo>
                    <a:pt x="210" y="89"/>
                  </a:lnTo>
                  <a:lnTo>
                    <a:pt x="211" y="89"/>
                  </a:lnTo>
                  <a:lnTo>
                    <a:pt x="213" y="87"/>
                  </a:lnTo>
                  <a:lnTo>
                    <a:pt x="215" y="85"/>
                  </a:lnTo>
                  <a:lnTo>
                    <a:pt x="216" y="83"/>
                  </a:lnTo>
                  <a:lnTo>
                    <a:pt x="216" y="82"/>
                  </a:lnTo>
                  <a:lnTo>
                    <a:pt x="218" y="81"/>
                  </a:lnTo>
                  <a:lnTo>
                    <a:pt x="219" y="79"/>
                  </a:lnTo>
                  <a:lnTo>
                    <a:pt x="220" y="77"/>
                  </a:lnTo>
                  <a:lnTo>
                    <a:pt x="220" y="75"/>
                  </a:lnTo>
                  <a:lnTo>
                    <a:pt x="221" y="73"/>
                  </a:lnTo>
                  <a:lnTo>
                    <a:pt x="221" y="71"/>
                  </a:lnTo>
                  <a:lnTo>
                    <a:pt x="222" y="68"/>
                  </a:lnTo>
                  <a:lnTo>
                    <a:pt x="224" y="67"/>
                  </a:lnTo>
                  <a:lnTo>
                    <a:pt x="224" y="45"/>
                  </a:lnTo>
                  <a:lnTo>
                    <a:pt x="223" y="44"/>
                  </a:lnTo>
                  <a:lnTo>
                    <a:pt x="222" y="42"/>
                  </a:lnTo>
                  <a:lnTo>
                    <a:pt x="222" y="41"/>
                  </a:lnTo>
                  <a:lnTo>
                    <a:pt x="221" y="39"/>
                  </a:lnTo>
                  <a:lnTo>
                    <a:pt x="221" y="37"/>
                  </a:lnTo>
                  <a:lnTo>
                    <a:pt x="219" y="35"/>
                  </a:lnTo>
                  <a:lnTo>
                    <a:pt x="218" y="33"/>
                  </a:lnTo>
                  <a:lnTo>
                    <a:pt x="216" y="31"/>
                  </a:lnTo>
                  <a:lnTo>
                    <a:pt x="216" y="30"/>
                  </a:lnTo>
                  <a:lnTo>
                    <a:pt x="215" y="30"/>
                  </a:lnTo>
                  <a:lnTo>
                    <a:pt x="213" y="28"/>
                  </a:lnTo>
                  <a:lnTo>
                    <a:pt x="211" y="27"/>
                  </a:lnTo>
                  <a:lnTo>
                    <a:pt x="210" y="25"/>
                  </a:lnTo>
                  <a:lnTo>
                    <a:pt x="207" y="25"/>
                  </a:lnTo>
                  <a:lnTo>
                    <a:pt x="205" y="24"/>
                  </a:lnTo>
                  <a:lnTo>
                    <a:pt x="203" y="24"/>
                  </a:lnTo>
                  <a:lnTo>
                    <a:pt x="202" y="23"/>
                  </a:lnTo>
                  <a:lnTo>
                    <a:pt x="201" y="23"/>
                  </a:lnTo>
                  <a:lnTo>
                    <a:pt x="67" y="0"/>
                  </a:lnTo>
                  <a:lnTo>
                    <a:pt x="0" y="0"/>
                  </a:lnTo>
                  <a:lnTo>
                    <a:pt x="0" y="1"/>
                  </a:lnTo>
                  <a:lnTo>
                    <a:pt x="0" y="1"/>
                  </a:lnTo>
                </a:path>
              </a:pathLst>
            </a:custGeom>
            <a:solidFill>
              <a:srgbClr val="FFEFCE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228927" name="Freeform 127">
              <a:extLst>
                <a:ext uri="{FF2B5EF4-FFF2-40B4-BE49-F238E27FC236}">
                  <a16:creationId xmlns:a16="http://schemas.microsoft.com/office/drawing/2014/main" id="{0B326676-A64D-1F27-4F6E-1F1ED4F18587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855" y="2490"/>
              <a:ext cx="55" cy="28"/>
            </a:xfrm>
            <a:custGeom>
              <a:avLst/>
              <a:gdLst>
                <a:gd name="T0" fmla="*/ 90 w 91"/>
                <a:gd name="T1" fmla="*/ 45 h 46"/>
                <a:gd name="T2" fmla="*/ 0 w 91"/>
                <a:gd name="T3" fmla="*/ 45 h 46"/>
                <a:gd name="T4" fmla="*/ 0 w 91"/>
                <a:gd name="T5" fmla="*/ 22 h 46"/>
                <a:gd name="T6" fmla="*/ 22 w 91"/>
                <a:gd name="T7" fmla="*/ 0 h 46"/>
                <a:gd name="T8" fmla="*/ 90 w 91"/>
                <a:gd name="T9" fmla="*/ 0 h 46"/>
                <a:gd name="T10" fmla="*/ 90 w 91"/>
                <a:gd name="T11" fmla="*/ 45 h 46"/>
                <a:gd name="T12" fmla="*/ 90 w 91"/>
                <a:gd name="T13" fmla="*/ 45 h 4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91" h="46">
                  <a:moveTo>
                    <a:pt x="90" y="45"/>
                  </a:moveTo>
                  <a:lnTo>
                    <a:pt x="0" y="45"/>
                  </a:lnTo>
                  <a:lnTo>
                    <a:pt x="0" y="22"/>
                  </a:lnTo>
                  <a:lnTo>
                    <a:pt x="22" y="0"/>
                  </a:lnTo>
                  <a:lnTo>
                    <a:pt x="90" y="0"/>
                  </a:lnTo>
                  <a:lnTo>
                    <a:pt x="90" y="45"/>
                  </a:lnTo>
                  <a:lnTo>
                    <a:pt x="90" y="45"/>
                  </a:lnTo>
                </a:path>
              </a:pathLst>
            </a:custGeom>
            <a:solidFill>
              <a:srgbClr val="FFFFFF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228928" name="Freeform 128">
              <a:extLst>
                <a:ext uri="{FF2B5EF4-FFF2-40B4-BE49-F238E27FC236}">
                  <a16:creationId xmlns:a16="http://schemas.microsoft.com/office/drawing/2014/main" id="{D6D2F265-927C-E63E-9892-54FB8414437F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720" y="2787"/>
              <a:ext cx="137" cy="97"/>
            </a:xfrm>
            <a:custGeom>
              <a:avLst/>
              <a:gdLst>
                <a:gd name="T0" fmla="*/ 224 w 225"/>
                <a:gd name="T1" fmla="*/ 137 h 157"/>
                <a:gd name="T2" fmla="*/ 224 w 225"/>
                <a:gd name="T3" fmla="*/ 0 h 157"/>
                <a:gd name="T4" fmla="*/ 67 w 225"/>
                <a:gd name="T5" fmla="*/ 20 h 157"/>
                <a:gd name="T6" fmla="*/ 0 w 225"/>
                <a:gd name="T7" fmla="*/ 40 h 157"/>
                <a:gd name="T8" fmla="*/ 22 w 225"/>
                <a:gd name="T9" fmla="*/ 98 h 157"/>
                <a:gd name="T10" fmla="*/ 22 w 225"/>
                <a:gd name="T11" fmla="*/ 156 h 157"/>
                <a:gd name="T12" fmla="*/ 89 w 225"/>
                <a:gd name="T13" fmla="*/ 156 h 157"/>
                <a:gd name="T14" fmla="*/ 156 w 225"/>
                <a:gd name="T15" fmla="*/ 156 h 157"/>
                <a:gd name="T16" fmla="*/ 224 w 225"/>
                <a:gd name="T17" fmla="*/ 137 h 157"/>
                <a:gd name="T18" fmla="*/ 224 w 225"/>
                <a:gd name="T19" fmla="*/ 137 h 157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25" h="157">
                  <a:moveTo>
                    <a:pt x="224" y="137"/>
                  </a:moveTo>
                  <a:lnTo>
                    <a:pt x="224" y="0"/>
                  </a:lnTo>
                  <a:lnTo>
                    <a:pt x="67" y="20"/>
                  </a:lnTo>
                  <a:lnTo>
                    <a:pt x="0" y="40"/>
                  </a:lnTo>
                  <a:lnTo>
                    <a:pt x="22" y="98"/>
                  </a:lnTo>
                  <a:lnTo>
                    <a:pt x="22" y="156"/>
                  </a:lnTo>
                  <a:lnTo>
                    <a:pt x="89" y="156"/>
                  </a:lnTo>
                  <a:lnTo>
                    <a:pt x="156" y="156"/>
                  </a:lnTo>
                  <a:lnTo>
                    <a:pt x="224" y="137"/>
                  </a:lnTo>
                  <a:lnTo>
                    <a:pt x="224" y="137"/>
                  </a:lnTo>
                </a:path>
              </a:pathLst>
            </a:custGeom>
            <a:gradFill rotWithShape="0">
              <a:gsLst>
                <a:gs pos="0">
                  <a:srgbClr val="E26200"/>
                </a:gs>
                <a:gs pos="100000">
                  <a:srgbClr val="FFEFCE"/>
                </a:gs>
              </a:gsLst>
              <a:lin ang="5400000" scaled="1"/>
            </a:gra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228929" name="Freeform 129">
              <a:extLst>
                <a:ext uri="{FF2B5EF4-FFF2-40B4-BE49-F238E27FC236}">
                  <a16:creationId xmlns:a16="http://schemas.microsoft.com/office/drawing/2014/main" id="{B711F084-1006-B46C-6FCA-BC3C4ABB30C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80" y="2591"/>
              <a:ext cx="273" cy="78"/>
            </a:xfrm>
            <a:custGeom>
              <a:avLst/>
              <a:gdLst>
                <a:gd name="T0" fmla="*/ 0 w 446"/>
                <a:gd name="T1" fmla="*/ 112 h 113"/>
                <a:gd name="T2" fmla="*/ 223 w 446"/>
                <a:gd name="T3" fmla="*/ 0 h 113"/>
                <a:gd name="T4" fmla="*/ 445 w 446"/>
                <a:gd name="T5" fmla="*/ 0 h 113"/>
                <a:gd name="T6" fmla="*/ 445 w 446"/>
                <a:gd name="T7" fmla="*/ 56 h 113"/>
                <a:gd name="T8" fmla="*/ 445 w 446"/>
                <a:gd name="T9" fmla="*/ 112 h 113"/>
                <a:gd name="T10" fmla="*/ 0 w 446"/>
                <a:gd name="T11" fmla="*/ 112 h 113"/>
                <a:gd name="T12" fmla="*/ 0 w 446"/>
                <a:gd name="T13" fmla="*/ 112 h 113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46" h="113">
                  <a:moveTo>
                    <a:pt x="0" y="112"/>
                  </a:moveTo>
                  <a:lnTo>
                    <a:pt x="223" y="0"/>
                  </a:lnTo>
                  <a:lnTo>
                    <a:pt x="445" y="0"/>
                  </a:lnTo>
                  <a:lnTo>
                    <a:pt x="445" y="56"/>
                  </a:lnTo>
                  <a:lnTo>
                    <a:pt x="445" y="112"/>
                  </a:lnTo>
                  <a:lnTo>
                    <a:pt x="0" y="112"/>
                  </a:lnTo>
                  <a:lnTo>
                    <a:pt x="0" y="112"/>
                  </a:lnTo>
                </a:path>
              </a:pathLst>
            </a:custGeom>
            <a:solidFill>
              <a:srgbClr val="80808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228930" name="Freeform 130">
              <a:extLst>
                <a:ext uri="{FF2B5EF4-FFF2-40B4-BE49-F238E27FC236}">
                  <a16:creationId xmlns:a16="http://schemas.microsoft.com/office/drawing/2014/main" id="{8314D64B-F04F-FA7B-D10F-48DF43DDFFA5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80" y="2747"/>
              <a:ext cx="273" cy="77"/>
            </a:xfrm>
            <a:custGeom>
              <a:avLst/>
              <a:gdLst>
                <a:gd name="T0" fmla="*/ 0 w 446"/>
                <a:gd name="T1" fmla="*/ 0 h 112"/>
                <a:gd name="T2" fmla="*/ 223 w 446"/>
                <a:gd name="T3" fmla="*/ 111 h 112"/>
                <a:gd name="T4" fmla="*/ 445 w 446"/>
                <a:gd name="T5" fmla="*/ 111 h 112"/>
                <a:gd name="T6" fmla="*/ 445 w 446"/>
                <a:gd name="T7" fmla="*/ 56 h 112"/>
                <a:gd name="T8" fmla="*/ 445 w 446"/>
                <a:gd name="T9" fmla="*/ 0 h 112"/>
                <a:gd name="T10" fmla="*/ 0 w 446"/>
                <a:gd name="T11" fmla="*/ 0 h 112"/>
                <a:gd name="T12" fmla="*/ 0 w 446"/>
                <a:gd name="T13" fmla="*/ 0 h 11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446" h="112">
                  <a:moveTo>
                    <a:pt x="0" y="0"/>
                  </a:moveTo>
                  <a:lnTo>
                    <a:pt x="223" y="111"/>
                  </a:lnTo>
                  <a:lnTo>
                    <a:pt x="445" y="111"/>
                  </a:lnTo>
                  <a:lnTo>
                    <a:pt x="445" y="56"/>
                  </a:lnTo>
                  <a:lnTo>
                    <a:pt x="445" y="0"/>
                  </a:lnTo>
                  <a:lnTo>
                    <a:pt x="0" y="0"/>
                  </a:lnTo>
                  <a:lnTo>
                    <a:pt x="0" y="0"/>
                  </a:lnTo>
                </a:path>
              </a:pathLst>
            </a:custGeom>
            <a:solidFill>
              <a:srgbClr val="80808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228931" name="AutoShape 131">
              <a:extLst>
                <a:ext uri="{FF2B5EF4-FFF2-40B4-BE49-F238E27FC236}">
                  <a16:creationId xmlns:a16="http://schemas.microsoft.com/office/drawing/2014/main" id="{61E5DAD2-0FF0-8BE9-A869-2B423BEBAC37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5400000">
              <a:off x="368" y="2634"/>
              <a:ext cx="40" cy="104"/>
            </a:xfrm>
            <a:custGeom>
              <a:avLst/>
              <a:gdLst>
                <a:gd name="G0" fmla="+- 8441 0 0"/>
                <a:gd name="G1" fmla="+- 21600 0 8441"/>
                <a:gd name="G2" fmla="*/ 8441 1 2"/>
                <a:gd name="G3" fmla="+- 21600 0 G2"/>
                <a:gd name="G4" fmla="+/ 8441 21600 2"/>
                <a:gd name="G5" fmla="+/ G1 0 2"/>
                <a:gd name="G6" fmla="*/ 21600 21600 8441"/>
                <a:gd name="G7" fmla="*/ G6 1 2"/>
                <a:gd name="G8" fmla="+- 21600 0 G7"/>
                <a:gd name="G9" fmla="*/ 21600 1 2"/>
                <a:gd name="G10" fmla="+- 8441 0 G9"/>
                <a:gd name="G11" fmla="?: G10 G8 0"/>
                <a:gd name="G12" fmla="?: G10 G7 21600"/>
                <a:gd name="T0" fmla="*/ 17379 w 21600"/>
                <a:gd name="T1" fmla="*/ 10800 h 21600"/>
                <a:gd name="T2" fmla="*/ 10800 w 21600"/>
                <a:gd name="T3" fmla="*/ 21600 h 21600"/>
                <a:gd name="T4" fmla="*/ 4221 w 21600"/>
                <a:gd name="T5" fmla="*/ 10800 h 21600"/>
                <a:gd name="T6" fmla="*/ 10800 w 21600"/>
                <a:gd name="T7" fmla="*/ 0 h 21600"/>
                <a:gd name="T8" fmla="*/ 6021 w 21600"/>
                <a:gd name="T9" fmla="*/ 6021 h 21600"/>
                <a:gd name="T10" fmla="*/ 15579 w 21600"/>
                <a:gd name="T11" fmla="*/ 15579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8441" y="21600"/>
                  </a:lnTo>
                  <a:lnTo>
                    <a:pt x="13159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00"/>
                </a:gs>
                <a:gs pos="50000">
                  <a:srgbClr val="969696"/>
                </a:gs>
                <a:gs pos="100000">
                  <a:srgbClr val="000000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32" name="Freeform 132">
              <a:extLst>
                <a:ext uri="{FF2B5EF4-FFF2-40B4-BE49-F238E27FC236}">
                  <a16:creationId xmlns:a16="http://schemas.microsoft.com/office/drawing/2014/main" id="{4C969AFA-2370-4AC6-2F13-FD7965CE40D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1880" y="2666"/>
              <a:ext cx="273" cy="14"/>
            </a:xfrm>
            <a:custGeom>
              <a:avLst/>
              <a:gdLst>
                <a:gd name="T0" fmla="*/ 0 w 672"/>
                <a:gd name="T1" fmla="*/ 0 h 96"/>
                <a:gd name="T2" fmla="*/ 672 w 672"/>
                <a:gd name="T3" fmla="*/ 0 h 96"/>
                <a:gd name="T4" fmla="*/ 672 w 672"/>
                <a:gd name="T5" fmla="*/ 96 h 96"/>
                <a:gd name="T6" fmla="*/ 192 w 672"/>
                <a:gd name="T7" fmla="*/ 96 h 96"/>
                <a:gd name="T8" fmla="*/ 0 w 672"/>
                <a:gd name="T9" fmla="*/ 0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2" h="96">
                  <a:moveTo>
                    <a:pt x="0" y="0"/>
                  </a:moveTo>
                  <a:lnTo>
                    <a:pt x="672" y="0"/>
                  </a:lnTo>
                  <a:lnTo>
                    <a:pt x="672" y="96"/>
                  </a:lnTo>
                  <a:lnTo>
                    <a:pt x="192" y="9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808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33" name="Freeform 133">
              <a:extLst>
                <a:ext uri="{FF2B5EF4-FFF2-40B4-BE49-F238E27FC236}">
                  <a16:creationId xmlns:a16="http://schemas.microsoft.com/office/drawing/2014/main" id="{71E0CCF3-FF30-F04A-B2C8-6FBAE85BAA73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1880" y="2734"/>
              <a:ext cx="273" cy="13"/>
            </a:xfrm>
            <a:custGeom>
              <a:avLst/>
              <a:gdLst>
                <a:gd name="T0" fmla="*/ 0 w 672"/>
                <a:gd name="T1" fmla="*/ 0 h 96"/>
                <a:gd name="T2" fmla="*/ 672 w 672"/>
                <a:gd name="T3" fmla="*/ 0 h 96"/>
                <a:gd name="T4" fmla="*/ 672 w 672"/>
                <a:gd name="T5" fmla="*/ 96 h 96"/>
                <a:gd name="T6" fmla="*/ 192 w 672"/>
                <a:gd name="T7" fmla="*/ 96 h 96"/>
                <a:gd name="T8" fmla="*/ 0 w 672"/>
                <a:gd name="T9" fmla="*/ 0 h 96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672" h="96">
                  <a:moveTo>
                    <a:pt x="0" y="0"/>
                  </a:moveTo>
                  <a:lnTo>
                    <a:pt x="672" y="0"/>
                  </a:lnTo>
                  <a:lnTo>
                    <a:pt x="672" y="96"/>
                  </a:lnTo>
                  <a:lnTo>
                    <a:pt x="192" y="96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808080"/>
            </a:solidFill>
            <a:ln w="6350" cap="flat" cmpd="sng">
              <a:solidFill>
                <a:srgbClr val="000000"/>
              </a:solidFill>
              <a:prstDash val="solid"/>
              <a:round/>
              <a:headEnd type="none" w="med" len="med"/>
              <a:tailEnd type="none" w="med" len="med"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34" name="Rectangle 134">
              <a:extLst>
                <a:ext uri="{FF2B5EF4-FFF2-40B4-BE49-F238E27FC236}">
                  <a16:creationId xmlns:a16="http://schemas.microsoft.com/office/drawing/2014/main" id="{6099089E-0D7A-8678-4929-97D05356B59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2016" y="2680"/>
              <a:ext cx="136" cy="54"/>
            </a:xfrm>
            <a:prstGeom prst="rect">
              <a:avLst/>
            </a:prstGeom>
            <a:solidFill>
              <a:srgbClr val="FF9900"/>
            </a:soli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35" name="Rectangle 135">
              <a:extLst>
                <a:ext uri="{FF2B5EF4-FFF2-40B4-BE49-F238E27FC236}">
                  <a16:creationId xmlns:a16="http://schemas.microsoft.com/office/drawing/2014/main" id="{FD767202-4FEC-B2E2-575D-E3221D79E8A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718" y="2475"/>
              <a:ext cx="39" cy="423"/>
            </a:xfrm>
            <a:prstGeom prst="rect">
              <a:avLst/>
            </a:prstGeom>
            <a:gradFill rotWithShape="0">
              <a:gsLst>
                <a:gs pos="0">
                  <a:srgbClr val="CC0000"/>
                </a:gs>
                <a:gs pos="50000">
                  <a:srgbClr val="FF9933"/>
                </a:gs>
                <a:gs pos="100000">
                  <a:srgbClr val="CC0000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36" name="AutoShape 136">
              <a:extLst>
                <a:ext uri="{FF2B5EF4-FFF2-40B4-BE49-F238E27FC236}">
                  <a16:creationId xmlns:a16="http://schemas.microsoft.com/office/drawing/2014/main" id="{9C63B7DB-E655-F334-2AF8-3F2CB80BA1AA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795" y="2514"/>
              <a:ext cx="384" cy="345"/>
            </a:xfrm>
            <a:prstGeom prst="roundRect">
              <a:avLst>
                <a:gd name="adj" fmla="val 11111"/>
              </a:avLst>
            </a:prstGeom>
            <a:gradFill rotWithShape="0">
              <a:gsLst>
                <a:gs pos="0">
                  <a:srgbClr val="CC0000"/>
                </a:gs>
                <a:gs pos="50000">
                  <a:srgbClr val="FF9933"/>
                </a:gs>
                <a:gs pos="100000">
                  <a:srgbClr val="CC0000"/>
                </a:gs>
              </a:gsLst>
              <a:lin ang="5400000" scaled="1"/>
            </a:gradFill>
            <a:ln w="63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37" name="AutoShape 137">
              <a:extLst>
                <a:ext uri="{FF2B5EF4-FFF2-40B4-BE49-F238E27FC236}">
                  <a16:creationId xmlns:a16="http://schemas.microsoft.com/office/drawing/2014/main" id="{F2FF65A3-1B8E-D756-5E1C-F15548B9BC8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-5400000">
              <a:off x="1622" y="2610"/>
              <a:ext cx="423" cy="153"/>
            </a:xfrm>
            <a:custGeom>
              <a:avLst/>
              <a:gdLst>
                <a:gd name="G0" fmla="+- 1963 0 0"/>
                <a:gd name="G1" fmla="+- 21600 0 1963"/>
                <a:gd name="G2" fmla="*/ 1963 1 2"/>
                <a:gd name="G3" fmla="+- 21600 0 G2"/>
                <a:gd name="G4" fmla="+/ 1963 21600 2"/>
                <a:gd name="G5" fmla="+/ G1 0 2"/>
                <a:gd name="G6" fmla="*/ 21600 21600 1963"/>
                <a:gd name="G7" fmla="*/ G6 1 2"/>
                <a:gd name="G8" fmla="+- 21600 0 G7"/>
                <a:gd name="G9" fmla="*/ 21600 1 2"/>
                <a:gd name="G10" fmla="+- 1963 0 G9"/>
                <a:gd name="G11" fmla="?: G10 G8 0"/>
                <a:gd name="G12" fmla="?: G10 G7 21600"/>
                <a:gd name="T0" fmla="*/ 20618 w 21600"/>
                <a:gd name="T1" fmla="*/ 10800 h 21600"/>
                <a:gd name="T2" fmla="*/ 10800 w 21600"/>
                <a:gd name="T3" fmla="*/ 21600 h 21600"/>
                <a:gd name="T4" fmla="*/ 982 w 21600"/>
                <a:gd name="T5" fmla="*/ 10800 h 21600"/>
                <a:gd name="T6" fmla="*/ 10800 w 21600"/>
                <a:gd name="T7" fmla="*/ 0 h 21600"/>
                <a:gd name="T8" fmla="*/ 2782 w 21600"/>
                <a:gd name="T9" fmla="*/ 2782 h 21600"/>
                <a:gd name="T10" fmla="*/ 18818 w 21600"/>
                <a:gd name="T11" fmla="*/ 18818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1963" y="21600"/>
                  </a:lnTo>
                  <a:lnTo>
                    <a:pt x="19637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CC0000"/>
                </a:gs>
                <a:gs pos="50000">
                  <a:srgbClr val="FF9933"/>
                </a:gs>
                <a:gs pos="100000">
                  <a:srgbClr val="CC0000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38" name="Rectangle 138">
              <a:extLst>
                <a:ext uri="{FF2B5EF4-FFF2-40B4-BE49-F238E27FC236}">
                  <a16:creationId xmlns:a16="http://schemas.microsoft.com/office/drawing/2014/main" id="{29B1557D-D35C-E500-AA51-64A9A8E24D79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565" y="2475"/>
              <a:ext cx="38" cy="423"/>
            </a:xfrm>
            <a:prstGeom prst="rect">
              <a:avLst/>
            </a:prstGeom>
            <a:gradFill rotWithShape="0">
              <a:gsLst>
                <a:gs pos="0">
                  <a:srgbClr val="000000"/>
                </a:gs>
                <a:gs pos="50000">
                  <a:srgbClr val="969696"/>
                </a:gs>
                <a:gs pos="100000">
                  <a:srgbClr val="000000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39" name="Rectangle 139">
              <a:extLst>
                <a:ext uri="{FF2B5EF4-FFF2-40B4-BE49-F238E27FC236}">
                  <a16:creationId xmlns:a16="http://schemas.microsoft.com/office/drawing/2014/main" id="{FCEF8FA5-DBEA-95D6-78AE-125AC5BD6B16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1641" y="2456"/>
              <a:ext cx="77" cy="461"/>
            </a:xfrm>
            <a:prstGeom prst="rect">
              <a:avLst/>
            </a:prstGeom>
            <a:gradFill rotWithShape="0">
              <a:gsLst>
                <a:gs pos="0">
                  <a:srgbClr val="C0C0C0"/>
                </a:gs>
                <a:gs pos="50000">
                  <a:schemeClr val="tx1"/>
                </a:gs>
                <a:gs pos="100000">
                  <a:srgbClr val="C0C0C0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grpSp>
          <p:nvGrpSpPr>
            <p:cNvPr id="1228940" name="Group 140">
              <a:extLst>
                <a:ext uri="{FF2B5EF4-FFF2-40B4-BE49-F238E27FC236}">
                  <a16:creationId xmlns:a16="http://schemas.microsoft.com/office/drawing/2014/main" id="{9953FD8D-D8C9-5CEE-4857-0B351D5993F7}"/>
                </a:ext>
              </a:extLst>
            </p:cNvPr>
            <p:cNvGrpSpPr>
              <a:grpSpLocks noChangeAspect="1"/>
            </p:cNvGrpSpPr>
            <p:nvPr/>
          </p:nvGrpSpPr>
          <p:grpSpPr bwMode="auto">
            <a:xfrm>
              <a:off x="835" y="2474"/>
              <a:ext cx="77" cy="422"/>
              <a:chOff x="2016" y="2448"/>
              <a:chExt cx="144" cy="576"/>
            </a:xfrm>
          </p:grpSpPr>
          <p:sp>
            <p:nvSpPr>
              <p:cNvPr id="1228941" name="Rectangle 141">
                <a:extLst>
                  <a:ext uri="{FF2B5EF4-FFF2-40B4-BE49-F238E27FC236}">
                    <a16:creationId xmlns:a16="http://schemas.microsoft.com/office/drawing/2014/main" id="{A1DC34D5-BEA0-01D2-0F31-EF3B4302C957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>
                <a:off x="2064" y="2448"/>
                <a:ext cx="96" cy="576"/>
              </a:xfrm>
              <a:prstGeom prst="rect">
                <a:avLst/>
              </a:prstGeom>
              <a:gradFill rotWithShape="0">
                <a:gsLst>
                  <a:gs pos="0">
                    <a:srgbClr val="C0C0C0"/>
                  </a:gs>
                  <a:gs pos="50000">
                    <a:schemeClr val="tx1"/>
                  </a:gs>
                  <a:gs pos="100000">
                    <a:srgbClr val="C0C0C0"/>
                  </a:gs>
                </a:gsLst>
                <a:lin ang="5400000" scaled="1"/>
              </a:gra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  <p:sp>
            <p:nvSpPr>
              <p:cNvPr id="1228942" name="AutoShape 142">
                <a:extLst>
                  <a:ext uri="{FF2B5EF4-FFF2-40B4-BE49-F238E27FC236}">
                    <a16:creationId xmlns:a16="http://schemas.microsoft.com/office/drawing/2014/main" id="{4AFB2B2D-6DFD-A78E-E584-9AEC22D2A903}"/>
                  </a:ext>
                </a:extLst>
              </p:cNvPr>
              <p:cNvSpPr>
                <a:spLocks noChangeAspect="1" noChangeArrowheads="1"/>
              </p:cNvSpPr>
              <p:nvPr/>
            </p:nvSpPr>
            <p:spPr bwMode="auto">
              <a:xfrm rot="5400000">
                <a:off x="1752" y="2712"/>
                <a:ext cx="576" cy="48"/>
              </a:xfrm>
              <a:custGeom>
                <a:avLst/>
                <a:gdLst>
                  <a:gd name="G0" fmla="+- 787 0 0"/>
                  <a:gd name="G1" fmla="+- 21600 0 787"/>
                  <a:gd name="G2" fmla="*/ 787 1 2"/>
                  <a:gd name="G3" fmla="+- 21600 0 G2"/>
                  <a:gd name="G4" fmla="+/ 787 21600 2"/>
                  <a:gd name="G5" fmla="+/ G1 0 2"/>
                  <a:gd name="G6" fmla="*/ 21600 21600 787"/>
                  <a:gd name="G7" fmla="*/ G6 1 2"/>
                  <a:gd name="G8" fmla="+- 21600 0 G7"/>
                  <a:gd name="G9" fmla="*/ 21600 1 2"/>
                  <a:gd name="G10" fmla="+- 787 0 G9"/>
                  <a:gd name="G11" fmla="?: G10 G8 0"/>
                  <a:gd name="G12" fmla="?: G10 G7 21600"/>
                  <a:gd name="T0" fmla="*/ 21206 w 21600"/>
                  <a:gd name="T1" fmla="*/ 10800 h 21600"/>
                  <a:gd name="T2" fmla="*/ 10800 w 21600"/>
                  <a:gd name="T3" fmla="*/ 21600 h 21600"/>
                  <a:gd name="T4" fmla="*/ 394 w 21600"/>
                  <a:gd name="T5" fmla="*/ 10800 h 21600"/>
                  <a:gd name="T6" fmla="*/ 10800 w 21600"/>
                  <a:gd name="T7" fmla="*/ 0 h 21600"/>
                  <a:gd name="T8" fmla="*/ 2194 w 21600"/>
                  <a:gd name="T9" fmla="*/ 2194 h 21600"/>
                  <a:gd name="T10" fmla="*/ 19406 w 21600"/>
                  <a:gd name="T11" fmla="*/ 19406 h 21600"/>
                </a:gdLst>
                <a:ahLst/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T8" t="T9" r="T10" b="T11"/>
                <a:pathLst>
                  <a:path w="21600" h="21600">
                    <a:moveTo>
                      <a:pt x="0" y="0"/>
                    </a:moveTo>
                    <a:lnTo>
                      <a:pt x="787" y="21600"/>
                    </a:lnTo>
                    <a:lnTo>
                      <a:pt x="20813" y="21600"/>
                    </a:lnTo>
                    <a:lnTo>
                      <a:pt x="21600" y="0"/>
                    </a:lnTo>
                    <a:close/>
                  </a:path>
                </a:pathLst>
              </a:custGeom>
              <a:gradFill rotWithShape="0">
                <a:gsLst>
                  <a:gs pos="0">
                    <a:srgbClr val="C0C0C0"/>
                  </a:gs>
                  <a:gs pos="50000">
                    <a:schemeClr val="tx1"/>
                  </a:gs>
                  <a:gs pos="100000">
                    <a:srgbClr val="C0C0C0"/>
                  </a:gs>
                </a:gsLst>
                <a:lin ang="5400000" scaled="1"/>
              </a:gradFill>
              <a:ln w="6350">
                <a:solidFill>
                  <a:srgbClr val="000000"/>
                </a:solidFill>
                <a:miter lim="800000"/>
                <a:headEnd/>
                <a:tailEnd/>
              </a:ln>
              <a:effectLst/>
              <a:extLs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rgbClr val="808080"/>
                      </a:outerShdw>
                    </a:effectLst>
                  </a14:hiddenEffects>
                </a:ext>
              </a:extLst>
            </p:spPr>
            <p:txBody>
              <a:bodyPr wrap="none" anchor="ctr"/>
              <a:lstStyle/>
              <a:p>
                <a:endParaRPr lang="en-GB" sz="1200"/>
              </a:p>
            </p:txBody>
          </p:sp>
        </p:grpSp>
        <p:sp>
          <p:nvSpPr>
            <p:cNvPr id="1228943" name="Rectangle 143">
              <a:extLst>
                <a:ext uri="{FF2B5EF4-FFF2-40B4-BE49-F238E27FC236}">
                  <a16:creationId xmlns:a16="http://schemas.microsoft.com/office/drawing/2014/main" id="{23B55BD5-279E-4A3E-C8BB-7CFA0B899BD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912" y="2474"/>
              <a:ext cx="38" cy="422"/>
            </a:xfrm>
            <a:prstGeom prst="rect">
              <a:avLst/>
            </a:prstGeom>
            <a:gradFill rotWithShape="0">
              <a:gsLst>
                <a:gs pos="0">
                  <a:srgbClr val="000000"/>
                </a:gs>
                <a:gs pos="50000">
                  <a:srgbClr val="969696"/>
                </a:gs>
                <a:gs pos="100000">
                  <a:srgbClr val="000000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44" name="AutoShape 144">
              <a:extLst>
                <a:ext uri="{FF2B5EF4-FFF2-40B4-BE49-F238E27FC236}">
                  <a16:creationId xmlns:a16="http://schemas.microsoft.com/office/drawing/2014/main" id="{1EC0305F-0146-7B51-581E-339C32F87038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5400000">
              <a:off x="739" y="2668"/>
              <a:ext cx="153" cy="38"/>
            </a:xfrm>
            <a:custGeom>
              <a:avLst/>
              <a:gdLst>
                <a:gd name="G0" fmla="+- 824 0 0"/>
                <a:gd name="G1" fmla="+- 21600 0 824"/>
                <a:gd name="G2" fmla="*/ 824 1 2"/>
                <a:gd name="G3" fmla="+- 21600 0 G2"/>
                <a:gd name="G4" fmla="+/ 824 21600 2"/>
                <a:gd name="G5" fmla="+/ G1 0 2"/>
                <a:gd name="G6" fmla="*/ 21600 21600 824"/>
                <a:gd name="G7" fmla="*/ G6 1 2"/>
                <a:gd name="G8" fmla="+- 21600 0 G7"/>
                <a:gd name="G9" fmla="*/ 21600 1 2"/>
                <a:gd name="G10" fmla="+- 824 0 G9"/>
                <a:gd name="G11" fmla="?: G10 G8 0"/>
                <a:gd name="G12" fmla="?: G10 G7 21600"/>
                <a:gd name="T0" fmla="*/ 21188 w 21600"/>
                <a:gd name="T1" fmla="*/ 10800 h 21600"/>
                <a:gd name="T2" fmla="*/ 10800 w 21600"/>
                <a:gd name="T3" fmla="*/ 21600 h 21600"/>
                <a:gd name="T4" fmla="*/ 412 w 21600"/>
                <a:gd name="T5" fmla="*/ 10800 h 21600"/>
                <a:gd name="T6" fmla="*/ 10800 w 21600"/>
                <a:gd name="T7" fmla="*/ 0 h 21600"/>
                <a:gd name="T8" fmla="*/ 2212 w 21600"/>
                <a:gd name="T9" fmla="*/ 2212 h 21600"/>
                <a:gd name="T10" fmla="*/ 19388 w 21600"/>
                <a:gd name="T11" fmla="*/ 19388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824" y="21600"/>
                  </a:lnTo>
                  <a:lnTo>
                    <a:pt x="20776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000000"/>
                </a:gs>
                <a:gs pos="50000">
                  <a:srgbClr val="969696"/>
                </a:gs>
                <a:gs pos="100000">
                  <a:srgbClr val="000000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45" name="Freeform 145">
              <a:extLst>
                <a:ext uri="{FF2B5EF4-FFF2-40B4-BE49-F238E27FC236}">
                  <a16:creationId xmlns:a16="http://schemas.microsoft.com/office/drawing/2014/main" id="{4986203D-C7C8-A1ED-24BA-86A0FE6DE7DA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950" y="2477"/>
              <a:ext cx="615" cy="419"/>
            </a:xfrm>
            <a:custGeom>
              <a:avLst/>
              <a:gdLst>
                <a:gd name="T0" fmla="*/ 2 w 7545"/>
                <a:gd name="T1" fmla="*/ 4936 h 4948"/>
                <a:gd name="T2" fmla="*/ 2 w 7545"/>
                <a:gd name="T3" fmla="*/ 1 h 4948"/>
                <a:gd name="T4" fmla="*/ 945 w 7545"/>
                <a:gd name="T5" fmla="*/ 950 h 4948"/>
                <a:gd name="T6" fmla="*/ 946 w 7545"/>
                <a:gd name="T7" fmla="*/ 949 h 4948"/>
                <a:gd name="T8" fmla="*/ 1061 w 7545"/>
                <a:gd name="T9" fmla="*/ 1053 h 4948"/>
                <a:gd name="T10" fmla="*/ 1188 w 7545"/>
                <a:gd name="T11" fmla="*/ 1142 h 4948"/>
                <a:gd name="T12" fmla="*/ 1322 w 7545"/>
                <a:gd name="T13" fmla="*/ 1215 h 4948"/>
                <a:gd name="T14" fmla="*/ 1465 w 7545"/>
                <a:gd name="T15" fmla="*/ 1272 h 4948"/>
                <a:gd name="T16" fmla="*/ 1611 w 7545"/>
                <a:gd name="T17" fmla="*/ 1312 h 4948"/>
                <a:gd name="T18" fmla="*/ 1763 w 7545"/>
                <a:gd name="T19" fmla="*/ 1336 h 4948"/>
                <a:gd name="T20" fmla="*/ 1841 w 7545"/>
                <a:gd name="T21" fmla="*/ 1341 h 4948"/>
                <a:gd name="T22" fmla="*/ 1880 w 7545"/>
                <a:gd name="T23" fmla="*/ 1341 h 4948"/>
                <a:gd name="T24" fmla="*/ 1919 w 7545"/>
                <a:gd name="T25" fmla="*/ 1342 h 4948"/>
                <a:gd name="T26" fmla="*/ 2075 w 7545"/>
                <a:gd name="T27" fmla="*/ 1329 h 4948"/>
                <a:gd name="T28" fmla="*/ 2076 w 7545"/>
                <a:gd name="T29" fmla="*/ 1330 h 4948"/>
                <a:gd name="T30" fmla="*/ 5848 w 7545"/>
                <a:gd name="T31" fmla="*/ 761 h 4948"/>
                <a:gd name="T32" fmla="*/ 5848 w 7545"/>
                <a:gd name="T33" fmla="*/ 760 h 4948"/>
                <a:gd name="T34" fmla="*/ 6078 w 7545"/>
                <a:gd name="T35" fmla="*/ 717 h 4948"/>
                <a:gd name="T36" fmla="*/ 6305 w 7545"/>
                <a:gd name="T37" fmla="*/ 658 h 4948"/>
                <a:gd name="T38" fmla="*/ 6528 w 7545"/>
                <a:gd name="T39" fmla="*/ 584 h 4948"/>
                <a:gd name="T40" fmla="*/ 6746 w 7545"/>
                <a:gd name="T41" fmla="*/ 495 h 4948"/>
                <a:gd name="T42" fmla="*/ 6956 w 7545"/>
                <a:gd name="T43" fmla="*/ 393 h 4948"/>
                <a:gd name="T44" fmla="*/ 7161 w 7545"/>
                <a:gd name="T45" fmla="*/ 276 h 4948"/>
                <a:gd name="T46" fmla="*/ 7356 w 7545"/>
                <a:gd name="T47" fmla="*/ 146 h 4948"/>
                <a:gd name="T48" fmla="*/ 7545 w 7545"/>
                <a:gd name="T49" fmla="*/ 0 h 4948"/>
                <a:gd name="T50" fmla="*/ 7544 w 7545"/>
                <a:gd name="T51" fmla="*/ 4 h 4948"/>
                <a:gd name="T52" fmla="*/ 7544 w 7545"/>
                <a:gd name="T53" fmla="*/ 4939 h 4948"/>
                <a:gd name="T54" fmla="*/ 7543 w 7545"/>
                <a:gd name="T55" fmla="*/ 4948 h 4948"/>
                <a:gd name="T56" fmla="*/ 7356 w 7545"/>
                <a:gd name="T57" fmla="*/ 4805 h 4948"/>
                <a:gd name="T58" fmla="*/ 7160 w 7545"/>
                <a:gd name="T59" fmla="*/ 4675 h 4948"/>
                <a:gd name="T60" fmla="*/ 6956 w 7545"/>
                <a:gd name="T61" fmla="*/ 4559 h 4948"/>
                <a:gd name="T62" fmla="*/ 6745 w 7545"/>
                <a:gd name="T63" fmla="*/ 4455 h 4948"/>
                <a:gd name="T64" fmla="*/ 6529 w 7545"/>
                <a:gd name="T65" fmla="*/ 4367 h 4948"/>
                <a:gd name="T66" fmla="*/ 6305 w 7545"/>
                <a:gd name="T67" fmla="*/ 4292 h 4948"/>
                <a:gd name="T68" fmla="*/ 6078 w 7545"/>
                <a:gd name="T69" fmla="*/ 4234 h 4948"/>
                <a:gd name="T70" fmla="*/ 5846 w 7545"/>
                <a:gd name="T71" fmla="*/ 4188 h 4948"/>
                <a:gd name="T72" fmla="*/ 5846 w 7545"/>
                <a:gd name="T73" fmla="*/ 4187 h 4948"/>
                <a:gd name="T74" fmla="*/ 2074 w 7545"/>
                <a:gd name="T75" fmla="*/ 3618 h 4948"/>
                <a:gd name="T76" fmla="*/ 2073 w 7545"/>
                <a:gd name="T77" fmla="*/ 3619 h 4948"/>
                <a:gd name="T78" fmla="*/ 1920 w 7545"/>
                <a:gd name="T79" fmla="*/ 3607 h 4948"/>
                <a:gd name="T80" fmla="*/ 1843 w 7545"/>
                <a:gd name="T81" fmla="*/ 3606 h 4948"/>
                <a:gd name="T82" fmla="*/ 1804 w 7545"/>
                <a:gd name="T83" fmla="*/ 3607 h 4948"/>
                <a:gd name="T84" fmla="*/ 1764 w 7545"/>
                <a:gd name="T85" fmla="*/ 3611 h 4948"/>
                <a:gd name="T86" fmla="*/ 1613 w 7545"/>
                <a:gd name="T87" fmla="*/ 3632 h 4948"/>
                <a:gd name="T88" fmla="*/ 1465 w 7545"/>
                <a:gd name="T89" fmla="*/ 3673 h 4948"/>
                <a:gd name="T90" fmla="*/ 1323 w 7545"/>
                <a:gd name="T91" fmla="*/ 3729 h 4948"/>
                <a:gd name="T92" fmla="*/ 1188 w 7545"/>
                <a:gd name="T93" fmla="*/ 3804 h 4948"/>
                <a:gd name="T94" fmla="*/ 1061 w 7545"/>
                <a:gd name="T95" fmla="*/ 3892 h 4948"/>
                <a:gd name="T96" fmla="*/ 944 w 7545"/>
                <a:gd name="T97" fmla="*/ 3999 h 4948"/>
                <a:gd name="T98" fmla="*/ 943 w 7545"/>
                <a:gd name="T99" fmla="*/ 3998 h 4948"/>
                <a:gd name="T100" fmla="*/ 0 w 7545"/>
                <a:gd name="T101" fmla="*/ 4947 h 4948"/>
                <a:gd name="T102" fmla="*/ 2 w 7545"/>
                <a:gd name="T103" fmla="*/ 4936 h 49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</a:cxnLst>
              <a:rect l="0" t="0" r="r" b="b"/>
              <a:pathLst>
                <a:path w="7545" h="4948">
                  <a:moveTo>
                    <a:pt x="2" y="4936"/>
                  </a:moveTo>
                  <a:lnTo>
                    <a:pt x="2" y="1"/>
                  </a:lnTo>
                  <a:lnTo>
                    <a:pt x="945" y="950"/>
                  </a:lnTo>
                  <a:lnTo>
                    <a:pt x="946" y="949"/>
                  </a:lnTo>
                  <a:lnTo>
                    <a:pt x="1061" y="1053"/>
                  </a:lnTo>
                  <a:lnTo>
                    <a:pt x="1188" y="1142"/>
                  </a:lnTo>
                  <a:lnTo>
                    <a:pt x="1322" y="1215"/>
                  </a:lnTo>
                  <a:lnTo>
                    <a:pt x="1465" y="1272"/>
                  </a:lnTo>
                  <a:lnTo>
                    <a:pt x="1611" y="1312"/>
                  </a:lnTo>
                  <a:lnTo>
                    <a:pt x="1763" y="1336"/>
                  </a:lnTo>
                  <a:lnTo>
                    <a:pt x="1841" y="1341"/>
                  </a:lnTo>
                  <a:lnTo>
                    <a:pt x="1880" y="1341"/>
                  </a:lnTo>
                  <a:lnTo>
                    <a:pt x="1919" y="1342"/>
                  </a:lnTo>
                  <a:lnTo>
                    <a:pt x="2075" y="1329"/>
                  </a:lnTo>
                  <a:lnTo>
                    <a:pt x="2076" y="1330"/>
                  </a:lnTo>
                  <a:lnTo>
                    <a:pt x="5848" y="761"/>
                  </a:lnTo>
                  <a:lnTo>
                    <a:pt x="5848" y="760"/>
                  </a:lnTo>
                  <a:lnTo>
                    <a:pt x="6078" y="717"/>
                  </a:lnTo>
                  <a:lnTo>
                    <a:pt x="6305" y="658"/>
                  </a:lnTo>
                  <a:lnTo>
                    <a:pt x="6528" y="584"/>
                  </a:lnTo>
                  <a:lnTo>
                    <a:pt x="6746" y="495"/>
                  </a:lnTo>
                  <a:lnTo>
                    <a:pt x="6956" y="393"/>
                  </a:lnTo>
                  <a:lnTo>
                    <a:pt x="7161" y="276"/>
                  </a:lnTo>
                  <a:lnTo>
                    <a:pt x="7356" y="146"/>
                  </a:lnTo>
                  <a:lnTo>
                    <a:pt x="7545" y="0"/>
                  </a:lnTo>
                  <a:lnTo>
                    <a:pt x="7544" y="4"/>
                  </a:lnTo>
                  <a:lnTo>
                    <a:pt x="7544" y="4939"/>
                  </a:lnTo>
                  <a:lnTo>
                    <a:pt x="7543" y="4948"/>
                  </a:lnTo>
                  <a:lnTo>
                    <a:pt x="7356" y="4805"/>
                  </a:lnTo>
                  <a:lnTo>
                    <a:pt x="7160" y="4675"/>
                  </a:lnTo>
                  <a:lnTo>
                    <a:pt x="6956" y="4559"/>
                  </a:lnTo>
                  <a:lnTo>
                    <a:pt x="6745" y="4455"/>
                  </a:lnTo>
                  <a:lnTo>
                    <a:pt x="6529" y="4367"/>
                  </a:lnTo>
                  <a:lnTo>
                    <a:pt x="6305" y="4292"/>
                  </a:lnTo>
                  <a:lnTo>
                    <a:pt x="6078" y="4234"/>
                  </a:lnTo>
                  <a:lnTo>
                    <a:pt x="5846" y="4188"/>
                  </a:lnTo>
                  <a:lnTo>
                    <a:pt x="5846" y="4187"/>
                  </a:lnTo>
                  <a:lnTo>
                    <a:pt x="2074" y="3618"/>
                  </a:lnTo>
                  <a:lnTo>
                    <a:pt x="2073" y="3619"/>
                  </a:lnTo>
                  <a:lnTo>
                    <a:pt x="1920" y="3607"/>
                  </a:lnTo>
                  <a:lnTo>
                    <a:pt x="1843" y="3606"/>
                  </a:lnTo>
                  <a:lnTo>
                    <a:pt x="1804" y="3607"/>
                  </a:lnTo>
                  <a:lnTo>
                    <a:pt x="1764" y="3611"/>
                  </a:lnTo>
                  <a:lnTo>
                    <a:pt x="1613" y="3632"/>
                  </a:lnTo>
                  <a:lnTo>
                    <a:pt x="1465" y="3673"/>
                  </a:lnTo>
                  <a:lnTo>
                    <a:pt x="1323" y="3729"/>
                  </a:lnTo>
                  <a:lnTo>
                    <a:pt x="1188" y="3804"/>
                  </a:lnTo>
                  <a:lnTo>
                    <a:pt x="1061" y="3892"/>
                  </a:lnTo>
                  <a:lnTo>
                    <a:pt x="944" y="3999"/>
                  </a:lnTo>
                  <a:lnTo>
                    <a:pt x="943" y="3998"/>
                  </a:lnTo>
                  <a:lnTo>
                    <a:pt x="0" y="4947"/>
                  </a:lnTo>
                  <a:lnTo>
                    <a:pt x="2" y="4936"/>
                  </a:lnTo>
                  <a:close/>
                </a:path>
              </a:pathLst>
            </a:custGeom>
            <a:gradFill rotWithShape="0">
              <a:gsLst>
                <a:gs pos="0">
                  <a:srgbClr val="000000"/>
                </a:gs>
                <a:gs pos="50000">
                  <a:srgbClr val="969696"/>
                </a:gs>
                <a:gs pos="100000">
                  <a:srgbClr val="000000"/>
                </a:gs>
              </a:gsLst>
              <a:lin ang="5400000" scaled="1"/>
            </a:gradFill>
            <a:ln w="6350">
              <a:solidFill>
                <a:srgbClr val="000000"/>
              </a:solidFill>
              <a:prstDash val="solid"/>
              <a:round/>
              <a:headEnd/>
              <a:tailEnd/>
            </a:ln>
          </p:spPr>
          <p:txBody>
            <a:bodyPr/>
            <a:lstStyle/>
            <a:p>
              <a:endParaRPr lang="en-GB" sz="1200"/>
            </a:p>
          </p:txBody>
        </p:sp>
        <p:sp>
          <p:nvSpPr>
            <p:cNvPr id="1228946" name="AutoShape 146">
              <a:extLst>
                <a:ext uri="{FF2B5EF4-FFF2-40B4-BE49-F238E27FC236}">
                  <a16:creationId xmlns:a16="http://schemas.microsoft.com/office/drawing/2014/main" id="{8935F966-7DD3-EF11-F628-E580EEB7EFCC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 rot="5400000">
              <a:off x="1391" y="2668"/>
              <a:ext cx="461" cy="38"/>
            </a:xfrm>
            <a:custGeom>
              <a:avLst/>
              <a:gdLst>
                <a:gd name="G0" fmla="+- 787 0 0"/>
                <a:gd name="G1" fmla="+- 21600 0 787"/>
                <a:gd name="G2" fmla="*/ 787 1 2"/>
                <a:gd name="G3" fmla="+- 21600 0 G2"/>
                <a:gd name="G4" fmla="+/ 787 21600 2"/>
                <a:gd name="G5" fmla="+/ G1 0 2"/>
                <a:gd name="G6" fmla="*/ 21600 21600 787"/>
                <a:gd name="G7" fmla="*/ G6 1 2"/>
                <a:gd name="G8" fmla="+- 21600 0 G7"/>
                <a:gd name="G9" fmla="*/ 21600 1 2"/>
                <a:gd name="G10" fmla="+- 787 0 G9"/>
                <a:gd name="G11" fmla="?: G10 G8 0"/>
                <a:gd name="G12" fmla="?: G10 G7 21600"/>
                <a:gd name="T0" fmla="*/ 21206 w 21600"/>
                <a:gd name="T1" fmla="*/ 10800 h 21600"/>
                <a:gd name="T2" fmla="*/ 10800 w 21600"/>
                <a:gd name="T3" fmla="*/ 21600 h 21600"/>
                <a:gd name="T4" fmla="*/ 394 w 21600"/>
                <a:gd name="T5" fmla="*/ 10800 h 21600"/>
                <a:gd name="T6" fmla="*/ 10800 w 21600"/>
                <a:gd name="T7" fmla="*/ 0 h 21600"/>
                <a:gd name="T8" fmla="*/ 2194 w 21600"/>
                <a:gd name="T9" fmla="*/ 2194 h 21600"/>
                <a:gd name="T10" fmla="*/ 19406 w 21600"/>
                <a:gd name="T11" fmla="*/ 19406 h 2160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T8" t="T9" r="T10" b="T11"/>
              <a:pathLst>
                <a:path w="21600" h="21600">
                  <a:moveTo>
                    <a:pt x="0" y="0"/>
                  </a:moveTo>
                  <a:lnTo>
                    <a:pt x="787" y="21600"/>
                  </a:lnTo>
                  <a:lnTo>
                    <a:pt x="20813" y="21600"/>
                  </a:lnTo>
                  <a:lnTo>
                    <a:pt x="21600" y="0"/>
                  </a:lnTo>
                  <a:close/>
                </a:path>
              </a:pathLst>
            </a:custGeom>
            <a:gradFill rotWithShape="0">
              <a:gsLst>
                <a:gs pos="0">
                  <a:srgbClr val="C0C0C0"/>
                </a:gs>
                <a:gs pos="50000">
                  <a:schemeClr val="tx1"/>
                </a:gs>
                <a:gs pos="100000">
                  <a:srgbClr val="C0C0C0"/>
                </a:gs>
              </a:gsLst>
              <a:lin ang="5400000" scaled="1"/>
            </a:gradFill>
            <a:ln w="6350">
              <a:solidFill>
                <a:srgbClr val="000000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47" name="Line 147">
              <a:extLst>
                <a:ext uri="{FF2B5EF4-FFF2-40B4-BE49-F238E27FC236}">
                  <a16:creationId xmlns:a16="http://schemas.microsoft.com/office/drawing/2014/main" id="{3D55999E-C1F3-971C-23EC-93C765209E47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912" y="2687"/>
              <a:ext cx="691" cy="0"/>
            </a:xfrm>
            <a:prstGeom prst="line">
              <a:avLst/>
            </a:prstGeom>
            <a:noFill/>
            <a:ln w="63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48" name="Line 148">
              <a:extLst>
                <a:ext uri="{FF2B5EF4-FFF2-40B4-BE49-F238E27FC236}">
                  <a16:creationId xmlns:a16="http://schemas.microsoft.com/office/drawing/2014/main" id="{41C6661A-04EC-0128-37E1-CF4100817DE4}"/>
                </a:ext>
              </a:extLst>
            </p:cNvPr>
            <p:cNvSpPr>
              <a:spLocks noChangeAspect="1" noChangeShapeType="1"/>
            </p:cNvSpPr>
            <p:nvPr/>
          </p:nvSpPr>
          <p:spPr bwMode="auto">
            <a:xfrm>
              <a:off x="797" y="2687"/>
              <a:ext cx="38" cy="0"/>
            </a:xfrm>
            <a:prstGeom prst="line">
              <a:avLst/>
            </a:prstGeom>
            <a:noFill/>
            <a:ln w="6350">
              <a:solidFill>
                <a:srgbClr val="000000"/>
              </a:solidFill>
              <a:round/>
              <a:headEnd/>
              <a:tailEnd/>
            </a:ln>
            <a:effectLst/>
            <a:extLst>
              <a:ext uri="{909E8E84-426E-40DD-AFC4-6F175D3DCCD1}">
                <a14:hiddenFill xmlns:a14="http://schemas.microsoft.com/office/drawing/2010/main">
                  <a:noFill/>
                </a14:hiddenFill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</p:grpSp>
      <p:grpSp>
        <p:nvGrpSpPr>
          <p:cNvPr id="1228949" name="Group 149">
            <a:extLst>
              <a:ext uri="{FF2B5EF4-FFF2-40B4-BE49-F238E27FC236}">
                <a16:creationId xmlns:a16="http://schemas.microsoft.com/office/drawing/2014/main" id="{4BB355E2-DA65-4AB0-7F89-1CDE606FC829}"/>
              </a:ext>
            </a:extLst>
          </p:cNvPr>
          <p:cNvGrpSpPr>
            <a:grpSpLocks noChangeAspect="1"/>
          </p:cNvGrpSpPr>
          <p:nvPr/>
        </p:nvGrpSpPr>
        <p:grpSpPr bwMode="auto">
          <a:xfrm>
            <a:off x="10179051" y="5684838"/>
            <a:ext cx="315913" cy="82550"/>
            <a:chOff x="4232" y="2445"/>
            <a:chExt cx="1986" cy="516"/>
          </a:xfrm>
        </p:grpSpPr>
        <p:sp>
          <p:nvSpPr>
            <p:cNvPr id="1228950" name="Rectangle 150">
              <a:extLst>
                <a:ext uri="{FF2B5EF4-FFF2-40B4-BE49-F238E27FC236}">
                  <a16:creationId xmlns:a16="http://schemas.microsoft.com/office/drawing/2014/main" id="{01AEFEBD-C5F0-4A61-BC2E-AA75D856560E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5873" y="2574"/>
              <a:ext cx="345" cy="258"/>
            </a:xfrm>
            <a:prstGeom prst="rect">
              <a:avLst/>
            </a:prstGeom>
            <a:solidFill>
              <a:srgbClr val="FFFFFF"/>
            </a:solidFill>
            <a:ln w="6350">
              <a:solidFill>
                <a:srgbClr val="FFFF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51" name="Rectangle 151">
              <a:extLst>
                <a:ext uri="{FF2B5EF4-FFF2-40B4-BE49-F238E27FC236}">
                  <a16:creationId xmlns:a16="http://schemas.microsoft.com/office/drawing/2014/main" id="{A01D179F-ACC4-A69D-A753-FB714A1E6B15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6045" y="2660"/>
              <a:ext cx="173" cy="86"/>
            </a:xfrm>
            <a:prstGeom prst="rect">
              <a:avLst/>
            </a:prstGeom>
            <a:solidFill>
              <a:srgbClr val="FFFFFF"/>
            </a:solidFill>
            <a:ln w="6350">
              <a:solidFill>
                <a:srgbClr val="FFFF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52" name="Rectangle 152">
              <a:extLst>
                <a:ext uri="{FF2B5EF4-FFF2-40B4-BE49-F238E27FC236}">
                  <a16:creationId xmlns:a16="http://schemas.microsoft.com/office/drawing/2014/main" id="{C0FEF439-E523-7BFF-8CE4-6076629E1D5D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5873" y="2660"/>
              <a:ext cx="172" cy="86"/>
            </a:xfrm>
            <a:prstGeom prst="rect">
              <a:avLst/>
            </a:prstGeom>
            <a:solidFill>
              <a:srgbClr val="FFFFFF"/>
            </a:solidFill>
            <a:ln w="6350">
              <a:solidFill>
                <a:srgbClr val="FFFF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53" name="Freeform 153">
              <a:extLst>
                <a:ext uri="{FF2B5EF4-FFF2-40B4-BE49-F238E27FC236}">
                  <a16:creationId xmlns:a16="http://schemas.microsoft.com/office/drawing/2014/main" id="{8E541750-4494-77DC-48AB-E936DE08FA9C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4232" y="2488"/>
              <a:ext cx="1641" cy="430"/>
            </a:xfrm>
            <a:custGeom>
              <a:avLst/>
              <a:gdLst>
                <a:gd name="T0" fmla="*/ 0 w 1824"/>
                <a:gd name="T1" fmla="*/ 96 h 480"/>
                <a:gd name="T2" fmla="*/ 192 w 1824"/>
                <a:gd name="T3" fmla="*/ 96 h 480"/>
                <a:gd name="T4" fmla="*/ 384 w 1824"/>
                <a:gd name="T5" fmla="*/ 48 h 480"/>
                <a:gd name="T6" fmla="*/ 1680 w 1824"/>
                <a:gd name="T7" fmla="*/ 0 h 480"/>
                <a:gd name="T8" fmla="*/ 1824 w 1824"/>
                <a:gd name="T9" fmla="*/ 96 h 480"/>
                <a:gd name="T10" fmla="*/ 1824 w 1824"/>
                <a:gd name="T11" fmla="*/ 384 h 480"/>
                <a:gd name="T12" fmla="*/ 1680 w 1824"/>
                <a:gd name="T13" fmla="*/ 480 h 480"/>
                <a:gd name="T14" fmla="*/ 384 w 1824"/>
                <a:gd name="T15" fmla="*/ 432 h 480"/>
                <a:gd name="T16" fmla="*/ 192 w 1824"/>
                <a:gd name="T17" fmla="*/ 384 h 480"/>
                <a:gd name="T18" fmla="*/ 0 w 1824"/>
                <a:gd name="T19" fmla="*/ 384 h 480"/>
                <a:gd name="T20" fmla="*/ 0 w 1824"/>
                <a:gd name="T21" fmla="*/ 96 h 48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1824" h="480">
                  <a:moveTo>
                    <a:pt x="0" y="96"/>
                  </a:moveTo>
                  <a:lnTo>
                    <a:pt x="192" y="96"/>
                  </a:lnTo>
                  <a:lnTo>
                    <a:pt x="384" y="48"/>
                  </a:lnTo>
                  <a:lnTo>
                    <a:pt x="1680" y="0"/>
                  </a:lnTo>
                  <a:lnTo>
                    <a:pt x="1824" y="96"/>
                  </a:lnTo>
                  <a:lnTo>
                    <a:pt x="1824" y="384"/>
                  </a:lnTo>
                  <a:lnTo>
                    <a:pt x="1680" y="480"/>
                  </a:lnTo>
                  <a:lnTo>
                    <a:pt x="384" y="432"/>
                  </a:lnTo>
                  <a:lnTo>
                    <a:pt x="192" y="384"/>
                  </a:lnTo>
                  <a:lnTo>
                    <a:pt x="0" y="384"/>
                  </a:lnTo>
                  <a:lnTo>
                    <a:pt x="0" y="96"/>
                  </a:lnTo>
                  <a:close/>
                </a:path>
              </a:pathLst>
            </a:custGeom>
            <a:solidFill>
              <a:srgbClr val="FFFFFF"/>
            </a:solidFill>
            <a:ln w="6350" cap="flat" cmpd="sng">
              <a:solidFill>
                <a:srgbClr val="FFFFFF"/>
              </a:solidFill>
              <a:prstDash val="solid"/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54" name="Rectangle 154">
              <a:extLst>
                <a:ext uri="{FF2B5EF4-FFF2-40B4-BE49-F238E27FC236}">
                  <a16:creationId xmlns:a16="http://schemas.microsoft.com/office/drawing/2014/main" id="{E29DC0DD-76D4-44B4-CD31-F4557EF6AEC3}"/>
                </a:ext>
              </a:extLst>
            </p:cNvPr>
            <p:cNvSpPr>
              <a:spLocks noChangeAspect="1" noChangeArrowheads="1"/>
            </p:cNvSpPr>
            <p:nvPr/>
          </p:nvSpPr>
          <p:spPr bwMode="auto">
            <a:xfrm>
              <a:off x="4232" y="2574"/>
              <a:ext cx="130" cy="258"/>
            </a:xfrm>
            <a:prstGeom prst="rect">
              <a:avLst/>
            </a:prstGeom>
            <a:solidFill>
              <a:srgbClr val="FFFFFF"/>
            </a:solidFill>
            <a:ln w="6350">
              <a:solidFill>
                <a:srgbClr val="FFFFFF"/>
              </a:solidFill>
              <a:miter lim="800000"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55" name="Freeform 155">
              <a:extLst>
                <a:ext uri="{FF2B5EF4-FFF2-40B4-BE49-F238E27FC236}">
                  <a16:creationId xmlns:a16="http://schemas.microsoft.com/office/drawing/2014/main" id="{1F8BE2D9-435D-CAE4-2BBF-6A3D5A63D982}"/>
                </a:ext>
              </a:extLst>
            </p:cNvPr>
            <p:cNvSpPr>
              <a:spLocks noChangeAspect="1"/>
            </p:cNvSpPr>
            <p:nvPr/>
          </p:nvSpPr>
          <p:spPr bwMode="auto">
            <a:xfrm>
              <a:off x="4232" y="2445"/>
              <a:ext cx="1986" cy="129"/>
            </a:xfrm>
            <a:custGeom>
              <a:avLst/>
              <a:gdLst>
                <a:gd name="T0" fmla="*/ 0 w 2208"/>
                <a:gd name="T1" fmla="*/ 96 h 144"/>
                <a:gd name="T2" fmla="*/ 192 w 2208"/>
                <a:gd name="T3" fmla="*/ 96 h 144"/>
                <a:gd name="T4" fmla="*/ 384 w 2208"/>
                <a:gd name="T5" fmla="*/ 48 h 144"/>
                <a:gd name="T6" fmla="*/ 1968 w 2208"/>
                <a:gd name="T7" fmla="*/ 0 h 144"/>
                <a:gd name="T8" fmla="*/ 2016 w 2208"/>
                <a:gd name="T9" fmla="*/ 48 h 144"/>
                <a:gd name="T10" fmla="*/ 2112 w 2208"/>
                <a:gd name="T11" fmla="*/ 48 h 144"/>
                <a:gd name="T12" fmla="*/ 2112 w 2208"/>
                <a:gd name="T13" fmla="*/ 0 h 144"/>
                <a:gd name="T14" fmla="*/ 2208 w 2208"/>
                <a:gd name="T15" fmla="*/ 0 h 144"/>
                <a:gd name="T16" fmla="*/ 2208 w 2208"/>
                <a:gd name="T17" fmla="*/ 144 h 144"/>
                <a:gd name="T18" fmla="*/ 1824 w 2208"/>
                <a:gd name="T19" fmla="*/ 144 h 144"/>
                <a:gd name="T20" fmla="*/ 1680 w 2208"/>
                <a:gd name="T21" fmla="*/ 48 h 144"/>
                <a:gd name="T22" fmla="*/ 384 w 2208"/>
                <a:gd name="T23" fmla="*/ 96 h 144"/>
                <a:gd name="T24" fmla="*/ 192 w 2208"/>
                <a:gd name="T25" fmla="*/ 144 h 144"/>
                <a:gd name="T26" fmla="*/ 0 w 2208"/>
                <a:gd name="T27" fmla="*/ 144 h 144"/>
                <a:gd name="T28" fmla="*/ 0 w 2208"/>
                <a:gd name="T29" fmla="*/ 96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208" h="144">
                  <a:moveTo>
                    <a:pt x="0" y="96"/>
                  </a:moveTo>
                  <a:lnTo>
                    <a:pt x="192" y="96"/>
                  </a:lnTo>
                  <a:lnTo>
                    <a:pt x="384" y="48"/>
                  </a:lnTo>
                  <a:lnTo>
                    <a:pt x="1968" y="0"/>
                  </a:lnTo>
                  <a:lnTo>
                    <a:pt x="2016" y="48"/>
                  </a:lnTo>
                  <a:lnTo>
                    <a:pt x="2112" y="48"/>
                  </a:lnTo>
                  <a:lnTo>
                    <a:pt x="2112" y="0"/>
                  </a:lnTo>
                  <a:lnTo>
                    <a:pt x="2208" y="0"/>
                  </a:lnTo>
                  <a:lnTo>
                    <a:pt x="2208" y="144"/>
                  </a:lnTo>
                  <a:lnTo>
                    <a:pt x="1824" y="144"/>
                  </a:lnTo>
                  <a:lnTo>
                    <a:pt x="1680" y="48"/>
                  </a:lnTo>
                  <a:lnTo>
                    <a:pt x="384" y="96"/>
                  </a:lnTo>
                  <a:lnTo>
                    <a:pt x="192" y="144"/>
                  </a:lnTo>
                  <a:lnTo>
                    <a:pt x="0" y="144"/>
                  </a:lnTo>
                  <a:lnTo>
                    <a:pt x="0" y="96"/>
                  </a:lnTo>
                  <a:close/>
                </a:path>
              </a:pathLst>
            </a:custGeom>
            <a:solidFill>
              <a:srgbClr val="FFFFFF"/>
            </a:solidFill>
            <a:ln w="6350" cap="flat" cmpd="sng">
              <a:solidFill>
                <a:srgbClr val="FFFFFF"/>
              </a:solidFill>
              <a:prstDash val="solid"/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  <p:sp>
          <p:nvSpPr>
            <p:cNvPr id="1228956" name="Freeform 156">
              <a:extLst>
                <a:ext uri="{FF2B5EF4-FFF2-40B4-BE49-F238E27FC236}">
                  <a16:creationId xmlns:a16="http://schemas.microsoft.com/office/drawing/2014/main" id="{F75B314D-F951-E5ED-58B3-DBBEAAA4E6AD}"/>
                </a:ext>
              </a:extLst>
            </p:cNvPr>
            <p:cNvSpPr>
              <a:spLocks noChangeAspect="1"/>
            </p:cNvSpPr>
            <p:nvPr/>
          </p:nvSpPr>
          <p:spPr bwMode="auto">
            <a:xfrm flipV="1">
              <a:off x="4232" y="2832"/>
              <a:ext cx="1986" cy="129"/>
            </a:xfrm>
            <a:custGeom>
              <a:avLst/>
              <a:gdLst>
                <a:gd name="T0" fmla="*/ 0 w 2208"/>
                <a:gd name="T1" fmla="*/ 96 h 144"/>
                <a:gd name="T2" fmla="*/ 192 w 2208"/>
                <a:gd name="T3" fmla="*/ 96 h 144"/>
                <a:gd name="T4" fmla="*/ 384 w 2208"/>
                <a:gd name="T5" fmla="*/ 48 h 144"/>
                <a:gd name="T6" fmla="*/ 1968 w 2208"/>
                <a:gd name="T7" fmla="*/ 0 h 144"/>
                <a:gd name="T8" fmla="*/ 2016 w 2208"/>
                <a:gd name="T9" fmla="*/ 48 h 144"/>
                <a:gd name="T10" fmla="*/ 2112 w 2208"/>
                <a:gd name="T11" fmla="*/ 48 h 144"/>
                <a:gd name="T12" fmla="*/ 2112 w 2208"/>
                <a:gd name="T13" fmla="*/ 0 h 144"/>
                <a:gd name="T14" fmla="*/ 2208 w 2208"/>
                <a:gd name="T15" fmla="*/ 0 h 144"/>
                <a:gd name="T16" fmla="*/ 2208 w 2208"/>
                <a:gd name="T17" fmla="*/ 144 h 144"/>
                <a:gd name="T18" fmla="*/ 1824 w 2208"/>
                <a:gd name="T19" fmla="*/ 144 h 144"/>
                <a:gd name="T20" fmla="*/ 1680 w 2208"/>
                <a:gd name="T21" fmla="*/ 48 h 144"/>
                <a:gd name="T22" fmla="*/ 384 w 2208"/>
                <a:gd name="T23" fmla="*/ 96 h 144"/>
                <a:gd name="T24" fmla="*/ 192 w 2208"/>
                <a:gd name="T25" fmla="*/ 144 h 144"/>
                <a:gd name="T26" fmla="*/ 0 w 2208"/>
                <a:gd name="T27" fmla="*/ 144 h 144"/>
                <a:gd name="T28" fmla="*/ 0 w 2208"/>
                <a:gd name="T29" fmla="*/ 96 h 1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2208" h="144">
                  <a:moveTo>
                    <a:pt x="0" y="96"/>
                  </a:moveTo>
                  <a:lnTo>
                    <a:pt x="192" y="96"/>
                  </a:lnTo>
                  <a:lnTo>
                    <a:pt x="384" y="48"/>
                  </a:lnTo>
                  <a:lnTo>
                    <a:pt x="1968" y="0"/>
                  </a:lnTo>
                  <a:lnTo>
                    <a:pt x="2016" y="48"/>
                  </a:lnTo>
                  <a:lnTo>
                    <a:pt x="2112" y="48"/>
                  </a:lnTo>
                  <a:lnTo>
                    <a:pt x="2112" y="0"/>
                  </a:lnTo>
                  <a:lnTo>
                    <a:pt x="2208" y="0"/>
                  </a:lnTo>
                  <a:lnTo>
                    <a:pt x="2208" y="144"/>
                  </a:lnTo>
                  <a:lnTo>
                    <a:pt x="1824" y="144"/>
                  </a:lnTo>
                  <a:lnTo>
                    <a:pt x="1680" y="48"/>
                  </a:lnTo>
                  <a:lnTo>
                    <a:pt x="384" y="96"/>
                  </a:lnTo>
                  <a:lnTo>
                    <a:pt x="192" y="144"/>
                  </a:lnTo>
                  <a:lnTo>
                    <a:pt x="0" y="144"/>
                  </a:lnTo>
                  <a:lnTo>
                    <a:pt x="0" y="96"/>
                  </a:lnTo>
                  <a:close/>
                </a:path>
              </a:pathLst>
            </a:custGeom>
            <a:solidFill>
              <a:srgbClr val="FFFFFF"/>
            </a:solidFill>
            <a:ln w="6350" cap="flat" cmpd="sng">
              <a:solidFill>
                <a:srgbClr val="FFFFFF"/>
              </a:solidFill>
              <a:prstDash val="solid"/>
              <a:round/>
              <a:headEnd/>
              <a:tailEnd/>
            </a:ln>
            <a:effectLst/>
            <a:extLs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rgbClr val="808080"/>
                    </a:outerShdw>
                  </a:effectLst>
                </a14:hiddenEffects>
              </a:ext>
            </a:extLst>
          </p:spPr>
          <p:txBody>
            <a:bodyPr wrap="none" anchor="ctr"/>
            <a:lstStyle/>
            <a:p>
              <a:endParaRPr lang="en-GB" sz="1200"/>
            </a:p>
          </p:txBody>
        </p:sp>
      </p:grpSp>
      <p:sp>
        <p:nvSpPr>
          <p:cNvPr id="1228957" name="Rectangle 157">
            <a:extLst>
              <a:ext uri="{FF2B5EF4-FFF2-40B4-BE49-F238E27FC236}">
                <a16:creationId xmlns:a16="http://schemas.microsoft.com/office/drawing/2014/main" id="{3A85259E-3CAF-4811-D801-5E095E242241}"/>
              </a:ext>
            </a:extLst>
          </p:cNvPr>
          <p:cNvSpPr>
            <a:spLocks noChangeAspect="1" noChangeArrowheads="1"/>
          </p:cNvSpPr>
          <p:nvPr/>
        </p:nvSpPr>
        <p:spPr bwMode="auto">
          <a:xfrm>
            <a:off x="1581150" y="114300"/>
            <a:ext cx="3989388" cy="534988"/>
          </a:xfrm>
          <a:prstGeom prst="rect">
            <a:avLst/>
          </a:prstGeom>
          <a:noFill/>
          <a:ln>
            <a:noFill/>
          </a:ln>
          <a:effectLst>
            <a:outerShdw dist="17961" dir="2700000" algn="ctr" rotWithShape="0">
              <a:schemeClr val="bg2"/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  <p:txBody>
          <a:bodyPr lIns="90488" tIns="44450" rIns="90488" bIns="44450" anchor="ctr"/>
          <a:lstStyle>
            <a:lvl1pPr algn="l">
              <a:spcBef>
                <a:spcPct val="0"/>
              </a:spcBef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1pPr>
            <a:lvl2pPr algn="l">
              <a:spcBef>
                <a:spcPct val="0"/>
              </a:spcBef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2pPr>
            <a:lvl3pPr algn="l">
              <a:spcBef>
                <a:spcPct val="0"/>
              </a:spcBef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3pPr>
            <a:lvl4pPr algn="l">
              <a:spcBef>
                <a:spcPct val="0"/>
              </a:spcBef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4pPr>
            <a:lvl5pPr algn="l">
              <a:spcBef>
                <a:spcPct val="0"/>
              </a:spcBef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5pPr>
            <a:lvl6pPr marL="4572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6pPr>
            <a:lvl7pPr marL="9144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7pPr>
            <a:lvl8pPr marL="13716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8pPr>
            <a:lvl9pPr marL="1828800" eaLnBrk="0" fontAlgn="base" hangingPunct="0">
              <a:spcBef>
                <a:spcPct val="0"/>
              </a:spcBef>
              <a:spcAft>
                <a:spcPct val="0"/>
              </a:spcAft>
              <a:defRPr sz="2800" b="1">
                <a:solidFill>
                  <a:schemeClr val="tx1"/>
                </a:solidFill>
                <a:latin typeface="Arial" panose="020B0604020202020204" pitchFamily="34" charset="0"/>
              </a:defRPr>
            </a:lvl9pPr>
          </a:lstStyle>
          <a:p>
            <a:r>
              <a:rPr lang="en-GB" altLang="en-US" sz="2000" dirty="0"/>
              <a:t>Primers</a:t>
            </a:r>
          </a:p>
        </p:txBody>
      </p:sp>
    </p:spTree>
    <p:extLst>
      <p:ext uri="{BB962C8B-B14F-4D97-AF65-F5344CB8AC3E}">
        <p14:creationId xmlns:p14="http://schemas.microsoft.com/office/powerpoint/2010/main" val="1686046627"/>
      </p:ext>
    </p:extLst>
  </p:cSld>
  <p:clrMapOvr>
    <a:masterClrMapping/>
  </p:clrMapOvr>
  <p:transition>
    <p:wipe dir="r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7F7F7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4E2BEA4-0BEB-254B-E513-4FB90FCBAF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Fin Unit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EEA7906F-69C2-5882-8E5D-2C757F9C3708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4166" t="38918" r="48371" b="48372"/>
          <a:stretch/>
        </p:blipFill>
        <p:spPr>
          <a:xfrm>
            <a:off x="4591663" y="1835801"/>
            <a:ext cx="5529885" cy="284435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7452112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56</TotalTime>
  <Words>105</Words>
  <Application>Microsoft Office PowerPoint</Application>
  <PresentationFormat>Widescreen</PresentationFormat>
  <Paragraphs>52</Paragraphs>
  <Slides>7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Aptos</vt:lpstr>
      <vt:lpstr>Aptos Display</vt:lpstr>
      <vt:lpstr>Arial</vt:lpstr>
      <vt:lpstr>Office Theme</vt:lpstr>
      <vt:lpstr>Components for Group Exercises</vt:lpstr>
      <vt:lpstr>Tracer</vt:lpstr>
      <vt:lpstr>The Anatomy of an HE IM ER Shell</vt:lpstr>
      <vt:lpstr>Fuze </vt:lpstr>
      <vt:lpstr>Cartridge Cases</vt:lpstr>
      <vt:lpstr>Propulsion– Igniter Components</vt:lpstr>
      <vt:lpstr>Fin Unit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David Holley</dc:creator>
  <cp:lastModifiedBy>David Holley</cp:lastModifiedBy>
  <cp:revision>1</cp:revision>
  <dcterms:created xsi:type="dcterms:W3CDTF">2025-01-17T11:42:34Z</dcterms:created>
  <dcterms:modified xsi:type="dcterms:W3CDTF">2026-09-14T12:54:54Z</dcterms:modified>
</cp:coreProperties>
</file>