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658" r:id="rId6"/>
    <p:sldId id="677" r:id="rId7"/>
    <p:sldId id="680" r:id="rId8"/>
    <p:sldId id="678" r:id="rId9"/>
    <p:sldId id="679" r:id="rId10"/>
    <p:sldId id="681" r:id="rId11"/>
    <p:sldId id="683" r:id="rId12"/>
    <p:sldId id="684" r:id="rId13"/>
    <p:sldId id="682" r:id="rId14"/>
    <p:sldId id="686" r:id="rId15"/>
    <p:sldId id="692" r:id="rId16"/>
    <p:sldId id="693" r:id="rId17"/>
    <p:sldId id="696" r:id="rId18"/>
    <p:sldId id="695" r:id="rId19"/>
    <p:sldId id="694" r:id="rId20"/>
    <p:sldId id="687" r:id="rId21"/>
    <p:sldId id="688" r:id="rId22"/>
    <p:sldId id="324" r:id="rId23"/>
    <p:sldId id="697" r:id="rId24"/>
    <p:sldId id="672" r:id="rId25"/>
    <p:sldId id="326" r:id="rId26"/>
    <p:sldId id="348" r:id="rId27"/>
    <p:sldId id="689" r:id="rId28"/>
    <p:sldId id="691" r:id="rId29"/>
    <p:sldId id="669" r:id="rId30"/>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43FC85-304E-4A18-B4AE-05019EC8BAAE}" v="146" dt="2025-10-28T11:44:21.1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75857" autoAdjust="0"/>
  </p:normalViewPr>
  <p:slideViewPr>
    <p:cSldViewPr>
      <p:cViewPr varScale="1">
        <p:scale>
          <a:sx n="85" d="100"/>
          <a:sy n="85" d="100"/>
        </p:scale>
        <p:origin x="1200" y="78"/>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5-10-28T11:45:52.162" v="651" actId="20577"/>
      <pc:docMkLst>
        <pc:docMk/>
      </pc:docMkLst>
      <pc:sldChg chg="modSp mod">
        <pc:chgData name="Rhiannon Akers" userId="fb3c9d12-5c8c-42d7-8dc7-d872d7a3d202" providerId="ADAL" clId="{80AABDCA-A693-4F09-99FD-F26609E442FC}" dt="2025-10-28T11:38:21.111" v="453" actId="20577"/>
        <pc:sldMkLst>
          <pc:docMk/>
          <pc:sldMk cId="2087353130" sldId="256"/>
        </pc:sldMkLst>
        <pc:spChg chg="mod">
          <ac:chgData name="Rhiannon Akers" userId="fb3c9d12-5c8c-42d7-8dc7-d872d7a3d202" providerId="ADAL" clId="{80AABDCA-A693-4F09-99FD-F26609E442FC}" dt="2025-10-28T11:38:21.111" v="453" actId="20577"/>
          <ac:spMkLst>
            <pc:docMk/>
            <pc:sldMk cId="2087353130" sldId="256"/>
            <ac:spMk id="3" creationId="{22C6E451-9A9C-40B0-8CEB-03CB8540F3F1}"/>
          </ac:spMkLst>
        </pc:spChg>
      </pc:sldChg>
      <pc:sldChg chg="delSp modSp add mod">
        <pc:chgData name="Rhiannon Akers" userId="fb3c9d12-5c8c-42d7-8dc7-d872d7a3d202" providerId="ADAL" clId="{80AABDCA-A693-4F09-99FD-F26609E442FC}" dt="2025-10-28T11:40:15.104" v="485" actId="1076"/>
        <pc:sldMkLst>
          <pc:docMk/>
          <pc:sldMk cId="296011953" sldId="324"/>
        </pc:sldMkLst>
        <pc:spChg chg="mod">
          <ac:chgData name="Rhiannon Akers" userId="fb3c9d12-5c8c-42d7-8dc7-d872d7a3d202" providerId="ADAL" clId="{80AABDCA-A693-4F09-99FD-F26609E442FC}" dt="2025-10-28T11:40:03.420" v="483" actId="27636"/>
          <ac:spMkLst>
            <pc:docMk/>
            <pc:sldMk cId="296011953" sldId="324"/>
            <ac:spMk id="4" creationId="{3D18709B-75B7-B0EF-BDAE-9059CAFCDAE8}"/>
          </ac:spMkLst>
        </pc:spChg>
        <pc:spChg chg="del">
          <ac:chgData name="Rhiannon Akers" userId="fb3c9d12-5c8c-42d7-8dc7-d872d7a3d202" providerId="ADAL" clId="{80AABDCA-A693-4F09-99FD-F26609E442FC}" dt="2025-10-28T11:40:05.471" v="484" actId="478"/>
          <ac:spMkLst>
            <pc:docMk/>
            <pc:sldMk cId="296011953" sldId="324"/>
            <ac:spMk id="11" creationId="{A0666146-7C02-9FD2-3B35-DE296B2D65B8}"/>
          </ac:spMkLst>
        </pc:spChg>
        <pc:spChg chg="mod">
          <ac:chgData name="Rhiannon Akers" userId="fb3c9d12-5c8c-42d7-8dc7-d872d7a3d202" providerId="ADAL" clId="{80AABDCA-A693-4F09-99FD-F26609E442FC}" dt="2025-10-28T11:40:15.104" v="485" actId="1076"/>
          <ac:spMkLst>
            <pc:docMk/>
            <pc:sldMk cId="296011953" sldId="324"/>
            <ac:spMk id="12" creationId="{89D0C85E-311E-FC1F-ABC5-4415FD72C769}"/>
          </ac:spMkLst>
        </pc:spChg>
        <pc:picChg chg="mod">
          <ac:chgData name="Rhiannon Akers" userId="fb3c9d12-5c8c-42d7-8dc7-d872d7a3d202" providerId="ADAL" clId="{80AABDCA-A693-4F09-99FD-F26609E442FC}" dt="2025-10-28T11:39:45.010" v="456" actId="1076"/>
          <ac:picMkLst>
            <pc:docMk/>
            <pc:sldMk cId="296011953" sldId="324"/>
            <ac:picMk id="7" creationId="{CEC43579-E567-C093-2E63-E2E2527BB014}"/>
          </ac:picMkLst>
        </pc:picChg>
      </pc:sldChg>
      <pc:sldChg chg="modSp add mod">
        <pc:chgData name="Rhiannon Akers" userId="fb3c9d12-5c8c-42d7-8dc7-d872d7a3d202" providerId="ADAL" clId="{80AABDCA-A693-4F09-99FD-F26609E442FC}" dt="2025-10-28T11:45:21.136" v="618" actId="1076"/>
        <pc:sldMkLst>
          <pc:docMk/>
          <pc:sldMk cId="798427634" sldId="326"/>
        </pc:sldMkLst>
        <pc:spChg chg="mod">
          <ac:chgData name="Rhiannon Akers" userId="fb3c9d12-5c8c-42d7-8dc7-d872d7a3d202" providerId="ADAL" clId="{80AABDCA-A693-4F09-99FD-F26609E442FC}" dt="2025-10-28T11:45:21.136" v="618" actId="1076"/>
          <ac:spMkLst>
            <pc:docMk/>
            <pc:sldMk cId="798427634" sldId="326"/>
            <ac:spMk id="2" creationId="{495415AC-3C1D-A6B1-3464-65CA189692AA}"/>
          </ac:spMkLst>
        </pc:spChg>
      </pc:sldChg>
      <pc:sldChg chg="modSp modAnim">
        <pc:chgData name="Rhiannon Akers" userId="fb3c9d12-5c8c-42d7-8dc7-d872d7a3d202" providerId="ADAL" clId="{80AABDCA-A693-4F09-99FD-F26609E442FC}" dt="2025-10-28T11:35:06.572" v="449" actId="20577"/>
        <pc:sldMkLst>
          <pc:docMk/>
          <pc:sldMk cId="1666141350" sldId="348"/>
        </pc:sldMkLst>
        <pc:spChg chg="mod">
          <ac:chgData name="Rhiannon Akers" userId="fb3c9d12-5c8c-42d7-8dc7-d872d7a3d202" providerId="ADAL" clId="{80AABDCA-A693-4F09-99FD-F26609E442FC}" dt="2025-10-28T11:35:06.572" v="449" actId="20577"/>
          <ac:spMkLst>
            <pc:docMk/>
            <pc:sldMk cId="1666141350" sldId="348"/>
            <ac:spMk id="3" creationId="{E825B2F9-EFAF-4672-915F-C88A872463E6}"/>
          </ac:spMkLst>
        </pc:spChg>
      </pc:sldChg>
      <pc:sldChg chg="del">
        <pc:chgData name="Rhiannon Akers" userId="fb3c9d12-5c8c-42d7-8dc7-d872d7a3d202" providerId="ADAL" clId="{80AABDCA-A693-4F09-99FD-F26609E442FC}" dt="2025-10-28T11:23:14.014" v="1" actId="47"/>
        <pc:sldMkLst>
          <pc:docMk/>
          <pc:sldMk cId="484289413" sldId="360"/>
        </pc:sldMkLst>
      </pc:sldChg>
      <pc:sldChg chg="modSp mod">
        <pc:chgData name="Rhiannon Akers" userId="fb3c9d12-5c8c-42d7-8dc7-d872d7a3d202" providerId="ADAL" clId="{80AABDCA-A693-4F09-99FD-F26609E442FC}" dt="2025-10-28T11:45:52.162" v="651" actId="20577"/>
        <pc:sldMkLst>
          <pc:docMk/>
          <pc:sldMk cId="3748452510" sldId="658"/>
        </pc:sldMkLst>
        <pc:spChg chg="mod">
          <ac:chgData name="Rhiannon Akers" userId="fb3c9d12-5c8c-42d7-8dc7-d872d7a3d202" providerId="ADAL" clId="{80AABDCA-A693-4F09-99FD-F26609E442FC}" dt="2025-10-28T11:45:52.162" v="651" actId="20577"/>
          <ac:spMkLst>
            <pc:docMk/>
            <pc:sldMk cId="3748452510" sldId="658"/>
            <ac:spMk id="2" creationId="{2A207C74-AB0C-51A6-DE3D-7B20B3577E6F}"/>
          </ac:spMkLst>
        </pc:spChg>
      </pc:sldChg>
      <pc:sldChg chg="del">
        <pc:chgData name="Rhiannon Akers" userId="fb3c9d12-5c8c-42d7-8dc7-d872d7a3d202" providerId="ADAL" clId="{80AABDCA-A693-4F09-99FD-F26609E442FC}" dt="2025-10-28T11:38:15.083" v="451" actId="47"/>
        <pc:sldMkLst>
          <pc:docMk/>
          <pc:sldMk cId="1711746717" sldId="670"/>
        </pc:sldMkLst>
      </pc:sldChg>
      <pc:sldChg chg="modSp add mod">
        <pc:chgData name="Rhiannon Akers" userId="fb3c9d12-5c8c-42d7-8dc7-d872d7a3d202" providerId="ADAL" clId="{80AABDCA-A693-4F09-99FD-F26609E442FC}" dt="2025-10-28T11:39:15.748" v="455" actId="27636"/>
        <pc:sldMkLst>
          <pc:docMk/>
          <pc:sldMk cId="4011980818" sldId="672"/>
        </pc:sldMkLst>
        <pc:spChg chg="mod">
          <ac:chgData name="Rhiannon Akers" userId="fb3c9d12-5c8c-42d7-8dc7-d872d7a3d202" providerId="ADAL" clId="{80AABDCA-A693-4F09-99FD-F26609E442FC}" dt="2025-10-28T11:39:15.748" v="455" actId="27636"/>
          <ac:spMkLst>
            <pc:docMk/>
            <pc:sldMk cId="4011980818" sldId="672"/>
            <ac:spMk id="3" creationId="{F5C7D7C5-FB6D-0EA3-479F-851586F514AF}"/>
          </ac:spMkLst>
        </pc:spChg>
      </pc:sldChg>
      <pc:sldChg chg="del">
        <pc:chgData name="Rhiannon Akers" userId="fb3c9d12-5c8c-42d7-8dc7-d872d7a3d202" providerId="ADAL" clId="{80AABDCA-A693-4F09-99FD-F26609E442FC}" dt="2025-10-28T11:38:12.697" v="450" actId="47"/>
        <pc:sldMkLst>
          <pc:docMk/>
          <pc:sldMk cId="1729356363" sldId="673"/>
        </pc:sldMkLst>
      </pc:sldChg>
      <pc:sldChg chg="del">
        <pc:chgData name="Rhiannon Akers" userId="fb3c9d12-5c8c-42d7-8dc7-d872d7a3d202" providerId="ADAL" clId="{80AABDCA-A693-4F09-99FD-F26609E442FC}" dt="2025-10-28T11:23:13.264" v="0" actId="47"/>
        <pc:sldMkLst>
          <pc:docMk/>
          <pc:sldMk cId="3866060095" sldId="674"/>
        </pc:sldMkLst>
      </pc:sldChg>
      <pc:sldChg chg="del mod modShow">
        <pc:chgData name="Rhiannon Akers" userId="fb3c9d12-5c8c-42d7-8dc7-d872d7a3d202" providerId="ADAL" clId="{80AABDCA-A693-4F09-99FD-F26609E442FC}" dt="2025-10-28T11:42:01.139" v="487" actId="2696"/>
        <pc:sldMkLst>
          <pc:docMk/>
          <pc:sldMk cId="4092811143" sldId="676"/>
        </pc:sldMkLst>
      </pc:sldChg>
      <pc:sldChg chg="modNotesTx">
        <pc:chgData name="Rhiannon Akers" userId="fb3c9d12-5c8c-42d7-8dc7-d872d7a3d202" providerId="ADAL" clId="{80AABDCA-A693-4F09-99FD-F26609E442FC}" dt="2025-10-28T11:43:05.874" v="610" actId="20577"/>
        <pc:sldMkLst>
          <pc:docMk/>
          <pc:sldMk cId="2281291501" sldId="678"/>
        </pc:sldMkLst>
      </pc:sldChg>
      <pc:sldChg chg="modAnim modNotesTx">
        <pc:chgData name="Rhiannon Akers" userId="fb3c9d12-5c8c-42d7-8dc7-d872d7a3d202" providerId="ADAL" clId="{80AABDCA-A693-4F09-99FD-F26609E442FC}" dt="2025-10-28T11:25:44.538" v="216" actId="20577"/>
        <pc:sldMkLst>
          <pc:docMk/>
          <pc:sldMk cId="3678093211" sldId="681"/>
        </pc:sldMkLst>
      </pc:sldChg>
      <pc:sldChg chg="modAnim">
        <pc:chgData name="Rhiannon Akers" userId="fb3c9d12-5c8c-42d7-8dc7-d872d7a3d202" providerId="ADAL" clId="{80AABDCA-A693-4F09-99FD-F26609E442FC}" dt="2025-10-28T11:44:21.197" v="617"/>
        <pc:sldMkLst>
          <pc:docMk/>
          <pc:sldMk cId="2537593446" sldId="682"/>
        </pc:sldMkLst>
      </pc:sldChg>
      <pc:sldChg chg="modAnim">
        <pc:chgData name="Rhiannon Akers" userId="fb3c9d12-5c8c-42d7-8dc7-d872d7a3d202" providerId="ADAL" clId="{80AABDCA-A693-4F09-99FD-F26609E442FC}" dt="2025-10-28T11:26:15.840" v="222"/>
        <pc:sldMkLst>
          <pc:docMk/>
          <pc:sldMk cId="3343847603" sldId="684"/>
        </pc:sldMkLst>
      </pc:sldChg>
      <pc:sldChg chg="modNotesTx">
        <pc:chgData name="Rhiannon Akers" userId="fb3c9d12-5c8c-42d7-8dc7-d872d7a3d202" providerId="ADAL" clId="{80AABDCA-A693-4F09-99FD-F26609E442FC}" dt="2025-10-28T11:26:34.126" v="223" actId="6549"/>
        <pc:sldMkLst>
          <pc:docMk/>
          <pc:sldMk cId="4213805310" sldId="686"/>
        </pc:sldMkLst>
      </pc:sldChg>
      <pc:sldChg chg="delSp modSp mod ord">
        <pc:chgData name="Rhiannon Akers" userId="fb3c9d12-5c8c-42d7-8dc7-d872d7a3d202" providerId="ADAL" clId="{80AABDCA-A693-4F09-99FD-F26609E442FC}" dt="2025-10-28T11:32:42.718" v="336" actId="1076"/>
        <pc:sldMkLst>
          <pc:docMk/>
          <pc:sldMk cId="2129667743" sldId="687"/>
        </pc:sldMkLst>
        <pc:picChg chg="del mod">
          <ac:chgData name="Rhiannon Akers" userId="fb3c9d12-5c8c-42d7-8dc7-d872d7a3d202" providerId="ADAL" clId="{80AABDCA-A693-4F09-99FD-F26609E442FC}" dt="2025-10-28T11:32:39.266" v="335" actId="478"/>
          <ac:picMkLst>
            <pc:docMk/>
            <pc:sldMk cId="2129667743" sldId="687"/>
            <ac:picMk id="5" creationId="{4A3146FA-EC73-70D6-4D8D-6135998161DC}"/>
          </ac:picMkLst>
        </pc:picChg>
        <pc:picChg chg="mod">
          <ac:chgData name="Rhiannon Akers" userId="fb3c9d12-5c8c-42d7-8dc7-d872d7a3d202" providerId="ADAL" clId="{80AABDCA-A693-4F09-99FD-F26609E442FC}" dt="2025-10-28T11:32:42.718" v="336" actId="1076"/>
          <ac:picMkLst>
            <pc:docMk/>
            <pc:sldMk cId="2129667743" sldId="687"/>
            <ac:picMk id="6" creationId="{AB885AD2-4C57-509C-B634-C8BF76B7AC0C}"/>
          </ac:picMkLst>
        </pc:picChg>
      </pc:sldChg>
      <pc:sldChg chg="addSp modSp new mod modClrScheme chgLayout">
        <pc:chgData name="Rhiannon Akers" userId="fb3c9d12-5c8c-42d7-8dc7-d872d7a3d202" providerId="ADAL" clId="{80AABDCA-A693-4F09-99FD-F26609E442FC}" dt="2025-10-28T11:32:24.032" v="333" actId="26606"/>
        <pc:sldMkLst>
          <pc:docMk/>
          <pc:sldMk cId="850266245" sldId="692"/>
        </pc:sldMkLst>
        <pc:spChg chg="mod">
          <ac:chgData name="Rhiannon Akers" userId="fb3c9d12-5c8c-42d7-8dc7-d872d7a3d202" providerId="ADAL" clId="{80AABDCA-A693-4F09-99FD-F26609E442FC}" dt="2025-10-28T11:32:24.032" v="333" actId="26606"/>
          <ac:spMkLst>
            <pc:docMk/>
            <pc:sldMk cId="850266245" sldId="692"/>
            <ac:spMk id="2" creationId="{8E14858C-025B-2FD3-4FA3-7BD29629A89B}"/>
          </ac:spMkLst>
        </pc:spChg>
        <pc:spChg chg="mod ord">
          <ac:chgData name="Rhiannon Akers" userId="fb3c9d12-5c8c-42d7-8dc7-d872d7a3d202" providerId="ADAL" clId="{80AABDCA-A693-4F09-99FD-F26609E442FC}" dt="2025-10-28T11:32:24.032" v="333" actId="26606"/>
          <ac:spMkLst>
            <pc:docMk/>
            <pc:sldMk cId="850266245" sldId="692"/>
            <ac:spMk id="3" creationId="{F84AF85B-DF97-72FB-5C24-FD61279C2E67}"/>
          </ac:spMkLst>
        </pc:spChg>
        <pc:picChg chg="add mod">
          <ac:chgData name="Rhiannon Akers" userId="fb3c9d12-5c8c-42d7-8dc7-d872d7a3d202" providerId="ADAL" clId="{80AABDCA-A693-4F09-99FD-F26609E442FC}" dt="2025-10-28T11:32:24.032" v="333" actId="26606"/>
          <ac:picMkLst>
            <pc:docMk/>
            <pc:sldMk cId="850266245" sldId="692"/>
            <ac:picMk id="5122" creationId="{70C0FC96-7657-E013-E6BE-F6F7931D28A9}"/>
          </ac:picMkLst>
        </pc:picChg>
      </pc:sldChg>
      <pc:sldChg chg="addSp modSp new mod modClrScheme chgLayout">
        <pc:chgData name="Rhiannon Akers" userId="fb3c9d12-5c8c-42d7-8dc7-d872d7a3d202" providerId="ADAL" clId="{80AABDCA-A693-4F09-99FD-F26609E442FC}" dt="2025-10-28T11:31:54.882" v="331" actId="26606"/>
        <pc:sldMkLst>
          <pc:docMk/>
          <pc:sldMk cId="527805999" sldId="693"/>
        </pc:sldMkLst>
        <pc:spChg chg="mod">
          <ac:chgData name="Rhiannon Akers" userId="fb3c9d12-5c8c-42d7-8dc7-d872d7a3d202" providerId="ADAL" clId="{80AABDCA-A693-4F09-99FD-F26609E442FC}" dt="2025-10-28T11:31:54.882" v="331" actId="26606"/>
          <ac:spMkLst>
            <pc:docMk/>
            <pc:sldMk cId="527805999" sldId="693"/>
            <ac:spMk id="2" creationId="{47E64ECC-C76F-ABFB-FA0F-508783821A32}"/>
          </ac:spMkLst>
        </pc:spChg>
        <pc:spChg chg="mod">
          <ac:chgData name="Rhiannon Akers" userId="fb3c9d12-5c8c-42d7-8dc7-d872d7a3d202" providerId="ADAL" clId="{80AABDCA-A693-4F09-99FD-F26609E442FC}" dt="2025-10-28T11:31:54.882" v="331" actId="26606"/>
          <ac:spMkLst>
            <pc:docMk/>
            <pc:sldMk cId="527805999" sldId="693"/>
            <ac:spMk id="3" creationId="{72788CA0-DDC9-48AE-77B8-787B395B8BA6}"/>
          </ac:spMkLst>
        </pc:spChg>
        <pc:picChg chg="add mod">
          <ac:chgData name="Rhiannon Akers" userId="fb3c9d12-5c8c-42d7-8dc7-d872d7a3d202" providerId="ADAL" clId="{80AABDCA-A693-4F09-99FD-F26609E442FC}" dt="2025-10-28T11:31:54.882" v="331" actId="26606"/>
          <ac:picMkLst>
            <pc:docMk/>
            <pc:sldMk cId="527805999" sldId="693"/>
            <ac:picMk id="4098" creationId="{E7887096-EC21-627C-C721-52EB25F24407}"/>
          </ac:picMkLst>
        </pc:picChg>
      </pc:sldChg>
      <pc:sldChg chg="addSp modSp new mod modClrScheme chgLayout">
        <pc:chgData name="Rhiannon Akers" userId="fb3c9d12-5c8c-42d7-8dc7-d872d7a3d202" providerId="ADAL" clId="{80AABDCA-A693-4F09-99FD-F26609E442FC}" dt="2025-10-28T11:29:54.830" v="322" actId="26606"/>
        <pc:sldMkLst>
          <pc:docMk/>
          <pc:sldMk cId="3839762004" sldId="694"/>
        </pc:sldMkLst>
        <pc:spChg chg="mod">
          <ac:chgData name="Rhiannon Akers" userId="fb3c9d12-5c8c-42d7-8dc7-d872d7a3d202" providerId="ADAL" clId="{80AABDCA-A693-4F09-99FD-F26609E442FC}" dt="2025-10-28T11:29:54.830" v="322" actId="26606"/>
          <ac:spMkLst>
            <pc:docMk/>
            <pc:sldMk cId="3839762004" sldId="694"/>
            <ac:spMk id="2" creationId="{F4132042-B893-6177-FE73-2B1EE4B4350D}"/>
          </ac:spMkLst>
        </pc:spChg>
        <pc:spChg chg="mod ord">
          <ac:chgData name="Rhiannon Akers" userId="fb3c9d12-5c8c-42d7-8dc7-d872d7a3d202" providerId="ADAL" clId="{80AABDCA-A693-4F09-99FD-F26609E442FC}" dt="2025-10-28T11:29:54.830" v="322" actId="26606"/>
          <ac:spMkLst>
            <pc:docMk/>
            <pc:sldMk cId="3839762004" sldId="694"/>
            <ac:spMk id="3" creationId="{4815A8A0-418F-35D2-42E0-49D8AB37C0E5}"/>
          </ac:spMkLst>
        </pc:spChg>
        <pc:picChg chg="add mod">
          <ac:chgData name="Rhiannon Akers" userId="fb3c9d12-5c8c-42d7-8dc7-d872d7a3d202" providerId="ADAL" clId="{80AABDCA-A693-4F09-99FD-F26609E442FC}" dt="2025-10-28T11:29:54.830" v="322" actId="26606"/>
          <ac:picMkLst>
            <pc:docMk/>
            <pc:sldMk cId="3839762004" sldId="694"/>
            <ac:picMk id="1026" creationId="{F4994284-07B4-E56B-4C2E-045B1854F838}"/>
          </ac:picMkLst>
        </pc:picChg>
      </pc:sldChg>
      <pc:sldChg chg="addSp delSp modSp new mod modClrScheme chgLayout">
        <pc:chgData name="Rhiannon Akers" userId="fb3c9d12-5c8c-42d7-8dc7-d872d7a3d202" providerId="ADAL" clId="{80AABDCA-A693-4F09-99FD-F26609E442FC}" dt="2025-10-28T11:30:40.470" v="325" actId="26606"/>
        <pc:sldMkLst>
          <pc:docMk/>
          <pc:sldMk cId="3329308557" sldId="695"/>
        </pc:sldMkLst>
        <pc:spChg chg="mod">
          <ac:chgData name="Rhiannon Akers" userId="fb3c9d12-5c8c-42d7-8dc7-d872d7a3d202" providerId="ADAL" clId="{80AABDCA-A693-4F09-99FD-F26609E442FC}" dt="2025-10-28T11:30:34.286" v="323" actId="26606"/>
          <ac:spMkLst>
            <pc:docMk/>
            <pc:sldMk cId="3329308557" sldId="695"/>
            <ac:spMk id="2" creationId="{B2D6ECC8-65D6-C539-5BAA-22071F18787D}"/>
          </ac:spMkLst>
        </pc:spChg>
        <pc:spChg chg="mod">
          <ac:chgData name="Rhiannon Akers" userId="fb3c9d12-5c8c-42d7-8dc7-d872d7a3d202" providerId="ADAL" clId="{80AABDCA-A693-4F09-99FD-F26609E442FC}" dt="2025-10-28T11:30:34.286" v="323" actId="26606"/>
          <ac:spMkLst>
            <pc:docMk/>
            <pc:sldMk cId="3329308557" sldId="695"/>
            <ac:spMk id="3" creationId="{E1945137-A439-D38A-FC29-DD4309519E62}"/>
          </ac:spMkLst>
        </pc:spChg>
        <pc:spChg chg="add del mod">
          <ac:chgData name="Rhiannon Akers" userId="fb3c9d12-5c8c-42d7-8dc7-d872d7a3d202" providerId="ADAL" clId="{80AABDCA-A693-4F09-99FD-F26609E442FC}" dt="2025-10-28T11:30:36.356" v="324"/>
          <ac:spMkLst>
            <pc:docMk/>
            <pc:sldMk cId="3329308557" sldId="695"/>
            <ac:spMk id="8" creationId="{82E242C6-EB77-0F53-0090-5AEB1DECCEE7}"/>
          </ac:spMkLst>
        </pc:spChg>
        <pc:picChg chg="add mod">
          <ac:chgData name="Rhiannon Akers" userId="fb3c9d12-5c8c-42d7-8dc7-d872d7a3d202" providerId="ADAL" clId="{80AABDCA-A693-4F09-99FD-F26609E442FC}" dt="2025-10-28T11:30:40.470" v="325" actId="26606"/>
          <ac:picMkLst>
            <pc:docMk/>
            <pc:sldMk cId="3329308557" sldId="695"/>
            <ac:picMk id="2050" creationId="{DAE55CF4-9136-59B2-E51C-843E1C139D50}"/>
          </ac:picMkLst>
        </pc:picChg>
      </pc:sldChg>
      <pc:sldChg chg="addSp modSp new mod modClrScheme chgLayout">
        <pc:chgData name="Rhiannon Akers" userId="fb3c9d12-5c8c-42d7-8dc7-d872d7a3d202" providerId="ADAL" clId="{80AABDCA-A693-4F09-99FD-F26609E442FC}" dt="2025-10-28T11:31:26.930" v="329" actId="26606"/>
        <pc:sldMkLst>
          <pc:docMk/>
          <pc:sldMk cId="2260344187" sldId="696"/>
        </pc:sldMkLst>
        <pc:spChg chg="mod">
          <ac:chgData name="Rhiannon Akers" userId="fb3c9d12-5c8c-42d7-8dc7-d872d7a3d202" providerId="ADAL" clId="{80AABDCA-A693-4F09-99FD-F26609E442FC}" dt="2025-10-28T11:31:26.930" v="329" actId="26606"/>
          <ac:spMkLst>
            <pc:docMk/>
            <pc:sldMk cId="2260344187" sldId="696"/>
            <ac:spMk id="2" creationId="{216AC39C-1176-8894-5620-B0FC67BC9B62}"/>
          </ac:spMkLst>
        </pc:spChg>
        <pc:spChg chg="mod ord">
          <ac:chgData name="Rhiannon Akers" userId="fb3c9d12-5c8c-42d7-8dc7-d872d7a3d202" providerId="ADAL" clId="{80AABDCA-A693-4F09-99FD-F26609E442FC}" dt="2025-10-28T11:31:26.930" v="329" actId="26606"/>
          <ac:spMkLst>
            <pc:docMk/>
            <pc:sldMk cId="2260344187" sldId="696"/>
            <ac:spMk id="3" creationId="{D1BB540E-D58C-105B-F0BC-811739CC68F8}"/>
          </ac:spMkLst>
        </pc:spChg>
        <pc:picChg chg="add mod">
          <ac:chgData name="Rhiannon Akers" userId="fb3c9d12-5c8c-42d7-8dc7-d872d7a3d202" providerId="ADAL" clId="{80AABDCA-A693-4F09-99FD-F26609E442FC}" dt="2025-10-28T11:31:26.930" v="329" actId="26606"/>
          <ac:picMkLst>
            <pc:docMk/>
            <pc:sldMk cId="2260344187" sldId="696"/>
            <ac:picMk id="3074" creationId="{ABE6077E-0D3C-E76F-13B7-FA5B818115A6}"/>
          </ac:picMkLst>
        </pc:picChg>
      </pc:sldChg>
      <pc:sldChg chg="add">
        <pc:chgData name="Rhiannon Akers" userId="fb3c9d12-5c8c-42d7-8dc7-d872d7a3d202" providerId="ADAL" clId="{80AABDCA-A693-4F09-99FD-F26609E442FC}" dt="2025-10-28T11:39:15.610" v="454"/>
        <pc:sldMkLst>
          <pc:docMk/>
          <pc:sldMk cId="444061831" sldId="69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28/10/2025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28/10/2025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gorillafund.org/uncategorized/male-hierarchy-and-a-gorilla-groups-success/"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news.emory.edu/stories/2016/08/yerkes_chimpanzee_cooperation/index.html"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a:p>
            <a:r>
              <a:rPr lang="en-GB" dirty="0"/>
              <a:t>Spend 5-7 minutes recapping on slides 3-11 – 30-60 seconds per slide.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Refer to Nancy Kline – the importance of listening – actively and with fascination...</a:t>
            </a:r>
          </a:p>
          <a:p>
            <a:endParaRPr lang="en-US" dirty="0">
              <a:ea typeface="Calibri"/>
              <a:cs typeface="Calibri"/>
            </a:endParaRPr>
          </a:p>
          <a:p>
            <a:r>
              <a:rPr lang="en-US" dirty="0">
                <a:ea typeface="Calibri"/>
                <a:cs typeface="Calibri"/>
              </a:rPr>
              <a:t>Refer back to the enabling triangle and the importance of create space for people to develop their own thinking and decisions.  </a:t>
            </a:r>
          </a:p>
          <a:p>
            <a:endParaRPr lang="en-US" dirty="0">
              <a:ea typeface="Calibri"/>
              <a:cs typeface="Calibri"/>
            </a:endParaRPr>
          </a:p>
          <a:p>
            <a:r>
              <a:rPr lang="en-US" dirty="0">
                <a:ea typeface="Calibri"/>
                <a:cs typeface="Calibri"/>
              </a:rPr>
              <a:t>Highlight that "if you decide, you own it" - this is critical as a way of sharing power in relationships, and within teams. It ensures the biggest engagement and highest levels of effectiveness.</a:t>
            </a: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1572158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Introduce the definition of conflict – highlight that we all have internal and external conflict...and that this is inevitable.</a:t>
            </a:r>
          </a:p>
          <a:p>
            <a:endParaRPr lang="en-US" dirty="0">
              <a:ea typeface="Calibri"/>
              <a:cs typeface="Calibri"/>
            </a:endParaRPr>
          </a:p>
          <a:p>
            <a:r>
              <a:rPr lang="en-US" dirty="0">
                <a:ea typeface="Calibri"/>
                <a:cs typeface="Calibri"/>
              </a:rPr>
              <a:t>Lead a group discussion on what conflict means for themselves and how they notice conflict in themselves and with others.</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284369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everyone that as soon as people are together, there will be conflict – it is inevitable. Ask the group what they see as main causes of conflict? </a:t>
            </a:r>
          </a:p>
          <a:p>
            <a:endParaRPr lang="en-US" dirty="0"/>
          </a:p>
          <a:p>
            <a:r>
              <a:rPr lang="en-US" dirty="0"/>
              <a:t>Reintroduce that everyone is different – no 2 people are the same.</a:t>
            </a:r>
          </a:p>
          <a:p>
            <a:endParaRPr lang="en-US" dirty="0"/>
          </a:p>
          <a:p>
            <a:r>
              <a:rPr lang="en-US" dirty="0"/>
              <a:t>Remind that our experiences have created neural pathways which provide a unique set of complex emotions. Our physical cells are ever changing (reminding everyone that very  few of our physical being – our cells – are older than 7 years, with many being younger than this) and our neural pathways are ever developing – new ones being created or existing ones being amended or strengthened.</a:t>
            </a:r>
            <a:endParaRPr lang="en-US" dirty="0">
              <a:cs typeface="Calibri"/>
            </a:endParaRPr>
          </a:p>
          <a:p>
            <a:endParaRPr lang="en-US" dirty="0">
              <a:cs typeface="Calibri"/>
            </a:endParaRPr>
          </a:p>
          <a:p>
            <a:r>
              <a:rPr lang="en-US" dirty="0">
                <a:ea typeface="Calibri"/>
                <a:cs typeface="Calibri"/>
              </a:rPr>
              <a:t>Lead a group discussion as to examples of how people notice about conflict? What are their examples of conflict because of differences? Try to draw out both the positive and negatives of the conflict.</a:t>
            </a:r>
          </a:p>
          <a:p>
            <a:endParaRPr lang="en-US" b="1"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87248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Remind that at the heart of human </a:t>
            </a:r>
            <a:r>
              <a:rPr lang="en-US" dirty="0" err="1">
                <a:cs typeface="Calibri"/>
              </a:rPr>
              <a:t>behaviour</a:t>
            </a:r>
            <a:r>
              <a:rPr lang="en-US" dirty="0">
                <a:cs typeface="Calibri"/>
              </a:rPr>
              <a:t> is a tension of being individual and group – this needs and wants in this dialectical tension are ever changing and constantly need to be considered and amended.</a:t>
            </a:r>
            <a:endParaRPr lang="en-US" b="1" dirty="0">
              <a:cs typeface="Calibri"/>
            </a:endParaRPr>
          </a:p>
          <a:p>
            <a:endParaRPr lang="en-US" dirty="0">
              <a:cs typeface="Calibri"/>
            </a:endParaRPr>
          </a:p>
          <a:p>
            <a:r>
              <a:rPr lang="en-US" dirty="0">
                <a:cs typeface="Calibri"/>
              </a:rPr>
              <a:t>Remind participants that are the heart of human development are the 2 main primate characteristics: compete vs collaborate. </a:t>
            </a:r>
            <a:r>
              <a:rPr lang="en-US" dirty="0" err="1">
                <a:cs typeface="Calibri"/>
              </a:rPr>
              <a:t>Recognise</a:t>
            </a:r>
            <a:r>
              <a:rPr lang="en-US" dirty="0">
                <a:cs typeface="Calibri"/>
              </a:rPr>
              <a:t> that these are at the heart of the inherent internal tension within all of us.</a:t>
            </a:r>
          </a:p>
          <a:p>
            <a:endParaRPr lang="en-US" dirty="0">
              <a:cs typeface="Calibri"/>
            </a:endParaRPr>
          </a:p>
          <a:p>
            <a:r>
              <a:rPr lang="en-US" b="1" dirty="0">
                <a:cs typeface="Calibri"/>
              </a:rPr>
              <a:t>Silverback Gorillas</a:t>
            </a:r>
            <a:endParaRPr lang="en-US" dirty="0">
              <a:cs typeface="Calibri"/>
            </a:endParaRPr>
          </a:p>
          <a:p>
            <a:r>
              <a:rPr lang="en-US" dirty="0">
                <a:hlinkClick r:id="rId3"/>
              </a:rPr>
              <a:t>Episode Two: Male hierarchy and a gorilla group's ...</a:t>
            </a:r>
            <a:endParaRPr lang="en-US" dirty="0">
              <a:cs typeface="Calibri"/>
            </a:endParaRPr>
          </a:p>
          <a:p>
            <a:r>
              <a:rPr lang="en-US" u="sng" dirty="0">
                <a:hlinkClick r:id="rId3"/>
              </a:rPr>
              <a:t>Dian Fossey Gorilla Fund</a:t>
            </a:r>
            <a:endParaRPr lang="en-US" dirty="0"/>
          </a:p>
          <a:p>
            <a:r>
              <a:rPr lang="en-US" u="sng" dirty="0">
                <a:hlinkClick r:id="rId3"/>
              </a:rPr>
              <a:t>https://gorillafund.org › uncategorized › male-hierarch...</a:t>
            </a:r>
            <a:endParaRPr lang="en-US" dirty="0"/>
          </a:p>
          <a:p>
            <a:endParaRPr lang="en-US" b="1" dirty="0">
              <a:cs typeface="Calibri"/>
            </a:endParaRPr>
          </a:p>
          <a:p>
            <a:endParaRPr lang="en-US" b="1" dirty="0"/>
          </a:p>
          <a:p>
            <a:r>
              <a:rPr lang="en-US" b="1" dirty="0"/>
              <a:t>Chimpanzees</a:t>
            </a:r>
            <a:endParaRPr lang="en-US" dirty="0">
              <a:cs typeface="Calibri"/>
            </a:endParaRPr>
          </a:p>
          <a:p>
            <a:r>
              <a:rPr lang="en-US" dirty="0">
                <a:hlinkClick r:id="rId4"/>
              </a:rPr>
              <a:t>Chimpanzees choose cooperation over competition</a:t>
            </a:r>
            <a:endParaRPr lang="en-US" dirty="0">
              <a:cs typeface="Calibri"/>
            </a:endParaRPr>
          </a:p>
          <a:p>
            <a:r>
              <a:rPr lang="en-US" u="sng" dirty="0">
                <a:hlinkClick r:id="rId4"/>
              </a:rPr>
              <a:t>Emory University</a:t>
            </a:r>
            <a:endParaRPr lang="en-US" dirty="0"/>
          </a:p>
          <a:p>
            <a:r>
              <a:rPr lang="en-US" u="sng" dirty="0">
                <a:hlinkClick r:id="rId4"/>
              </a:rPr>
              <a:t>https://news.emory.edu › yerkes_chimpanzee_cooperation</a:t>
            </a:r>
            <a:endParaRPr lang="en-US" dirty="0"/>
          </a:p>
          <a:p>
            <a:r>
              <a:rPr lang="en-US" dirty="0"/>
              <a:t> </a:t>
            </a:r>
            <a:endParaRPr lang="en-US" dirty="0">
              <a:cs typeface="Calibri"/>
            </a:endParaRPr>
          </a:p>
          <a:p>
            <a:r>
              <a:rPr lang="en-US" dirty="0">
                <a:ea typeface="Calibri"/>
                <a:cs typeface="Calibri"/>
              </a:rPr>
              <a:t>Lead a discussion on what participants are thinking about.</a:t>
            </a: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135403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Talk through key approaches to help develop ways to disagree;</a:t>
            </a:r>
          </a:p>
          <a:p>
            <a:endParaRPr lang="en-US" dirty="0">
              <a:cs typeface="Calibri"/>
            </a:endParaRPr>
          </a:p>
          <a:p>
            <a:r>
              <a:rPr lang="en-US" dirty="0">
                <a:cs typeface="Calibri"/>
              </a:rPr>
              <a:t>Give examples for each approach </a:t>
            </a:r>
          </a:p>
          <a:p>
            <a:endParaRPr lang="en-US" dirty="0">
              <a:cs typeface="Calibri"/>
            </a:endParaRPr>
          </a:p>
          <a:p>
            <a:r>
              <a:rPr lang="en-US" dirty="0">
                <a:cs typeface="Calibri"/>
              </a:rPr>
              <a:t>Ask the group for their examples...or what worked well and what could have been even better</a:t>
            </a:r>
          </a:p>
          <a:p>
            <a:endParaRPr lang="en-US" dirty="0">
              <a:cs typeface="Calibri"/>
            </a:endParaRPr>
          </a:p>
          <a:p>
            <a:r>
              <a:rPr lang="en-US" dirty="0">
                <a:cs typeface="Calibri"/>
              </a:rPr>
              <a:t>Highlight that these skills will be test during the class debate in Week 8. </a:t>
            </a:r>
          </a:p>
          <a:p>
            <a:endParaRPr lang="en-US" dirty="0">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520142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and ask group to consider their reflections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869350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Talk through why negative conflict can be so damaging.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242125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t>Talk through key approaches to challenge negative conflict. Link to week 2 and the power dynamics of the OK Corral. Talk through some approaches including: </a:t>
            </a:r>
          </a:p>
          <a:p>
            <a:pPr>
              <a:spcBef>
                <a:spcPct val="20000"/>
              </a:spcBef>
            </a:pPr>
            <a:endParaRPr lang="en-US" dirty="0"/>
          </a:p>
          <a:p>
            <a:pPr>
              <a:spcBef>
                <a:spcPct val="20000"/>
              </a:spcBef>
            </a:pPr>
            <a:r>
              <a:rPr lang="en-US" dirty="0"/>
              <a:t>Some signs that a conflict could be destructive include: Focusing arguments on the other party instead of the subject, Arguing due to a personal grievance or personality clash, Power imbalances, and Interpersonal friction.</a:t>
            </a:r>
            <a:endParaRPr lang="en-US" dirty="0">
              <a:cs typeface="Calibri"/>
            </a:endParaRPr>
          </a:p>
          <a:p>
            <a:pPr>
              <a:spcBef>
                <a:spcPct val="20000"/>
              </a:spcBef>
            </a:pPr>
            <a:endParaRPr lang="en-US" dirty="0">
              <a:cs typeface="Calibri"/>
            </a:endParaRPr>
          </a:p>
          <a:p>
            <a:r>
              <a:rPr lang="en-US" dirty="0">
                <a:cs typeface="Calibri"/>
              </a:rPr>
              <a:t>Give examples for each approach </a:t>
            </a:r>
          </a:p>
          <a:p>
            <a:endParaRPr lang="en-US" dirty="0">
              <a:cs typeface="Calibri"/>
            </a:endParaRPr>
          </a:p>
          <a:p>
            <a:r>
              <a:rPr lang="en-US" dirty="0">
                <a:cs typeface="Calibri"/>
              </a:rPr>
              <a:t>Ask the group for their examples...or what worked well and what could have been even better</a:t>
            </a:r>
          </a:p>
          <a:p>
            <a:endParaRPr lang="en-US" dirty="0">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3716404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cs typeface="Calibri"/>
              </a:rPr>
              <a:t>Introduce the Thomas-Kilmann Model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26388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38563456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3432891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3602978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cs typeface="Calibri"/>
              </a:rPr>
              <a:t>Refer to handouts in Moodle page: ask participants to work through the questionnaire and develop their own sense of their preferred approaches to conflict</a:t>
            </a:r>
          </a:p>
          <a:p>
            <a:pPr>
              <a:spcBef>
                <a:spcPct val="20000"/>
              </a:spcBef>
            </a:pPr>
            <a:endParaRPr lang="en-US" dirty="0">
              <a:cs typeface="Calibri"/>
            </a:endParaRPr>
          </a:p>
          <a:p>
            <a:pPr>
              <a:spcBef>
                <a:spcPct val="20000"/>
              </a:spcBef>
            </a:pPr>
            <a:r>
              <a:rPr lang="en-US" dirty="0">
                <a:cs typeface="Calibri"/>
              </a:rPr>
              <a:t>Pair students ask them to reflect on their own styles, preferences and ask them to notice how this might change in different situations.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805923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cs typeface="Calibri"/>
              </a:rPr>
              <a:t>Bring whole group back together. Ask them to consider their reflections on their approach to conflict...</a:t>
            </a:r>
          </a:p>
          <a:p>
            <a:pPr>
              <a:spcBef>
                <a:spcPct val="20000"/>
              </a:spcBef>
            </a:pPr>
            <a:endParaRPr lang="en-US" dirty="0">
              <a:cs typeface="Calibri"/>
            </a:endParaRPr>
          </a:p>
          <a:p>
            <a:pPr>
              <a:spcBef>
                <a:spcPct val="20000"/>
              </a:spcBef>
            </a:pPr>
            <a:r>
              <a:rPr lang="en-US" dirty="0">
                <a:cs typeface="Calibri"/>
              </a:rPr>
              <a:t>Broaden this out to consider reflections on conflict more broadly.</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470165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The drama triangle plays out every day. It’s really damaging as everyone ultimately becomes a victim. </a:t>
            </a:r>
            <a:endParaRPr lang="en-US" dirty="0"/>
          </a:p>
          <a:p>
            <a:r>
              <a:rPr lang="en-US" i="1" dirty="0"/>
              <a:t>Roles that attract nurturers (e.g. public services, education, </a:t>
            </a:r>
            <a:r>
              <a:rPr lang="en-US" i="1" dirty="0" err="1"/>
              <a:t>etc</a:t>
            </a:r>
            <a:r>
              <a:rPr lang="en-US" i="1" dirty="0"/>
              <a:t>) tend to attract rescuers, who need victims, but we give worse services as a result.</a:t>
            </a:r>
          </a:p>
          <a:p>
            <a:endParaRPr lang="en-US" i="1" dirty="0"/>
          </a:p>
          <a:p>
            <a:r>
              <a:rPr lang="en-GB" dirty="0"/>
              <a:t>The concept of the drama triangle is a social model of human interaction introduced by Stephen </a:t>
            </a:r>
            <a:r>
              <a:rPr lang="en-GB" dirty="0" err="1"/>
              <a:t>Karpman</a:t>
            </a:r>
            <a:r>
              <a:rPr lang="en-GB" dirty="0"/>
              <a:t>. Here are five main points about drama triangles within relationships:</a:t>
            </a:r>
          </a:p>
          <a:p>
            <a:pPr>
              <a:buFont typeface="+mj-lt"/>
              <a:buAutoNum type="arabicPeriod"/>
            </a:pPr>
            <a:r>
              <a:rPr lang="en-GB" b="1" dirty="0"/>
              <a:t>Roles in the Triangle</a:t>
            </a:r>
            <a:r>
              <a:rPr lang="en-GB"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b="1" dirty="0"/>
              <a:t>Shifting Roles</a:t>
            </a:r>
            <a:r>
              <a:rPr lang="en-GB"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b="1" dirty="0"/>
              <a:t>Cycle of Dysfunction</a:t>
            </a:r>
            <a:r>
              <a:rPr lang="en-GB" dirty="0"/>
              <a:t>: The drama triangle perpetuates dysfunctional relationships because it focuses on blame, avoidance of responsibility, and a lack of resolution. The roles support each other in a way that can keep the cycle going indefinitely.</a:t>
            </a:r>
          </a:p>
          <a:p>
            <a:pPr>
              <a:buFont typeface="+mj-lt"/>
              <a:buAutoNum type="arabicPeriod"/>
            </a:pPr>
            <a:r>
              <a:rPr lang="en-GB" b="1" dirty="0"/>
              <a:t>Emotional Payoff</a:t>
            </a:r>
            <a:r>
              <a:rPr lang="en-GB"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b="1" dirty="0"/>
              <a:t>Breaking the Cycle</a:t>
            </a:r>
            <a:r>
              <a:rPr lang="en-GB"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dirty="0"/>
              <a:t>Understanding and addressing the dynamics of the drama triangle can lead to healthier and more mature interpersonal relationships.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41558048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sz="1200" b="1" dirty="0"/>
              <a:t>Roles in the Triangle</a:t>
            </a:r>
            <a:r>
              <a:rPr lang="en-GB" sz="1200"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sz="1200" b="1" dirty="0"/>
              <a:t>Shifting Roles</a:t>
            </a:r>
            <a:r>
              <a:rPr lang="en-GB" sz="1200"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sz="1200" b="1" dirty="0"/>
              <a:t>Cycle of Dysfunction</a:t>
            </a:r>
            <a:r>
              <a:rPr lang="en-GB" sz="1200" dirty="0"/>
              <a:t>: The drama triangle perpetuates dysfunctional relationships because it focuses on blame, avoidance of responsibility, and a lack of resolution. </a:t>
            </a:r>
          </a:p>
          <a:p>
            <a:pPr>
              <a:buFont typeface="+mj-lt"/>
              <a:buAutoNum type="arabicPeriod"/>
            </a:pPr>
            <a:r>
              <a:rPr lang="en-GB" sz="1200" b="1" dirty="0"/>
              <a:t>Emotional Payoff</a:t>
            </a:r>
            <a:r>
              <a:rPr lang="en-GB" sz="1200"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sz="1200" b="1" dirty="0"/>
              <a:t>Breaking the Cycle</a:t>
            </a:r>
            <a:r>
              <a:rPr lang="en-GB" sz="1200"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pPr marL="0" indent="0">
              <a:buNone/>
            </a:pPr>
            <a:r>
              <a:rPr lang="en-GB" sz="1200" dirty="0"/>
              <a:t>Understanding and addressing the dynamics of the drama triangle can lead to healthier and more mature interpersonal relationships.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5487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 In pairs or small groups, ask students to share a time when they or someone they know played one of these roles.</a:t>
            </a:r>
          </a:p>
          <a:p>
            <a:pPr algn="l">
              <a:buFont typeface="Arial" panose="020B0604020202020204" pitchFamily="34" charset="0"/>
              <a:buChar char="•"/>
            </a:pPr>
            <a:r>
              <a:rPr lang="en-GB" b="0" i="0" dirty="0">
                <a:effectLst/>
                <a:latin typeface="fkGroteskNeue"/>
              </a:rPr>
              <a:t> Prompt with questions:</a:t>
            </a:r>
          </a:p>
          <a:p>
            <a:pPr marL="742950" lvl="1" indent="-285750" algn="l">
              <a:buFont typeface="Arial" panose="020B0604020202020204" pitchFamily="34" charset="0"/>
              <a:buChar char="•"/>
            </a:pPr>
            <a:r>
              <a:rPr lang="en-GB" b="0" i="0" dirty="0">
                <a:effectLst/>
                <a:latin typeface="fkGroteskNeue"/>
              </a:rPr>
              <a:t>“Have you ever felt like a Victim or a Rescuer?”</a:t>
            </a:r>
          </a:p>
          <a:p>
            <a:pPr marL="742950" lvl="1" indent="-285750" algn="l">
              <a:buFont typeface="Arial" panose="020B0604020202020204" pitchFamily="34" charset="0"/>
              <a:buChar char="•"/>
            </a:pPr>
            <a:r>
              <a:rPr lang="en-GB" b="0" i="0" dirty="0">
                <a:effectLst/>
                <a:latin typeface="fkGroteskNeue"/>
              </a:rPr>
              <a:t>“When have you seen someone act as a Persecutor?”</a:t>
            </a:r>
          </a:p>
          <a:p>
            <a:pPr algn="l">
              <a:buFont typeface="Arial" panose="020B0604020202020204" pitchFamily="34" charset="0"/>
              <a:buChar char="•"/>
            </a:pPr>
            <a:r>
              <a:rPr lang="en-GB" b="0" i="0" dirty="0">
                <a:effectLst/>
                <a:latin typeface="fkGroteskNeue"/>
              </a:rPr>
              <a:t> Volunteers share insights with the class.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0651091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pPr marL="171450" indent="-171450">
              <a:buFont typeface="Calibri"/>
              <a:buChar char="-"/>
            </a:pPr>
            <a:endParaRPr lang="en-US" i="1" dirty="0">
              <a:ea typeface="Calibri"/>
              <a:cs typeface="Calibri"/>
            </a:endParaRPr>
          </a:p>
          <a:p>
            <a:pPr>
              <a:buFont typeface="+mj-lt"/>
              <a:buAutoNum type="arabicPeriod"/>
            </a:pPr>
            <a:r>
              <a:rPr lang="en-GB" b="1" dirty="0"/>
              <a:t>The Enabler as a Coach</a:t>
            </a:r>
            <a:r>
              <a:rPr lang="en-GB" dirty="0"/>
              <a:t>: In this reframed role, the enabler acts more like a coach who guides and supports the victim (now better termed as the "protégé" or "client") in overcoming challenges. Unlike the traditional enabler who prevents the client from facing the consequences of their actions, the coach encourages personal responsibility and self-awareness, providing tools and guidance to help the client make healthier decisions.</a:t>
            </a:r>
          </a:p>
          <a:p>
            <a:pPr>
              <a:buFont typeface="+mj-lt"/>
              <a:buAutoNum type="arabicPeriod"/>
            </a:pPr>
            <a:r>
              <a:rPr lang="en-GB" b="1" dirty="0"/>
              <a:t>The Persecutor as a Challenger</a:t>
            </a:r>
            <a:r>
              <a:rPr lang="en-GB" dirty="0"/>
              <a:t>: The persecutor, traditionally seen as an antagonist, can be viewed as a challenger who provides necessary feedback and adversity that can be used as a growth opportunity. This role is not about creating harm but about challenging the client to step out of their comfort zone, face reality, and develop resilience.</a:t>
            </a:r>
          </a:p>
          <a:p>
            <a:pPr>
              <a:buFont typeface="+mj-lt"/>
              <a:buAutoNum type="arabicPeriod"/>
            </a:pPr>
            <a:r>
              <a:rPr lang="en-GB" b="1" dirty="0"/>
              <a:t>Positive Stress and Growth</a:t>
            </a:r>
            <a:r>
              <a:rPr lang="en-GB" dirty="0"/>
              <a:t>: In this model, stress is not something to be avoided at all costs but is seen as an essential element of growth. The challenger introduces stress in a controlled and constructive manner, helping the client learn to cope with difficulties and build resilience. This is similar to how a trainer designs exercises that are challenging yet manageable to promote physical strength.</a:t>
            </a:r>
          </a:p>
          <a:p>
            <a:pPr>
              <a:buFont typeface="+mj-lt"/>
              <a:buAutoNum type="arabicPeriod"/>
            </a:pPr>
            <a:r>
              <a:rPr lang="en-GB" b="1" dirty="0"/>
              <a:t>Focus on Empowerment</a:t>
            </a:r>
            <a:r>
              <a:rPr lang="en-GB" dirty="0"/>
              <a:t>: The coach focuses on empowering the client, encouraging self-reflection and independence rather than dependency. This shift is crucial for the client's development, as it moves the focus from shielding them from reality to preparing them to face it confidently.</a:t>
            </a:r>
          </a:p>
          <a:p>
            <a:pPr>
              <a:buFont typeface="+mj-lt"/>
              <a:buAutoNum type="arabicPeriod"/>
            </a:pPr>
            <a:r>
              <a:rPr lang="en-GB" b="1" dirty="0"/>
              <a:t>Outcome-Oriented Approach</a:t>
            </a:r>
            <a:r>
              <a:rPr lang="en-GB" dirty="0"/>
              <a:t>: Both the coach and the challenger work with an outcome-oriented approach, where the goal is clear and all actions are aimed at achieving specific developmental milestones. This helps in setting clear expectations and measuring progress, which is crucial for the client’s growth.</a:t>
            </a:r>
          </a:p>
          <a:p>
            <a:r>
              <a:rPr lang="en-GB" dirty="0"/>
              <a:t>This approach fosters a more functional and healthy dynamic where the emphasis is on empowerment, skill development, and personal growth. It can lead to much more positive results, turning potentially negative interactions into opportunities for learning and improvement.</a:t>
            </a:r>
          </a:p>
          <a:p>
            <a:pPr marL="171450" indent="-171450">
              <a:buFont typeface="Calibri"/>
              <a:buChar char="-"/>
            </a:pPr>
            <a:endParaRPr lang="en-US" i="1"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23269076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Reintroduce the assessments. Talk through the requirements and ask for any questions.</a:t>
            </a:r>
            <a:endParaRPr lang="en-US" dirty="0"/>
          </a:p>
        </p:txBody>
      </p:sp>
      <p:sp>
        <p:nvSpPr>
          <p:cNvPr id="4" name="Slide Number Placeholder 3"/>
          <p:cNvSpPr>
            <a:spLocks noGrp="1"/>
          </p:cNvSpPr>
          <p:nvPr>
            <p:ph type="sldNum" sz="quarter" idx="5"/>
          </p:nvPr>
        </p:nvSpPr>
        <p:spPr/>
        <p:txBody>
          <a:bodyPr/>
          <a:lstStyle/>
          <a:p>
            <a:fld id="{1B66EC27-1294-409F-9E76-31E2ACB031B4}" type="slidenum">
              <a:rPr lang="en-GB" smtClean="0"/>
              <a:t>23</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Reintroduce the assessments. Talk through the requirements and ask for any questions.</a:t>
            </a:r>
            <a:endParaRPr lang="en-US" dirty="0"/>
          </a:p>
        </p:txBody>
      </p:sp>
      <p:sp>
        <p:nvSpPr>
          <p:cNvPr id="4" name="Slide Number Placeholder 3"/>
          <p:cNvSpPr>
            <a:spLocks noGrp="1"/>
          </p:cNvSpPr>
          <p:nvPr>
            <p:ph type="sldNum" sz="quarter" idx="5"/>
          </p:nvPr>
        </p:nvSpPr>
        <p:spPr/>
        <p:txBody>
          <a:bodyPr/>
          <a:lstStyle/>
          <a:p>
            <a:fld id="{1B66EC27-1294-409F-9E76-31E2ACB031B4}" type="slidenum">
              <a:rPr lang="en-GB" smtClean="0"/>
              <a:t>24</a:t>
            </a:fld>
            <a:endParaRPr lang="en-GB"/>
          </a:p>
        </p:txBody>
      </p:sp>
    </p:spTree>
    <p:extLst>
      <p:ext uri="{BB962C8B-B14F-4D97-AF65-F5344CB8AC3E}">
        <p14:creationId xmlns:p14="http://schemas.microsoft.com/office/powerpoint/2010/main" val="12891484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Reintroduce the assessments. Talk through the requirements and ask for any questions.</a:t>
            </a:r>
            <a:endParaRPr lang="en-US" dirty="0"/>
          </a:p>
        </p:txBody>
      </p:sp>
      <p:sp>
        <p:nvSpPr>
          <p:cNvPr id="4" name="Slide Number Placeholder 3"/>
          <p:cNvSpPr>
            <a:spLocks noGrp="1"/>
          </p:cNvSpPr>
          <p:nvPr>
            <p:ph type="sldNum" sz="quarter" idx="5"/>
          </p:nvPr>
        </p:nvSpPr>
        <p:spPr/>
        <p:txBody>
          <a:bodyPr/>
          <a:lstStyle/>
          <a:p>
            <a:fld id="{1B66EC27-1294-409F-9E76-31E2ACB031B4}" type="slidenum">
              <a:rPr lang="en-GB" smtClean="0"/>
              <a:t>25</a:t>
            </a:fld>
            <a:endParaRPr lang="en-GB"/>
          </a:p>
        </p:txBody>
      </p:sp>
    </p:spTree>
    <p:extLst>
      <p:ext uri="{BB962C8B-B14F-4D97-AF65-F5344CB8AC3E}">
        <p14:creationId xmlns:p14="http://schemas.microsoft.com/office/powerpoint/2010/main" val="38418813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28/10/2025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28/10/2025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jGD6_c_ioXE?si=lw_V_nOWYCoygwZ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HxgSjnWSzf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7.jpeg"/><Relationship Id="rId7"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6.jpe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dirty="0">
                <a:solidFill>
                  <a:schemeClr val="bg1"/>
                </a:solidFill>
                <a:latin typeface="Helvetica-Bold"/>
                <a:ea typeface="Calibri" panose="020F0502020204030204" pitchFamily="34" charset="0"/>
                <a:cs typeface="Helvetica-Bold" pitchFamily="2" charset="0"/>
              </a:rPr>
              <a:t>BMSW4009</a:t>
            </a:r>
            <a:r>
              <a:rPr lang="en-GB" sz="3600" b="1" dirty="0">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rPr>
              <a:t>Week 6</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201096"/>
            <a:ext cx="9649072" cy="3408049"/>
          </a:xfrm>
          <a:prstGeom prst="rect">
            <a:avLst/>
          </a:prstGeom>
          <a:noFill/>
        </p:spPr>
        <p:txBody>
          <a:bodyPr wrap="square" lIns="91440" tIns="45720" rIns="91440" bIns="45720" rtlCol="0" anchor="t">
            <a:spAutoFit/>
          </a:bodyPr>
          <a:lstStyle/>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Focus on conflict: what is it? Why does it happen? Approaches to encourage/reduce it?</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How do each of us respond? An exploration of the Thomas Kilmann model</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Introduce you to Drama Triangles</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Reminder of </a:t>
            </a: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assessment</a:t>
            </a:r>
            <a:r>
              <a:rPr lang="en-GB" sz="2800" dirty="0">
                <a:effectLst/>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569248" y="-851"/>
            <a:ext cx="10810521" cy="1742425"/>
          </a:xfrm>
        </p:spPr>
        <p:txBody>
          <a:bodyPr>
            <a:normAutofit/>
          </a:bodyPr>
          <a:lstStyle/>
          <a:p>
            <a:r>
              <a:rPr lang="en-US" b="1" dirty="0">
                <a:latin typeface="Arial"/>
                <a:cs typeface="Arial"/>
              </a:rPr>
              <a:t>Relationships and People Dynamics:</a:t>
            </a:r>
            <a:r>
              <a:rPr lang="en-US" dirty="0">
                <a:latin typeface="Arial"/>
                <a:cs typeface="Arial"/>
              </a:rPr>
              <a:t> </a:t>
            </a:r>
            <a:br>
              <a:rPr lang="en-US" dirty="0">
                <a:latin typeface="Arial"/>
                <a:cs typeface="Arial"/>
              </a:rPr>
            </a:br>
            <a:r>
              <a:rPr lang="en-US" sz="4000" dirty="0">
                <a:latin typeface="Arial"/>
                <a:cs typeface="Arial"/>
              </a:rPr>
              <a:t>What have you been thinking and feeling?</a:t>
            </a:r>
            <a:r>
              <a:rPr lang="en-US" dirty="0">
                <a:latin typeface="Arial"/>
                <a:cs typeface="Arial"/>
              </a:rPr>
              <a:t> </a:t>
            </a:r>
          </a:p>
        </p:txBody>
      </p:sp>
      <p:pic>
        <p:nvPicPr>
          <p:cNvPr id="4" name="Picture 3" descr="Time To Think">
            <a:extLst>
              <a:ext uri="{FF2B5EF4-FFF2-40B4-BE49-F238E27FC236}">
                <a16:creationId xmlns:a16="http://schemas.microsoft.com/office/drawing/2014/main" id="{58323C7A-BB8B-6515-6359-C30C9A2A49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20000">
            <a:off x="10255725" y="3214176"/>
            <a:ext cx="1512887"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7272498" y="4527698"/>
            <a:ext cx="308257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“Listening with Fascination?” </a:t>
            </a:r>
            <a:endParaRPr lang="en-GB" altLang="en-US" sz="3200" dirty="0">
              <a:cs typeface="Arial"/>
            </a:endParaRPr>
          </a:p>
        </p:txBody>
      </p:sp>
      <p:pic>
        <p:nvPicPr>
          <p:cNvPr id="7" name="Content Placeholder 3" descr="Be Positive.jpg">
            <a:extLst>
              <a:ext uri="{FF2B5EF4-FFF2-40B4-BE49-F238E27FC236}">
                <a16:creationId xmlns:a16="http://schemas.microsoft.com/office/drawing/2014/main" id="{EDDB0527-1E98-DB56-E31D-51DA8CE570EB}"/>
              </a:ext>
            </a:extLst>
          </p:cNvPr>
          <p:cNvPicPr>
            <a:picLocks noGrp="1" noChangeAspect="1"/>
          </p:cNvPicPr>
          <p:nvPr>
            <p:ph idx="1"/>
          </p:nvPr>
        </p:nvPicPr>
        <p:blipFill>
          <a:blip r:embed="rId4"/>
          <a:stretch>
            <a:fillRect/>
          </a:stretch>
        </p:blipFill>
        <p:spPr>
          <a:xfrm>
            <a:off x="6246321" y="1675423"/>
            <a:ext cx="2571861" cy="2004632"/>
          </a:xfrm>
        </p:spPr>
      </p:pic>
      <p:pic>
        <p:nvPicPr>
          <p:cNvPr id="8" name="Picture 7" descr="A collage of different people&#10;&#10;Description automatically generated">
            <a:extLst>
              <a:ext uri="{FF2B5EF4-FFF2-40B4-BE49-F238E27FC236}">
                <a16:creationId xmlns:a16="http://schemas.microsoft.com/office/drawing/2014/main" id="{39B0A61A-4BD2-480B-4A5E-D44F19A05147}"/>
              </a:ext>
            </a:extLst>
          </p:cNvPr>
          <p:cNvPicPr>
            <a:picLocks noChangeAspect="1"/>
          </p:cNvPicPr>
          <p:nvPr/>
        </p:nvPicPr>
        <p:blipFill>
          <a:blip r:embed="rId5"/>
          <a:stretch>
            <a:fillRect/>
          </a:stretch>
        </p:blipFill>
        <p:spPr>
          <a:xfrm>
            <a:off x="192004" y="1538036"/>
            <a:ext cx="3522245" cy="2153654"/>
          </a:xfrm>
          <a:prstGeom prst="rect">
            <a:avLst/>
          </a:prstGeom>
        </p:spPr>
      </p:pic>
      <p:sp>
        <p:nvSpPr>
          <p:cNvPr id="9" name="TextBox 5">
            <a:extLst>
              <a:ext uri="{FF2B5EF4-FFF2-40B4-BE49-F238E27FC236}">
                <a16:creationId xmlns:a16="http://schemas.microsoft.com/office/drawing/2014/main" id="{79A609C8-B879-C9C9-A2AC-78EC21349251}"/>
              </a:ext>
            </a:extLst>
          </p:cNvPr>
          <p:cNvSpPr txBox="1">
            <a:spLocks noChangeArrowheads="1"/>
          </p:cNvSpPr>
          <p:nvPr/>
        </p:nvSpPr>
        <p:spPr bwMode="auto">
          <a:xfrm>
            <a:off x="8812539" y="1736371"/>
            <a:ext cx="308257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“3:1 positive messages?” </a:t>
            </a:r>
            <a:endParaRPr lang="en-GB" altLang="en-US" sz="3200">
              <a:cs typeface="Arial"/>
            </a:endParaRPr>
          </a:p>
        </p:txBody>
      </p:sp>
      <p:pic>
        <p:nvPicPr>
          <p:cNvPr id="10" name="Picture 9" descr="A screenshot of a diagram&#10;&#10;Description automatically generated">
            <a:extLst>
              <a:ext uri="{FF2B5EF4-FFF2-40B4-BE49-F238E27FC236}">
                <a16:creationId xmlns:a16="http://schemas.microsoft.com/office/drawing/2014/main" id="{0A194FCC-AF5A-E5F6-E959-D89C36040600}"/>
              </a:ext>
            </a:extLst>
          </p:cNvPr>
          <p:cNvPicPr>
            <a:picLocks noChangeAspect="1"/>
          </p:cNvPicPr>
          <p:nvPr/>
        </p:nvPicPr>
        <p:blipFill>
          <a:blip r:embed="rId6"/>
          <a:stretch>
            <a:fillRect/>
          </a:stretch>
        </p:blipFill>
        <p:spPr>
          <a:xfrm>
            <a:off x="2879558" y="3684170"/>
            <a:ext cx="3216443" cy="2032335"/>
          </a:xfrm>
          <a:prstGeom prst="rect">
            <a:avLst/>
          </a:prstGeom>
        </p:spPr>
      </p:pic>
      <p:sp>
        <p:nvSpPr>
          <p:cNvPr id="11" name="TextBox 5">
            <a:extLst>
              <a:ext uri="{FF2B5EF4-FFF2-40B4-BE49-F238E27FC236}">
                <a16:creationId xmlns:a16="http://schemas.microsoft.com/office/drawing/2014/main" id="{4AB20261-93D8-67FC-AC6E-56339D5EDE9F}"/>
              </a:ext>
            </a:extLst>
          </p:cNvPr>
          <p:cNvSpPr txBox="1">
            <a:spLocks noChangeArrowheads="1"/>
          </p:cNvSpPr>
          <p:nvPr/>
        </p:nvSpPr>
        <p:spPr bwMode="auto">
          <a:xfrm>
            <a:off x="29485" y="3902054"/>
            <a:ext cx="2849962" cy="1593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“Choosing your state and mindset?” </a:t>
            </a:r>
            <a:endParaRPr lang="en-GB" altLang="en-US" sz="3200" dirty="0">
              <a:cs typeface="Arial"/>
            </a:endParaRPr>
          </a:p>
        </p:txBody>
      </p:sp>
    </p:spTree>
    <p:extLst>
      <p:ext uri="{BB962C8B-B14F-4D97-AF65-F5344CB8AC3E}">
        <p14:creationId xmlns:p14="http://schemas.microsoft.com/office/powerpoint/2010/main" val="284123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46038" y="263971"/>
            <a:ext cx="10513742" cy="924278"/>
          </a:xfrm>
        </p:spPr>
        <p:txBody>
          <a:bodyPr>
            <a:normAutofit/>
          </a:bodyPr>
          <a:lstStyle/>
          <a:p>
            <a:r>
              <a:rPr lang="en-US" dirty="0">
                <a:latin typeface="Arial"/>
                <a:cs typeface="Arial"/>
              </a:rPr>
              <a:t>What is conflict? </a:t>
            </a:r>
            <a:endParaRPr lang="en-US" dirty="0"/>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517511" y="1304295"/>
            <a:ext cx="445799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dirty="0">
                <a:solidFill>
                  <a:srgbClr val="1F1F1F"/>
                </a:solidFill>
                <a:latin typeface="Arial"/>
                <a:cs typeface="Arial"/>
              </a:rPr>
              <a:t>A state of mind in which a person experiences a clash of opposing feelings or needs.</a:t>
            </a:r>
            <a:endParaRPr lang="en-GB" sz="2400" dirty="0">
              <a:solidFill>
                <a:srgbClr val="000000"/>
              </a:solidFill>
              <a:latin typeface="Arial"/>
              <a:cs typeface="Arial"/>
            </a:endParaRPr>
          </a:p>
        </p:txBody>
      </p:sp>
      <p:sp>
        <p:nvSpPr>
          <p:cNvPr id="5" name="TextBox 5">
            <a:extLst>
              <a:ext uri="{FF2B5EF4-FFF2-40B4-BE49-F238E27FC236}">
                <a16:creationId xmlns:a16="http://schemas.microsoft.com/office/drawing/2014/main" id="{A48B9A52-D1AB-50F6-D640-AC28A34B8AF7}"/>
              </a:ext>
            </a:extLst>
          </p:cNvPr>
          <p:cNvSpPr txBox="1">
            <a:spLocks noChangeArrowheads="1"/>
          </p:cNvSpPr>
          <p:nvPr/>
        </p:nvSpPr>
        <p:spPr bwMode="auto">
          <a:xfrm>
            <a:off x="7460176" y="1304295"/>
            <a:ext cx="390161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dirty="0">
                <a:solidFill>
                  <a:srgbClr val="1F1F1F"/>
                </a:solidFill>
                <a:latin typeface="Arial"/>
                <a:cs typeface="Arial"/>
              </a:rPr>
              <a:t>An incompatibility between two or more opinions, principles, or interests.</a:t>
            </a:r>
            <a:endParaRPr lang="en-GB" sz="2400" dirty="0">
              <a:solidFill>
                <a:srgbClr val="000000"/>
              </a:solidFill>
              <a:latin typeface="Arial"/>
              <a:cs typeface="Arial"/>
            </a:endParaRPr>
          </a:p>
        </p:txBody>
      </p:sp>
      <p:sp>
        <p:nvSpPr>
          <p:cNvPr id="7" name="TextBox 5">
            <a:extLst>
              <a:ext uri="{FF2B5EF4-FFF2-40B4-BE49-F238E27FC236}">
                <a16:creationId xmlns:a16="http://schemas.microsoft.com/office/drawing/2014/main" id="{17142EB5-8BA5-95AD-EBBB-DDF053ADD961}"/>
              </a:ext>
            </a:extLst>
          </p:cNvPr>
          <p:cNvSpPr txBox="1">
            <a:spLocks noChangeArrowheads="1"/>
          </p:cNvSpPr>
          <p:nvPr/>
        </p:nvSpPr>
        <p:spPr bwMode="auto">
          <a:xfrm>
            <a:off x="-208206" y="4739342"/>
            <a:ext cx="12404564" cy="85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i="1" dirty="0">
                <a:solidFill>
                  <a:srgbClr val="202124"/>
                </a:solidFill>
                <a:latin typeface="Arial"/>
                <a:cs typeface="Arial"/>
              </a:rPr>
              <a:t>Dispute, disagreement, difference of opinion, dissension, </a:t>
            </a:r>
            <a:endParaRPr lang="en-GB" sz="2400" i="1">
              <a:solidFill>
                <a:srgbClr val="000000"/>
              </a:solidFill>
              <a:latin typeface="Myriad Pro"/>
              <a:cs typeface="Arial"/>
            </a:endParaRPr>
          </a:p>
          <a:p>
            <a:pPr algn="ctr"/>
            <a:r>
              <a:rPr lang="en-GB" sz="2400" i="1" dirty="0">
                <a:solidFill>
                  <a:srgbClr val="202124"/>
                </a:solidFill>
                <a:latin typeface="Arial"/>
                <a:cs typeface="Arial"/>
              </a:rPr>
              <a:t>discord, friction, contention, exchange</a:t>
            </a:r>
            <a:endParaRPr lang="en-GB" sz="2400" i="1"/>
          </a:p>
        </p:txBody>
      </p:sp>
      <p:pic>
        <p:nvPicPr>
          <p:cNvPr id="9" name="Picture 8" descr="9 Internal Conflict Examples at the ...">
            <a:extLst>
              <a:ext uri="{FF2B5EF4-FFF2-40B4-BE49-F238E27FC236}">
                <a16:creationId xmlns:a16="http://schemas.microsoft.com/office/drawing/2014/main" id="{48550851-EDB6-1980-7EF0-F33DC26CC4A8}"/>
              </a:ext>
            </a:extLst>
          </p:cNvPr>
          <p:cNvPicPr>
            <a:picLocks noChangeAspect="1"/>
          </p:cNvPicPr>
          <p:nvPr/>
        </p:nvPicPr>
        <p:blipFill>
          <a:blip r:embed="rId3"/>
          <a:stretch>
            <a:fillRect/>
          </a:stretch>
        </p:blipFill>
        <p:spPr>
          <a:xfrm>
            <a:off x="685423" y="2644624"/>
            <a:ext cx="4120394" cy="1871133"/>
          </a:xfrm>
          <a:prstGeom prst="rect">
            <a:avLst/>
          </a:prstGeom>
        </p:spPr>
      </p:pic>
      <p:pic>
        <p:nvPicPr>
          <p:cNvPr id="10" name="Picture 9" descr="constructive conflict ...">
            <a:extLst>
              <a:ext uri="{FF2B5EF4-FFF2-40B4-BE49-F238E27FC236}">
                <a16:creationId xmlns:a16="http://schemas.microsoft.com/office/drawing/2014/main" id="{15483929-5197-0701-8007-D03606643273}"/>
              </a:ext>
            </a:extLst>
          </p:cNvPr>
          <p:cNvPicPr>
            <a:picLocks noChangeAspect="1"/>
          </p:cNvPicPr>
          <p:nvPr/>
        </p:nvPicPr>
        <p:blipFill>
          <a:blip r:embed="rId4"/>
          <a:stretch>
            <a:fillRect/>
          </a:stretch>
        </p:blipFill>
        <p:spPr>
          <a:xfrm>
            <a:off x="7570863" y="2645380"/>
            <a:ext cx="3666369" cy="1869621"/>
          </a:xfrm>
          <a:prstGeom prst="rect">
            <a:avLst/>
          </a:prstGeom>
        </p:spPr>
      </p:pic>
    </p:spTree>
    <p:extLst>
      <p:ext uri="{BB962C8B-B14F-4D97-AF65-F5344CB8AC3E}">
        <p14:creationId xmlns:p14="http://schemas.microsoft.com/office/powerpoint/2010/main" val="2324467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33943" y="239781"/>
            <a:ext cx="10513742" cy="924278"/>
          </a:xfrm>
        </p:spPr>
        <p:txBody>
          <a:bodyPr>
            <a:normAutofit/>
          </a:bodyPr>
          <a:lstStyle/>
          <a:p>
            <a:r>
              <a:rPr lang="en-US" dirty="0">
                <a:latin typeface="Arial"/>
                <a:cs typeface="Arial"/>
              </a:rPr>
              <a:t>Conflict: Why does it happen?</a:t>
            </a:r>
            <a:endParaRPr lang="en-US" dirty="0"/>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520519" y="3258273"/>
            <a:ext cx="4301773"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altLang="en-US" sz="3200" i="1" dirty="0">
                <a:cs typeface="Arial"/>
              </a:rPr>
              <a:t>We see things differently </a:t>
            </a:r>
            <a:endParaRPr lang="en-GB" altLang="en-US" sz="3200" dirty="0">
              <a:cs typeface="Arial"/>
            </a:endParaRPr>
          </a:p>
        </p:txBody>
      </p:sp>
      <p:sp>
        <p:nvSpPr>
          <p:cNvPr id="7" name="Vertical Scroll 2">
            <a:extLst>
              <a:ext uri="{FF2B5EF4-FFF2-40B4-BE49-F238E27FC236}">
                <a16:creationId xmlns:a16="http://schemas.microsoft.com/office/drawing/2014/main" id="{2D7B383E-1B32-EB2E-7CB6-AB2756E85A95}"/>
              </a:ext>
            </a:extLst>
          </p:cNvPr>
          <p:cNvSpPr/>
          <p:nvPr/>
        </p:nvSpPr>
        <p:spPr>
          <a:xfrm rot="-480000">
            <a:off x="581585" y="1694807"/>
            <a:ext cx="3742869" cy="2375636"/>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000" i="1" dirty="0">
                <a:solidFill>
                  <a:schemeClr val="tx1"/>
                </a:solidFill>
                <a:latin typeface="Arial"/>
                <a:cs typeface="Arial"/>
              </a:rPr>
              <a:t>There is nowt so queer as folk</a:t>
            </a:r>
          </a:p>
        </p:txBody>
      </p:sp>
      <p:pic>
        <p:nvPicPr>
          <p:cNvPr id="8" name="Picture 7" descr="See things differently. — Lethbridge ...">
            <a:extLst>
              <a:ext uri="{FF2B5EF4-FFF2-40B4-BE49-F238E27FC236}">
                <a16:creationId xmlns:a16="http://schemas.microsoft.com/office/drawing/2014/main" id="{BA25E131-E8C2-8C05-75C8-659139A3E953}"/>
              </a:ext>
            </a:extLst>
          </p:cNvPr>
          <p:cNvPicPr>
            <a:picLocks noChangeAspect="1"/>
          </p:cNvPicPr>
          <p:nvPr/>
        </p:nvPicPr>
        <p:blipFill>
          <a:blip r:embed="rId3"/>
          <a:stretch>
            <a:fillRect/>
          </a:stretch>
        </p:blipFill>
        <p:spPr>
          <a:xfrm>
            <a:off x="7816062" y="2192295"/>
            <a:ext cx="4101466" cy="3533612"/>
          </a:xfrm>
          <a:prstGeom prst="rect">
            <a:avLst/>
          </a:prstGeom>
        </p:spPr>
      </p:pic>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4306297" y="1448509"/>
            <a:ext cx="5498184"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3200" i="1" dirty="0">
                <a:cs typeface="Arial"/>
              </a:rPr>
              <a:t>We are all different, complex, weird and wonderful </a:t>
            </a:r>
            <a:endParaRPr lang="en-US"/>
          </a:p>
        </p:txBody>
      </p:sp>
      <p:sp>
        <p:nvSpPr>
          <p:cNvPr id="9" name="TextBox 5">
            <a:extLst>
              <a:ext uri="{FF2B5EF4-FFF2-40B4-BE49-F238E27FC236}">
                <a16:creationId xmlns:a16="http://schemas.microsoft.com/office/drawing/2014/main" id="{E858DC09-C9DE-D1E8-08FC-A28F90EF3BD8}"/>
              </a:ext>
            </a:extLst>
          </p:cNvPr>
          <p:cNvSpPr txBox="1">
            <a:spLocks noChangeArrowheads="1"/>
          </p:cNvSpPr>
          <p:nvPr/>
        </p:nvSpPr>
        <p:spPr bwMode="auto">
          <a:xfrm>
            <a:off x="833465" y="4798314"/>
            <a:ext cx="629901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b="1" i="1" dirty="0">
                <a:cs typeface="Arial"/>
              </a:rPr>
              <a:t>So, conflict is inevitable!</a:t>
            </a:r>
          </a:p>
        </p:txBody>
      </p:sp>
    </p:spTree>
    <p:extLst>
      <p:ext uri="{BB962C8B-B14F-4D97-AF65-F5344CB8AC3E}">
        <p14:creationId xmlns:p14="http://schemas.microsoft.com/office/powerpoint/2010/main" val="2281291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46038" y="203495"/>
            <a:ext cx="10513742" cy="924278"/>
          </a:xfrm>
        </p:spPr>
        <p:txBody>
          <a:bodyPr>
            <a:normAutofit/>
          </a:bodyPr>
          <a:lstStyle/>
          <a:p>
            <a:r>
              <a:rPr lang="en-US" dirty="0">
                <a:latin typeface="Arial"/>
                <a:cs typeface="Arial"/>
              </a:rPr>
              <a:t>Conflict: our human tensions:  </a:t>
            </a:r>
            <a:endParaRPr lang="en-US" dirty="0"/>
          </a:p>
        </p:txBody>
      </p:sp>
      <p:sp>
        <p:nvSpPr>
          <p:cNvPr id="6" name="TextBox 5">
            <a:extLst>
              <a:ext uri="{FF2B5EF4-FFF2-40B4-BE49-F238E27FC236}">
                <a16:creationId xmlns:a16="http://schemas.microsoft.com/office/drawing/2014/main" id="{E4342394-2BD3-EFA2-2756-6C9C3C705A0C}"/>
              </a:ext>
            </a:extLst>
          </p:cNvPr>
          <p:cNvSpPr txBox="1">
            <a:spLocks noChangeArrowheads="1"/>
          </p:cNvSpPr>
          <p:nvPr/>
        </p:nvSpPr>
        <p:spPr bwMode="auto">
          <a:xfrm>
            <a:off x="8495948" y="3432644"/>
            <a:ext cx="353977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Chimpanzees:</a:t>
            </a:r>
          </a:p>
          <a:p>
            <a:pPr algn="ctr"/>
            <a:r>
              <a:rPr lang="en-GB" altLang="en-US" sz="3200" i="1" dirty="0">
                <a:cs typeface="Arial"/>
              </a:rPr>
              <a:t>collaborate to solve challenges, learn and develop</a:t>
            </a:r>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853328" y="1375362"/>
            <a:ext cx="450739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Individual vs Group</a:t>
            </a:r>
          </a:p>
          <a:p>
            <a:pPr algn="ctr"/>
            <a:endParaRPr lang="en-GB" altLang="en-US" sz="3200" i="1" dirty="0">
              <a:cs typeface="Arial"/>
            </a:endParaRPr>
          </a:p>
          <a:p>
            <a:pPr algn="ctr"/>
            <a:r>
              <a:rPr lang="en-GB" altLang="en-US" sz="3200" i="1" dirty="0">
                <a:cs typeface="Arial"/>
              </a:rPr>
              <a:t>Compete vs collaborate</a:t>
            </a:r>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198433" y="3231464"/>
            <a:ext cx="353875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Gorillas:</a:t>
            </a:r>
          </a:p>
          <a:p>
            <a:pPr algn="ctr"/>
            <a:r>
              <a:rPr lang="en-GB" altLang="en-US" sz="3200" i="1" dirty="0">
                <a:cs typeface="Arial"/>
              </a:rPr>
              <a:t>Alpha males and females; all want/try to be top dog, but can't be</a:t>
            </a:r>
          </a:p>
        </p:txBody>
      </p:sp>
      <p:pic>
        <p:nvPicPr>
          <p:cNvPr id="4" name="Picture 3" descr="Chimpanzee | Facts, Habitat, &amp; Diet | Britannica">
            <a:extLst>
              <a:ext uri="{FF2B5EF4-FFF2-40B4-BE49-F238E27FC236}">
                <a16:creationId xmlns:a16="http://schemas.microsoft.com/office/drawing/2014/main" id="{5F3E5FD7-5D07-9FC0-F595-9BF1ABD0F69A}"/>
              </a:ext>
            </a:extLst>
          </p:cNvPr>
          <p:cNvPicPr>
            <a:picLocks noChangeAspect="1"/>
          </p:cNvPicPr>
          <p:nvPr/>
        </p:nvPicPr>
        <p:blipFill>
          <a:blip r:embed="rId3"/>
          <a:stretch>
            <a:fillRect/>
          </a:stretch>
        </p:blipFill>
        <p:spPr>
          <a:xfrm>
            <a:off x="8728470" y="1129209"/>
            <a:ext cx="3091702" cy="2046469"/>
          </a:xfrm>
          <a:prstGeom prst="rect">
            <a:avLst/>
          </a:prstGeom>
        </p:spPr>
      </p:pic>
      <p:pic>
        <p:nvPicPr>
          <p:cNvPr id="5" name="Picture 4" descr="Strike The Balance Between Individual And Team Contributions">
            <a:extLst>
              <a:ext uri="{FF2B5EF4-FFF2-40B4-BE49-F238E27FC236}">
                <a16:creationId xmlns:a16="http://schemas.microsoft.com/office/drawing/2014/main" id="{043E1F1E-45AA-F926-CB57-56BD6138D4CB}"/>
              </a:ext>
            </a:extLst>
          </p:cNvPr>
          <p:cNvPicPr>
            <a:picLocks noChangeAspect="1"/>
          </p:cNvPicPr>
          <p:nvPr/>
        </p:nvPicPr>
        <p:blipFill>
          <a:blip r:embed="rId4"/>
          <a:stretch>
            <a:fillRect/>
          </a:stretch>
        </p:blipFill>
        <p:spPr>
          <a:xfrm>
            <a:off x="3969582" y="3269267"/>
            <a:ext cx="4252837" cy="2097465"/>
          </a:xfrm>
          <a:prstGeom prst="rect">
            <a:avLst/>
          </a:prstGeom>
        </p:spPr>
      </p:pic>
      <p:pic>
        <p:nvPicPr>
          <p:cNvPr id="9" name="Picture 8" descr="Social Structure | Dutch Gorilla Foundation">
            <a:extLst>
              <a:ext uri="{FF2B5EF4-FFF2-40B4-BE49-F238E27FC236}">
                <a16:creationId xmlns:a16="http://schemas.microsoft.com/office/drawing/2014/main" id="{9A92E7BB-2EA9-4E59-8EB5-E0349BD9B001}"/>
              </a:ext>
            </a:extLst>
          </p:cNvPr>
          <p:cNvPicPr>
            <a:picLocks noChangeAspect="1"/>
          </p:cNvPicPr>
          <p:nvPr/>
        </p:nvPicPr>
        <p:blipFill>
          <a:blip r:embed="rId5"/>
          <a:stretch>
            <a:fillRect/>
          </a:stretch>
        </p:blipFill>
        <p:spPr>
          <a:xfrm>
            <a:off x="648607" y="1126219"/>
            <a:ext cx="2645833" cy="2041373"/>
          </a:xfrm>
          <a:prstGeom prst="rect">
            <a:avLst/>
          </a:prstGeom>
        </p:spPr>
      </p:pic>
    </p:spTree>
    <p:extLst>
      <p:ext uri="{BB962C8B-B14F-4D97-AF65-F5344CB8AC3E}">
        <p14:creationId xmlns:p14="http://schemas.microsoft.com/office/powerpoint/2010/main" val="1975084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239781"/>
            <a:ext cx="11417809" cy="924278"/>
          </a:xfrm>
        </p:spPr>
        <p:txBody>
          <a:bodyPr>
            <a:normAutofit/>
          </a:bodyPr>
          <a:lstStyle/>
          <a:p>
            <a:r>
              <a:rPr lang="en-US" dirty="0">
                <a:latin typeface="Arial"/>
                <a:cs typeface="Arial"/>
              </a:rPr>
              <a:t>Positive Conflict: how can we disagree well?</a:t>
            </a:r>
            <a:endParaRPr lang="en-US" dirty="0"/>
          </a:p>
        </p:txBody>
      </p:sp>
      <p:sp>
        <p:nvSpPr>
          <p:cNvPr id="4" name="TextBox 3">
            <a:extLst>
              <a:ext uri="{FF2B5EF4-FFF2-40B4-BE49-F238E27FC236}">
                <a16:creationId xmlns:a16="http://schemas.microsoft.com/office/drawing/2014/main" id="{813E2896-02AC-EB8D-EDE0-CB5D1BF53663}"/>
              </a:ext>
            </a:extLst>
          </p:cNvPr>
          <p:cNvSpPr txBox="1"/>
          <p:nvPr/>
        </p:nvSpPr>
        <p:spPr>
          <a:xfrm>
            <a:off x="249265" y="1182291"/>
            <a:ext cx="11661386"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200" dirty="0">
                <a:solidFill>
                  <a:srgbClr val="001D35"/>
                </a:solidFill>
                <a:latin typeface="Arial"/>
                <a:cs typeface="Arial"/>
              </a:rPr>
              <a:t>Be respectful: Use respectful language and </a:t>
            </a:r>
            <a:r>
              <a:rPr lang="en-US" sz="2200" dirty="0" err="1">
                <a:solidFill>
                  <a:srgbClr val="001D35"/>
                </a:solidFill>
                <a:latin typeface="Arial"/>
                <a:cs typeface="Arial"/>
              </a:rPr>
              <a:t>behaviour</a:t>
            </a:r>
            <a:r>
              <a:rPr lang="en-US" sz="2200" dirty="0">
                <a:solidFill>
                  <a:srgbClr val="001D35"/>
                </a:solidFill>
                <a:latin typeface="Arial"/>
                <a:cs typeface="Arial"/>
              </a:rPr>
              <a:t>, and avoid putting down the other person's ideas. </a:t>
            </a:r>
          </a:p>
          <a:p>
            <a:pPr marL="228600" indent="-228600">
              <a:buFont typeface=""/>
              <a:buChar char="•"/>
            </a:pPr>
            <a:r>
              <a:rPr lang="en-US" sz="2200" dirty="0">
                <a:solidFill>
                  <a:srgbClr val="001D35"/>
                </a:solidFill>
                <a:latin typeface="Arial"/>
                <a:cs typeface="Arial"/>
              </a:rPr>
              <a:t>Use "I" statements: "You" statements can sound argumentative. </a:t>
            </a:r>
          </a:p>
          <a:p>
            <a:pPr marL="228600" indent="-228600">
              <a:buFont typeface=""/>
              <a:buChar char="•"/>
            </a:pPr>
            <a:r>
              <a:rPr lang="en-US" sz="2200" dirty="0">
                <a:solidFill>
                  <a:srgbClr val="001D35"/>
                </a:solidFill>
                <a:latin typeface="Arial"/>
                <a:cs typeface="Arial"/>
              </a:rPr>
              <a:t>Listen actively: Show a willingness to listen carefully. </a:t>
            </a:r>
          </a:p>
          <a:p>
            <a:pPr marL="228600" indent="-228600">
              <a:buFont typeface=""/>
              <a:buChar char="•"/>
            </a:pPr>
            <a:r>
              <a:rPr lang="en-US" sz="2200" dirty="0">
                <a:solidFill>
                  <a:srgbClr val="001D35"/>
                </a:solidFill>
                <a:latin typeface="Arial"/>
                <a:cs typeface="Arial"/>
              </a:rPr>
              <a:t>Acknowledge the other person's perspective: For example, you could say "I hear what you're saying, but I see it differently". </a:t>
            </a:r>
          </a:p>
          <a:p>
            <a:pPr marL="228600" indent="-228600">
              <a:buFont typeface=""/>
              <a:buChar char="•"/>
            </a:pPr>
            <a:r>
              <a:rPr lang="en-US" sz="2200" dirty="0">
                <a:solidFill>
                  <a:srgbClr val="001D35"/>
                </a:solidFill>
                <a:latin typeface="Arial"/>
                <a:cs typeface="Arial"/>
              </a:rPr>
              <a:t>Create a safe space: Allow the other person to express themselves without fear of judgment or criticism. </a:t>
            </a:r>
          </a:p>
          <a:p>
            <a:pPr marL="228600" indent="-228600">
              <a:buFont typeface=""/>
              <a:buChar char="•"/>
            </a:pPr>
            <a:r>
              <a:rPr lang="en-US" sz="2200" dirty="0">
                <a:solidFill>
                  <a:srgbClr val="001D35"/>
                </a:solidFill>
                <a:latin typeface="Arial"/>
                <a:cs typeface="Arial"/>
              </a:rPr>
              <a:t>Take a moment to breathe: Before you say something, give yourself time to think more clearly. </a:t>
            </a:r>
          </a:p>
          <a:p>
            <a:pPr marL="228600" indent="-228600">
              <a:buFont typeface=""/>
              <a:buChar char="•"/>
            </a:pPr>
            <a:r>
              <a:rPr lang="en-US" sz="2200" dirty="0">
                <a:solidFill>
                  <a:srgbClr val="001D35"/>
                </a:solidFill>
                <a:latin typeface="Arial"/>
                <a:cs typeface="Arial"/>
              </a:rPr>
              <a:t>Ask questions: If you think you understand someone's position, ask more questions. </a:t>
            </a:r>
          </a:p>
          <a:p>
            <a:pPr marL="228600" indent="-228600">
              <a:buFont typeface=""/>
              <a:buChar char="•"/>
            </a:pPr>
            <a:r>
              <a:rPr lang="en-US" sz="2200" dirty="0">
                <a:solidFill>
                  <a:srgbClr val="001D35"/>
                </a:solidFill>
                <a:latin typeface="Arial"/>
                <a:cs typeface="Arial"/>
              </a:rPr>
              <a:t>Have a constructive reason: When you disagree with someone more powerful than you, have a constructive reason to oppose</a:t>
            </a:r>
          </a:p>
        </p:txBody>
      </p:sp>
    </p:spTree>
    <p:extLst>
      <p:ext uri="{BB962C8B-B14F-4D97-AF65-F5344CB8AC3E}">
        <p14:creationId xmlns:p14="http://schemas.microsoft.com/office/powerpoint/2010/main" val="3678093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4EB6-9BB9-5378-3C2C-C11A25021DC9}"/>
              </a:ext>
            </a:extLst>
          </p:cNvPr>
          <p:cNvSpPr>
            <a:spLocks noGrp="1"/>
          </p:cNvSpPr>
          <p:nvPr>
            <p:ph type="title"/>
          </p:nvPr>
        </p:nvSpPr>
        <p:spPr/>
        <p:txBody>
          <a:bodyPr>
            <a:normAutofit fontScale="90000"/>
          </a:bodyPr>
          <a:lstStyle/>
          <a:p>
            <a:r>
              <a:rPr lang="en-US" dirty="0">
                <a:latin typeface="Arial"/>
                <a:cs typeface="Arial"/>
              </a:rPr>
              <a:t>Negative Conflict: how this affects work and people</a:t>
            </a:r>
            <a:endParaRPr lang="en-US" dirty="0"/>
          </a:p>
        </p:txBody>
      </p:sp>
      <p:sp>
        <p:nvSpPr>
          <p:cNvPr id="3" name="Content Placeholder 2">
            <a:extLst>
              <a:ext uri="{FF2B5EF4-FFF2-40B4-BE49-F238E27FC236}">
                <a16:creationId xmlns:a16="http://schemas.microsoft.com/office/drawing/2014/main" id="{5644A7A3-BD62-6D11-40F1-B0EA820763EF}"/>
              </a:ext>
            </a:extLst>
          </p:cNvPr>
          <p:cNvSpPr>
            <a:spLocks noGrp="1"/>
          </p:cNvSpPr>
          <p:nvPr>
            <p:ph idx="1"/>
          </p:nvPr>
        </p:nvSpPr>
        <p:spPr>
          <a:xfrm>
            <a:off x="713873" y="5089356"/>
            <a:ext cx="10756232" cy="427876"/>
          </a:xfrm>
        </p:spPr>
        <p:txBody>
          <a:bodyPr vert="horz" lIns="91440" tIns="45720" rIns="91440" bIns="45720" rtlCol="0" anchor="t">
            <a:normAutofit/>
          </a:bodyPr>
          <a:lstStyle/>
          <a:p>
            <a:pPr marL="0" indent="0" algn="ctr">
              <a:buNone/>
            </a:pPr>
            <a:r>
              <a:rPr lang="en-US" sz="1800" dirty="0">
                <a:ea typeface="+mn-lt"/>
                <a:cs typeface="+mn-lt"/>
                <a:hlinkClick r:id="rId3"/>
              </a:rPr>
              <a:t>https://youtu.be/jGD6_c_ioXE?si=lw_V_nOWYCoygwZn</a:t>
            </a:r>
            <a:r>
              <a:rPr lang="en-US" sz="1800" dirty="0">
                <a:ea typeface="+mn-lt"/>
                <a:cs typeface="+mn-lt"/>
              </a:rPr>
              <a:t> </a:t>
            </a:r>
            <a:endParaRPr lang="en-US" dirty="0"/>
          </a:p>
          <a:p>
            <a:pPr marL="0" indent="0">
              <a:buNone/>
            </a:pPr>
            <a:endParaRPr lang="en-US" dirty="0">
              <a:ea typeface="+mn-lt"/>
              <a:cs typeface="+mn-lt"/>
            </a:endParaRPr>
          </a:p>
        </p:txBody>
      </p:sp>
      <p:pic>
        <p:nvPicPr>
          <p:cNvPr id="5" name="Picture 4" descr="A screenshot of a computer&#10;&#10;Description automatically generated">
            <a:extLst>
              <a:ext uri="{FF2B5EF4-FFF2-40B4-BE49-F238E27FC236}">
                <a16:creationId xmlns:a16="http://schemas.microsoft.com/office/drawing/2014/main" id="{733864E9-53CE-5C0D-9522-0E5ABE2B122F}"/>
              </a:ext>
            </a:extLst>
          </p:cNvPr>
          <p:cNvPicPr>
            <a:picLocks noChangeAspect="1"/>
          </p:cNvPicPr>
          <p:nvPr/>
        </p:nvPicPr>
        <p:blipFill>
          <a:blip r:embed="rId4"/>
          <a:srcRect l="3888" t="27207" r="41591" b="22865"/>
          <a:stretch/>
        </p:blipFill>
        <p:spPr>
          <a:xfrm>
            <a:off x="3681662" y="2045367"/>
            <a:ext cx="4832333" cy="2763263"/>
          </a:xfrm>
          <a:prstGeom prst="rect">
            <a:avLst/>
          </a:prstGeom>
        </p:spPr>
      </p:pic>
    </p:spTree>
    <p:extLst>
      <p:ext uri="{BB962C8B-B14F-4D97-AF65-F5344CB8AC3E}">
        <p14:creationId xmlns:p14="http://schemas.microsoft.com/office/powerpoint/2010/main" val="3486833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A3BF-D3D5-812E-5248-065C21BC8684}"/>
              </a:ext>
            </a:extLst>
          </p:cNvPr>
          <p:cNvSpPr>
            <a:spLocks noGrp="1"/>
          </p:cNvSpPr>
          <p:nvPr>
            <p:ph type="title"/>
          </p:nvPr>
        </p:nvSpPr>
        <p:spPr>
          <a:xfrm>
            <a:off x="609600" y="1922"/>
            <a:ext cx="10972800" cy="1143000"/>
          </a:xfrm>
        </p:spPr>
        <p:txBody>
          <a:bodyPr/>
          <a:lstStyle/>
          <a:p>
            <a:r>
              <a:rPr lang="en-US" dirty="0">
                <a:latin typeface="Arial"/>
                <a:cs typeface="Arial"/>
              </a:rPr>
              <a:t>Negative Conflict: what can be the impact?</a:t>
            </a:r>
          </a:p>
        </p:txBody>
      </p:sp>
      <p:sp>
        <p:nvSpPr>
          <p:cNvPr id="3" name="Content Placeholder 2">
            <a:extLst>
              <a:ext uri="{FF2B5EF4-FFF2-40B4-BE49-F238E27FC236}">
                <a16:creationId xmlns:a16="http://schemas.microsoft.com/office/drawing/2014/main" id="{094C5851-A6DD-73FB-EF41-5AD390907224}"/>
              </a:ext>
            </a:extLst>
          </p:cNvPr>
          <p:cNvSpPr>
            <a:spLocks noGrp="1"/>
          </p:cNvSpPr>
          <p:nvPr>
            <p:ph idx="1"/>
          </p:nvPr>
        </p:nvSpPr>
        <p:spPr>
          <a:xfrm>
            <a:off x="208548" y="1014664"/>
            <a:ext cx="11766883" cy="4630905"/>
          </a:xfrm>
        </p:spPr>
        <p:txBody>
          <a:bodyPr vert="horz" lIns="91440" tIns="45720" rIns="91440" bIns="45720" rtlCol="0" anchor="t">
            <a:noAutofit/>
          </a:bodyPr>
          <a:lstStyle/>
          <a:p>
            <a:pPr marL="0" indent="0">
              <a:buNone/>
            </a:pPr>
            <a:r>
              <a:rPr lang="en-US" sz="2000" b="1" dirty="0">
                <a:latin typeface="Arial"/>
                <a:ea typeface="+mn-lt"/>
                <a:cs typeface="+mn-lt"/>
              </a:rPr>
              <a:t>Damaged relationships: </a:t>
            </a:r>
            <a:r>
              <a:rPr lang="en-US" sz="2000" dirty="0">
                <a:latin typeface="Arial"/>
                <a:ea typeface="+mn-lt"/>
                <a:cs typeface="+mn-lt"/>
              </a:rPr>
              <a:t>Unresolved conflict can lead to broken relationships, strained trust, and decreased collaboration. </a:t>
            </a:r>
            <a:endParaRPr lang="en-US" sz="2000" dirty="0">
              <a:latin typeface="Arial"/>
              <a:cs typeface="Arial"/>
            </a:endParaRPr>
          </a:p>
          <a:p>
            <a:pPr marL="0" indent="0">
              <a:buNone/>
            </a:pPr>
            <a:endParaRPr lang="en-US" sz="1000" b="1" dirty="0">
              <a:latin typeface="Arial"/>
              <a:ea typeface="+mn-lt"/>
              <a:cs typeface="+mn-lt"/>
            </a:endParaRPr>
          </a:p>
          <a:p>
            <a:pPr marL="0" indent="0">
              <a:buNone/>
            </a:pPr>
            <a:r>
              <a:rPr lang="en-US" sz="2000" b="1" dirty="0">
                <a:latin typeface="Arial"/>
                <a:ea typeface="+mn-lt"/>
                <a:cs typeface="+mn-lt"/>
              </a:rPr>
              <a:t>Reduced productivity: </a:t>
            </a:r>
            <a:r>
              <a:rPr lang="en-US" sz="2000" dirty="0">
                <a:latin typeface="Arial"/>
                <a:ea typeface="+mn-lt"/>
                <a:cs typeface="+mn-lt"/>
              </a:rPr>
              <a:t>Unresolved conflict can lead to a decline in productivity and job satisfaction. </a:t>
            </a:r>
            <a:endParaRPr lang="en-US" sz="2000" dirty="0">
              <a:latin typeface="Arial"/>
              <a:cs typeface="Arial"/>
            </a:endParaRPr>
          </a:p>
          <a:p>
            <a:pPr marL="0" indent="0">
              <a:buNone/>
            </a:pPr>
            <a:endParaRPr lang="en-US" sz="1050" b="1" dirty="0">
              <a:latin typeface="Arial"/>
              <a:ea typeface="+mn-lt"/>
              <a:cs typeface="+mn-lt"/>
            </a:endParaRPr>
          </a:p>
          <a:p>
            <a:pPr marL="0" indent="0">
              <a:buNone/>
            </a:pPr>
            <a:r>
              <a:rPr lang="en-US" sz="2000" b="1" dirty="0">
                <a:latin typeface="Arial"/>
                <a:ea typeface="+mn-lt"/>
                <a:cs typeface="+mn-lt"/>
              </a:rPr>
              <a:t>Increased stress: </a:t>
            </a:r>
            <a:r>
              <a:rPr lang="en-US" sz="2000" dirty="0">
                <a:latin typeface="Arial"/>
                <a:ea typeface="+mn-lt"/>
                <a:cs typeface="+mn-lt"/>
              </a:rPr>
              <a:t>Unresolved conflict can create tension and stress, which can lead to physical pain or sickness. </a:t>
            </a:r>
            <a:endParaRPr lang="en-US" sz="2000" dirty="0">
              <a:latin typeface="Arial"/>
              <a:cs typeface="Arial"/>
            </a:endParaRPr>
          </a:p>
          <a:p>
            <a:pPr marL="0" indent="0">
              <a:buNone/>
            </a:pPr>
            <a:endParaRPr lang="en-US" sz="1000" b="1" dirty="0">
              <a:latin typeface="Arial"/>
              <a:ea typeface="+mn-lt"/>
              <a:cs typeface="+mn-lt"/>
            </a:endParaRPr>
          </a:p>
          <a:p>
            <a:pPr marL="0" indent="0">
              <a:buNone/>
            </a:pPr>
            <a:r>
              <a:rPr lang="en-US" sz="2000" b="1" dirty="0">
                <a:latin typeface="Arial"/>
                <a:ea typeface="+mn-lt"/>
                <a:cs typeface="+mn-lt"/>
              </a:rPr>
              <a:t>Emotional distress: </a:t>
            </a:r>
            <a:r>
              <a:rPr lang="en-US" sz="2000" dirty="0">
                <a:latin typeface="Arial"/>
                <a:ea typeface="+mn-lt"/>
                <a:cs typeface="+mn-lt"/>
              </a:rPr>
              <a:t>Unresolved conflict can cause people to feel angry, sad, or grieving, and can negatively impact self-esteem. </a:t>
            </a:r>
            <a:endParaRPr lang="en-US" sz="2000" dirty="0">
              <a:latin typeface="Arial"/>
              <a:cs typeface="Arial"/>
            </a:endParaRPr>
          </a:p>
          <a:p>
            <a:pPr marL="0" indent="0">
              <a:buNone/>
            </a:pPr>
            <a:endParaRPr lang="en-US" sz="1000" b="1" dirty="0">
              <a:latin typeface="Arial"/>
              <a:ea typeface="+mn-lt"/>
              <a:cs typeface="+mn-lt"/>
            </a:endParaRPr>
          </a:p>
          <a:p>
            <a:pPr marL="0" indent="0">
              <a:buNone/>
            </a:pPr>
            <a:r>
              <a:rPr lang="en-US" sz="2000" b="1" dirty="0">
                <a:latin typeface="Arial"/>
                <a:ea typeface="+mn-lt"/>
                <a:cs typeface="+mn-lt"/>
              </a:rPr>
              <a:t>Health consequences: </a:t>
            </a:r>
            <a:r>
              <a:rPr lang="en-US" sz="2000" dirty="0">
                <a:latin typeface="Arial"/>
                <a:ea typeface="+mn-lt"/>
                <a:cs typeface="+mn-lt"/>
              </a:rPr>
              <a:t>Unresolved conflict can lead to health consequences such as chronic adjustment disorder or work-related stress disorder. </a:t>
            </a:r>
            <a:endParaRPr lang="en-US" sz="2000" dirty="0">
              <a:latin typeface="Arial"/>
              <a:cs typeface="Arial"/>
            </a:endParaRPr>
          </a:p>
          <a:p>
            <a:pPr marL="0" indent="0">
              <a:buNone/>
            </a:pPr>
            <a:endParaRPr lang="en-US" sz="1000" b="1" dirty="0">
              <a:latin typeface="Arial"/>
              <a:ea typeface="+mn-lt"/>
              <a:cs typeface="+mn-lt"/>
            </a:endParaRPr>
          </a:p>
          <a:p>
            <a:pPr marL="0" indent="0">
              <a:buNone/>
            </a:pPr>
            <a:r>
              <a:rPr lang="en-US" sz="2000" b="1" dirty="0" err="1">
                <a:latin typeface="Arial"/>
                <a:ea typeface="+mn-lt"/>
                <a:cs typeface="+mn-lt"/>
              </a:rPr>
              <a:t>Organisational</a:t>
            </a:r>
            <a:r>
              <a:rPr lang="en-US" sz="2000" b="1" dirty="0">
                <a:latin typeface="Arial"/>
                <a:ea typeface="+mn-lt"/>
                <a:cs typeface="+mn-lt"/>
              </a:rPr>
              <a:t> harm: </a:t>
            </a:r>
            <a:r>
              <a:rPr lang="en-US" sz="2000" dirty="0">
                <a:latin typeface="Arial"/>
                <a:ea typeface="+mn-lt"/>
                <a:cs typeface="+mn-lt"/>
              </a:rPr>
              <a:t>Unresolved conflict can harm the entire </a:t>
            </a:r>
            <a:r>
              <a:rPr lang="en-US" sz="2000" dirty="0" err="1">
                <a:latin typeface="Arial"/>
                <a:ea typeface="+mn-lt"/>
                <a:cs typeface="+mn-lt"/>
              </a:rPr>
              <a:t>organisation</a:t>
            </a:r>
            <a:r>
              <a:rPr lang="en-US" sz="2000" dirty="0">
                <a:latin typeface="Arial"/>
                <a:ea typeface="+mn-lt"/>
                <a:cs typeface="+mn-lt"/>
              </a:rPr>
              <a:t>, leading to higher turnover, absenteeism, and burnout.</a:t>
            </a:r>
            <a:endParaRPr lang="en-US" sz="2000" dirty="0">
              <a:latin typeface="Arial"/>
              <a:cs typeface="Arial"/>
            </a:endParaRPr>
          </a:p>
        </p:txBody>
      </p:sp>
    </p:spTree>
    <p:extLst>
      <p:ext uri="{BB962C8B-B14F-4D97-AF65-F5344CB8AC3E}">
        <p14:creationId xmlns:p14="http://schemas.microsoft.com/office/powerpoint/2010/main" val="334384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239781"/>
            <a:ext cx="11417809" cy="924278"/>
          </a:xfrm>
        </p:spPr>
        <p:txBody>
          <a:bodyPr>
            <a:normAutofit/>
          </a:bodyPr>
          <a:lstStyle/>
          <a:p>
            <a:r>
              <a:rPr lang="en-US" dirty="0">
                <a:latin typeface="Arial"/>
                <a:cs typeface="Arial"/>
              </a:rPr>
              <a:t>Negative Conflict: how can we manage it?</a:t>
            </a:r>
            <a:endParaRPr lang="en-US" dirty="0"/>
          </a:p>
        </p:txBody>
      </p:sp>
      <p:sp>
        <p:nvSpPr>
          <p:cNvPr id="3" name="TextBox 2">
            <a:extLst>
              <a:ext uri="{FF2B5EF4-FFF2-40B4-BE49-F238E27FC236}">
                <a16:creationId xmlns:a16="http://schemas.microsoft.com/office/drawing/2014/main" id="{B886B1B3-A676-CC80-9B01-3A4962A7B70E}"/>
              </a:ext>
            </a:extLst>
          </p:cNvPr>
          <p:cNvSpPr txBox="1"/>
          <p:nvPr/>
        </p:nvSpPr>
        <p:spPr>
          <a:xfrm>
            <a:off x="473242" y="1163053"/>
            <a:ext cx="1141395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400" b="1" dirty="0">
                <a:solidFill>
                  <a:srgbClr val="001D35"/>
                </a:solidFill>
                <a:latin typeface="Arial"/>
                <a:cs typeface="Arial"/>
              </a:rPr>
              <a:t>DO NOT IGNORE IT!</a:t>
            </a:r>
          </a:p>
          <a:p>
            <a:pPr marL="228600" indent="-228600">
              <a:buFont typeface=""/>
              <a:buChar char="•"/>
            </a:pPr>
            <a:r>
              <a:rPr lang="en-US" sz="2400" b="1" dirty="0">
                <a:solidFill>
                  <a:srgbClr val="001D35"/>
                </a:solidFill>
                <a:latin typeface="Arial"/>
                <a:cs typeface="Arial"/>
              </a:rPr>
              <a:t>Listen actively</a:t>
            </a:r>
            <a:r>
              <a:rPr lang="en-US" sz="2400" dirty="0">
                <a:solidFill>
                  <a:srgbClr val="001D35"/>
                </a:solidFill>
                <a:latin typeface="Arial"/>
                <a:cs typeface="Arial"/>
              </a:rPr>
              <a:t>: Try to understand the other person's perspective by listening carefully and asking questions if you don't understand. </a:t>
            </a:r>
            <a:endParaRPr lang="en-US" dirty="0"/>
          </a:p>
          <a:p>
            <a:pPr marL="228600" indent="-228600">
              <a:buFont typeface=""/>
              <a:buChar char="•"/>
            </a:pPr>
            <a:r>
              <a:rPr lang="en-US" sz="2400" b="1" dirty="0">
                <a:solidFill>
                  <a:srgbClr val="001D35"/>
                </a:solidFill>
                <a:latin typeface="Arial"/>
                <a:cs typeface="Arial"/>
              </a:rPr>
              <a:t>Think about the resolution</a:t>
            </a:r>
            <a:r>
              <a:rPr lang="en-US" sz="2400" dirty="0">
                <a:solidFill>
                  <a:srgbClr val="001D35"/>
                </a:solidFill>
                <a:latin typeface="Arial"/>
                <a:cs typeface="Arial"/>
              </a:rPr>
              <a:t>: Have a clear goal in mind before you start discussing the conflict. </a:t>
            </a:r>
          </a:p>
          <a:p>
            <a:pPr marL="228600" indent="-228600">
              <a:buFont typeface=""/>
              <a:buChar char="•"/>
            </a:pPr>
            <a:r>
              <a:rPr lang="en-US" sz="2400" b="1" dirty="0">
                <a:solidFill>
                  <a:srgbClr val="001D35"/>
                </a:solidFill>
                <a:latin typeface="Arial"/>
                <a:cs typeface="Arial"/>
              </a:rPr>
              <a:t>Act and speak calmly</a:t>
            </a:r>
            <a:r>
              <a:rPr lang="en-US" sz="2400" dirty="0">
                <a:solidFill>
                  <a:srgbClr val="001D35"/>
                </a:solidFill>
                <a:latin typeface="Arial"/>
                <a:cs typeface="Arial"/>
              </a:rPr>
              <a:t>: Avoid knee-jerk reactions and try to stay calm. Take 3 deep breaths </a:t>
            </a:r>
          </a:p>
          <a:p>
            <a:pPr marL="228600" indent="-228600">
              <a:buFont typeface=""/>
              <a:buChar char="•"/>
            </a:pPr>
            <a:r>
              <a:rPr lang="en-US" sz="2400" b="1" dirty="0">
                <a:solidFill>
                  <a:srgbClr val="001D35"/>
                </a:solidFill>
                <a:latin typeface="Arial"/>
                <a:cs typeface="Arial"/>
              </a:rPr>
              <a:t>Approach conflict with a positive intent</a:t>
            </a:r>
            <a:r>
              <a:rPr lang="en-US" sz="2400" dirty="0">
                <a:solidFill>
                  <a:srgbClr val="001D35"/>
                </a:solidFill>
                <a:latin typeface="Arial"/>
                <a:cs typeface="Arial"/>
              </a:rPr>
              <a:t>: Try to build bridges instead of walls. </a:t>
            </a:r>
          </a:p>
          <a:p>
            <a:pPr marL="228600" indent="-228600">
              <a:buFont typeface=""/>
              <a:buChar char="•"/>
            </a:pPr>
            <a:r>
              <a:rPr lang="en-US" sz="2400" b="1" dirty="0">
                <a:solidFill>
                  <a:srgbClr val="001D35"/>
                </a:solidFill>
                <a:latin typeface="Arial"/>
                <a:cs typeface="Arial"/>
              </a:rPr>
              <a:t>Consider compromise</a:t>
            </a:r>
            <a:r>
              <a:rPr lang="en-US" sz="2400" dirty="0">
                <a:solidFill>
                  <a:srgbClr val="001D35"/>
                </a:solidFill>
                <a:latin typeface="Arial"/>
                <a:cs typeface="Arial"/>
              </a:rPr>
              <a:t>: Compromise can be an effective way to reach an agreement, especially when time is limited or the parties have equal power. </a:t>
            </a:r>
          </a:p>
          <a:p>
            <a:pPr marL="228600" indent="-228600">
              <a:buFont typeface=""/>
              <a:buChar char="•"/>
            </a:pPr>
            <a:r>
              <a:rPr lang="en-US" sz="2400" b="1" dirty="0">
                <a:solidFill>
                  <a:srgbClr val="001D35"/>
                </a:solidFill>
                <a:latin typeface="Arial"/>
                <a:cs typeface="Arial"/>
              </a:rPr>
              <a:t>Agree to disagree</a:t>
            </a:r>
            <a:r>
              <a:rPr lang="en-US" sz="2400" dirty="0">
                <a:solidFill>
                  <a:srgbClr val="001D35"/>
                </a:solidFill>
                <a:latin typeface="Arial"/>
                <a:cs typeface="Arial"/>
              </a:rPr>
              <a:t>: Try to come up with multiple solutions to the problem so that everyone can find a resolution they're satisfied with.</a:t>
            </a:r>
            <a:endParaRPr lang="en-US" dirty="0"/>
          </a:p>
        </p:txBody>
      </p:sp>
    </p:spTree>
    <p:extLst>
      <p:ext uri="{BB962C8B-B14F-4D97-AF65-F5344CB8AC3E}">
        <p14:creationId xmlns:p14="http://schemas.microsoft.com/office/powerpoint/2010/main" val="253759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dirty="0">
                <a:latin typeface="Arial"/>
                <a:cs typeface="Arial"/>
              </a:rPr>
              <a:t>How do we respond to conflict?</a:t>
            </a:r>
            <a:endParaRPr lang="en-US" dirty="0"/>
          </a:p>
        </p:txBody>
      </p:sp>
      <p:sp>
        <p:nvSpPr>
          <p:cNvPr id="3" name="TextBox 2">
            <a:extLst>
              <a:ext uri="{FF2B5EF4-FFF2-40B4-BE49-F238E27FC236}">
                <a16:creationId xmlns:a16="http://schemas.microsoft.com/office/drawing/2014/main" id="{B886B1B3-A676-CC80-9B01-3A4962A7B70E}"/>
              </a:ext>
            </a:extLst>
          </p:cNvPr>
          <p:cNvSpPr txBox="1"/>
          <p:nvPr/>
        </p:nvSpPr>
        <p:spPr>
          <a:xfrm>
            <a:off x="7243009" y="3192380"/>
            <a:ext cx="46441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solidFill>
                  <a:srgbClr val="001D35"/>
                </a:solidFill>
                <a:ea typeface="+mn-lt"/>
                <a:cs typeface="+mn-lt"/>
                <a:hlinkClick r:id="rId3"/>
              </a:rPr>
              <a:t>https://youtu.be/HxgSjnWSzf8</a:t>
            </a:r>
            <a:r>
              <a:rPr lang="en-US" sz="2400" dirty="0">
                <a:solidFill>
                  <a:srgbClr val="001D35"/>
                </a:solidFill>
                <a:ea typeface="+mn-lt"/>
                <a:cs typeface="+mn-lt"/>
              </a:rPr>
              <a:t> </a:t>
            </a:r>
            <a:endParaRPr lang="en-US" dirty="0"/>
          </a:p>
        </p:txBody>
      </p:sp>
      <p:pic>
        <p:nvPicPr>
          <p:cNvPr id="4" name="Picture 3" descr="Thomas-Kilmann Conflict Model ...">
            <a:extLst>
              <a:ext uri="{FF2B5EF4-FFF2-40B4-BE49-F238E27FC236}">
                <a16:creationId xmlns:a16="http://schemas.microsoft.com/office/drawing/2014/main" id="{740C7A3B-00B0-7576-F119-0D4D6A6C7C14}"/>
              </a:ext>
            </a:extLst>
          </p:cNvPr>
          <p:cNvPicPr>
            <a:picLocks noChangeAspect="1"/>
          </p:cNvPicPr>
          <p:nvPr/>
        </p:nvPicPr>
        <p:blipFill>
          <a:blip r:embed="rId4"/>
          <a:stretch>
            <a:fillRect/>
          </a:stretch>
        </p:blipFill>
        <p:spPr>
          <a:xfrm>
            <a:off x="1103898" y="957013"/>
            <a:ext cx="6102015" cy="4599070"/>
          </a:xfrm>
          <a:prstGeom prst="rect">
            <a:avLst/>
          </a:prstGeom>
        </p:spPr>
      </p:pic>
    </p:spTree>
    <p:extLst>
      <p:ext uri="{BB962C8B-B14F-4D97-AF65-F5344CB8AC3E}">
        <p14:creationId xmlns:p14="http://schemas.microsoft.com/office/powerpoint/2010/main" val="4213805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4858C-025B-2FD3-4FA3-7BD29629A89B}"/>
              </a:ext>
            </a:extLst>
          </p:cNvPr>
          <p:cNvSpPr>
            <a:spLocks noGrp="1"/>
          </p:cNvSpPr>
          <p:nvPr>
            <p:ph type="title"/>
          </p:nvPr>
        </p:nvSpPr>
        <p:spPr>
          <a:xfrm>
            <a:off x="609600" y="274638"/>
            <a:ext cx="10972800" cy="1143000"/>
          </a:xfrm>
        </p:spPr>
        <p:txBody>
          <a:bodyPr anchor="ctr">
            <a:normAutofit/>
          </a:bodyPr>
          <a:lstStyle/>
          <a:p>
            <a:r>
              <a:rPr lang="en-GB" dirty="0"/>
              <a:t>Competing</a:t>
            </a:r>
          </a:p>
        </p:txBody>
      </p:sp>
      <p:pic>
        <p:nvPicPr>
          <p:cNvPr id="5122" name="Picture 2" descr="Competition Is Bad For Business ...">
            <a:extLst>
              <a:ext uri="{FF2B5EF4-FFF2-40B4-BE49-F238E27FC236}">
                <a16:creationId xmlns:a16="http://schemas.microsoft.com/office/drawing/2014/main" id="{70C0FC96-7657-E013-E6BE-F6F7931D28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2062682"/>
            <a:ext cx="5384800" cy="3064078"/>
          </a:xfrm>
          <a:prstGeom prst="rect">
            <a:avLst/>
          </a:prstGeom>
          <a:solidFill>
            <a:srgbClr val="FFFFFF"/>
          </a:solidFill>
        </p:spPr>
      </p:pic>
      <p:sp>
        <p:nvSpPr>
          <p:cNvPr id="3" name="Content Placeholder 2">
            <a:extLst>
              <a:ext uri="{FF2B5EF4-FFF2-40B4-BE49-F238E27FC236}">
                <a16:creationId xmlns:a16="http://schemas.microsoft.com/office/drawing/2014/main" id="{F84AF85B-DF97-72FB-5C24-FD61279C2E67}"/>
              </a:ext>
            </a:extLst>
          </p:cNvPr>
          <p:cNvSpPr>
            <a:spLocks noGrp="1"/>
          </p:cNvSpPr>
          <p:nvPr>
            <p:ph sz="half" idx="2"/>
          </p:nvPr>
        </p:nvSpPr>
        <p:spPr>
          <a:xfrm>
            <a:off x="6197600" y="1600201"/>
            <a:ext cx="5384800" cy="3989040"/>
          </a:xfrm>
        </p:spPr>
        <p:txBody>
          <a:bodyPr>
            <a:normAutofit/>
          </a:bodyPr>
          <a:lstStyle/>
          <a:p>
            <a:r>
              <a:rPr lang="en-GB" dirty="0"/>
              <a:t>This style reflects a desire to satisfy one's own concerns at the expense of others. It is a power-oriented mode where you pursue your own goals strongly, often seen in situations requiring quick, decisive action but may harm relationships if overused.</a:t>
            </a:r>
          </a:p>
        </p:txBody>
      </p:sp>
    </p:spTree>
    <p:extLst>
      <p:ext uri="{BB962C8B-B14F-4D97-AF65-F5344CB8AC3E}">
        <p14:creationId xmlns:p14="http://schemas.microsoft.com/office/powerpoint/2010/main" val="850266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64ECC-C76F-ABFB-FA0F-508783821A32}"/>
              </a:ext>
            </a:extLst>
          </p:cNvPr>
          <p:cNvSpPr>
            <a:spLocks noGrp="1"/>
          </p:cNvSpPr>
          <p:nvPr>
            <p:ph type="title"/>
          </p:nvPr>
        </p:nvSpPr>
        <p:spPr>
          <a:xfrm>
            <a:off x="609600" y="274638"/>
            <a:ext cx="10972800" cy="1143000"/>
          </a:xfrm>
        </p:spPr>
        <p:txBody>
          <a:bodyPr anchor="ctr">
            <a:normAutofit/>
          </a:bodyPr>
          <a:lstStyle/>
          <a:p>
            <a:r>
              <a:rPr lang="en-GB" dirty="0"/>
              <a:t>Avoiding</a:t>
            </a:r>
          </a:p>
        </p:txBody>
      </p:sp>
      <p:sp>
        <p:nvSpPr>
          <p:cNvPr id="3" name="Content Placeholder 2">
            <a:extLst>
              <a:ext uri="{FF2B5EF4-FFF2-40B4-BE49-F238E27FC236}">
                <a16:creationId xmlns:a16="http://schemas.microsoft.com/office/drawing/2014/main" id="{72788CA0-DDC9-48AE-77B8-787B395B8BA6}"/>
              </a:ext>
            </a:extLst>
          </p:cNvPr>
          <p:cNvSpPr>
            <a:spLocks noGrp="1"/>
          </p:cNvSpPr>
          <p:nvPr>
            <p:ph sz="half" idx="1"/>
          </p:nvPr>
        </p:nvSpPr>
        <p:spPr>
          <a:xfrm>
            <a:off x="609600" y="1600201"/>
            <a:ext cx="5384800" cy="3989040"/>
          </a:xfrm>
        </p:spPr>
        <p:txBody>
          <a:bodyPr>
            <a:normAutofit/>
          </a:bodyPr>
          <a:lstStyle/>
          <a:p>
            <a:r>
              <a:rPr lang="en-GB" dirty="0"/>
              <a:t>Avoiding means not addressing the conflict directly—ignoring or withdrawing from the issue. It is useful when the conflict is trivial or when more time is needed, but it does not resolve the underlying problem.</a:t>
            </a:r>
          </a:p>
        </p:txBody>
      </p:sp>
      <p:pic>
        <p:nvPicPr>
          <p:cNvPr id="4098" name="Picture 2" descr="Avoiding People Royalty-Free Images ...">
            <a:extLst>
              <a:ext uri="{FF2B5EF4-FFF2-40B4-BE49-F238E27FC236}">
                <a16:creationId xmlns:a16="http://schemas.microsoft.com/office/drawing/2014/main" id="{E7887096-EC21-627C-C721-52EB25F244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27213" y="1600201"/>
            <a:ext cx="5325574" cy="3989040"/>
          </a:xfrm>
          <a:prstGeom prst="rect">
            <a:avLst/>
          </a:prstGeom>
          <a:solidFill>
            <a:srgbClr val="FFFFFF"/>
          </a:solidFill>
        </p:spPr>
      </p:pic>
    </p:spTree>
    <p:extLst>
      <p:ext uri="{BB962C8B-B14F-4D97-AF65-F5344CB8AC3E}">
        <p14:creationId xmlns:p14="http://schemas.microsoft.com/office/powerpoint/2010/main" val="527805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AC39C-1176-8894-5620-B0FC67BC9B62}"/>
              </a:ext>
            </a:extLst>
          </p:cNvPr>
          <p:cNvSpPr>
            <a:spLocks noGrp="1"/>
          </p:cNvSpPr>
          <p:nvPr>
            <p:ph type="title"/>
          </p:nvPr>
        </p:nvSpPr>
        <p:spPr>
          <a:xfrm>
            <a:off x="609600" y="274638"/>
            <a:ext cx="10972800" cy="1143000"/>
          </a:xfrm>
        </p:spPr>
        <p:txBody>
          <a:bodyPr anchor="ctr">
            <a:normAutofit/>
          </a:bodyPr>
          <a:lstStyle/>
          <a:p>
            <a:r>
              <a:rPr lang="en-GB" dirty="0"/>
              <a:t>Accommodating</a:t>
            </a:r>
          </a:p>
        </p:txBody>
      </p:sp>
      <p:pic>
        <p:nvPicPr>
          <p:cNvPr id="3074" name="Picture 2" descr="The Toxic Childhood Habit of Over ...">
            <a:extLst>
              <a:ext uri="{FF2B5EF4-FFF2-40B4-BE49-F238E27FC236}">
                <a16:creationId xmlns:a16="http://schemas.microsoft.com/office/drawing/2014/main" id="{ABE6077E-0D3C-E76F-13B7-FA5B818115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1958714"/>
            <a:ext cx="5384800" cy="3272013"/>
          </a:xfrm>
          <a:prstGeom prst="rect">
            <a:avLst/>
          </a:prstGeom>
          <a:solidFill>
            <a:srgbClr val="FFFFFF"/>
          </a:solidFill>
        </p:spPr>
      </p:pic>
      <p:sp>
        <p:nvSpPr>
          <p:cNvPr id="3" name="Content Placeholder 2">
            <a:extLst>
              <a:ext uri="{FF2B5EF4-FFF2-40B4-BE49-F238E27FC236}">
                <a16:creationId xmlns:a16="http://schemas.microsoft.com/office/drawing/2014/main" id="{D1BB540E-D58C-105B-F0BC-811739CC68F8}"/>
              </a:ext>
            </a:extLst>
          </p:cNvPr>
          <p:cNvSpPr>
            <a:spLocks noGrp="1"/>
          </p:cNvSpPr>
          <p:nvPr>
            <p:ph sz="half" idx="2"/>
          </p:nvPr>
        </p:nvSpPr>
        <p:spPr>
          <a:xfrm>
            <a:off x="6197600" y="1600201"/>
            <a:ext cx="5384800" cy="3989040"/>
          </a:xfrm>
        </p:spPr>
        <p:txBody>
          <a:bodyPr>
            <a:normAutofit/>
          </a:bodyPr>
          <a:lstStyle/>
          <a:p>
            <a:r>
              <a:rPr lang="en-GB" dirty="0"/>
              <a:t>Accommodating involves putting others' needs above your own. This style may be used to preserve harmony or relationships but can lead to neglecting one's own concerns over time.</a:t>
            </a:r>
          </a:p>
        </p:txBody>
      </p:sp>
    </p:spTree>
    <p:extLst>
      <p:ext uri="{BB962C8B-B14F-4D97-AF65-F5344CB8AC3E}">
        <p14:creationId xmlns:p14="http://schemas.microsoft.com/office/powerpoint/2010/main" val="2260344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6ECC8-65D6-C539-5BAA-22071F18787D}"/>
              </a:ext>
            </a:extLst>
          </p:cNvPr>
          <p:cNvSpPr>
            <a:spLocks noGrp="1"/>
          </p:cNvSpPr>
          <p:nvPr>
            <p:ph type="title"/>
          </p:nvPr>
        </p:nvSpPr>
        <p:spPr>
          <a:xfrm>
            <a:off x="609600" y="274638"/>
            <a:ext cx="10972800" cy="1143000"/>
          </a:xfrm>
        </p:spPr>
        <p:txBody>
          <a:bodyPr anchor="ctr">
            <a:normAutofit/>
          </a:bodyPr>
          <a:lstStyle/>
          <a:p>
            <a:r>
              <a:rPr lang="en-GB" dirty="0"/>
              <a:t>Collaborating</a:t>
            </a:r>
          </a:p>
        </p:txBody>
      </p:sp>
      <p:sp>
        <p:nvSpPr>
          <p:cNvPr id="3" name="Content Placeholder 2">
            <a:extLst>
              <a:ext uri="{FF2B5EF4-FFF2-40B4-BE49-F238E27FC236}">
                <a16:creationId xmlns:a16="http://schemas.microsoft.com/office/drawing/2014/main" id="{E1945137-A439-D38A-FC29-DD4309519E62}"/>
              </a:ext>
            </a:extLst>
          </p:cNvPr>
          <p:cNvSpPr>
            <a:spLocks noGrp="1"/>
          </p:cNvSpPr>
          <p:nvPr>
            <p:ph sz="half" idx="1"/>
          </p:nvPr>
        </p:nvSpPr>
        <p:spPr>
          <a:xfrm>
            <a:off x="609600" y="1600201"/>
            <a:ext cx="5384800" cy="3989040"/>
          </a:xfrm>
        </p:spPr>
        <p:txBody>
          <a:bodyPr>
            <a:normAutofit/>
          </a:bodyPr>
          <a:lstStyle/>
          <a:p>
            <a:pPr>
              <a:lnSpc>
                <a:spcPct val="90000"/>
              </a:lnSpc>
            </a:pPr>
            <a:r>
              <a:rPr lang="en-GB" dirty="0"/>
              <a:t>Collaborating is an approach that seeks a win-win solution by addressing the concerns of all parties. It involves open dialogue and creative problem-solving. Although it can be resource-intensive and time-consuming, it often results in the most sustainable outcomes.</a:t>
            </a:r>
            <a:endParaRPr lang="en-GB"/>
          </a:p>
        </p:txBody>
      </p:sp>
      <p:pic>
        <p:nvPicPr>
          <p:cNvPr id="2050" name="Picture 2" descr="EdgePoint Learning">
            <a:extLst>
              <a:ext uri="{FF2B5EF4-FFF2-40B4-BE49-F238E27FC236}">
                <a16:creationId xmlns:a16="http://schemas.microsoft.com/office/drawing/2014/main" id="{DAE55CF4-9136-59B2-E51C-843E1C139D5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2200" r="12205" b="-1"/>
          <a:stretch>
            <a:fillRect/>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3329308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2042-B893-6177-FE73-2B1EE4B4350D}"/>
              </a:ext>
            </a:extLst>
          </p:cNvPr>
          <p:cNvSpPr>
            <a:spLocks noGrp="1"/>
          </p:cNvSpPr>
          <p:nvPr>
            <p:ph type="title"/>
          </p:nvPr>
        </p:nvSpPr>
        <p:spPr>
          <a:xfrm>
            <a:off x="609600" y="274638"/>
            <a:ext cx="10972800" cy="1143000"/>
          </a:xfrm>
        </p:spPr>
        <p:txBody>
          <a:bodyPr anchor="ctr">
            <a:normAutofit/>
          </a:bodyPr>
          <a:lstStyle/>
          <a:p>
            <a:r>
              <a:rPr lang="en-GB" dirty="0"/>
              <a:t>Compromising</a:t>
            </a:r>
          </a:p>
        </p:txBody>
      </p:sp>
      <p:pic>
        <p:nvPicPr>
          <p:cNvPr id="1026" name="Picture 2" descr="What Exactly is Compromise? | by Andrew ...">
            <a:extLst>
              <a:ext uri="{FF2B5EF4-FFF2-40B4-BE49-F238E27FC236}">
                <a16:creationId xmlns:a16="http://schemas.microsoft.com/office/drawing/2014/main" id="{F4994284-07B4-E56B-4C2E-045B1854F8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2086977"/>
            <a:ext cx="5384800" cy="3015488"/>
          </a:xfrm>
          <a:prstGeom prst="rect">
            <a:avLst/>
          </a:prstGeom>
          <a:solidFill>
            <a:srgbClr val="FFFFFF"/>
          </a:solidFill>
        </p:spPr>
      </p:pic>
      <p:sp>
        <p:nvSpPr>
          <p:cNvPr id="3" name="Content Placeholder 2">
            <a:extLst>
              <a:ext uri="{FF2B5EF4-FFF2-40B4-BE49-F238E27FC236}">
                <a16:creationId xmlns:a16="http://schemas.microsoft.com/office/drawing/2014/main" id="{4815A8A0-418F-35D2-42E0-49D8AB37C0E5}"/>
              </a:ext>
            </a:extLst>
          </p:cNvPr>
          <p:cNvSpPr>
            <a:spLocks noGrp="1"/>
          </p:cNvSpPr>
          <p:nvPr>
            <p:ph sz="half" idx="2"/>
          </p:nvPr>
        </p:nvSpPr>
        <p:spPr>
          <a:xfrm>
            <a:off x="6197600" y="1600201"/>
            <a:ext cx="5384800" cy="3989040"/>
          </a:xfrm>
        </p:spPr>
        <p:txBody>
          <a:bodyPr>
            <a:normAutofit/>
          </a:bodyPr>
          <a:lstStyle/>
          <a:p>
            <a:r>
              <a:rPr lang="en-GB" dirty="0"/>
              <a:t>Compromising finds a middle ground where both parties give up something. It is a practical option when time is limited or when a temporary solution is needed, but it may leave both parties partially dissatisfied.</a:t>
            </a:r>
          </a:p>
        </p:txBody>
      </p:sp>
    </p:spTree>
    <p:extLst>
      <p:ext uri="{BB962C8B-B14F-4D97-AF65-F5344CB8AC3E}">
        <p14:creationId xmlns:p14="http://schemas.microsoft.com/office/powerpoint/2010/main" val="3839762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92105" y="311971"/>
            <a:ext cx="11417809" cy="924278"/>
          </a:xfrm>
        </p:spPr>
        <p:txBody>
          <a:bodyPr>
            <a:normAutofit fontScale="90000"/>
          </a:bodyPr>
          <a:lstStyle/>
          <a:p>
            <a:r>
              <a:rPr lang="en-US" dirty="0">
                <a:latin typeface="Arial"/>
                <a:cs typeface="Arial"/>
              </a:rPr>
              <a:t>Thomas-Kilmann: how do you respond to conflict?</a:t>
            </a:r>
            <a:endParaRPr lang="en-US" dirty="0"/>
          </a:p>
        </p:txBody>
      </p:sp>
      <p:pic>
        <p:nvPicPr>
          <p:cNvPr id="6" name="Picture 5" descr="identifying conflict management style ...">
            <a:extLst>
              <a:ext uri="{FF2B5EF4-FFF2-40B4-BE49-F238E27FC236}">
                <a16:creationId xmlns:a16="http://schemas.microsoft.com/office/drawing/2014/main" id="{AB885AD2-4C57-509C-B634-C8BF76B7AC0C}"/>
              </a:ext>
            </a:extLst>
          </p:cNvPr>
          <p:cNvPicPr>
            <a:picLocks noChangeAspect="1"/>
          </p:cNvPicPr>
          <p:nvPr/>
        </p:nvPicPr>
        <p:blipFill>
          <a:blip r:embed="rId3"/>
          <a:stretch>
            <a:fillRect/>
          </a:stretch>
        </p:blipFill>
        <p:spPr>
          <a:xfrm>
            <a:off x="2855640" y="1560847"/>
            <a:ext cx="6102517" cy="3736306"/>
          </a:xfrm>
          <a:prstGeom prst="rect">
            <a:avLst/>
          </a:prstGeom>
        </p:spPr>
      </p:pic>
    </p:spTree>
    <p:extLst>
      <p:ext uri="{BB962C8B-B14F-4D97-AF65-F5344CB8AC3E}">
        <p14:creationId xmlns:p14="http://schemas.microsoft.com/office/powerpoint/2010/main" val="2129667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92105" y="311971"/>
            <a:ext cx="11417809" cy="4236972"/>
          </a:xfrm>
        </p:spPr>
        <p:txBody>
          <a:bodyPr>
            <a:normAutofit/>
          </a:bodyPr>
          <a:lstStyle/>
          <a:p>
            <a:r>
              <a:rPr lang="en-US" b="1" dirty="0">
                <a:latin typeface="Arial"/>
                <a:cs typeface="Arial"/>
              </a:rPr>
              <a:t>Conflict:</a:t>
            </a:r>
            <a:br>
              <a:rPr lang="en-US" b="1" dirty="0">
                <a:latin typeface="Arial"/>
                <a:cs typeface="Arial"/>
              </a:rPr>
            </a:br>
            <a:br>
              <a:rPr lang="en-US" dirty="0">
                <a:latin typeface="Arial"/>
                <a:cs typeface="Arial"/>
              </a:rPr>
            </a:br>
            <a:r>
              <a:rPr lang="en-US" dirty="0">
                <a:latin typeface="Arial"/>
                <a:cs typeface="Arial"/>
              </a:rPr>
              <a:t>What have you noticed generally? </a:t>
            </a:r>
            <a:br>
              <a:rPr lang="en-US" dirty="0">
                <a:latin typeface="Arial"/>
                <a:cs typeface="Arial"/>
              </a:rPr>
            </a:br>
            <a:r>
              <a:rPr lang="en-US" dirty="0">
                <a:latin typeface="Arial"/>
                <a:cs typeface="Arial"/>
              </a:rPr>
              <a:t>What have you noticed about yourself?</a:t>
            </a:r>
          </a:p>
        </p:txBody>
      </p:sp>
    </p:spTree>
    <p:extLst>
      <p:ext uri="{BB962C8B-B14F-4D97-AF65-F5344CB8AC3E}">
        <p14:creationId xmlns:p14="http://schemas.microsoft.com/office/powerpoint/2010/main" val="765198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10107048"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 (Karpman, 1968)</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7915" y="1350416"/>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6094F48-0D31-1CE2-189E-D2E2CCBC5EAA}"/>
              </a:ext>
            </a:extLst>
          </p:cNvPr>
          <p:cNvSpPr txBox="1"/>
          <p:nvPr/>
        </p:nvSpPr>
        <p:spPr>
          <a:xfrm>
            <a:off x="979309" y="2030788"/>
            <a:ext cx="1632178" cy="400110"/>
          </a:xfrm>
          <a:prstGeom prst="rect">
            <a:avLst/>
          </a:prstGeom>
          <a:noFill/>
        </p:spPr>
        <p:txBody>
          <a:bodyPr wrap="none" rtlCol="0">
            <a:spAutoFit/>
          </a:bodyPr>
          <a:lstStyle/>
          <a:p>
            <a:r>
              <a:rPr lang="en-GB" sz="2000" b="1" dirty="0"/>
              <a:t>The Rescuer</a:t>
            </a:r>
          </a:p>
        </p:txBody>
      </p:sp>
      <p:sp>
        <p:nvSpPr>
          <p:cNvPr id="3" name="TextBox 2">
            <a:extLst>
              <a:ext uri="{FF2B5EF4-FFF2-40B4-BE49-F238E27FC236}">
                <a16:creationId xmlns:a16="http://schemas.microsoft.com/office/drawing/2014/main" id="{F5D43632-358C-22E1-0AD2-A4009F5A9A78}"/>
              </a:ext>
            </a:extLst>
          </p:cNvPr>
          <p:cNvSpPr txBox="1"/>
          <p:nvPr/>
        </p:nvSpPr>
        <p:spPr>
          <a:xfrm>
            <a:off x="9525168" y="1986180"/>
            <a:ext cx="1980863" cy="400110"/>
          </a:xfrm>
          <a:prstGeom prst="rect">
            <a:avLst/>
          </a:prstGeom>
          <a:noFill/>
        </p:spPr>
        <p:txBody>
          <a:bodyPr wrap="none" rtlCol="0">
            <a:spAutoFit/>
          </a:bodyPr>
          <a:lstStyle/>
          <a:p>
            <a:r>
              <a:rPr lang="en-GB" sz="2000" b="1" dirty="0"/>
              <a:t>The Persecutor</a:t>
            </a:r>
          </a:p>
        </p:txBody>
      </p:sp>
      <p:sp>
        <p:nvSpPr>
          <p:cNvPr id="12" name="TextBox 11">
            <a:extLst>
              <a:ext uri="{FF2B5EF4-FFF2-40B4-BE49-F238E27FC236}">
                <a16:creationId xmlns:a16="http://schemas.microsoft.com/office/drawing/2014/main" id="{89D0C85E-311E-FC1F-ABC5-4415FD72C769}"/>
              </a:ext>
            </a:extLst>
          </p:cNvPr>
          <p:cNvSpPr txBox="1"/>
          <p:nvPr/>
        </p:nvSpPr>
        <p:spPr>
          <a:xfrm>
            <a:off x="5231904" y="3683964"/>
            <a:ext cx="1473480" cy="400110"/>
          </a:xfrm>
          <a:prstGeom prst="rect">
            <a:avLst/>
          </a:prstGeom>
          <a:noFill/>
        </p:spPr>
        <p:txBody>
          <a:bodyPr wrap="none" rtlCol="0">
            <a:spAutoFit/>
          </a:bodyPr>
          <a:lstStyle/>
          <a:p>
            <a:r>
              <a:rPr lang="en-GB" sz="2000" b="1" dirty="0"/>
              <a:t>The Victim</a:t>
            </a:r>
          </a:p>
        </p:txBody>
      </p:sp>
    </p:spTree>
    <p:extLst>
      <p:ext uri="{BB962C8B-B14F-4D97-AF65-F5344CB8AC3E}">
        <p14:creationId xmlns:p14="http://schemas.microsoft.com/office/powerpoint/2010/main" val="296011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a:bodyPr>
          <a:lstStyle/>
          <a:p>
            <a:r>
              <a:rPr lang="en-GB" b="1" dirty="0"/>
              <a:t>Drama Triangles</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335360" y="1268760"/>
            <a:ext cx="11521280" cy="4248472"/>
          </a:xfrm>
        </p:spPr>
        <p:txBody>
          <a:bodyPr>
            <a:noAutofit/>
          </a:bodyPr>
          <a:lstStyle/>
          <a:p>
            <a:pPr algn="ctr">
              <a:buFont typeface="+mj-lt"/>
              <a:buAutoNum type="arabicPeriod"/>
            </a:pPr>
            <a:r>
              <a:rPr lang="en-GB" sz="2800" dirty="0"/>
              <a:t>Roles in the Triangle</a:t>
            </a:r>
          </a:p>
          <a:p>
            <a:pPr algn="ctr">
              <a:buFont typeface="+mj-lt"/>
              <a:buAutoNum type="arabicPeriod"/>
            </a:pPr>
            <a:r>
              <a:rPr lang="en-GB" sz="2800" dirty="0"/>
              <a:t>Shifting roles</a:t>
            </a:r>
          </a:p>
          <a:p>
            <a:pPr algn="ctr">
              <a:buFont typeface="+mj-lt"/>
              <a:buAutoNum type="arabicPeriod"/>
            </a:pPr>
            <a:r>
              <a:rPr lang="en-GB" sz="2800" dirty="0"/>
              <a:t>Cycle of dysfunction</a:t>
            </a:r>
          </a:p>
          <a:p>
            <a:pPr algn="ctr">
              <a:buFont typeface="+mj-lt"/>
              <a:buAutoNum type="arabicPeriod"/>
            </a:pPr>
            <a:r>
              <a:rPr lang="en-GB" sz="2800" dirty="0"/>
              <a:t>Emotional pay off</a:t>
            </a:r>
          </a:p>
          <a:p>
            <a:pPr algn="ctr">
              <a:buFont typeface="+mj-lt"/>
              <a:buAutoNum type="arabicPeriod"/>
            </a:pPr>
            <a:r>
              <a:rPr lang="en-GB" sz="2800" dirty="0"/>
              <a:t>Breaking the cycle</a:t>
            </a:r>
          </a:p>
          <a:p>
            <a:pPr>
              <a:buFont typeface="+mj-lt"/>
              <a:buAutoNum type="arabicPeriod"/>
            </a:pPr>
            <a:endParaRPr lang="en-GB" sz="2800" dirty="0"/>
          </a:p>
          <a:p>
            <a:pPr marL="0" indent="0">
              <a:buNone/>
            </a:pPr>
            <a:r>
              <a:rPr lang="en-GB" sz="2800" dirty="0"/>
              <a:t>Understanding and addressing the dynamics of the drama triangle can lead to healthier and more mature interpersonal relationships.</a:t>
            </a:r>
          </a:p>
          <a:p>
            <a:pPr marL="0" indent="0">
              <a:buNone/>
            </a:pPr>
            <a:endParaRPr lang="en-GB" sz="2800" dirty="0"/>
          </a:p>
        </p:txBody>
      </p:sp>
    </p:spTree>
    <p:extLst>
      <p:ext uri="{BB962C8B-B14F-4D97-AF65-F5344CB8AC3E}">
        <p14:creationId xmlns:p14="http://schemas.microsoft.com/office/powerpoint/2010/main" val="44406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7673C-948B-1358-720D-2FE2FAF1DE46}"/>
              </a:ext>
            </a:extLst>
          </p:cNvPr>
          <p:cNvSpPr>
            <a:spLocks noGrp="1"/>
          </p:cNvSpPr>
          <p:nvPr>
            <p:ph type="title"/>
          </p:nvPr>
        </p:nvSpPr>
        <p:spPr/>
        <p:txBody>
          <a:bodyPr/>
          <a:lstStyle/>
          <a:p>
            <a:r>
              <a:rPr lang="en-GB" b="1" dirty="0"/>
              <a:t>Example for group discussion </a:t>
            </a:r>
          </a:p>
        </p:txBody>
      </p:sp>
      <p:sp>
        <p:nvSpPr>
          <p:cNvPr id="3" name="Content Placeholder 2">
            <a:extLst>
              <a:ext uri="{FF2B5EF4-FFF2-40B4-BE49-F238E27FC236}">
                <a16:creationId xmlns:a16="http://schemas.microsoft.com/office/drawing/2014/main" id="{F5C7D7C5-FB6D-0EA3-479F-851586F514AF}"/>
              </a:ext>
            </a:extLst>
          </p:cNvPr>
          <p:cNvSpPr>
            <a:spLocks noGrp="1"/>
          </p:cNvSpPr>
          <p:nvPr>
            <p:ph idx="1"/>
          </p:nvPr>
        </p:nvSpPr>
        <p:spPr/>
        <p:txBody>
          <a:bodyPr>
            <a:normAutofit fontScale="77500" lnSpcReduction="20000"/>
          </a:bodyPr>
          <a:lstStyle/>
          <a:p>
            <a:pPr algn="l">
              <a:buNone/>
            </a:pPr>
            <a:r>
              <a:rPr lang="en-GB" b="0" i="0" dirty="0">
                <a:effectLst/>
                <a:latin typeface="fkGroteskNeue"/>
              </a:rPr>
              <a:t>Background:</a:t>
            </a:r>
            <a:br>
              <a:rPr lang="en-GB" b="0" i="0" dirty="0">
                <a:effectLst/>
                <a:latin typeface="fkGroteskNeue"/>
              </a:rPr>
            </a:br>
            <a:r>
              <a:rPr lang="en-GB" b="0" i="0" dirty="0">
                <a:effectLst/>
                <a:latin typeface="fkGroteskNeue"/>
              </a:rPr>
              <a:t>Three students - Alex, Jamie, and Taylor - are working together on a group project for their class. The project deadline is coming up, and the group is meeting after class to finish their work.</a:t>
            </a:r>
          </a:p>
          <a:p>
            <a:pPr algn="l">
              <a:buNone/>
            </a:pPr>
            <a:r>
              <a:rPr lang="en-GB" b="0" i="0" dirty="0">
                <a:effectLst/>
                <a:latin typeface="fkGroteskNeue"/>
              </a:rPr>
              <a:t>Roles:</a:t>
            </a:r>
          </a:p>
          <a:p>
            <a:pPr algn="l">
              <a:buFont typeface="Arial" panose="020B0604020202020204" pitchFamily="34" charset="0"/>
              <a:buChar char="•"/>
            </a:pPr>
            <a:r>
              <a:rPr lang="en-GB" b="0" i="0" dirty="0">
                <a:effectLst/>
                <a:latin typeface="fkGroteskNeue"/>
              </a:rPr>
              <a:t>Victim: Alex feels overwhelmed and believes that no one is listening to their ideas. Alex thinks the group is unfair and that they’re being left out.</a:t>
            </a:r>
          </a:p>
          <a:p>
            <a:pPr algn="l">
              <a:buFont typeface="Arial" panose="020B0604020202020204" pitchFamily="34" charset="0"/>
              <a:buChar char="•"/>
            </a:pPr>
            <a:r>
              <a:rPr lang="en-GB" b="0" i="0" dirty="0">
                <a:effectLst/>
                <a:latin typeface="fkGroteskNeue"/>
              </a:rPr>
              <a:t>Persecutor: Jamie is frustrated because they think Alex isn’t doing enough work. Jamie criticises Alex and tells them they’re slowing the group down.</a:t>
            </a:r>
          </a:p>
          <a:p>
            <a:pPr algn="l">
              <a:buFont typeface="Arial" panose="020B0604020202020204" pitchFamily="34" charset="0"/>
              <a:buChar char="•"/>
            </a:pPr>
            <a:r>
              <a:rPr lang="en-GB" b="0" i="0" dirty="0">
                <a:effectLst/>
                <a:latin typeface="fkGroteskNeue"/>
              </a:rPr>
              <a:t>Rescuer: Taylor tries to keep the peace, stepping in to defend Alex and offering to do Alex’s part of the project so no one argues.</a:t>
            </a:r>
          </a:p>
          <a:p>
            <a:endParaRPr lang="en-GB" dirty="0"/>
          </a:p>
        </p:txBody>
      </p:sp>
    </p:spTree>
    <p:extLst>
      <p:ext uri="{BB962C8B-B14F-4D97-AF65-F5344CB8AC3E}">
        <p14:creationId xmlns:p14="http://schemas.microsoft.com/office/powerpoint/2010/main" val="4011980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95415AC-3C1D-A6B1-3464-65CA189692AA}"/>
              </a:ext>
            </a:extLst>
          </p:cNvPr>
          <p:cNvSpPr txBox="1"/>
          <p:nvPr/>
        </p:nvSpPr>
        <p:spPr>
          <a:xfrm>
            <a:off x="5550523" y="4858675"/>
            <a:ext cx="1026243" cy="461665"/>
          </a:xfrm>
          <a:prstGeom prst="rect">
            <a:avLst/>
          </a:prstGeom>
          <a:noFill/>
        </p:spPr>
        <p:txBody>
          <a:bodyPr wrap="none" rtlCol="0">
            <a:spAutoFit/>
          </a:bodyPr>
          <a:lstStyle/>
          <a:p>
            <a:r>
              <a:rPr lang="en-GB" sz="2400" b="1" dirty="0"/>
              <a:t>Client</a:t>
            </a:r>
          </a:p>
        </p:txBody>
      </p:sp>
    </p:spTree>
    <p:extLst>
      <p:ext uri="{BB962C8B-B14F-4D97-AF65-F5344CB8AC3E}">
        <p14:creationId xmlns:p14="http://schemas.microsoft.com/office/powerpoint/2010/main" val="79842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223723"/>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28/11/25</a:t>
            </a:r>
          </a:p>
          <a:p>
            <a:r>
              <a:rPr lang="en-GB" sz="2400" dirty="0"/>
              <a:t>Answer the questions using appropriate academic writing &amp; referencing</a:t>
            </a:r>
          </a:p>
          <a:p>
            <a:endParaRPr lang="en-GB" sz="2400" dirty="0">
              <a:cs typeface="Calibri"/>
            </a:endParaRPr>
          </a:p>
          <a:p>
            <a:pPr marL="0" indent="0">
              <a:buNone/>
            </a:pPr>
            <a:endParaRPr lang="en-GB" sz="2400" dirty="0"/>
          </a:p>
          <a:p>
            <a:pPr marL="0" indent="0">
              <a:buNone/>
            </a:pPr>
            <a:r>
              <a:rPr lang="en-GB" sz="2400" dirty="0"/>
              <a:t>Part 2</a:t>
            </a:r>
          </a:p>
          <a:p>
            <a:r>
              <a:rPr lang="en-GB" sz="2400" dirty="0"/>
              <a:t>Group Presentation</a:t>
            </a:r>
          </a:p>
          <a:p>
            <a:r>
              <a:rPr lang="en-GB" sz="2400" dirty="0"/>
              <a:t>5 minutes per person</a:t>
            </a:r>
          </a:p>
          <a:p>
            <a:r>
              <a:rPr lang="en-GB" sz="2400" dirty="0"/>
              <a:t>Dates: w/c 01/12/25</a:t>
            </a:r>
          </a:p>
          <a:p>
            <a:r>
              <a:rPr lang="en-GB" sz="2400" dirty="0"/>
              <a:t>Develop a team; presentation on how you did this and what you have learnt by utilising some of the </a:t>
            </a:r>
            <a:r>
              <a:rPr lang="en-GB" sz="2400"/>
              <a:t>suggested topics</a:t>
            </a:r>
            <a:endParaRPr lang="en-GB" sz="2400" dirty="0"/>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41ECF0A9-FD86-FB52-367E-D0E4E9C9CCA7}"/>
              </a:ext>
            </a:extLst>
          </p:cNvPr>
          <p:cNvGraphicFramePr>
            <a:graphicFrameLocks noGrp="1"/>
          </p:cNvGraphicFramePr>
          <p:nvPr>
            <p:extLst>
              <p:ext uri="{D42A27DB-BD31-4B8C-83A1-F6EECF244321}">
                <p14:modId xmlns:p14="http://schemas.microsoft.com/office/powerpoint/2010/main" val="1309689476"/>
              </p:ext>
            </p:extLst>
          </p:nvPr>
        </p:nvGraphicFramePr>
        <p:xfrm>
          <a:off x="296778" y="256673"/>
          <a:ext cx="11595777" cy="5463090"/>
        </p:xfrm>
        <a:graphic>
          <a:graphicData uri="http://schemas.openxmlformats.org/drawingml/2006/table">
            <a:tbl>
              <a:tblPr bandRow="1">
                <a:tableStyleId>{5C22544A-7EE6-4342-B048-85BDC9FD1C3A}</a:tableStyleId>
              </a:tblPr>
              <a:tblGrid>
                <a:gridCol w="2183871">
                  <a:extLst>
                    <a:ext uri="{9D8B030D-6E8A-4147-A177-3AD203B41FA5}">
                      <a16:colId xmlns:a16="http://schemas.microsoft.com/office/drawing/2014/main" val="3146080572"/>
                    </a:ext>
                  </a:extLst>
                </a:gridCol>
                <a:gridCol w="7112077">
                  <a:extLst>
                    <a:ext uri="{9D8B030D-6E8A-4147-A177-3AD203B41FA5}">
                      <a16:colId xmlns:a16="http://schemas.microsoft.com/office/drawing/2014/main" val="1624832089"/>
                    </a:ext>
                  </a:extLst>
                </a:gridCol>
                <a:gridCol w="2299829">
                  <a:extLst>
                    <a:ext uri="{9D8B030D-6E8A-4147-A177-3AD203B41FA5}">
                      <a16:colId xmlns:a16="http://schemas.microsoft.com/office/drawing/2014/main" val="849564483"/>
                    </a:ext>
                  </a:extLst>
                </a:gridCol>
              </a:tblGrid>
              <a:tr h="991518">
                <a:tc>
                  <a:txBody>
                    <a:bodyPr/>
                    <a:lstStyle/>
                    <a:p>
                      <a:pPr algn="ctr" rtl="0" fontAlgn="base">
                        <a:lnSpc>
                          <a:spcPts val="1425"/>
                        </a:lnSpc>
                      </a:pPr>
                      <a:r>
                        <a:rPr lang="en-GB" sz="1600" b="1" dirty="0">
                          <a:effectLst/>
                          <a:latin typeface="Arial"/>
                        </a:rPr>
                        <a:t>Title Page</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dirty="0">
                        <a:effectLst/>
                        <a:latin typeface="Arial"/>
                      </a:endParaRPr>
                    </a:p>
                    <a:p>
                      <a:pPr rtl="0" fontAlgn="base">
                        <a:lnSpc>
                          <a:spcPts val="1425"/>
                        </a:lnSpc>
                      </a:pPr>
                      <a:r>
                        <a:rPr lang="en-GB" sz="1600" dirty="0">
                          <a:effectLst/>
                          <a:latin typeface="Arial"/>
                        </a:rPr>
                        <a:t>Your Name and Student Number </a:t>
                      </a:r>
                    </a:p>
                    <a:p>
                      <a:pPr rtl="0" fontAlgn="base">
                        <a:lnSpc>
                          <a:spcPts val="1425"/>
                        </a:lnSpc>
                      </a:pPr>
                      <a:r>
                        <a:rPr lang="en-GB" sz="1600" dirty="0">
                          <a:effectLst/>
                          <a:latin typeface="Arial"/>
                        </a:rPr>
                        <a:t>Module Title and Code  </a:t>
                      </a:r>
                    </a:p>
                    <a:p>
                      <a:pPr rtl="0" fontAlgn="base">
                        <a:lnSpc>
                          <a:spcPts val="1425"/>
                        </a:lnSpc>
                      </a:pPr>
                      <a:r>
                        <a:rPr lang="en-GB" sz="1600" dirty="0">
                          <a:effectLst/>
                          <a:latin typeface="Arial"/>
                        </a:rPr>
                        <a:t>Submission date </a:t>
                      </a:r>
                    </a:p>
                    <a:p>
                      <a:pPr rtl="0" fontAlgn="base">
                        <a:lnSpc>
                          <a:spcPts val="1425"/>
                        </a:lnSpc>
                      </a:pPr>
                      <a:endParaRPr lang="en-GB" sz="1600"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dirty="0">
                          <a:effectLst/>
                          <a:latin typeface="Arial"/>
                        </a:rPr>
                        <a:t>Does not form part of your word count</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53101941"/>
                  </a:ext>
                </a:extLst>
              </a:tr>
              <a:tr h="991518">
                <a:tc>
                  <a:txBody>
                    <a:bodyPr/>
                    <a:lstStyle/>
                    <a:p>
                      <a:pPr algn="ctr" rtl="0" fontAlgn="base">
                        <a:lnSpc>
                          <a:spcPts val="1425"/>
                        </a:lnSpc>
                      </a:pPr>
                      <a:r>
                        <a:rPr lang="en-GB" sz="1600" b="1" dirty="0">
                          <a:effectLst/>
                          <a:latin typeface="Arial"/>
                        </a:rPr>
                        <a:t>Introduction</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dirty="0">
                        <a:effectLst/>
                        <a:latin typeface="Arial"/>
                      </a:endParaRPr>
                    </a:p>
                    <a:p>
                      <a:pPr rtl="0" fontAlgn="base">
                        <a:lnSpc>
                          <a:spcPts val="1425"/>
                        </a:lnSpc>
                      </a:pPr>
                      <a:r>
                        <a:rPr lang="en-GB" sz="1600" dirty="0">
                          <a:effectLst/>
                          <a:latin typeface="Arial"/>
                        </a:rPr>
                        <a:t>What do you believe is good teamwork (with references)? </a:t>
                      </a:r>
                    </a:p>
                    <a:p>
                      <a:pPr rtl="0" fontAlgn="base">
                        <a:lnSpc>
                          <a:spcPts val="1425"/>
                        </a:lnSpc>
                      </a:pPr>
                      <a:endParaRPr lang="en-GB" sz="1600" dirty="0">
                        <a:effectLst/>
                        <a:latin typeface="Arial"/>
                      </a:endParaRPr>
                    </a:p>
                    <a:p>
                      <a:pPr rtl="0" fontAlgn="base">
                        <a:lnSpc>
                          <a:spcPts val="1425"/>
                        </a:lnSpc>
                      </a:pPr>
                      <a:r>
                        <a:rPr lang="en-GB" sz="1600" dirty="0">
                          <a:effectLst/>
                          <a:latin typeface="Arial"/>
                        </a:rPr>
                        <a:t>Describe your natural role within teams. What do you do well? </a:t>
                      </a:r>
                    </a:p>
                    <a:p>
                      <a:pPr rtl="0" fontAlgn="base">
                        <a:lnSpc>
                          <a:spcPts val="1425"/>
                        </a:lnSpc>
                      </a:pPr>
                      <a:endParaRPr lang="en-GB" sz="1600"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dirty="0">
                          <a:effectLst/>
                          <a:latin typeface="Arial"/>
                        </a:rPr>
                        <a:t>200 words approximately</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979671894"/>
                  </a:ext>
                </a:extLst>
              </a:tr>
              <a:tr h="190500">
                <a:tc>
                  <a:txBody>
                    <a:bodyPr/>
                    <a:lstStyle/>
                    <a:p>
                      <a:pPr algn="ctr" rtl="0" fontAlgn="base">
                        <a:lnSpc>
                          <a:spcPts val="1425"/>
                        </a:lnSpc>
                      </a:pPr>
                      <a:r>
                        <a:rPr lang="en-GB" sz="1600" b="1" dirty="0">
                          <a:effectLst/>
                          <a:latin typeface="Arial"/>
                        </a:rPr>
                        <a:t>Findings</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dirty="0">
                        <a:effectLst/>
                        <a:latin typeface="Arial"/>
                      </a:endParaRPr>
                    </a:p>
                    <a:p>
                      <a:pPr rtl="0" fontAlgn="base">
                        <a:lnSpc>
                          <a:spcPts val="1425"/>
                        </a:lnSpc>
                      </a:pPr>
                      <a:r>
                        <a:rPr lang="en-GB" sz="1600" dirty="0">
                          <a:effectLst/>
                          <a:latin typeface="Arial"/>
                        </a:rPr>
                        <a:t>What have you learnt about relationships and effective teamworking during the module? What models and theories have helped you? </a:t>
                      </a:r>
                    </a:p>
                    <a:p>
                      <a:pPr rtl="0" fontAlgn="base">
                        <a:lnSpc>
                          <a:spcPts val="1425"/>
                        </a:lnSpc>
                      </a:pPr>
                      <a:endParaRPr lang="en-GB" sz="1600" dirty="0">
                        <a:effectLst/>
                        <a:latin typeface="Arial"/>
                      </a:endParaRPr>
                    </a:p>
                    <a:p>
                      <a:pPr rtl="0" fontAlgn="base">
                        <a:lnSpc>
                          <a:spcPts val="1425"/>
                        </a:lnSpc>
                      </a:pPr>
                      <a:r>
                        <a:rPr lang="en-GB" sz="1600" dirty="0">
                          <a:effectLst/>
                          <a:latin typeface="Arial"/>
                        </a:rPr>
                        <a:t>How have you applied your learning so far to help you to be more effective in teams? Use any specific examples (e.g. being part of your group presentation team) and use references to support your points. </a:t>
                      </a:r>
                    </a:p>
                    <a:p>
                      <a:pPr rtl="0" fontAlgn="base">
                        <a:lnSpc>
                          <a:spcPts val="1425"/>
                        </a:lnSpc>
                      </a:pPr>
                      <a:endParaRPr lang="en-GB" sz="1600"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dirty="0">
                          <a:effectLst/>
                          <a:latin typeface="Arial"/>
                        </a:rPr>
                        <a:t>500 words approximately</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25984384"/>
                  </a:ext>
                </a:extLst>
              </a:tr>
              <a:tr h="190500">
                <a:tc>
                  <a:txBody>
                    <a:bodyPr/>
                    <a:lstStyle/>
                    <a:p>
                      <a:pPr algn="ctr" rtl="0" fontAlgn="base">
                        <a:lnSpc>
                          <a:spcPts val="1425"/>
                        </a:lnSpc>
                      </a:pPr>
                      <a:r>
                        <a:rPr lang="en-GB" sz="1600" b="1" dirty="0">
                          <a:effectLst/>
                          <a:latin typeface="Arial"/>
                        </a:rPr>
                        <a:t>Conclusion</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dirty="0">
                        <a:effectLst/>
                        <a:latin typeface="Arial"/>
                      </a:endParaRPr>
                    </a:p>
                    <a:p>
                      <a:pPr rtl="0" fontAlgn="base">
                        <a:lnSpc>
                          <a:spcPts val="1425"/>
                        </a:lnSpc>
                      </a:pPr>
                      <a:r>
                        <a:rPr lang="en-GB" sz="1600" dirty="0">
                          <a:effectLst/>
                          <a:latin typeface="Arial"/>
                        </a:rPr>
                        <a:t>What has been your main learning about yourself within teams?  </a:t>
                      </a:r>
                    </a:p>
                    <a:p>
                      <a:pPr rtl="0" fontAlgn="base">
                        <a:lnSpc>
                          <a:spcPts val="1425"/>
                        </a:lnSpc>
                      </a:pPr>
                      <a:endParaRPr lang="en-GB" sz="1600" dirty="0">
                        <a:effectLst/>
                        <a:latin typeface="Arial"/>
                      </a:endParaRPr>
                    </a:p>
                    <a:p>
                      <a:pPr rtl="0" fontAlgn="base">
                        <a:lnSpc>
                          <a:spcPts val="1425"/>
                        </a:lnSpc>
                      </a:pPr>
                      <a:r>
                        <a:rPr lang="en-GB" sz="1600" dirty="0">
                          <a:effectLst/>
                          <a:latin typeface="Arial"/>
                        </a:rPr>
                        <a:t>How will you apply this to be more effective in teams? What specific actions are you going to take? </a:t>
                      </a:r>
                    </a:p>
                    <a:p>
                      <a:pPr rtl="0" fontAlgn="base">
                        <a:lnSpc>
                          <a:spcPts val="1425"/>
                        </a:lnSpc>
                      </a:pPr>
                      <a:endParaRPr lang="en-GB" sz="1600"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dirty="0">
                          <a:effectLst/>
                          <a:latin typeface="Arial"/>
                        </a:rPr>
                        <a:t>300 words approximately</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88221592"/>
                  </a:ext>
                </a:extLst>
              </a:tr>
              <a:tr h="190500">
                <a:tc>
                  <a:txBody>
                    <a:bodyPr/>
                    <a:lstStyle/>
                    <a:p>
                      <a:pPr algn="ctr" rtl="0" fontAlgn="base">
                        <a:lnSpc>
                          <a:spcPts val="1425"/>
                        </a:lnSpc>
                      </a:pPr>
                      <a:r>
                        <a:rPr lang="en-GB" sz="1600" b="1" dirty="0">
                          <a:effectLst/>
                          <a:latin typeface="Arial"/>
                        </a:rPr>
                        <a:t>Reference List</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dirty="0">
                        <a:effectLst/>
                        <a:latin typeface="Arial"/>
                      </a:endParaRPr>
                    </a:p>
                    <a:p>
                      <a:pPr rtl="0" fontAlgn="base">
                        <a:lnSpc>
                          <a:spcPts val="1425"/>
                        </a:lnSpc>
                      </a:pPr>
                      <a:r>
                        <a:rPr lang="en-GB" sz="1600" dirty="0">
                          <a:effectLst/>
                          <a:latin typeface="Arial"/>
                        </a:rPr>
                        <a:t>Write a complete list of all the references you have used (a minimum of 8) using the UWTSD Harvard Referencing Protocol </a:t>
                      </a:r>
                    </a:p>
                    <a:p>
                      <a:pPr rtl="0" fontAlgn="base">
                        <a:lnSpc>
                          <a:spcPts val="1425"/>
                        </a:lnSpc>
                      </a:pPr>
                      <a:endParaRPr lang="en-GB" sz="1600" dirty="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dirty="0">
                          <a:effectLst/>
                          <a:latin typeface="Arial"/>
                        </a:rPr>
                        <a:t>Not counted in word count</a:t>
                      </a:r>
                      <a:r>
                        <a:rPr lang="en-GB" sz="1600" dirty="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5393354"/>
                  </a:ext>
                </a:extLst>
              </a:tr>
            </a:tbl>
          </a:graphicData>
        </a:graphic>
      </p:graphicFrame>
    </p:spTree>
    <p:extLst>
      <p:ext uri="{BB962C8B-B14F-4D97-AF65-F5344CB8AC3E}">
        <p14:creationId xmlns:p14="http://schemas.microsoft.com/office/powerpoint/2010/main" val="3801780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603905-55D0-3629-AAF1-02496D753581}"/>
              </a:ext>
            </a:extLst>
          </p:cNvPr>
          <p:cNvSpPr txBox="1"/>
          <p:nvPr/>
        </p:nvSpPr>
        <p:spPr>
          <a:xfrm>
            <a:off x="328864" y="248653"/>
            <a:ext cx="1152625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Courier New"/>
              <a:buChar char="•"/>
            </a:pPr>
            <a:r>
              <a:rPr lang="en-GB" sz="1900" dirty="0">
                <a:latin typeface="Arial"/>
                <a:cs typeface="Arial"/>
              </a:rPr>
              <a:t>Create a group of 3-5 fellow students who you will work with to develop and deliver a group presentation. You can choose who you work with, providing that all participants are within a group with 3-5 team members.</a:t>
            </a:r>
            <a:r>
              <a:rPr lang="en-US" sz="1900" dirty="0">
                <a:latin typeface="Arial"/>
                <a:cs typeface="Arial"/>
              </a:rPr>
              <a:t> </a:t>
            </a:r>
          </a:p>
          <a:p>
            <a:pPr marL="228600" indent="-228600">
              <a:buFont typeface="Courier New"/>
              <a:buChar char="•"/>
            </a:pPr>
            <a:r>
              <a:rPr lang="en-GB" sz="1900" dirty="0">
                <a:latin typeface="Arial"/>
                <a:cs typeface="Arial"/>
              </a:rPr>
              <a:t>Build your group into a team using appropriate relationship models, communication theories and team development models (you may find it helpful to use your reflections you develop in Task 1 to help you).</a:t>
            </a:r>
            <a:r>
              <a:rPr lang="en-US" sz="1900" dirty="0">
                <a:latin typeface="Arial"/>
                <a:cs typeface="Arial"/>
              </a:rPr>
              <a:t> </a:t>
            </a:r>
          </a:p>
          <a:p>
            <a:pPr marL="228600" indent="-228600">
              <a:buFont typeface="Courier New"/>
              <a:buChar char="•"/>
            </a:pPr>
            <a:r>
              <a:rPr lang="en-GB" sz="1900" dirty="0">
                <a:latin typeface="Arial"/>
                <a:cs typeface="Arial"/>
              </a:rPr>
              <a:t>Develop a team presentation that you will deliver to the rest of the module participants entitled “</a:t>
            </a:r>
            <a:r>
              <a:rPr lang="en-GB" sz="1900" b="1" dirty="0">
                <a:latin typeface="Arial"/>
                <a:cs typeface="Arial"/>
              </a:rPr>
              <a:t>What we have learnt about effective teams</a:t>
            </a:r>
            <a:r>
              <a:rPr lang="en-GB" sz="1900" dirty="0">
                <a:latin typeface="Arial"/>
                <a:cs typeface="Arial"/>
              </a:rPr>
              <a:t>?” </a:t>
            </a:r>
            <a:r>
              <a:rPr lang="en-US" sz="1900" dirty="0">
                <a:latin typeface="Arial"/>
                <a:cs typeface="Arial"/>
              </a:rPr>
              <a:t> </a:t>
            </a:r>
          </a:p>
          <a:p>
            <a:pPr marL="228600" indent="-228600">
              <a:buFont typeface="Courier New"/>
              <a:buChar char="•"/>
            </a:pPr>
            <a:r>
              <a:rPr lang="en-GB" sz="1900" dirty="0">
                <a:latin typeface="Arial"/>
                <a:cs typeface="Arial"/>
              </a:rPr>
              <a:t>Each member of the team is required to present for 5 mins (+/- 25 seconds).</a:t>
            </a:r>
            <a:r>
              <a:rPr lang="en-US" sz="1900" dirty="0">
                <a:latin typeface="Arial"/>
                <a:cs typeface="Arial"/>
              </a:rPr>
              <a:t> </a:t>
            </a:r>
          </a:p>
          <a:p>
            <a:pPr marL="228600" indent="-228600">
              <a:buFont typeface="Courier New"/>
              <a:buChar char="•"/>
            </a:pPr>
            <a:r>
              <a:rPr lang="en-GB" sz="1900" dirty="0">
                <a:latin typeface="Arial"/>
                <a:cs typeface="Arial"/>
              </a:rPr>
              <a:t>Your presentation should include appropriate academic references (minimum of 5 references per person), a reflection on how you have worked as a team, and ideas about how to help people work collaboratively in workplaces.  </a:t>
            </a:r>
            <a:r>
              <a:rPr lang="en-US" sz="1900" dirty="0">
                <a:latin typeface="Arial"/>
                <a:cs typeface="Arial"/>
              </a:rPr>
              <a:t> </a:t>
            </a:r>
          </a:p>
          <a:p>
            <a:pPr marL="228600" indent="-228600">
              <a:buFont typeface="Courier New"/>
              <a:buChar char="•"/>
            </a:pPr>
            <a:r>
              <a:rPr lang="en-GB" sz="1900" dirty="0">
                <a:latin typeface="Arial"/>
                <a:cs typeface="Arial"/>
              </a:rPr>
              <a:t>It is important to think carefully how you engage your audience and use what you have learnt about effective communication to help you deliver your presentation.</a:t>
            </a:r>
            <a:r>
              <a:rPr lang="en-US" sz="1900" dirty="0">
                <a:latin typeface="Arial"/>
                <a:cs typeface="Arial"/>
              </a:rPr>
              <a:t> </a:t>
            </a:r>
          </a:p>
          <a:p>
            <a:pPr marL="228600" indent="-228600">
              <a:buFont typeface="Courier New"/>
              <a:buChar char="•"/>
            </a:pPr>
            <a:r>
              <a:rPr lang="en-GB" sz="1900" dirty="0">
                <a:latin typeface="Arial"/>
                <a:cs typeface="Arial"/>
              </a:rPr>
              <a:t>The presentation should be seamless between each team member and there should be an overall purpose, flow and structure to your team presentation with a clear purpose, flow and structure for each individual team member’s contribution.</a:t>
            </a:r>
            <a:r>
              <a:rPr lang="en-US" sz="1900" dirty="0">
                <a:latin typeface="Arial"/>
                <a:cs typeface="Arial"/>
              </a:rPr>
              <a:t> </a:t>
            </a:r>
          </a:p>
          <a:p>
            <a:pPr marL="228600" indent="-228600">
              <a:buFont typeface="Courier New"/>
              <a:buChar char="•"/>
            </a:pPr>
            <a:r>
              <a:rPr lang="en-GB" sz="1900" dirty="0">
                <a:latin typeface="Arial"/>
                <a:cs typeface="Arial"/>
              </a:rPr>
              <a:t>All students must submit their presentation slides with speaker notes onto Moodle for Assignment Part 2 by the date of their presentation. </a:t>
            </a:r>
            <a:r>
              <a:rPr lang="en-US" sz="1900" dirty="0">
                <a:latin typeface="Arial"/>
                <a:cs typeface="Arial"/>
              </a:rPr>
              <a:t> </a:t>
            </a:r>
          </a:p>
        </p:txBody>
      </p:sp>
    </p:spTree>
    <p:extLst>
      <p:ext uri="{BB962C8B-B14F-4D97-AF65-F5344CB8AC3E}">
        <p14:creationId xmlns:p14="http://schemas.microsoft.com/office/powerpoint/2010/main" val="35198257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dirty="0">
                <a:latin typeface="Arial"/>
                <a:cs typeface="Arial"/>
              </a:rPr>
              <a:t>Any questions?</a:t>
            </a:r>
            <a:endParaRPr lang="en-GB" dirty="0"/>
          </a:p>
        </p:txBody>
      </p:sp>
    </p:spTree>
    <p:extLst>
      <p:ext uri="{BB962C8B-B14F-4D97-AF65-F5344CB8AC3E}">
        <p14:creationId xmlns:p14="http://schemas.microsoft.com/office/powerpoint/2010/main" val="122106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elements/1.1/"/>
    <ds:schemaRef ds:uri="http://www.w3.org/XML/1998/namespace"/>
    <ds:schemaRef ds:uri="303dbf9b-b85b-46a0-94f1-894078c07ecd"/>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3514</Words>
  <Application>Microsoft Office PowerPoint</Application>
  <PresentationFormat>Widescreen</PresentationFormat>
  <Paragraphs>285</Paragraphs>
  <Slides>26</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fkGroteskNeue</vt:lpstr>
      <vt:lpstr>Helvetica-Bold</vt:lpstr>
      <vt:lpstr>Myriad Pro</vt:lpstr>
      <vt:lpstr>Arial</vt:lpstr>
      <vt:lpstr>Calibri</vt:lpstr>
      <vt:lpstr>Courier New</vt:lpstr>
      <vt:lpstr>20140311PresentationUWTSDTemplate</vt:lpstr>
      <vt:lpstr>BMSW4009   Effective Team Working and Communication</vt:lpstr>
      <vt:lpstr>PowerPoint Presentation</vt:lpstr>
      <vt:lpstr>Relationships and People Dynamics:  What have you been thinking and feeling? </vt:lpstr>
      <vt:lpstr>What is conflict? </vt:lpstr>
      <vt:lpstr>Conflict: Why does it happen?</vt:lpstr>
      <vt:lpstr>Conflict: our human tensions:  </vt:lpstr>
      <vt:lpstr>Positive Conflict: how can we disagree well?</vt:lpstr>
      <vt:lpstr>Negative Conflict: how this affects work and people</vt:lpstr>
      <vt:lpstr>Negative Conflict: what can be the impact?</vt:lpstr>
      <vt:lpstr>Negative Conflict: how can we manage it?</vt:lpstr>
      <vt:lpstr>How do we respond to conflict?</vt:lpstr>
      <vt:lpstr>Competing</vt:lpstr>
      <vt:lpstr>Avoiding</vt:lpstr>
      <vt:lpstr>Accommodating</vt:lpstr>
      <vt:lpstr>Collaborating</vt:lpstr>
      <vt:lpstr>Compromising</vt:lpstr>
      <vt:lpstr>Thomas-Kilmann: how do you respond to conflict?</vt:lpstr>
      <vt:lpstr>Conflict:  What have you noticed generally?  What have you noticed about yourself?</vt:lpstr>
      <vt:lpstr>PowerPoint Presentation</vt:lpstr>
      <vt:lpstr>Drama Triangles</vt:lpstr>
      <vt:lpstr>Example for group discussion </vt:lpstr>
      <vt:lpstr>PowerPoint Presentation</vt:lpstr>
      <vt:lpstr>Assessment</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1212</cp:revision>
  <cp:lastPrinted>2019-10-01T11:26:54Z</cp:lastPrinted>
  <dcterms:created xsi:type="dcterms:W3CDTF">2015-04-14T15:21:28Z</dcterms:created>
  <dcterms:modified xsi:type="dcterms:W3CDTF">2025-10-28T11:49:29Z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