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10/12/25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8084113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10/12/25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3977614"/>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avy 3D art">
            <a:extLst>
              <a:ext uri="{FF2B5EF4-FFF2-40B4-BE49-F238E27FC236}">
                <a16:creationId xmlns:a16="http://schemas.microsoft.com/office/drawing/2014/main" id="{30685C0C-486D-4671-2759-71A63F35C523}"/>
              </a:ext>
            </a:extLst>
          </p:cNvPr>
          <p:cNvPicPr>
            <a:picLocks noChangeAspect="1"/>
          </p:cNvPicPr>
          <p:nvPr/>
        </p:nvPicPr>
        <p:blipFill>
          <a:blip r:embed="rId2"/>
          <a:srcRect t="21890" b="5530"/>
          <a:stretch>
            <a:fillRect/>
          </a:stretch>
        </p:blipFill>
        <p:spPr>
          <a:xfrm>
            <a:off x="1" y="10"/>
            <a:ext cx="12192000" cy="6857990"/>
          </a:xfrm>
          <a:prstGeom prst="rect">
            <a:avLst/>
          </a:prstGeom>
        </p:spPr>
      </p:pic>
      <p:sp useBgFill="1">
        <p:nvSpPr>
          <p:cNvPr id="11" name="Rectangle 10">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164FE-659B-16AC-0961-E6B436AE46AD}"/>
              </a:ext>
            </a:extLst>
          </p:cNvPr>
          <p:cNvSpPr>
            <a:spLocks noGrp="1"/>
          </p:cNvSpPr>
          <p:nvPr>
            <p:ph type="ctrTitle"/>
          </p:nvPr>
        </p:nvSpPr>
        <p:spPr>
          <a:xfrm>
            <a:off x="898737" y="1562101"/>
            <a:ext cx="4359744" cy="2738530"/>
          </a:xfrm>
        </p:spPr>
        <p:txBody>
          <a:bodyPr anchor="t">
            <a:normAutofit/>
          </a:bodyPr>
          <a:lstStyle/>
          <a:p>
            <a:r>
              <a:rPr lang="en-US" dirty="0"/>
              <a:t>Psychology Presentation</a:t>
            </a:r>
          </a:p>
        </p:txBody>
      </p:sp>
      <p:sp>
        <p:nvSpPr>
          <p:cNvPr id="3" name="Subtitle 2">
            <a:extLst>
              <a:ext uri="{FF2B5EF4-FFF2-40B4-BE49-F238E27FC236}">
                <a16:creationId xmlns:a16="http://schemas.microsoft.com/office/drawing/2014/main" id="{EDFF1E4E-F9E4-382E-D570-291A5C84FE9C}"/>
              </a:ext>
            </a:extLst>
          </p:cNvPr>
          <p:cNvSpPr>
            <a:spLocks noGrp="1"/>
          </p:cNvSpPr>
          <p:nvPr>
            <p:ph type="subTitle" idx="1"/>
          </p:nvPr>
        </p:nvSpPr>
        <p:spPr>
          <a:xfrm>
            <a:off x="900273" y="4300631"/>
            <a:ext cx="4358208" cy="933760"/>
          </a:xfrm>
        </p:spPr>
        <p:txBody>
          <a:bodyPr>
            <a:normAutofit fontScale="55000" lnSpcReduction="20000"/>
          </a:bodyPr>
          <a:lstStyle/>
          <a:p>
            <a:r>
              <a:rPr lang="en-US" dirty="0"/>
              <a:t>Nargis Ahmed 2329515</a:t>
            </a:r>
          </a:p>
          <a:p>
            <a:r>
              <a:rPr lang="en-US" dirty="0"/>
              <a:t>Psychology in health and social care</a:t>
            </a:r>
          </a:p>
          <a:p>
            <a:r>
              <a:rPr lang="en-US" dirty="0"/>
              <a:t>(LCHS4010_BIRM)</a:t>
            </a:r>
          </a:p>
        </p:txBody>
      </p:sp>
      <p:cxnSp>
        <p:nvCxnSpPr>
          <p:cNvPr id="13" name="Straight Connector 12">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8342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8E604-DDEE-371C-6BF6-EDAD6820B172}"/>
              </a:ext>
            </a:extLst>
          </p:cNvPr>
          <p:cNvSpPr>
            <a:spLocks noGrp="1"/>
          </p:cNvSpPr>
          <p:nvPr>
            <p:ph type="ctrTitle"/>
          </p:nvPr>
        </p:nvSpPr>
        <p:spPr>
          <a:xfrm>
            <a:off x="640080" y="1371599"/>
            <a:ext cx="2638292" cy="2951825"/>
          </a:xfrm>
        </p:spPr>
        <p:txBody>
          <a:bodyPr>
            <a:noAutofit/>
          </a:bodyPr>
          <a:lstStyle/>
          <a:p>
            <a:r>
              <a:rPr lang="en-US" sz="2900" dirty="0"/>
              <a:t>Choose ONE lifespan psychological theory of development, relevant to early childhood that you have studied during this module</a:t>
            </a:r>
          </a:p>
        </p:txBody>
      </p:sp>
      <p:sp>
        <p:nvSpPr>
          <p:cNvPr id="3" name="Subtitle 2">
            <a:extLst>
              <a:ext uri="{FF2B5EF4-FFF2-40B4-BE49-F238E27FC236}">
                <a16:creationId xmlns:a16="http://schemas.microsoft.com/office/drawing/2014/main" id="{57404DBF-CAE8-DD26-1A5A-583B539A384B}"/>
              </a:ext>
            </a:extLst>
          </p:cNvPr>
          <p:cNvSpPr>
            <a:spLocks noGrp="1"/>
          </p:cNvSpPr>
          <p:nvPr>
            <p:ph type="subTitle" idx="1"/>
          </p:nvPr>
        </p:nvSpPr>
        <p:spPr>
          <a:xfrm flipH="1">
            <a:off x="6096000" y="4666510"/>
            <a:ext cx="5422605" cy="1807536"/>
          </a:xfrm>
        </p:spPr>
        <p:txBody>
          <a:bodyPr>
            <a:normAutofit fontScale="25000" lnSpcReduction="20000"/>
          </a:bodyPr>
          <a:lstStyle/>
          <a:p>
            <a:r>
              <a:rPr lang="en-US" sz="4800" dirty="0"/>
              <a:t>Amira is a three-year-old girl who has recently started Nursary, and the transition hasn’t been easy for her. Every morning, when her parents or caregivers drop her off, she becomes extremely anxious and upset. She clings to them and cries when they try to leave throughout the day, Amira struggles to tell the nursery staff what she wants or needs her words a few, and she often just points or becomes frustrated when other children are playing together, Amira watches from a distance, seeming unsure about how to join in. Eric Erickson‘s psychosocial theory helps us understand that children like amira are deeply shaped by their social world according to Erickson young children are learning fundamental lessons about trust, independence, and their place in the world through their daily interactions when a child’s external world suddenly changes like starting Nursary. It can shake their sense of security and confidence the relationships children form with caregivers and peers during these early years create the foundation of how they see themselves and others throughout their lives.</a:t>
            </a:r>
          </a:p>
          <a:p>
            <a:endParaRPr lang="en-US" dirty="0"/>
          </a:p>
        </p:txBody>
      </p:sp>
    </p:spTree>
    <p:extLst>
      <p:ext uri="{BB962C8B-B14F-4D97-AF65-F5344CB8AC3E}">
        <p14:creationId xmlns:p14="http://schemas.microsoft.com/office/powerpoint/2010/main" val="1495666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0165-E387-0F69-9431-292430965725}"/>
              </a:ext>
            </a:extLst>
          </p:cNvPr>
          <p:cNvSpPr>
            <a:spLocks noGrp="1"/>
          </p:cNvSpPr>
          <p:nvPr>
            <p:ph type="ctrTitle"/>
          </p:nvPr>
        </p:nvSpPr>
        <p:spPr>
          <a:xfrm>
            <a:off x="640080" y="1371599"/>
            <a:ext cx="2845036" cy="2951825"/>
          </a:xfrm>
        </p:spPr>
        <p:txBody>
          <a:bodyPr>
            <a:normAutofit fontScale="90000"/>
          </a:bodyPr>
          <a:lstStyle/>
          <a:p>
            <a:r>
              <a:rPr lang="en-US" dirty="0"/>
              <a:t>Explain the theory clearly. </a:t>
            </a:r>
          </a:p>
        </p:txBody>
      </p:sp>
      <p:sp>
        <p:nvSpPr>
          <p:cNvPr id="3" name="Subtitle 2">
            <a:extLst>
              <a:ext uri="{FF2B5EF4-FFF2-40B4-BE49-F238E27FC236}">
                <a16:creationId xmlns:a16="http://schemas.microsoft.com/office/drawing/2014/main" id="{A1586DC1-2A09-6630-291D-1B7FBABFF5A7}"/>
              </a:ext>
            </a:extLst>
          </p:cNvPr>
          <p:cNvSpPr>
            <a:spLocks noGrp="1"/>
          </p:cNvSpPr>
          <p:nvPr>
            <p:ph type="subTitle" idx="1"/>
          </p:nvPr>
        </p:nvSpPr>
        <p:spPr>
          <a:xfrm>
            <a:off x="4500999" y="5570113"/>
            <a:ext cx="6675120" cy="1287887"/>
          </a:xfrm>
        </p:spPr>
        <p:txBody>
          <a:bodyPr>
            <a:normAutofit fontScale="25000" lnSpcReduction="20000"/>
          </a:bodyPr>
          <a:lstStyle/>
          <a:p>
            <a:r>
              <a:rPr lang="en-US" sz="4800" dirty="0"/>
              <a:t>Eric Erickson believe that people develop through eight stages throughout their lives, and each stage involves a specific challenge or a “crisis“ that needs to be resolved, unlike of the theorists who focused mainly on thinking of physical development, Erickson emphasize the social and emotional aspects of growing up. </a:t>
            </a:r>
          </a:p>
          <a:p>
            <a:r>
              <a:rPr lang="en-US" sz="4800" dirty="0"/>
              <a:t>For young children in Nursary, two stages are particularly important:</a:t>
            </a:r>
          </a:p>
          <a:p>
            <a:pPr marL="285750" indent="-285750">
              <a:buFont typeface="Arial" panose="020B0604020202020204" pitchFamily="34" charset="0"/>
              <a:buChar char="•"/>
            </a:pPr>
            <a:r>
              <a:rPr lang="en-US" sz="4800" dirty="0"/>
              <a:t>trust versus mistrust (0 to 18 months) babies learn whether they can trust their caregivers to meet their needs.</a:t>
            </a:r>
          </a:p>
          <a:p>
            <a:pPr marL="285750" indent="-285750">
              <a:buFont typeface="Arial" panose="020B0604020202020204" pitchFamily="34" charset="0"/>
              <a:buChar char="•"/>
            </a:pPr>
            <a:r>
              <a:rPr lang="en-US" sz="4800" dirty="0"/>
              <a:t>Autonomy versus shame and doubt (18 months to three years) toddlers learn to do things independently while feeling supported. </a:t>
            </a:r>
          </a:p>
          <a:p>
            <a:pPr marL="285750" indent="-285750">
              <a:buFont typeface="Arial" panose="020B0604020202020204" pitchFamily="34" charset="0"/>
              <a:buChar char="•"/>
            </a:pPr>
            <a:r>
              <a:rPr lang="en-US" sz="4800" dirty="0"/>
              <a:t>Initiative versus guilt (3 to 6 years) young children learn to try new things and take on challenges.</a:t>
            </a:r>
          </a:p>
          <a:p>
            <a:endParaRPr lang="en-US" sz="4800" dirty="0"/>
          </a:p>
          <a:p>
            <a:r>
              <a:rPr lang="en-US" sz="4800" dirty="0" err="1"/>
              <a:t>Erikson’s</a:t>
            </a:r>
            <a:r>
              <a:rPr lang="en-US" sz="4800" dirty="0"/>
              <a:t> theory is especially relevant for early years because it recognizances that children’s emotional and social development is just as important as a physical and mental growth. It helps teachers and parents understand that when children struggle with separation or social situations, they’re working through important developmental tasks. The theory reminds us that children need both security and encouragement to grow into confident, capable individuals.</a:t>
            </a:r>
            <a:endParaRPr lang="en-US" dirty="0"/>
          </a:p>
        </p:txBody>
      </p:sp>
    </p:spTree>
    <p:extLst>
      <p:ext uri="{BB962C8B-B14F-4D97-AF65-F5344CB8AC3E}">
        <p14:creationId xmlns:p14="http://schemas.microsoft.com/office/powerpoint/2010/main" val="1435296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B18CD-8CD2-BFFA-B45C-B02BC1B6E360}"/>
              </a:ext>
            </a:extLst>
          </p:cNvPr>
          <p:cNvSpPr>
            <a:spLocks noGrp="1"/>
          </p:cNvSpPr>
          <p:nvPr>
            <p:ph type="ctrTitle"/>
          </p:nvPr>
        </p:nvSpPr>
        <p:spPr>
          <a:xfrm>
            <a:off x="640081" y="1371599"/>
            <a:ext cx="3288060" cy="4535378"/>
          </a:xfrm>
        </p:spPr>
        <p:txBody>
          <a:bodyPr/>
          <a:lstStyle/>
          <a:p>
            <a:r>
              <a:rPr lang="en-US" dirty="0"/>
              <a:t>Apply the theory to Amira’s situation</a:t>
            </a:r>
          </a:p>
        </p:txBody>
      </p:sp>
      <p:sp>
        <p:nvSpPr>
          <p:cNvPr id="3" name="Subtitle 2">
            <a:extLst>
              <a:ext uri="{FF2B5EF4-FFF2-40B4-BE49-F238E27FC236}">
                <a16:creationId xmlns:a16="http://schemas.microsoft.com/office/drawing/2014/main" id="{0DC48581-26E3-CC95-6FC3-574D54AE60C3}"/>
              </a:ext>
            </a:extLst>
          </p:cNvPr>
          <p:cNvSpPr>
            <a:spLocks noGrp="1"/>
          </p:cNvSpPr>
          <p:nvPr>
            <p:ph type="subTitle" idx="1"/>
          </p:nvPr>
        </p:nvSpPr>
        <p:spPr>
          <a:xfrm>
            <a:off x="4594161" y="5553572"/>
            <a:ext cx="6675120" cy="1287887"/>
          </a:xfrm>
        </p:spPr>
        <p:txBody>
          <a:bodyPr>
            <a:noAutofit/>
          </a:bodyPr>
          <a:lstStyle/>
          <a:p>
            <a:r>
              <a:rPr lang="en-US" sz="1200" dirty="0"/>
              <a:t>Through Erickson‘s eyes, Amira’s behavior makes perfect sense. At A3, she’s right between two crucial stages-still working on “autonomy versus shame” while beginning open “initiative versus guilt”. her separation anxiety suggests she may still be establishing whether she can trust new adults to keep her safe when her parents aren’t there. This is a leftover challenge from the earlier trustees at resurfaces in new, unfamiliar situations.
Her limited verbal communication connects to the autonomy stage. Language is one way children assert independence-saying what they want, expressing their feelings, making choices. If Amira’s confidence in her abilities to communicate successfully, she might doubt herself and withdraw rather than risk trying and failing. This self-doubt can make her feel ashamed when she can’t express herself like other children seem to do. </a:t>
            </a:r>
          </a:p>
          <a:p>
            <a:r>
              <a:rPr lang="en-US" sz="1200" dirty="0"/>
              <a:t>The difficulty with group play relates directly to the initiative stage. Taking initiative means approaching others, suggesting games, or joining ongoing activities, but this requires confidence that Mira hasn’t developed yet in this new environment. She may worry about doing something wrong(guilt) or being rejected, so she holds back. According to Erickson, children need to feel secure before they can take social risks.</a:t>
            </a:r>
          </a:p>
        </p:txBody>
      </p:sp>
    </p:spTree>
    <p:extLst>
      <p:ext uri="{BB962C8B-B14F-4D97-AF65-F5344CB8AC3E}">
        <p14:creationId xmlns:p14="http://schemas.microsoft.com/office/powerpoint/2010/main" val="364895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A69D-7113-E81A-0746-5278FFB8FAE4}"/>
              </a:ext>
            </a:extLst>
          </p:cNvPr>
          <p:cNvSpPr>
            <a:spLocks noGrp="1"/>
          </p:cNvSpPr>
          <p:nvPr>
            <p:ph type="ctrTitle"/>
          </p:nvPr>
        </p:nvSpPr>
        <p:spPr>
          <a:xfrm>
            <a:off x="452619" y="1313164"/>
            <a:ext cx="3790153" cy="2951825"/>
          </a:xfrm>
        </p:spPr>
        <p:txBody>
          <a:bodyPr>
            <a:normAutofit fontScale="90000"/>
          </a:bodyPr>
          <a:lstStyle/>
          <a:p>
            <a:r>
              <a:rPr lang="en-US" dirty="0"/>
              <a:t>Propose practical strategies and interventions</a:t>
            </a:r>
          </a:p>
        </p:txBody>
      </p:sp>
      <p:sp>
        <p:nvSpPr>
          <p:cNvPr id="3" name="Subtitle 2">
            <a:extLst>
              <a:ext uri="{FF2B5EF4-FFF2-40B4-BE49-F238E27FC236}">
                <a16:creationId xmlns:a16="http://schemas.microsoft.com/office/drawing/2014/main" id="{8E7D4E13-DAA5-87F8-AAE2-D055DE829725}"/>
              </a:ext>
            </a:extLst>
          </p:cNvPr>
          <p:cNvSpPr>
            <a:spLocks noGrp="1"/>
          </p:cNvSpPr>
          <p:nvPr>
            <p:ph type="subTitle" idx="1"/>
          </p:nvPr>
        </p:nvSpPr>
        <p:spPr>
          <a:xfrm>
            <a:off x="4449516" y="5257442"/>
            <a:ext cx="6675120" cy="1133674"/>
          </a:xfrm>
        </p:spPr>
        <p:txBody>
          <a:bodyPr>
            <a:noAutofit/>
          </a:bodyPr>
          <a:lstStyle/>
          <a:p>
            <a:r>
              <a:rPr lang="en-US" sz="900" dirty="0"/>
              <a:t>Using Erickson’s insights, here are practical ways to support a mirror:</a:t>
            </a:r>
          </a:p>
          <a:p>
            <a:r>
              <a:rPr lang="en-US" sz="900" u="sng" dirty="0"/>
              <a:t>Building trust:</a:t>
            </a:r>
          </a:p>
          <a:p>
            <a:pPr marL="285750" indent="-285750">
              <a:buFont typeface="Arial" panose="020B0604020202020204" pitchFamily="34" charset="0"/>
              <a:buChar char="•"/>
            </a:pPr>
            <a:r>
              <a:rPr lang="en-US" sz="900" dirty="0"/>
              <a:t>assign one key person who greets amira every morning, creating a predictable, secure relationship.
Keep a consistent routine so amira learns she can trust what happens next.</a:t>
            </a:r>
          </a:p>
          <a:p>
            <a:pPr marL="285750" indent="-285750">
              <a:buFont typeface="Arial" panose="020B0604020202020204" pitchFamily="34" charset="0"/>
              <a:buChar char="•"/>
            </a:pPr>
            <a:r>
              <a:rPr lang="en-US" sz="900" dirty="0"/>
              <a:t>Create a photo book showing Amira’s day at Nursary with a happy reunion with parents at the end.</a:t>
            </a:r>
          </a:p>
          <a:p>
            <a:r>
              <a:rPr lang="en-US" sz="900" dirty="0"/>
              <a:t>Encouraging autonomy:</a:t>
            </a:r>
          </a:p>
          <a:p>
            <a:pPr marL="285750" indent="-285750">
              <a:buFont typeface="Arial" panose="020B0604020202020204" pitchFamily="34" charset="0"/>
              <a:buChar char="•"/>
            </a:pPr>
            <a:r>
              <a:rPr lang="en-US" sz="900" dirty="0"/>
              <a:t>offer simple choices: “ would you like to paint or play with blocks? This builds confidence in decision-making.</a:t>
            </a:r>
          </a:p>
          <a:p>
            <a:pPr marL="285750" indent="-285750">
              <a:buFont typeface="Arial" panose="020B0604020202020204" pitchFamily="34" charset="0"/>
              <a:buChar char="•"/>
            </a:pPr>
            <a:r>
              <a:rPr lang="en-US" sz="900" dirty="0"/>
              <a:t>Celebrate, small achievements: “you put on your coat by yourself! You’re getting so grown up!“</a:t>
            </a:r>
          </a:p>
          <a:p>
            <a:pPr marL="285750" indent="-285750">
              <a:buFont typeface="Arial" panose="020B0604020202020204" pitchFamily="34" charset="0"/>
              <a:buChar char="•"/>
            </a:pPr>
            <a:r>
              <a:rPr lang="en-US" sz="900" dirty="0"/>
              <a:t>Use visual cards so Amira can point to what she needs when words are hard</a:t>
            </a:r>
          </a:p>
          <a:p>
            <a:r>
              <a:rPr lang="en-US" sz="900" dirty="0"/>
              <a:t>Supporting initiative:</a:t>
            </a:r>
          </a:p>
          <a:p>
            <a:pPr marL="285750" indent="-285750">
              <a:buFont typeface="Arial" panose="020B0604020202020204" pitchFamily="34" charset="0"/>
              <a:buChar char="•"/>
            </a:pPr>
            <a:r>
              <a:rPr lang="en-US" sz="900" dirty="0"/>
              <a:t>start with parallel play have a staff member play alongside Amira, modeling without pressuring interaction.
Create partner activities, rather than large groups-one friend is less overwhelming than many.
Set up activities Amira, succeed at easily, building confidence for bigger challenges.
Praise, attempt, not just success: “I saw you watching the others play – were you thinking about joining?“.</a:t>
            </a:r>
          </a:p>
        </p:txBody>
      </p:sp>
    </p:spTree>
    <p:extLst>
      <p:ext uri="{BB962C8B-B14F-4D97-AF65-F5344CB8AC3E}">
        <p14:creationId xmlns:p14="http://schemas.microsoft.com/office/powerpoint/2010/main" val="2255587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DBF71-3341-EC9A-D2BC-4A54F445FD08}"/>
              </a:ext>
            </a:extLst>
          </p:cNvPr>
          <p:cNvSpPr>
            <a:spLocks noGrp="1"/>
          </p:cNvSpPr>
          <p:nvPr>
            <p:ph type="ctrTitle"/>
          </p:nvPr>
        </p:nvSpPr>
        <p:spPr>
          <a:xfrm>
            <a:off x="590462" y="400300"/>
            <a:ext cx="3642478" cy="2951825"/>
          </a:xfrm>
        </p:spPr>
        <p:txBody>
          <a:bodyPr>
            <a:normAutofit fontScale="90000"/>
          </a:bodyPr>
          <a:lstStyle/>
          <a:p>
            <a:r>
              <a:rPr lang="en-US" dirty="0"/>
              <a:t>Consider both biological and environmental influences </a:t>
            </a:r>
          </a:p>
        </p:txBody>
      </p:sp>
      <p:sp>
        <p:nvSpPr>
          <p:cNvPr id="3" name="Subtitle 2">
            <a:extLst>
              <a:ext uri="{FF2B5EF4-FFF2-40B4-BE49-F238E27FC236}">
                <a16:creationId xmlns:a16="http://schemas.microsoft.com/office/drawing/2014/main" id="{921CCCBE-E808-444E-67E5-2C2D21B9B81C}"/>
              </a:ext>
            </a:extLst>
          </p:cNvPr>
          <p:cNvSpPr>
            <a:spLocks noGrp="1"/>
          </p:cNvSpPr>
          <p:nvPr>
            <p:ph type="subTitle" idx="1"/>
          </p:nvPr>
        </p:nvSpPr>
        <p:spPr>
          <a:xfrm>
            <a:off x="5310135" y="2423440"/>
            <a:ext cx="6675120" cy="3932467"/>
          </a:xfrm>
        </p:spPr>
        <p:txBody>
          <a:bodyPr>
            <a:noAutofit/>
          </a:bodyPr>
          <a:lstStyle/>
          <a:p>
            <a:r>
              <a:rPr lang="en-US" sz="1000" dirty="0"/>
              <a:t>Amira’s development is shaped by both nature and nurture working together.
Biological factors play a significant role in Amira’s experience. Her developing brain affects how she processes emotions and social situations. The AMYGdala (fear Center) developed before the prefrontal cortex (reasoning center), which explains why young children feel big emotions. They can’t get control or explain. Some children are born with more sensitive temperament-they notice more, feel more deeply, and need more time to warm up to new situations. Amira might be naturally introverted, finding social interaction draining rather than energizing.</a:t>
            </a:r>
          </a:p>
          <a:p>
            <a:r>
              <a:rPr lang="en-US" sz="1000" dirty="0"/>
              <a:t>environmental influences are equally important. Her families culture shapes how emotions are expressed and whether independence or interdependence is valued if Amira has mostly been cared for by family until now, Nursary represents her first major experience with non-family adults. The nursery environment itself-noise levels, number of children, physical space-can either overwhelm or comfort her. Past experiences, like any difficult separation or changes, influence how she approaches this new situation.
These factors interact constantly. A biologically sensitive child in a chaotic environment will struggle more than the same child in a calm, setting understanding both helps nursery staff create the right conditions for Amira to thrive..</a:t>
            </a:r>
          </a:p>
          <a:p>
            <a:r>
              <a:rPr lang="en-US" sz="1000" dirty="0"/>
              <a:t>          </a:t>
            </a:r>
          </a:p>
        </p:txBody>
      </p:sp>
    </p:spTree>
    <p:extLst>
      <p:ext uri="{BB962C8B-B14F-4D97-AF65-F5344CB8AC3E}">
        <p14:creationId xmlns:p14="http://schemas.microsoft.com/office/powerpoint/2010/main" val="3956878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DEB7B-3D42-6575-10F8-DE1448C4D59C}"/>
              </a:ext>
            </a:extLst>
          </p:cNvPr>
          <p:cNvSpPr>
            <a:spLocks noGrp="1"/>
          </p:cNvSpPr>
          <p:nvPr>
            <p:ph type="ctrTitle"/>
          </p:nvPr>
        </p:nvSpPr>
        <p:spPr>
          <a:xfrm>
            <a:off x="640080" y="1371599"/>
            <a:ext cx="3347129" cy="2951825"/>
          </a:xfrm>
        </p:spPr>
        <p:txBody>
          <a:bodyPr>
            <a:noAutofit/>
          </a:bodyPr>
          <a:lstStyle/>
          <a:p>
            <a:r>
              <a:rPr lang="en-US" sz="4100" dirty="0"/>
              <a:t>Critically evaluate the usefulness and limitations of the theory</a:t>
            </a:r>
          </a:p>
        </p:txBody>
      </p:sp>
      <p:sp>
        <p:nvSpPr>
          <p:cNvPr id="3" name="Subtitle 2">
            <a:extLst>
              <a:ext uri="{FF2B5EF4-FFF2-40B4-BE49-F238E27FC236}">
                <a16:creationId xmlns:a16="http://schemas.microsoft.com/office/drawing/2014/main" id="{8BA3C2F0-C22A-E6DC-D6DA-817DECA24346}"/>
              </a:ext>
            </a:extLst>
          </p:cNvPr>
          <p:cNvSpPr>
            <a:spLocks noGrp="1"/>
          </p:cNvSpPr>
          <p:nvPr>
            <p:ph type="subTitle" idx="1"/>
          </p:nvPr>
        </p:nvSpPr>
        <p:spPr>
          <a:xfrm>
            <a:off x="4985373" y="5570113"/>
            <a:ext cx="6675120" cy="1287887"/>
          </a:xfrm>
        </p:spPr>
        <p:txBody>
          <a:bodyPr>
            <a:noAutofit/>
          </a:bodyPr>
          <a:lstStyle/>
          <a:p>
            <a:r>
              <a:rPr lang="en-US" sz="1100" dirty="0"/>
              <a:t>Strength for understanding amira: </a:t>
            </a:r>
            <a:r>
              <a:rPr lang="en-US" sz="1100" dirty="0" err="1"/>
              <a:t>Erikson‘s</a:t>
            </a:r>
            <a:r>
              <a:rPr lang="en-US" sz="1100" dirty="0"/>
              <a:t> theory is particularly helpful because it focuses on social and emotional development, which is exactly where Amira is struggling. Unlike series that just look at thinking skills, </a:t>
            </a:r>
            <a:r>
              <a:rPr lang="en-US" sz="1100" dirty="0" err="1"/>
              <a:t>Erikson</a:t>
            </a:r>
            <a:r>
              <a:rPr lang="en-US" sz="1100" dirty="0"/>
              <a:t> helps us understand the feelings behind the behavior. The theory recognizes that development is influenced by relationships and social experiences, not just individual thoughts. It gives practitioners a framework for understanding that Amira’s anxiety and withdrawal are normal responses to developmental challenges, not problems with her personality. The emphasis on trust and autonomy provides clear directions for intervention.
Limitations to consider: however, </a:t>
            </a:r>
            <a:r>
              <a:rPr lang="en-US" sz="1100" dirty="0" err="1"/>
              <a:t>Erikson’s</a:t>
            </a:r>
            <a:r>
              <a:rPr lang="en-US" sz="1100" dirty="0"/>
              <a:t> theory has its weaknesses. The stages are quite broad and don’t account for individual differences in development speed. The theory was based mainly on Western, middle class children, and may not fully apply to all cultural backgrounds. It doesn’t provide specific, detailed strategies-practitioners must interpret what “building trust “looks like in practice. The theory also assumes stages happen in order, but real development is messier. Some critics argue. It’s focusing too much on problems rather than strengths.</a:t>
            </a:r>
          </a:p>
          <a:p>
            <a:r>
              <a:rPr lang="en-US" sz="1100" dirty="0"/>
              <a:t>modern research shows that children can work on multiple stages at the same time, and cultural context matters more than Erickson realized. The theory also doesn’t address children with additional needs and mental differences.</a:t>
            </a:r>
          </a:p>
        </p:txBody>
      </p:sp>
    </p:spTree>
    <p:extLst>
      <p:ext uri="{BB962C8B-B14F-4D97-AF65-F5344CB8AC3E}">
        <p14:creationId xmlns:p14="http://schemas.microsoft.com/office/powerpoint/2010/main" val="1658708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7F8C7-D31C-6E11-7584-555BBDB67CAA}"/>
              </a:ext>
            </a:extLst>
          </p:cNvPr>
          <p:cNvSpPr>
            <a:spLocks noGrp="1"/>
          </p:cNvSpPr>
          <p:nvPr>
            <p:ph type="ctrTitle"/>
          </p:nvPr>
        </p:nvSpPr>
        <p:spPr>
          <a:xfrm>
            <a:off x="640080" y="1371599"/>
            <a:ext cx="3553873" cy="2951825"/>
          </a:xfrm>
        </p:spPr>
        <p:txBody>
          <a:bodyPr/>
          <a:lstStyle/>
          <a:p>
            <a:r>
              <a:rPr lang="en-US" dirty="0"/>
              <a:t>Reference list</a:t>
            </a:r>
          </a:p>
        </p:txBody>
      </p:sp>
      <p:sp>
        <p:nvSpPr>
          <p:cNvPr id="3" name="Subtitle 2">
            <a:extLst>
              <a:ext uri="{FF2B5EF4-FFF2-40B4-BE49-F238E27FC236}">
                <a16:creationId xmlns:a16="http://schemas.microsoft.com/office/drawing/2014/main" id="{AFC00591-8F33-7154-971A-7E82C0241F1D}"/>
              </a:ext>
            </a:extLst>
          </p:cNvPr>
          <p:cNvSpPr>
            <a:spLocks noGrp="1"/>
          </p:cNvSpPr>
          <p:nvPr>
            <p:ph type="subTitle" idx="1"/>
          </p:nvPr>
        </p:nvSpPr>
        <p:spPr>
          <a:xfrm>
            <a:off x="5024474" y="4890410"/>
            <a:ext cx="6675120" cy="1287887"/>
          </a:xfrm>
        </p:spPr>
        <p:txBody>
          <a:bodyPr>
            <a:normAutofit fontScale="25000" lnSpcReduction="20000"/>
          </a:bodyPr>
          <a:lstStyle/>
          <a:p>
            <a:r>
              <a:rPr lang="en-US" sz="4400" b="0" i="0" dirty="0" err="1">
                <a:effectLst/>
                <a:latin typeface="Helvetica" pitchFamily="2" charset="0"/>
              </a:rPr>
              <a:t>Erikson</a:t>
            </a:r>
            <a:r>
              <a:rPr lang="en-US" sz="4400" b="0" i="0" dirty="0">
                <a:effectLst/>
                <a:latin typeface="Helvetica" pitchFamily="2" charset="0"/>
              </a:rPr>
              <a:t>, E.H. (1950) Childhood and Society. New York: W.W. Norton &amp; Company.</a:t>
            </a:r>
            <a:endParaRPr lang="en-US" sz="4400" dirty="0">
              <a:effectLst/>
              <a:latin typeface="Helvetica" pitchFamily="2" charset="0"/>
            </a:endParaRPr>
          </a:p>
          <a:p>
            <a:r>
              <a:rPr lang="en-US" sz="4400" b="0" i="0" dirty="0" err="1">
                <a:effectLst/>
                <a:latin typeface="Helvetica" pitchFamily="2" charset="0"/>
              </a:rPr>
              <a:t>Feeney</a:t>
            </a:r>
            <a:r>
              <a:rPr lang="en-US" sz="4400" b="0" i="0" dirty="0">
                <a:effectLst/>
                <a:latin typeface="Helvetica" pitchFamily="2" charset="0"/>
              </a:rPr>
              <a:t>, S., Christensen, D. and </a:t>
            </a:r>
            <a:r>
              <a:rPr lang="en-US" sz="4400" b="0" i="0" dirty="0" err="1">
                <a:effectLst/>
                <a:latin typeface="Helvetica" pitchFamily="2" charset="0"/>
              </a:rPr>
              <a:t>Moravcik</a:t>
            </a:r>
            <a:r>
              <a:rPr lang="en-US" sz="4400" b="0" i="0" dirty="0">
                <a:effectLst/>
                <a:latin typeface="Helvetica" pitchFamily="2" charset="0"/>
              </a:rPr>
              <a:t>, E. (2010) Who Am </a:t>
            </a:r>
            <a:r>
              <a:rPr lang="en-US" sz="4400" b="0" i="0" dirty="0" err="1">
                <a:effectLst/>
                <a:latin typeface="Helvetica" pitchFamily="2" charset="0"/>
              </a:rPr>
              <a:t>Iin</a:t>
            </a:r>
            <a:r>
              <a:rPr lang="en-US" sz="4400" b="0" i="0" dirty="0">
                <a:effectLst/>
                <a:latin typeface="Helvetica" pitchFamily="2" charset="0"/>
              </a:rPr>
              <a:t> the Lives of Children? An Introduction to Early Childhood Education. 8th </a:t>
            </a:r>
            <a:r>
              <a:rPr lang="en-US" sz="4400" b="0" i="0" dirty="0" err="1">
                <a:effectLst/>
                <a:latin typeface="Helvetica" pitchFamily="2" charset="0"/>
              </a:rPr>
              <a:t>edn</a:t>
            </a:r>
            <a:r>
              <a:rPr lang="en-US" sz="4400" b="0" i="0" dirty="0">
                <a:effectLst/>
                <a:latin typeface="Helvetica" pitchFamily="2" charset="0"/>
              </a:rPr>
              <a:t>. Upper Saddle River, NJ: Pearson Education.</a:t>
            </a:r>
            <a:endParaRPr lang="en-US" sz="4400" dirty="0">
              <a:effectLst/>
              <a:latin typeface="Helvetica" pitchFamily="2" charset="0"/>
            </a:endParaRPr>
          </a:p>
          <a:p>
            <a:r>
              <a:rPr lang="en-US" sz="4400" b="0" i="0" dirty="0" err="1">
                <a:effectLst/>
                <a:latin typeface="Helvetica" pitchFamily="2" charset="0"/>
              </a:rPr>
              <a:t>Kail</a:t>
            </a:r>
            <a:r>
              <a:rPr lang="en-US" sz="4400" b="0" i="0" dirty="0">
                <a:effectLst/>
                <a:latin typeface="Helvetica" pitchFamily="2" charset="0"/>
              </a:rPr>
              <a:t>, R.V. and </a:t>
            </a:r>
            <a:r>
              <a:rPr lang="en-US" sz="4400" b="0" i="0" dirty="0" err="1">
                <a:effectLst/>
                <a:latin typeface="Helvetica" pitchFamily="2" charset="0"/>
              </a:rPr>
              <a:t>Cavanaugh</a:t>
            </a:r>
            <a:r>
              <a:rPr lang="en-US" sz="4400" b="0" i="0" dirty="0">
                <a:effectLst/>
                <a:latin typeface="Helvetica" pitchFamily="2" charset="0"/>
              </a:rPr>
              <a:t>, J.C. (2018) Human Development: A LifeSpan View. 8th </a:t>
            </a:r>
            <a:r>
              <a:rPr lang="en-US" sz="4400" b="0" i="0" dirty="0" err="1">
                <a:effectLst/>
                <a:latin typeface="Helvetica" pitchFamily="2" charset="0"/>
              </a:rPr>
              <a:t>edn</a:t>
            </a:r>
            <a:r>
              <a:rPr lang="en-US" sz="4400" b="0" i="0" dirty="0">
                <a:effectLst/>
                <a:latin typeface="Helvetica" pitchFamily="2" charset="0"/>
              </a:rPr>
              <a:t>. Boston: </a:t>
            </a:r>
            <a:r>
              <a:rPr lang="en-US" sz="4400" b="0" i="0" dirty="0" err="1">
                <a:effectLst/>
                <a:latin typeface="Helvetica" pitchFamily="2" charset="0"/>
              </a:rPr>
              <a:t>Cengage</a:t>
            </a:r>
            <a:r>
              <a:rPr lang="en-US" sz="4400" b="0" i="0" dirty="0">
                <a:effectLst/>
                <a:latin typeface="Helvetica" pitchFamily="2" charset="0"/>
              </a:rPr>
              <a:t> Learning.</a:t>
            </a:r>
            <a:endParaRPr lang="en-US" sz="4400" dirty="0">
              <a:effectLst/>
              <a:latin typeface="Helvetica" pitchFamily="2" charset="0"/>
            </a:endParaRPr>
          </a:p>
          <a:p>
            <a:r>
              <a:rPr lang="en-US" sz="4400" b="0" i="0" dirty="0">
                <a:effectLst/>
                <a:latin typeface="Helvetica" pitchFamily="2" charset="0"/>
              </a:rPr>
              <a:t>Newman, B.M. and Newman, P.R. (2017) Development Through Life: A Psychosocial Approach. 13th </a:t>
            </a:r>
            <a:r>
              <a:rPr lang="en-US" sz="4400" b="0" i="0" dirty="0" err="1">
                <a:effectLst/>
                <a:latin typeface="Helvetica" pitchFamily="2" charset="0"/>
              </a:rPr>
              <a:t>edn</a:t>
            </a:r>
            <a:r>
              <a:rPr lang="en-US" sz="4400" b="0" i="0" dirty="0">
                <a:effectLst/>
                <a:latin typeface="Helvetica" pitchFamily="2" charset="0"/>
              </a:rPr>
              <a:t>. Boston: </a:t>
            </a:r>
            <a:r>
              <a:rPr lang="en-US" sz="4400" b="0" i="0" dirty="0" err="1">
                <a:effectLst/>
                <a:latin typeface="Helvetica" pitchFamily="2" charset="0"/>
              </a:rPr>
              <a:t>Cengage</a:t>
            </a:r>
            <a:r>
              <a:rPr lang="en-US" sz="4400" b="0" i="0" dirty="0">
                <a:effectLst/>
                <a:latin typeface="Helvetica" pitchFamily="2" charset="0"/>
              </a:rPr>
              <a:t> Learning.</a:t>
            </a:r>
            <a:endParaRPr lang="en-US" sz="4400" dirty="0">
              <a:effectLst/>
              <a:latin typeface="Helvetica" pitchFamily="2" charset="0"/>
            </a:endParaRPr>
          </a:p>
          <a:p>
            <a:r>
              <a:rPr lang="en-US" sz="4400" b="0" i="0" dirty="0">
                <a:effectLst/>
                <a:latin typeface="Helvetica" pitchFamily="2" charset="0"/>
              </a:rPr>
              <a:t>Page, J., Clare, A. and </a:t>
            </a:r>
            <a:r>
              <a:rPr lang="en-US" sz="4400" b="0" i="0" dirty="0" err="1">
                <a:effectLst/>
                <a:latin typeface="Helvetica" pitchFamily="2" charset="0"/>
              </a:rPr>
              <a:t>Nutbrown</a:t>
            </a:r>
            <a:r>
              <a:rPr lang="en-US" sz="4400" b="0" i="0" dirty="0">
                <a:effectLst/>
                <a:latin typeface="Helvetica" pitchFamily="2" charset="0"/>
              </a:rPr>
              <a:t>, C. (2013) Working with Babies and Children: From Birth to Three. 2nd </a:t>
            </a:r>
            <a:r>
              <a:rPr lang="en-US" sz="4400" b="0" i="0" dirty="0" err="1">
                <a:effectLst/>
                <a:latin typeface="Helvetica" pitchFamily="2" charset="0"/>
              </a:rPr>
              <a:t>edn</a:t>
            </a:r>
            <a:r>
              <a:rPr lang="en-US" sz="4400" b="0" i="0" dirty="0">
                <a:effectLst/>
                <a:latin typeface="Helvetica" pitchFamily="2" charset="0"/>
              </a:rPr>
              <a:t>. London: SAGE Publications.</a:t>
            </a:r>
            <a:endParaRPr lang="en-US" sz="4400" dirty="0">
              <a:effectLst/>
              <a:latin typeface="Helvetica" pitchFamily="2" charset="0"/>
            </a:endParaRPr>
          </a:p>
          <a:p>
            <a:r>
              <a:rPr lang="en-US" sz="4400" b="0" i="0" dirty="0">
                <a:effectLst/>
                <a:latin typeface="Helvetica" pitchFamily="2" charset="0"/>
              </a:rPr>
              <a:t>Robinson, M. (2011) Understanding </a:t>
            </a:r>
            <a:r>
              <a:rPr lang="en-US" sz="4400" b="0" i="0" dirty="0" err="1">
                <a:effectLst/>
                <a:latin typeface="Helvetica" pitchFamily="2" charset="0"/>
              </a:rPr>
              <a:t>Behaviour</a:t>
            </a:r>
            <a:r>
              <a:rPr lang="en-US" sz="4400" b="0" i="0" dirty="0">
                <a:effectLst/>
                <a:latin typeface="Helvetica" pitchFamily="2" charset="0"/>
              </a:rPr>
              <a:t> and Development in Early Childhood. London: </a:t>
            </a:r>
            <a:r>
              <a:rPr lang="en-US" sz="4400" b="0" i="0" dirty="0" err="1">
                <a:effectLst/>
                <a:latin typeface="Helvetica" pitchFamily="2" charset="0"/>
              </a:rPr>
              <a:t>Routledge</a:t>
            </a:r>
            <a:r>
              <a:rPr lang="en-US" sz="4400" b="0" i="0" dirty="0">
                <a:effectLst/>
                <a:latin typeface="Helvetica" pitchFamily="2" charset="0"/>
              </a:rPr>
              <a:t>.</a:t>
            </a:r>
            <a:endParaRPr lang="en-US" sz="4400" dirty="0">
              <a:effectLst/>
              <a:latin typeface="Helvetica" pitchFamily="2" charset="0"/>
            </a:endParaRPr>
          </a:p>
          <a:p>
            <a:r>
              <a:rPr lang="en-US" sz="4400" b="0" i="0" dirty="0" err="1">
                <a:effectLst/>
                <a:latin typeface="Helvetica" pitchFamily="2" charset="0"/>
              </a:rPr>
              <a:t>Santrock</a:t>
            </a:r>
            <a:r>
              <a:rPr lang="en-US" sz="4400" b="0" i="0" dirty="0">
                <a:effectLst/>
                <a:latin typeface="Helvetica" pitchFamily="2" charset="0"/>
              </a:rPr>
              <a:t>, J.W. (2019) Life-Span Development. 17th </a:t>
            </a:r>
            <a:r>
              <a:rPr lang="en-US" sz="4400" b="0" i="0" dirty="0" err="1">
                <a:effectLst/>
                <a:latin typeface="Helvetica" pitchFamily="2" charset="0"/>
              </a:rPr>
              <a:t>edn</a:t>
            </a:r>
            <a:r>
              <a:rPr lang="en-US" sz="4400" b="0" i="0" dirty="0">
                <a:effectLst/>
                <a:latin typeface="Helvetica" pitchFamily="2" charset="0"/>
              </a:rPr>
              <a:t>. New York:</a:t>
            </a:r>
            <a:endParaRPr lang="en-US" sz="4400" dirty="0">
              <a:effectLst/>
              <a:latin typeface="Helvetica" pitchFamily="2" charset="0"/>
            </a:endParaRPr>
          </a:p>
          <a:p>
            <a:r>
              <a:rPr lang="en-US" sz="4400" b="0" i="0" dirty="0">
                <a:effectLst/>
                <a:latin typeface="Helvetica" pitchFamily="2" charset="0"/>
              </a:rPr>
              <a:t>McGraw-Hill Education.</a:t>
            </a:r>
            <a:endParaRPr lang="en-US" sz="4400" dirty="0">
              <a:effectLst/>
              <a:latin typeface="Helvetica" pitchFamily="2" charset="0"/>
            </a:endParaRPr>
          </a:p>
          <a:p>
            <a:r>
              <a:rPr lang="en-US" sz="4400" b="0" i="0" dirty="0">
                <a:effectLst/>
                <a:latin typeface="Helvetica" pitchFamily="2" charset="0"/>
              </a:rPr>
              <a:t>Siren Films Ltd. (2011) Attachment in Practice: Building Trusting Relationships. Newcastle upon Tyne: Siren Films Ltd.</a:t>
            </a:r>
            <a:endParaRPr lang="en-US" sz="4400" dirty="0">
              <a:effectLst/>
              <a:latin typeface="Helvetica" pitchFamily="2" charset="0"/>
            </a:endParaRPr>
          </a:p>
          <a:p>
            <a:endParaRPr lang="en-US" dirty="0"/>
          </a:p>
        </p:txBody>
      </p:sp>
    </p:spTree>
    <p:extLst>
      <p:ext uri="{BB962C8B-B14F-4D97-AF65-F5344CB8AC3E}">
        <p14:creationId xmlns:p14="http://schemas.microsoft.com/office/powerpoint/2010/main" val="363617439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DashVTI</vt:lpstr>
      <vt:lpstr>Psychology Presentation</vt:lpstr>
      <vt:lpstr>Choose ONE lifespan psychological theory of development, relevant to early childhood that you have studied during this module</vt:lpstr>
      <vt:lpstr>Explain the theory clearly. </vt:lpstr>
      <vt:lpstr>Apply the theory to Amira’s situation</vt:lpstr>
      <vt:lpstr>Propose practical strategies and interventions</vt:lpstr>
      <vt:lpstr>Consider both biological and environmental influences </vt:lpstr>
      <vt:lpstr>Critically evaluate the usefulness and limitations of the theory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Presentation</dc:title>
  <dc:creator>Nargis Ahmed (2329515)</dc:creator>
  <cp:lastModifiedBy>Nargis Ahmed (2329515)</cp:lastModifiedBy>
  <cp:revision>1</cp:revision>
  <dcterms:created xsi:type="dcterms:W3CDTF">2025-10-12T21:03:20Z</dcterms:created>
  <dcterms:modified xsi:type="dcterms:W3CDTF">2025-10-12T22:25:54Z</dcterms:modified>
</cp:coreProperties>
</file>