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1"/>
  </p:sldMasterIdLst>
  <p:notesMasterIdLst>
    <p:notesMasterId r:id="rId3"/>
  </p:notesMasterIdLst>
  <p:sldIdLst>
    <p:sldId id="256" r:id="rId2"/>
  </p:sldIdLst>
  <p:sldSz cx="6858000" cy="9144000" type="screen4x3"/>
  <p:notesSz cx="9144000" cy="6858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p:scale>
          <a:sx n="110" d="100"/>
          <a:sy n="110" d="100"/>
        </p:scale>
        <p:origin x="1450" y="3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3898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F1B2D"/>
        </a:solidFill>
        <a:effectLst/>
      </p:bgPr>
    </p:bg>
    <p:spTree>
      <p:nvGrpSpPr>
        <p:cNvPr id="1" name=""/>
        <p:cNvGrpSpPr/>
        <p:nvPr/>
      </p:nvGrpSpPr>
      <p:grpSpPr>
        <a:xfrm>
          <a:off x="0" y="0"/>
          <a:ext cx="0" cy="0"/>
          <a:chOff x="0" y="0"/>
          <a:chExt cx="0" cy="0"/>
        </a:xfrm>
      </p:grpSpPr>
      <p:sp>
        <p:nvSpPr>
          <p:cNvPr id="2" name="Shape 0"/>
          <p:cNvSpPr/>
          <p:nvPr/>
        </p:nvSpPr>
        <p:spPr>
          <a:xfrm>
            <a:off x="0" y="0"/>
            <a:ext cx="6858000" cy="73152"/>
          </a:xfrm>
          <a:prstGeom prst="rect">
            <a:avLst/>
          </a:prstGeom>
          <a:solidFill>
            <a:srgbClr val="FF6B6B"/>
          </a:solidFill>
          <a:ln/>
        </p:spPr>
        <p:txBody>
          <a:bodyPr/>
          <a:lstStyle/>
          <a:p>
            <a:endParaRPr lang="en-US"/>
          </a:p>
        </p:txBody>
      </p:sp>
      <p:sp>
        <p:nvSpPr>
          <p:cNvPr id="3" name="Shape 1"/>
          <p:cNvSpPr/>
          <p:nvPr/>
        </p:nvSpPr>
        <p:spPr>
          <a:xfrm>
            <a:off x="5029200" y="-457200"/>
            <a:ext cx="2286000" cy="2286000"/>
          </a:xfrm>
          <a:prstGeom prst="ellipse">
            <a:avLst/>
          </a:prstGeom>
          <a:solidFill>
            <a:srgbClr val="FF6B6B">
              <a:alpha val="20000"/>
            </a:srgbClr>
          </a:solidFill>
          <a:ln/>
        </p:spPr>
        <p:txBody>
          <a:bodyPr/>
          <a:lstStyle/>
          <a:p>
            <a:endParaRPr lang="en-US"/>
          </a:p>
        </p:txBody>
      </p:sp>
      <p:sp>
        <p:nvSpPr>
          <p:cNvPr id="4" name="Shape 2"/>
          <p:cNvSpPr/>
          <p:nvPr/>
        </p:nvSpPr>
        <p:spPr>
          <a:xfrm>
            <a:off x="5486400" y="274320"/>
            <a:ext cx="1371600" cy="1371600"/>
          </a:xfrm>
          <a:prstGeom prst="ellipse">
            <a:avLst/>
          </a:prstGeom>
          <a:solidFill>
            <a:srgbClr val="2EC4B6">
              <a:alpha val="20000"/>
            </a:srgbClr>
          </a:solidFill>
          <a:ln/>
        </p:spPr>
        <p:txBody>
          <a:bodyPr/>
          <a:lstStyle/>
          <a:p>
            <a:endParaRPr lang="en-US"/>
          </a:p>
        </p:txBody>
      </p:sp>
      <p:sp>
        <p:nvSpPr>
          <p:cNvPr id="5" name="Shape 3"/>
          <p:cNvSpPr/>
          <p:nvPr/>
        </p:nvSpPr>
        <p:spPr>
          <a:xfrm>
            <a:off x="-548640" y="548640"/>
            <a:ext cx="1371600" cy="1371600"/>
          </a:xfrm>
          <a:prstGeom prst="ellipse">
            <a:avLst/>
          </a:prstGeom>
          <a:solidFill>
            <a:srgbClr val="A78BFA">
              <a:alpha val="18000"/>
            </a:srgbClr>
          </a:solidFill>
          <a:ln/>
        </p:spPr>
        <p:txBody>
          <a:bodyPr/>
          <a:lstStyle/>
          <a:p>
            <a:endParaRPr lang="en-US"/>
          </a:p>
        </p:txBody>
      </p:sp>
      <p:sp>
        <p:nvSpPr>
          <p:cNvPr id="6" name="Text 4"/>
          <p:cNvSpPr/>
          <p:nvPr/>
        </p:nvSpPr>
        <p:spPr>
          <a:xfrm>
            <a:off x="457200" y="274320"/>
            <a:ext cx="5029200" cy="640080"/>
          </a:xfrm>
          <a:prstGeom prst="rect">
            <a:avLst/>
          </a:prstGeom>
          <a:noFill/>
          <a:ln/>
        </p:spPr>
        <p:txBody>
          <a:bodyPr wrap="square" lIns="0" tIns="0" rIns="0" bIns="0" rtlCol="0" anchor="ctr"/>
          <a:lstStyle/>
          <a:p>
            <a:pPr marL="0" indent="0">
              <a:buNone/>
            </a:pPr>
            <a:r>
              <a:rPr lang="en-US" sz="3600" b="1" dirty="0">
                <a:solidFill>
                  <a:srgbClr val="FFFFFF"/>
                </a:solidFill>
                <a:latin typeface="Trebuchet MS" pitchFamily="34" charset="0"/>
                <a:ea typeface="Trebuchet MS" pitchFamily="34" charset="-122"/>
                <a:cs typeface="Trebuchet MS" pitchFamily="34" charset="-120"/>
              </a:rPr>
              <a:t>Brand Extension</a:t>
            </a:r>
            <a:endParaRPr lang="en-US" sz="3600" dirty="0"/>
          </a:p>
        </p:txBody>
      </p:sp>
      <p:sp>
        <p:nvSpPr>
          <p:cNvPr id="8" name="Shape 6"/>
          <p:cNvSpPr/>
          <p:nvPr/>
        </p:nvSpPr>
        <p:spPr>
          <a:xfrm>
            <a:off x="457200" y="1005840"/>
            <a:ext cx="4389120" cy="777240"/>
          </a:xfrm>
          <a:prstGeom prst="roundRect">
            <a:avLst>
              <a:gd name="adj" fmla="val 22857"/>
            </a:avLst>
          </a:prstGeom>
          <a:solidFill>
            <a:srgbClr val="2EC4B6">
              <a:alpha val="25000"/>
            </a:srgbClr>
          </a:solidFill>
          <a:ln/>
        </p:spPr>
        <p:txBody>
          <a:bodyPr/>
          <a:lstStyle/>
          <a:p>
            <a:endParaRPr lang="en-US"/>
          </a:p>
        </p:txBody>
      </p:sp>
      <p:sp>
        <p:nvSpPr>
          <p:cNvPr id="9" name="Text 7"/>
          <p:cNvSpPr/>
          <p:nvPr/>
        </p:nvSpPr>
        <p:spPr>
          <a:xfrm>
            <a:off x="594360" y="1206038"/>
            <a:ext cx="4206240" cy="320040"/>
          </a:xfrm>
          <a:prstGeom prst="rect">
            <a:avLst/>
          </a:prstGeom>
          <a:noFill/>
          <a:ln/>
        </p:spPr>
        <p:txBody>
          <a:bodyPr wrap="square" lIns="0" tIns="0" rIns="0" bIns="0" rtlCol="0" anchor="ctr"/>
          <a:lstStyle/>
          <a:p>
            <a:pPr marL="0" indent="0">
              <a:buNone/>
            </a:pPr>
            <a:r>
              <a:rPr lang="en-US" sz="2000" b="1" dirty="0">
                <a:solidFill>
                  <a:srgbClr val="2EC4B6"/>
                </a:solidFill>
                <a:latin typeface="Calibri" pitchFamily="34" charset="0"/>
                <a:ea typeface="Calibri" pitchFamily="34" charset="-122"/>
                <a:cs typeface="Calibri" pitchFamily="34" charset="-120"/>
              </a:rPr>
              <a:t>Microsoft FinanceAI — AI-Powered Personal Finance Device</a:t>
            </a:r>
            <a:endParaRPr lang="en-US" sz="2000" dirty="0"/>
          </a:p>
        </p:txBody>
      </p:sp>
      <p:sp>
        <p:nvSpPr>
          <p:cNvPr id="10" name="Shape 8"/>
          <p:cNvSpPr/>
          <p:nvPr/>
        </p:nvSpPr>
        <p:spPr>
          <a:xfrm>
            <a:off x="274320" y="1965960"/>
            <a:ext cx="3017520" cy="1691640"/>
          </a:xfrm>
          <a:prstGeom prst="roundRect">
            <a:avLst>
              <a:gd name="adj" fmla="val 5405"/>
            </a:avLst>
          </a:prstGeom>
          <a:solidFill>
            <a:srgbClr val="1A2744"/>
          </a:solidFill>
          <a:ln/>
          <a:effectLst>
            <a:outerShdw blurRad="101600" dist="25400" dir="8100000" algn="bl" rotWithShape="0">
              <a:srgbClr val="000000">
                <a:alpha val="30000"/>
              </a:srgbClr>
            </a:outerShdw>
          </a:effectLst>
        </p:spPr>
        <p:txBody>
          <a:bodyPr/>
          <a:lstStyle/>
          <a:p>
            <a:endParaRPr lang="en-US"/>
          </a:p>
        </p:txBody>
      </p:sp>
      <p:sp>
        <p:nvSpPr>
          <p:cNvPr id="11" name="Shape 9"/>
          <p:cNvSpPr/>
          <p:nvPr/>
        </p:nvSpPr>
        <p:spPr>
          <a:xfrm>
            <a:off x="274320" y="2057400"/>
            <a:ext cx="54864" cy="1508760"/>
          </a:xfrm>
          <a:prstGeom prst="rect">
            <a:avLst/>
          </a:prstGeom>
          <a:solidFill>
            <a:srgbClr val="FFD166"/>
          </a:solidFill>
          <a:ln/>
        </p:spPr>
        <p:txBody>
          <a:bodyPr/>
          <a:lstStyle/>
          <a:p>
            <a:endParaRPr lang="en-US"/>
          </a:p>
        </p:txBody>
      </p:sp>
      <p:sp>
        <p:nvSpPr>
          <p:cNvPr id="12" name="Text 10"/>
          <p:cNvSpPr/>
          <p:nvPr/>
        </p:nvSpPr>
        <p:spPr>
          <a:xfrm>
            <a:off x="457200" y="2075688"/>
            <a:ext cx="2011680" cy="256032"/>
          </a:xfrm>
          <a:prstGeom prst="rect">
            <a:avLst/>
          </a:prstGeom>
          <a:noFill/>
          <a:ln/>
        </p:spPr>
        <p:txBody>
          <a:bodyPr wrap="square" lIns="0" tIns="0" rIns="0" bIns="0" rtlCol="0" anchor="ctr"/>
          <a:lstStyle/>
          <a:p>
            <a:pPr marL="0" indent="0">
              <a:buNone/>
            </a:pPr>
            <a:r>
              <a:rPr lang="en-US" sz="1200" b="1" dirty="0">
                <a:solidFill>
                  <a:srgbClr val="FFD166"/>
                </a:solidFill>
                <a:latin typeface="Trebuchet MS" pitchFamily="34" charset="0"/>
                <a:ea typeface="Trebuchet MS" pitchFamily="34" charset="-122"/>
                <a:cs typeface="Trebuchet MS" pitchFamily="34" charset="-120"/>
              </a:rPr>
              <a:t>INTRODUCTION</a:t>
            </a:r>
            <a:endParaRPr lang="en-US" sz="1200" dirty="0"/>
          </a:p>
        </p:txBody>
      </p:sp>
      <p:pic>
        <p:nvPicPr>
          <p:cNvPr id="13" name="Image 0" descr="preencoded.png"/>
          <p:cNvPicPr>
            <a:picLocks noChangeAspect="1"/>
          </p:cNvPicPr>
          <p:nvPr/>
        </p:nvPicPr>
        <p:blipFill>
          <a:blip r:embed="rId3"/>
          <a:stretch>
            <a:fillRect/>
          </a:stretch>
        </p:blipFill>
        <p:spPr>
          <a:xfrm>
            <a:off x="2743200" y="2039112"/>
            <a:ext cx="411480" cy="411480"/>
          </a:xfrm>
          <a:prstGeom prst="rect">
            <a:avLst/>
          </a:prstGeom>
        </p:spPr>
      </p:pic>
      <p:sp>
        <p:nvSpPr>
          <p:cNvPr id="14" name="Text 11"/>
          <p:cNvSpPr/>
          <p:nvPr/>
        </p:nvSpPr>
        <p:spPr>
          <a:xfrm>
            <a:off x="457200" y="2404872"/>
            <a:ext cx="2651760" cy="1143000"/>
          </a:xfrm>
          <a:prstGeom prst="rect">
            <a:avLst/>
          </a:prstGeom>
          <a:noFill/>
          <a:ln/>
        </p:spPr>
        <p:txBody>
          <a:bodyPr wrap="square" rtlCol="0" anchor="ctr"/>
          <a:lstStyle/>
          <a:p>
            <a:pPr marL="0" indent="0">
              <a:lnSpc>
                <a:spcPct val="135000"/>
              </a:lnSpc>
              <a:buNone/>
            </a:pPr>
            <a:r>
              <a:rPr lang="en-US" sz="850" dirty="0">
                <a:solidFill>
                  <a:srgbClr val="DEE2E6"/>
                </a:solidFill>
                <a:latin typeface="Calibri" pitchFamily="34" charset="0"/>
                <a:ea typeface="Calibri" pitchFamily="34" charset="-122"/>
                <a:cs typeface="Calibri" pitchFamily="34" charset="-120"/>
              </a:rPr>
              <a:t>Microsoft Corporation is a global technology leader in software, cloud computing, and AI, serving over 1.4 billion users worldwide. This poster introduces Microsoft FinanceAI — a brand extension into AI-powered personal finance management.</a:t>
            </a:r>
            <a:endParaRPr lang="en-US" sz="850" dirty="0"/>
          </a:p>
        </p:txBody>
      </p:sp>
      <p:sp>
        <p:nvSpPr>
          <p:cNvPr id="15" name="Shape 12"/>
          <p:cNvSpPr/>
          <p:nvPr/>
        </p:nvSpPr>
        <p:spPr>
          <a:xfrm>
            <a:off x="3566160" y="1965960"/>
            <a:ext cx="3017520" cy="1691640"/>
          </a:xfrm>
          <a:prstGeom prst="roundRect">
            <a:avLst>
              <a:gd name="adj" fmla="val 5405"/>
            </a:avLst>
          </a:prstGeom>
          <a:solidFill>
            <a:srgbClr val="FF6B6B"/>
          </a:solidFill>
          <a:ln/>
          <a:effectLst>
            <a:outerShdw blurRad="101600" dist="25400" dir="8100000" algn="bl" rotWithShape="0">
              <a:srgbClr val="000000">
                <a:alpha val="30000"/>
              </a:srgbClr>
            </a:outerShdw>
          </a:effectLst>
        </p:spPr>
        <p:txBody>
          <a:bodyPr/>
          <a:lstStyle/>
          <a:p>
            <a:endParaRPr lang="en-US"/>
          </a:p>
        </p:txBody>
      </p:sp>
      <p:sp>
        <p:nvSpPr>
          <p:cNvPr id="16" name="Text 13"/>
          <p:cNvSpPr/>
          <p:nvPr/>
        </p:nvSpPr>
        <p:spPr>
          <a:xfrm>
            <a:off x="3749040" y="2075688"/>
            <a:ext cx="2011680" cy="256032"/>
          </a:xfrm>
          <a:prstGeom prst="rect">
            <a:avLst/>
          </a:prstGeom>
          <a:noFill/>
          <a:ln/>
        </p:spPr>
        <p:txBody>
          <a:bodyPr wrap="square" lIns="0" tIns="0" rIns="0" bIns="0" rtlCol="0" anchor="ctr"/>
          <a:lstStyle/>
          <a:p>
            <a:pPr marL="0" indent="0">
              <a:buNone/>
            </a:pPr>
            <a:r>
              <a:rPr lang="en-US" sz="1200" b="1" dirty="0">
                <a:solidFill>
                  <a:srgbClr val="FFFFFF"/>
                </a:solidFill>
                <a:latin typeface="Trebuchet MS" pitchFamily="34" charset="0"/>
                <a:ea typeface="Trebuchet MS" pitchFamily="34" charset="-122"/>
                <a:cs typeface="Trebuchet MS" pitchFamily="34" charset="-120"/>
              </a:rPr>
              <a:t>BRAND EXTENSION</a:t>
            </a:r>
            <a:endParaRPr lang="en-US" sz="1200" dirty="0"/>
          </a:p>
        </p:txBody>
      </p:sp>
      <p:pic>
        <p:nvPicPr>
          <p:cNvPr id="17" name="Image 1" descr="preencoded.png"/>
          <p:cNvPicPr>
            <a:picLocks noChangeAspect="1"/>
          </p:cNvPicPr>
          <p:nvPr/>
        </p:nvPicPr>
        <p:blipFill>
          <a:blip r:embed="rId4"/>
          <a:stretch>
            <a:fillRect/>
          </a:stretch>
        </p:blipFill>
        <p:spPr>
          <a:xfrm>
            <a:off x="6035040" y="2039112"/>
            <a:ext cx="411480" cy="411480"/>
          </a:xfrm>
          <a:prstGeom prst="rect">
            <a:avLst/>
          </a:prstGeom>
        </p:spPr>
      </p:pic>
      <p:sp>
        <p:nvSpPr>
          <p:cNvPr id="18" name="Text 14"/>
          <p:cNvSpPr/>
          <p:nvPr/>
        </p:nvSpPr>
        <p:spPr>
          <a:xfrm>
            <a:off x="3749040" y="2404872"/>
            <a:ext cx="2651760" cy="1143000"/>
          </a:xfrm>
          <a:prstGeom prst="rect">
            <a:avLst/>
          </a:prstGeom>
          <a:noFill/>
          <a:ln/>
        </p:spPr>
        <p:txBody>
          <a:bodyPr wrap="square" rtlCol="0" anchor="ctr"/>
          <a:lstStyle/>
          <a:p>
            <a:pPr marL="0" indent="0">
              <a:lnSpc>
                <a:spcPct val="135000"/>
              </a:lnSpc>
              <a:buNone/>
            </a:pPr>
            <a:r>
              <a:rPr lang="en-US" sz="850" dirty="0">
                <a:solidFill>
                  <a:srgbClr val="FFFFFF"/>
                </a:solidFill>
                <a:latin typeface="Calibri" pitchFamily="34" charset="0"/>
                <a:ea typeface="Calibri" pitchFamily="34" charset="-122"/>
                <a:cs typeface="Calibri" pitchFamily="34" charset="-120"/>
              </a:rPr>
              <a:t>Microsoft FinanceAI is a dedicated 7-inch touchscreen smart device powered by Copilot AI. It provides real-time budget tracking, investment portfolio monitoring, voice-activated financial planning, and seamless integration with Microsoft 365 and Azure cloud services.</a:t>
            </a:r>
            <a:endParaRPr lang="en-US" sz="850" dirty="0"/>
          </a:p>
        </p:txBody>
      </p:sp>
      <p:pic>
        <p:nvPicPr>
          <p:cNvPr id="19" name="Image 2" descr="preencoded.png"/>
          <p:cNvPicPr>
            <a:picLocks noChangeAspect="1"/>
          </p:cNvPicPr>
          <p:nvPr/>
        </p:nvPicPr>
        <p:blipFill>
          <a:blip r:embed="rId5"/>
          <a:stretch>
            <a:fillRect/>
          </a:stretch>
        </p:blipFill>
        <p:spPr>
          <a:xfrm>
            <a:off x="137160" y="3959352"/>
            <a:ext cx="411480" cy="411480"/>
          </a:xfrm>
          <a:prstGeom prst="rect">
            <a:avLst/>
          </a:prstGeom>
        </p:spPr>
      </p:pic>
      <p:pic>
        <p:nvPicPr>
          <p:cNvPr id="20" name="Image 3" descr="preencoded.png"/>
          <p:cNvPicPr>
            <a:picLocks noChangeAspect="1"/>
          </p:cNvPicPr>
          <p:nvPr/>
        </p:nvPicPr>
        <p:blipFill>
          <a:blip r:embed="rId6"/>
          <a:stretch>
            <a:fillRect/>
          </a:stretch>
        </p:blipFill>
        <p:spPr>
          <a:xfrm>
            <a:off x="320040" y="4599432"/>
            <a:ext cx="320040" cy="320040"/>
          </a:xfrm>
          <a:prstGeom prst="rect">
            <a:avLst/>
          </a:prstGeom>
        </p:spPr>
      </p:pic>
      <p:pic>
        <p:nvPicPr>
          <p:cNvPr id="21" name="Image 4" descr="preencoded.png"/>
          <p:cNvPicPr>
            <a:picLocks noChangeAspect="1"/>
          </p:cNvPicPr>
          <p:nvPr/>
        </p:nvPicPr>
        <p:blipFill>
          <a:blip r:embed="rId7"/>
          <a:stretch>
            <a:fillRect/>
          </a:stretch>
        </p:blipFill>
        <p:spPr>
          <a:xfrm>
            <a:off x="6309360" y="3913632"/>
            <a:ext cx="411480" cy="411480"/>
          </a:xfrm>
          <a:prstGeom prst="rect">
            <a:avLst/>
          </a:prstGeom>
        </p:spPr>
      </p:pic>
      <p:pic>
        <p:nvPicPr>
          <p:cNvPr id="22" name="Image 5" descr="preencoded.png"/>
          <p:cNvPicPr>
            <a:picLocks noChangeAspect="1"/>
          </p:cNvPicPr>
          <p:nvPr/>
        </p:nvPicPr>
        <p:blipFill>
          <a:blip r:embed="rId8"/>
          <a:stretch>
            <a:fillRect/>
          </a:stretch>
        </p:blipFill>
        <p:spPr>
          <a:xfrm>
            <a:off x="6126480" y="4599432"/>
            <a:ext cx="347472" cy="347472"/>
          </a:xfrm>
          <a:prstGeom prst="rect">
            <a:avLst/>
          </a:prstGeom>
        </p:spPr>
      </p:pic>
      <p:sp>
        <p:nvSpPr>
          <p:cNvPr id="23" name="Shape 15"/>
          <p:cNvSpPr/>
          <p:nvPr/>
        </p:nvSpPr>
        <p:spPr>
          <a:xfrm>
            <a:off x="777240" y="3822192"/>
            <a:ext cx="5303520" cy="1417320"/>
          </a:xfrm>
          <a:prstGeom prst="roundRect">
            <a:avLst>
              <a:gd name="adj" fmla="val 7742"/>
            </a:avLst>
          </a:prstGeom>
          <a:solidFill>
            <a:srgbClr val="1A2744"/>
          </a:solidFill>
          <a:ln/>
          <a:effectLst>
            <a:outerShdw blurRad="101600" dist="25400" dir="8100000" algn="bl" rotWithShape="0">
              <a:srgbClr val="000000">
                <a:alpha val="30000"/>
              </a:srgbClr>
            </a:outerShdw>
          </a:effectLst>
        </p:spPr>
        <p:txBody>
          <a:bodyPr/>
          <a:lstStyle/>
          <a:p>
            <a:endParaRPr lang="en-US"/>
          </a:p>
        </p:txBody>
      </p:sp>
      <p:sp>
        <p:nvSpPr>
          <p:cNvPr id="24" name="Shape 16"/>
          <p:cNvSpPr/>
          <p:nvPr/>
        </p:nvSpPr>
        <p:spPr>
          <a:xfrm>
            <a:off x="850392" y="3895344"/>
            <a:ext cx="5157216" cy="228600"/>
          </a:xfrm>
          <a:prstGeom prst="roundRect">
            <a:avLst>
              <a:gd name="adj" fmla="val 24000"/>
            </a:avLst>
          </a:prstGeom>
          <a:solidFill>
            <a:srgbClr val="FF6B6B"/>
          </a:solidFill>
          <a:ln/>
        </p:spPr>
        <p:txBody>
          <a:bodyPr/>
          <a:lstStyle/>
          <a:p>
            <a:endParaRPr lang="en-US"/>
          </a:p>
        </p:txBody>
      </p:sp>
      <p:pic>
        <p:nvPicPr>
          <p:cNvPr id="25" name="Image 6" descr="preencoded.png"/>
          <p:cNvPicPr>
            <a:picLocks noChangeAspect="1"/>
          </p:cNvPicPr>
          <p:nvPr/>
        </p:nvPicPr>
        <p:blipFill>
          <a:blip r:embed="rId9"/>
          <a:stretch>
            <a:fillRect/>
          </a:stretch>
        </p:blipFill>
        <p:spPr>
          <a:xfrm>
            <a:off x="914400" y="3913632"/>
            <a:ext cx="164592" cy="164592"/>
          </a:xfrm>
          <a:prstGeom prst="rect">
            <a:avLst/>
          </a:prstGeom>
        </p:spPr>
      </p:pic>
      <p:sp>
        <p:nvSpPr>
          <p:cNvPr id="26" name="Text 17"/>
          <p:cNvSpPr/>
          <p:nvPr/>
        </p:nvSpPr>
        <p:spPr>
          <a:xfrm>
            <a:off x="1124712" y="3895344"/>
            <a:ext cx="2743200" cy="228600"/>
          </a:xfrm>
          <a:prstGeom prst="rect">
            <a:avLst/>
          </a:prstGeom>
          <a:noFill/>
          <a:ln/>
        </p:spPr>
        <p:txBody>
          <a:bodyPr wrap="square" lIns="0" tIns="0" rIns="0" bIns="0" rtlCol="0" anchor="ctr"/>
          <a:lstStyle/>
          <a:p>
            <a:pPr marL="0" indent="0">
              <a:buNone/>
            </a:pPr>
            <a:r>
              <a:rPr lang="en-US" sz="800" b="1" dirty="0">
                <a:solidFill>
                  <a:srgbClr val="FFFFFF"/>
                </a:solidFill>
                <a:latin typeface="Trebuchet MS" pitchFamily="34" charset="0"/>
                <a:ea typeface="Trebuchet MS" pitchFamily="34" charset="-122"/>
                <a:cs typeface="Trebuchet MS" pitchFamily="34" charset="-120"/>
              </a:rPr>
              <a:t>Microsoft FinanceAI Dashboard</a:t>
            </a:r>
            <a:endParaRPr lang="en-US" sz="800" dirty="0"/>
          </a:p>
        </p:txBody>
      </p:sp>
      <p:sp>
        <p:nvSpPr>
          <p:cNvPr id="27" name="Shape 18"/>
          <p:cNvSpPr/>
          <p:nvPr/>
        </p:nvSpPr>
        <p:spPr>
          <a:xfrm>
            <a:off x="5577840" y="3959352"/>
            <a:ext cx="91440" cy="91440"/>
          </a:xfrm>
          <a:prstGeom prst="ellipse">
            <a:avLst/>
          </a:prstGeom>
          <a:solidFill>
            <a:srgbClr val="FF6B6B"/>
          </a:solidFill>
          <a:ln/>
        </p:spPr>
        <p:txBody>
          <a:bodyPr/>
          <a:lstStyle/>
          <a:p>
            <a:endParaRPr lang="en-US"/>
          </a:p>
        </p:txBody>
      </p:sp>
      <p:sp>
        <p:nvSpPr>
          <p:cNvPr id="28" name="Shape 19"/>
          <p:cNvSpPr/>
          <p:nvPr/>
        </p:nvSpPr>
        <p:spPr>
          <a:xfrm>
            <a:off x="5724144" y="3959352"/>
            <a:ext cx="91440" cy="91440"/>
          </a:xfrm>
          <a:prstGeom prst="ellipse">
            <a:avLst/>
          </a:prstGeom>
          <a:solidFill>
            <a:srgbClr val="FFD166"/>
          </a:solidFill>
          <a:ln/>
        </p:spPr>
        <p:txBody>
          <a:bodyPr/>
          <a:lstStyle/>
          <a:p>
            <a:endParaRPr lang="en-US"/>
          </a:p>
        </p:txBody>
      </p:sp>
      <p:sp>
        <p:nvSpPr>
          <p:cNvPr id="29" name="Shape 20"/>
          <p:cNvSpPr/>
          <p:nvPr/>
        </p:nvSpPr>
        <p:spPr>
          <a:xfrm>
            <a:off x="5870448" y="3959352"/>
            <a:ext cx="91440" cy="91440"/>
          </a:xfrm>
          <a:prstGeom prst="ellipse">
            <a:avLst/>
          </a:prstGeom>
          <a:solidFill>
            <a:srgbClr val="2EC4B6"/>
          </a:solidFill>
          <a:ln/>
        </p:spPr>
        <p:txBody>
          <a:bodyPr/>
          <a:lstStyle/>
          <a:p>
            <a:endParaRPr lang="en-US"/>
          </a:p>
        </p:txBody>
      </p:sp>
      <p:sp>
        <p:nvSpPr>
          <p:cNvPr id="30" name="Shape 21"/>
          <p:cNvSpPr/>
          <p:nvPr/>
        </p:nvSpPr>
        <p:spPr>
          <a:xfrm>
            <a:off x="978408" y="4206240"/>
            <a:ext cx="1143000" cy="384048"/>
          </a:xfrm>
          <a:prstGeom prst="roundRect">
            <a:avLst>
              <a:gd name="adj" fmla="val 14286"/>
            </a:avLst>
          </a:prstGeom>
          <a:solidFill>
            <a:srgbClr val="2EC4B6"/>
          </a:solidFill>
          <a:ln/>
        </p:spPr>
        <p:txBody>
          <a:bodyPr/>
          <a:lstStyle/>
          <a:p>
            <a:endParaRPr lang="en-US"/>
          </a:p>
        </p:txBody>
      </p:sp>
      <p:sp>
        <p:nvSpPr>
          <p:cNvPr id="31" name="Text 22"/>
          <p:cNvSpPr/>
          <p:nvPr/>
        </p:nvSpPr>
        <p:spPr>
          <a:xfrm>
            <a:off x="978408" y="4224528"/>
            <a:ext cx="1143000" cy="137160"/>
          </a:xfrm>
          <a:prstGeom prst="rect">
            <a:avLst/>
          </a:prstGeom>
          <a:noFill/>
          <a:ln/>
        </p:spPr>
        <p:txBody>
          <a:bodyPr wrap="square" lIns="0" tIns="0" rIns="0" bIns="0" rtlCol="0" anchor="ctr"/>
          <a:lstStyle/>
          <a:p>
            <a:pPr marL="0" indent="0" algn="ctr">
              <a:buNone/>
            </a:pPr>
            <a:r>
              <a:rPr lang="en-US" sz="600" b="1" dirty="0">
                <a:solidFill>
                  <a:srgbClr val="FFFFFF"/>
                </a:solidFill>
                <a:latin typeface="Calibri" pitchFamily="34" charset="0"/>
                <a:ea typeface="Calibri" pitchFamily="34" charset="-122"/>
                <a:cs typeface="Calibri" pitchFamily="34" charset="-120"/>
              </a:rPr>
              <a:t>Balance</a:t>
            </a:r>
            <a:endParaRPr lang="en-US" sz="600" dirty="0"/>
          </a:p>
        </p:txBody>
      </p:sp>
      <p:sp>
        <p:nvSpPr>
          <p:cNvPr id="32" name="Text 23"/>
          <p:cNvSpPr/>
          <p:nvPr/>
        </p:nvSpPr>
        <p:spPr>
          <a:xfrm>
            <a:off x="978408" y="4352544"/>
            <a:ext cx="1143000" cy="201168"/>
          </a:xfrm>
          <a:prstGeom prst="rect">
            <a:avLst/>
          </a:prstGeom>
          <a:noFill/>
          <a:ln/>
        </p:spPr>
        <p:txBody>
          <a:bodyPr wrap="square" lIns="0" tIns="0" rIns="0" bIns="0" rtlCol="0" anchor="ctr"/>
          <a:lstStyle/>
          <a:p>
            <a:pPr marL="0" indent="0" algn="ctr">
              <a:buNone/>
            </a:pPr>
            <a:r>
              <a:rPr lang="en-US" sz="1100" b="1" dirty="0">
                <a:solidFill>
                  <a:srgbClr val="FFFFFF"/>
                </a:solidFill>
                <a:latin typeface="Trebuchet MS" pitchFamily="34" charset="0"/>
                <a:ea typeface="Trebuchet MS" pitchFamily="34" charset="-122"/>
                <a:cs typeface="Trebuchet MS" pitchFamily="34" charset="-120"/>
              </a:rPr>
              <a:t>$24,580</a:t>
            </a:r>
            <a:endParaRPr lang="en-US" sz="1100" dirty="0"/>
          </a:p>
        </p:txBody>
      </p:sp>
      <p:sp>
        <p:nvSpPr>
          <p:cNvPr id="33" name="Shape 24"/>
          <p:cNvSpPr/>
          <p:nvPr/>
        </p:nvSpPr>
        <p:spPr>
          <a:xfrm>
            <a:off x="2231136" y="4206240"/>
            <a:ext cx="1143000" cy="384048"/>
          </a:xfrm>
          <a:prstGeom prst="roundRect">
            <a:avLst>
              <a:gd name="adj" fmla="val 14286"/>
            </a:avLst>
          </a:prstGeom>
          <a:solidFill>
            <a:srgbClr val="FFD166"/>
          </a:solidFill>
          <a:ln/>
        </p:spPr>
        <p:txBody>
          <a:bodyPr/>
          <a:lstStyle/>
          <a:p>
            <a:endParaRPr lang="en-US"/>
          </a:p>
        </p:txBody>
      </p:sp>
      <p:sp>
        <p:nvSpPr>
          <p:cNvPr id="34" name="Text 25"/>
          <p:cNvSpPr/>
          <p:nvPr/>
        </p:nvSpPr>
        <p:spPr>
          <a:xfrm>
            <a:off x="2231136" y="4224528"/>
            <a:ext cx="1143000" cy="137160"/>
          </a:xfrm>
          <a:prstGeom prst="rect">
            <a:avLst/>
          </a:prstGeom>
          <a:noFill/>
          <a:ln/>
        </p:spPr>
        <p:txBody>
          <a:bodyPr wrap="square" lIns="0" tIns="0" rIns="0" bIns="0" rtlCol="0" anchor="ctr"/>
          <a:lstStyle/>
          <a:p>
            <a:pPr marL="0" indent="0" algn="ctr">
              <a:buNone/>
            </a:pPr>
            <a:r>
              <a:rPr lang="en-US" sz="600" b="1" dirty="0">
                <a:solidFill>
                  <a:srgbClr val="FFFFFF"/>
                </a:solidFill>
                <a:latin typeface="Calibri" pitchFamily="34" charset="0"/>
                <a:ea typeface="Calibri" pitchFamily="34" charset="-122"/>
                <a:cs typeface="Calibri" pitchFamily="34" charset="-120"/>
              </a:rPr>
              <a:t>Savings</a:t>
            </a:r>
            <a:endParaRPr lang="en-US" sz="600" dirty="0"/>
          </a:p>
        </p:txBody>
      </p:sp>
      <p:sp>
        <p:nvSpPr>
          <p:cNvPr id="35" name="Text 26"/>
          <p:cNvSpPr/>
          <p:nvPr/>
        </p:nvSpPr>
        <p:spPr>
          <a:xfrm>
            <a:off x="2231136" y="4352544"/>
            <a:ext cx="1143000" cy="201168"/>
          </a:xfrm>
          <a:prstGeom prst="rect">
            <a:avLst/>
          </a:prstGeom>
          <a:noFill/>
          <a:ln/>
        </p:spPr>
        <p:txBody>
          <a:bodyPr wrap="square" lIns="0" tIns="0" rIns="0" bIns="0" rtlCol="0" anchor="ctr"/>
          <a:lstStyle/>
          <a:p>
            <a:pPr marL="0" indent="0" algn="ctr">
              <a:buNone/>
            </a:pPr>
            <a:r>
              <a:rPr lang="en-US" sz="1100" b="1" dirty="0">
                <a:solidFill>
                  <a:srgbClr val="0F1B2D"/>
                </a:solidFill>
                <a:latin typeface="Trebuchet MS" pitchFamily="34" charset="0"/>
                <a:ea typeface="Trebuchet MS" pitchFamily="34" charset="-122"/>
                <a:cs typeface="Trebuchet MS" pitchFamily="34" charset="-120"/>
              </a:rPr>
              <a:t>+12.4%</a:t>
            </a:r>
            <a:endParaRPr lang="en-US" sz="1100" dirty="0"/>
          </a:p>
        </p:txBody>
      </p:sp>
      <p:sp>
        <p:nvSpPr>
          <p:cNvPr id="36" name="Shape 27"/>
          <p:cNvSpPr/>
          <p:nvPr/>
        </p:nvSpPr>
        <p:spPr>
          <a:xfrm>
            <a:off x="3483864" y="4206240"/>
            <a:ext cx="1143000" cy="384048"/>
          </a:xfrm>
          <a:prstGeom prst="roundRect">
            <a:avLst>
              <a:gd name="adj" fmla="val 14286"/>
            </a:avLst>
          </a:prstGeom>
          <a:solidFill>
            <a:srgbClr val="A78BFA"/>
          </a:solidFill>
          <a:ln/>
        </p:spPr>
        <p:txBody>
          <a:bodyPr/>
          <a:lstStyle/>
          <a:p>
            <a:endParaRPr lang="en-US"/>
          </a:p>
        </p:txBody>
      </p:sp>
      <p:sp>
        <p:nvSpPr>
          <p:cNvPr id="37" name="Text 28"/>
          <p:cNvSpPr/>
          <p:nvPr/>
        </p:nvSpPr>
        <p:spPr>
          <a:xfrm>
            <a:off x="3483864" y="4224528"/>
            <a:ext cx="1143000" cy="137160"/>
          </a:xfrm>
          <a:prstGeom prst="rect">
            <a:avLst/>
          </a:prstGeom>
          <a:noFill/>
          <a:ln/>
        </p:spPr>
        <p:txBody>
          <a:bodyPr wrap="square" lIns="0" tIns="0" rIns="0" bIns="0" rtlCol="0" anchor="ctr"/>
          <a:lstStyle/>
          <a:p>
            <a:pPr marL="0" indent="0" algn="ctr">
              <a:buNone/>
            </a:pPr>
            <a:r>
              <a:rPr lang="en-US" sz="600" b="1" dirty="0">
                <a:solidFill>
                  <a:srgbClr val="FFFFFF"/>
                </a:solidFill>
                <a:latin typeface="Calibri" pitchFamily="34" charset="0"/>
                <a:ea typeface="Calibri" pitchFamily="34" charset="-122"/>
                <a:cs typeface="Calibri" pitchFamily="34" charset="-120"/>
              </a:rPr>
              <a:t>Budget</a:t>
            </a:r>
            <a:endParaRPr lang="en-US" sz="600" dirty="0"/>
          </a:p>
        </p:txBody>
      </p:sp>
      <p:sp>
        <p:nvSpPr>
          <p:cNvPr id="38" name="Text 29"/>
          <p:cNvSpPr/>
          <p:nvPr/>
        </p:nvSpPr>
        <p:spPr>
          <a:xfrm>
            <a:off x="3483864" y="4352544"/>
            <a:ext cx="1143000" cy="201168"/>
          </a:xfrm>
          <a:prstGeom prst="rect">
            <a:avLst/>
          </a:prstGeom>
          <a:noFill/>
          <a:ln/>
        </p:spPr>
        <p:txBody>
          <a:bodyPr wrap="square" lIns="0" tIns="0" rIns="0" bIns="0" rtlCol="0" anchor="ctr"/>
          <a:lstStyle/>
          <a:p>
            <a:pPr marL="0" indent="0" algn="ctr">
              <a:buNone/>
            </a:pPr>
            <a:r>
              <a:rPr lang="en-US" sz="1100" b="1" dirty="0">
                <a:solidFill>
                  <a:srgbClr val="FFFFFF"/>
                </a:solidFill>
                <a:latin typeface="Trebuchet MS" pitchFamily="34" charset="0"/>
                <a:ea typeface="Trebuchet MS" pitchFamily="34" charset="-122"/>
                <a:cs typeface="Trebuchet MS" pitchFamily="34" charset="-120"/>
              </a:rPr>
              <a:t>On Track</a:t>
            </a:r>
            <a:endParaRPr lang="en-US" sz="1100" dirty="0"/>
          </a:p>
        </p:txBody>
      </p:sp>
      <p:sp>
        <p:nvSpPr>
          <p:cNvPr id="39" name="Shape 30"/>
          <p:cNvSpPr/>
          <p:nvPr/>
        </p:nvSpPr>
        <p:spPr>
          <a:xfrm>
            <a:off x="4736592" y="4206240"/>
            <a:ext cx="1143000" cy="384048"/>
          </a:xfrm>
          <a:prstGeom prst="roundRect">
            <a:avLst>
              <a:gd name="adj" fmla="val 14286"/>
            </a:avLst>
          </a:prstGeom>
          <a:solidFill>
            <a:srgbClr val="FF8FA3"/>
          </a:solidFill>
          <a:ln/>
        </p:spPr>
        <p:txBody>
          <a:bodyPr/>
          <a:lstStyle/>
          <a:p>
            <a:endParaRPr lang="en-US"/>
          </a:p>
        </p:txBody>
      </p:sp>
      <p:sp>
        <p:nvSpPr>
          <p:cNvPr id="40" name="Text 31"/>
          <p:cNvSpPr/>
          <p:nvPr/>
        </p:nvSpPr>
        <p:spPr>
          <a:xfrm>
            <a:off x="4736592" y="4224528"/>
            <a:ext cx="1143000" cy="137160"/>
          </a:xfrm>
          <a:prstGeom prst="rect">
            <a:avLst/>
          </a:prstGeom>
          <a:noFill/>
          <a:ln/>
        </p:spPr>
        <p:txBody>
          <a:bodyPr wrap="square" lIns="0" tIns="0" rIns="0" bIns="0" rtlCol="0" anchor="ctr"/>
          <a:lstStyle/>
          <a:p>
            <a:pPr marL="0" indent="0" algn="ctr">
              <a:buNone/>
            </a:pPr>
            <a:r>
              <a:rPr lang="en-US" sz="600" b="1" dirty="0">
                <a:solidFill>
                  <a:srgbClr val="FFFFFF"/>
                </a:solidFill>
                <a:latin typeface="Calibri" pitchFamily="34" charset="0"/>
                <a:ea typeface="Calibri" pitchFamily="34" charset="-122"/>
                <a:cs typeface="Calibri" pitchFamily="34" charset="-120"/>
              </a:rPr>
              <a:t>ESG Score</a:t>
            </a:r>
            <a:endParaRPr lang="en-US" sz="600" dirty="0"/>
          </a:p>
        </p:txBody>
      </p:sp>
      <p:sp>
        <p:nvSpPr>
          <p:cNvPr id="41" name="Text 32"/>
          <p:cNvSpPr/>
          <p:nvPr/>
        </p:nvSpPr>
        <p:spPr>
          <a:xfrm>
            <a:off x="4736592" y="4352544"/>
            <a:ext cx="1143000" cy="201168"/>
          </a:xfrm>
          <a:prstGeom prst="rect">
            <a:avLst/>
          </a:prstGeom>
          <a:noFill/>
          <a:ln/>
        </p:spPr>
        <p:txBody>
          <a:bodyPr wrap="square" lIns="0" tIns="0" rIns="0" bIns="0" rtlCol="0" anchor="ctr"/>
          <a:lstStyle/>
          <a:p>
            <a:pPr marL="0" indent="0" algn="ctr">
              <a:buNone/>
            </a:pPr>
            <a:r>
              <a:rPr lang="en-US" sz="1100" b="1" dirty="0">
                <a:solidFill>
                  <a:srgbClr val="FFFFFF"/>
                </a:solidFill>
                <a:latin typeface="Trebuchet MS" pitchFamily="34" charset="0"/>
                <a:ea typeface="Trebuchet MS" pitchFamily="34" charset="-122"/>
                <a:cs typeface="Trebuchet MS" pitchFamily="34" charset="-120"/>
              </a:rPr>
              <a:t>A+</a:t>
            </a:r>
            <a:endParaRPr lang="en-US" sz="1100" dirty="0"/>
          </a:p>
        </p:txBody>
      </p:sp>
      <p:sp>
        <p:nvSpPr>
          <p:cNvPr id="42" name="Shape 33"/>
          <p:cNvSpPr/>
          <p:nvPr/>
        </p:nvSpPr>
        <p:spPr>
          <a:xfrm>
            <a:off x="1097280" y="4892040"/>
            <a:ext cx="411480" cy="201168"/>
          </a:xfrm>
          <a:prstGeom prst="roundRect">
            <a:avLst>
              <a:gd name="adj" fmla="val 18182"/>
            </a:avLst>
          </a:prstGeom>
          <a:solidFill>
            <a:srgbClr val="2EC4B6"/>
          </a:solidFill>
          <a:ln/>
        </p:spPr>
        <p:txBody>
          <a:bodyPr/>
          <a:lstStyle/>
          <a:p>
            <a:endParaRPr lang="en-US"/>
          </a:p>
        </p:txBody>
      </p:sp>
      <p:sp>
        <p:nvSpPr>
          <p:cNvPr id="43" name="Shape 34"/>
          <p:cNvSpPr/>
          <p:nvPr/>
        </p:nvSpPr>
        <p:spPr>
          <a:xfrm>
            <a:off x="1755648" y="4773168"/>
            <a:ext cx="411480" cy="320040"/>
          </a:xfrm>
          <a:prstGeom prst="roundRect">
            <a:avLst>
              <a:gd name="adj" fmla="val 11429"/>
            </a:avLst>
          </a:prstGeom>
          <a:solidFill>
            <a:srgbClr val="FF6B6B"/>
          </a:solidFill>
          <a:ln/>
        </p:spPr>
        <p:txBody>
          <a:bodyPr/>
          <a:lstStyle/>
          <a:p>
            <a:endParaRPr lang="en-US"/>
          </a:p>
        </p:txBody>
      </p:sp>
      <p:sp>
        <p:nvSpPr>
          <p:cNvPr id="44" name="Shape 35"/>
          <p:cNvSpPr/>
          <p:nvPr/>
        </p:nvSpPr>
        <p:spPr>
          <a:xfrm>
            <a:off x="2414016" y="4928616"/>
            <a:ext cx="411480" cy="164592"/>
          </a:xfrm>
          <a:prstGeom prst="roundRect">
            <a:avLst>
              <a:gd name="adj" fmla="val 22222"/>
            </a:avLst>
          </a:prstGeom>
          <a:solidFill>
            <a:srgbClr val="FFD166"/>
          </a:solidFill>
          <a:ln/>
        </p:spPr>
        <p:txBody>
          <a:bodyPr/>
          <a:lstStyle/>
          <a:p>
            <a:endParaRPr lang="en-US"/>
          </a:p>
        </p:txBody>
      </p:sp>
      <p:sp>
        <p:nvSpPr>
          <p:cNvPr id="45" name="Shape 36"/>
          <p:cNvSpPr/>
          <p:nvPr/>
        </p:nvSpPr>
        <p:spPr>
          <a:xfrm>
            <a:off x="3072384" y="4727448"/>
            <a:ext cx="411480" cy="365760"/>
          </a:xfrm>
          <a:prstGeom prst="roundRect">
            <a:avLst>
              <a:gd name="adj" fmla="val 10000"/>
            </a:avLst>
          </a:prstGeom>
          <a:solidFill>
            <a:srgbClr val="A78BFA"/>
          </a:solidFill>
          <a:ln/>
        </p:spPr>
        <p:txBody>
          <a:bodyPr/>
          <a:lstStyle/>
          <a:p>
            <a:endParaRPr lang="en-US"/>
          </a:p>
        </p:txBody>
      </p:sp>
      <p:sp>
        <p:nvSpPr>
          <p:cNvPr id="46" name="Shape 37"/>
          <p:cNvSpPr/>
          <p:nvPr/>
        </p:nvSpPr>
        <p:spPr>
          <a:xfrm>
            <a:off x="3730752" y="4837176"/>
            <a:ext cx="411480" cy="256032"/>
          </a:xfrm>
          <a:prstGeom prst="roundRect">
            <a:avLst>
              <a:gd name="adj" fmla="val 14286"/>
            </a:avLst>
          </a:prstGeom>
          <a:solidFill>
            <a:srgbClr val="FF8FA3"/>
          </a:solidFill>
          <a:ln/>
        </p:spPr>
        <p:txBody>
          <a:bodyPr/>
          <a:lstStyle/>
          <a:p>
            <a:endParaRPr lang="en-US"/>
          </a:p>
        </p:txBody>
      </p:sp>
      <p:sp>
        <p:nvSpPr>
          <p:cNvPr id="47" name="Shape 38"/>
          <p:cNvSpPr/>
          <p:nvPr/>
        </p:nvSpPr>
        <p:spPr>
          <a:xfrm>
            <a:off x="4389120" y="4791456"/>
            <a:ext cx="411480" cy="301752"/>
          </a:xfrm>
          <a:prstGeom prst="roundRect">
            <a:avLst>
              <a:gd name="adj" fmla="val 12121"/>
            </a:avLst>
          </a:prstGeom>
          <a:solidFill>
            <a:srgbClr val="2EC4B6"/>
          </a:solidFill>
          <a:ln/>
        </p:spPr>
        <p:txBody>
          <a:bodyPr/>
          <a:lstStyle/>
          <a:p>
            <a:endParaRPr lang="en-US"/>
          </a:p>
        </p:txBody>
      </p:sp>
      <p:sp>
        <p:nvSpPr>
          <p:cNvPr id="48" name="Shape 39"/>
          <p:cNvSpPr/>
          <p:nvPr/>
        </p:nvSpPr>
        <p:spPr>
          <a:xfrm>
            <a:off x="5047488" y="4956048"/>
            <a:ext cx="411480" cy="137160"/>
          </a:xfrm>
          <a:prstGeom prst="roundRect">
            <a:avLst>
              <a:gd name="adj" fmla="val 26667"/>
            </a:avLst>
          </a:prstGeom>
          <a:solidFill>
            <a:srgbClr val="FF6B6B"/>
          </a:solidFill>
          <a:ln/>
        </p:spPr>
        <p:txBody>
          <a:bodyPr/>
          <a:lstStyle/>
          <a:p>
            <a:endParaRPr lang="en-US"/>
          </a:p>
        </p:txBody>
      </p:sp>
      <p:sp>
        <p:nvSpPr>
          <p:cNvPr id="49" name="Shape 40"/>
          <p:cNvSpPr/>
          <p:nvPr/>
        </p:nvSpPr>
        <p:spPr>
          <a:xfrm>
            <a:off x="274320" y="5404104"/>
            <a:ext cx="3017520" cy="1691640"/>
          </a:xfrm>
          <a:prstGeom prst="roundRect">
            <a:avLst>
              <a:gd name="adj" fmla="val 5405"/>
            </a:avLst>
          </a:prstGeom>
          <a:solidFill>
            <a:srgbClr val="2EC4B6"/>
          </a:solidFill>
          <a:ln/>
          <a:effectLst>
            <a:outerShdw blurRad="101600" dist="25400" dir="8100000" algn="bl" rotWithShape="0">
              <a:srgbClr val="000000">
                <a:alpha val="30000"/>
              </a:srgbClr>
            </a:outerShdw>
          </a:effectLst>
        </p:spPr>
        <p:txBody>
          <a:bodyPr/>
          <a:lstStyle/>
          <a:p>
            <a:endParaRPr lang="en-US"/>
          </a:p>
        </p:txBody>
      </p:sp>
      <p:sp>
        <p:nvSpPr>
          <p:cNvPr id="50" name="Text 41"/>
          <p:cNvSpPr/>
          <p:nvPr/>
        </p:nvSpPr>
        <p:spPr>
          <a:xfrm>
            <a:off x="457200" y="5495544"/>
            <a:ext cx="2103120" cy="384048"/>
          </a:xfrm>
          <a:prstGeom prst="rect">
            <a:avLst/>
          </a:prstGeom>
          <a:noFill/>
          <a:ln/>
        </p:spPr>
        <p:txBody>
          <a:bodyPr wrap="square" lIns="0" tIns="0" rIns="0" bIns="0" rtlCol="0" anchor="ctr"/>
          <a:lstStyle/>
          <a:p>
            <a:pPr marL="0" indent="0">
              <a:buNone/>
            </a:pPr>
            <a:r>
              <a:rPr lang="en-US" sz="1100" b="1" dirty="0">
                <a:solidFill>
                  <a:srgbClr val="0F1B2D"/>
                </a:solidFill>
                <a:latin typeface="Trebuchet MS" pitchFamily="34" charset="0"/>
                <a:ea typeface="Trebuchet MS" pitchFamily="34" charset="-122"/>
                <a:cs typeface="Trebuchet MS" pitchFamily="34" charset="-120"/>
              </a:rPr>
              <a:t>BRAND EXTENSION AND</a:t>
            </a:r>
            <a:endParaRPr lang="en-US" sz="1100" dirty="0"/>
          </a:p>
          <a:p>
            <a:pPr marL="0" indent="0">
              <a:buNone/>
            </a:pPr>
            <a:r>
              <a:rPr lang="en-US" sz="1100" b="1" dirty="0">
                <a:solidFill>
                  <a:srgbClr val="0F1B2D"/>
                </a:solidFill>
                <a:latin typeface="Trebuchet MS" pitchFamily="34" charset="0"/>
                <a:ea typeface="Trebuchet MS" pitchFamily="34" charset="-122"/>
                <a:cs typeface="Trebuchet MS" pitchFamily="34" charset="-120"/>
              </a:rPr>
              <a:t>CURRENT TRENDS</a:t>
            </a:r>
            <a:endParaRPr lang="en-US" sz="1100" dirty="0"/>
          </a:p>
        </p:txBody>
      </p:sp>
      <p:pic>
        <p:nvPicPr>
          <p:cNvPr id="51" name="Image 7" descr="preencoded.png"/>
          <p:cNvPicPr>
            <a:picLocks noChangeAspect="1"/>
          </p:cNvPicPr>
          <p:nvPr/>
        </p:nvPicPr>
        <p:blipFill>
          <a:blip r:embed="rId10"/>
          <a:stretch>
            <a:fillRect/>
          </a:stretch>
        </p:blipFill>
        <p:spPr>
          <a:xfrm>
            <a:off x="2743200" y="5477256"/>
            <a:ext cx="411480" cy="411480"/>
          </a:xfrm>
          <a:prstGeom prst="rect">
            <a:avLst/>
          </a:prstGeom>
        </p:spPr>
      </p:pic>
      <p:sp>
        <p:nvSpPr>
          <p:cNvPr id="52" name="Text 42"/>
          <p:cNvSpPr/>
          <p:nvPr/>
        </p:nvSpPr>
        <p:spPr>
          <a:xfrm>
            <a:off x="457200" y="5934456"/>
            <a:ext cx="2651760" cy="1051560"/>
          </a:xfrm>
          <a:prstGeom prst="rect">
            <a:avLst/>
          </a:prstGeom>
          <a:noFill/>
          <a:ln/>
        </p:spPr>
        <p:txBody>
          <a:bodyPr wrap="square" rtlCol="0" anchor="ctr"/>
          <a:lstStyle/>
          <a:p>
            <a:pPr marL="0" indent="0">
              <a:lnSpc>
                <a:spcPct val="130000"/>
              </a:lnSpc>
              <a:buNone/>
            </a:pPr>
            <a:r>
              <a:rPr lang="en-US" sz="850" dirty="0">
                <a:solidFill>
                  <a:srgbClr val="0F1B2D"/>
                </a:solidFill>
                <a:latin typeface="Calibri" pitchFamily="34" charset="0"/>
                <a:ea typeface="Calibri" pitchFamily="34" charset="-122"/>
                <a:cs typeface="Calibri" pitchFamily="34" charset="-120"/>
              </a:rPr>
              <a:t>The rise of AI-driven financial technology and growing consumer demand for personalised money management make this the ideal time for Microsoft to enter this market. Key trends include AI in personal finance, open banking, dedicated smart home financial tools, and Gen Z &amp; Millennials seeking digital-first solutions.</a:t>
            </a:r>
            <a:endParaRPr lang="en-US" sz="850" dirty="0"/>
          </a:p>
        </p:txBody>
      </p:sp>
      <p:sp>
        <p:nvSpPr>
          <p:cNvPr id="53" name="Shape 43"/>
          <p:cNvSpPr/>
          <p:nvPr/>
        </p:nvSpPr>
        <p:spPr>
          <a:xfrm>
            <a:off x="3566160" y="5404104"/>
            <a:ext cx="3017520" cy="1691640"/>
          </a:xfrm>
          <a:prstGeom prst="roundRect">
            <a:avLst>
              <a:gd name="adj" fmla="val 5405"/>
            </a:avLst>
          </a:prstGeom>
          <a:solidFill>
            <a:srgbClr val="1A2744"/>
          </a:solidFill>
          <a:ln/>
          <a:effectLst>
            <a:outerShdw blurRad="101600" dist="25400" dir="8100000" algn="bl" rotWithShape="0">
              <a:srgbClr val="000000">
                <a:alpha val="30000"/>
              </a:srgbClr>
            </a:outerShdw>
          </a:effectLst>
        </p:spPr>
        <p:txBody>
          <a:bodyPr/>
          <a:lstStyle/>
          <a:p>
            <a:endParaRPr lang="en-US"/>
          </a:p>
        </p:txBody>
      </p:sp>
      <p:sp>
        <p:nvSpPr>
          <p:cNvPr id="54" name="Shape 44"/>
          <p:cNvSpPr/>
          <p:nvPr/>
        </p:nvSpPr>
        <p:spPr>
          <a:xfrm>
            <a:off x="3566160" y="5495544"/>
            <a:ext cx="54864" cy="1508760"/>
          </a:xfrm>
          <a:prstGeom prst="rect">
            <a:avLst/>
          </a:prstGeom>
          <a:solidFill>
            <a:srgbClr val="2EC4B6"/>
          </a:solidFill>
          <a:ln/>
        </p:spPr>
        <p:txBody>
          <a:bodyPr/>
          <a:lstStyle/>
          <a:p>
            <a:endParaRPr lang="en-US"/>
          </a:p>
        </p:txBody>
      </p:sp>
      <p:sp>
        <p:nvSpPr>
          <p:cNvPr id="55" name="Text 45"/>
          <p:cNvSpPr/>
          <p:nvPr/>
        </p:nvSpPr>
        <p:spPr>
          <a:xfrm>
            <a:off x="3749040" y="5495544"/>
            <a:ext cx="2103120" cy="384048"/>
          </a:xfrm>
          <a:prstGeom prst="rect">
            <a:avLst/>
          </a:prstGeom>
          <a:noFill/>
          <a:ln/>
        </p:spPr>
        <p:txBody>
          <a:bodyPr wrap="square" lIns="0" tIns="0" rIns="0" bIns="0" rtlCol="0" anchor="ctr"/>
          <a:lstStyle/>
          <a:p>
            <a:pPr marL="0" indent="0">
              <a:buNone/>
            </a:pPr>
            <a:r>
              <a:rPr lang="en-US" sz="1100" b="1" dirty="0">
                <a:solidFill>
                  <a:srgbClr val="2EC4B6"/>
                </a:solidFill>
                <a:latin typeface="Trebuchet MS" pitchFamily="34" charset="0"/>
                <a:ea typeface="Trebuchet MS" pitchFamily="34" charset="-122"/>
                <a:cs typeface="Trebuchet MS" pitchFamily="34" charset="-120"/>
              </a:rPr>
              <a:t>BRAND EXTENSION AND</a:t>
            </a:r>
            <a:endParaRPr lang="en-US" sz="1100" dirty="0"/>
          </a:p>
          <a:p>
            <a:pPr marL="0" indent="0">
              <a:buNone/>
            </a:pPr>
            <a:r>
              <a:rPr lang="en-US" sz="1100" b="1" dirty="0">
                <a:solidFill>
                  <a:srgbClr val="2EC4B6"/>
                </a:solidFill>
                <a:latin typeface="Trebuchet MS" pitchFamily="34" charset="0"/>
                <a:ea typeface="Trebuchet MS" pitchFamily="34" charset="-122"/>
                <a:cs typeface="Trebuchet MS" pitchFamily="34" charset="-120"/>
              </a:rPr>
              <a:t>SUSTAINABILITY</a:t>
            </a:r>
            <a:endParaRPr lang="en-US" sz="1100" dirty="0"/>
          </a:p>
        </p:txBody>
      </p:sp>
      <p:pic>
        <p:nvPicPr>
          <p:cNvPr id="56" name="Image 8" descr="preencoded.png"/>
          <p:cNvPicPr>
            <a:picLocks noChangeAspect="1"/>
          </p:cNvPicPr>
          <p:nvPr/>
        </p:nvPicPr>
        <p:blipFill>
          <a:blip r:embed="rId11"/>
          <a:stretch>
            <a:fillRect/>
          </a:stretch>
        </p:blipFill>
        <p:spPr>
          <a:xfrm>
            <a:off x="6035040" y="5477256"/>
            <a:ext cx="411480" cy="411480"/>
          </a:xfrm>
          <a:prstGeom prst="rect">
            <a:avLst/>
          </a:prstGeom>
        </p:spPr>
      </p:pic>
      <p:sp>
        <p:nvSpPr>
          <p:cNvPr id="57" name="Text 46"/>
          <p:cNvSpPr/>
          <p:nvPr/>
        </p:nvSpPr>
        <p:spPr>
          <a:xfrm>
            <a:off x="3749040" y="5934456"/>
            <a:ext cx="2651760" cy="1051560"/>
          </a:xfrm>
          <a:prstGeom prst="rect">
            <a:avLst/>
          </a:prstGeom>
          <a:noFill/>
          <a:ln/>
        </p:spPr>
        <p:txBody>
          <a:bodyPr wrap="square" rtlCol="0" anchor="ctr"/>
          <a:lstStyle/>
          <a:p>
            <a:pPr marL="0" indent="0">
              <a:lnSpc>
                <a:spcPct val="130000"/>
              </a:lnSpc>
              <a:buNone/>
            </a:pPr>
            <a:r>
              <a:rPr lang="en-US" sz="850" dirty="0">
                <a:solidFill>
                  <a:srgbClr val="DEE2E6"/>
                </a:solidFill>
                <a:latin typeface="Calibri" pitchFamily="34" charset="0"/>
                <a:ea typeface="Calibri" pitchFamily="34" charset="-122"/>
                <a:cs typeface="Calibri" pitchFamily="34" charset="-120"/>
              </a:rPr>
              <a:t>FinanceAI is built with recycled ocean plastic and energy-efficient components, aligned with Microsoft's carbon-negative pledge by 2030. Features include ESG investment tracking, carbon footprint monitoring, and green spending recommendations. Powered by Azure's renewable energy data centres.</a:t>
            </a:r>
            <a:endParaRPr lang="en-US" sz="850" dirty="0"/>
          </a:p>
        </p:txBody>
      </p:sp>
      <p:sp>
        <p:nvSpPr>
          <p:cNvPr id="58" name="Shape 47"/>
          <p:cNvSpPr/>
          <p:nvPr/>
        </p:nvSpPr>
        <p:spPr>
          <a:xfrm>
            <a:off x="274320" y="7260336"/>
            <a:ext cx="3017520" cy="1371600"/>
          </a:xfrm>
          <a:prstGeom prst="roundRect">
            <a:avLst>
              <a:gd name="adj" fmla="val 6667"/>
            </a:avLst>
          </a:prstGeom>
          <a:solidFill>
            <a:srgbClr val="A78BFA"/>
          </a:solidFill>
          <a:ln/>
          <a:effectLst>
            <a:outerShdw blurRad="101600" dist="25400" dir="8100000" algn="bl" rotWithShape="0">
              <a:srgbClr val="000000">
                <a:alpha val="30000"/>
              </a:srgbClr>
            </a:outerShdw>
          </a:effectLst>
        </p:spPr>
        <p:txBody>
          <a:bodyPr/>
          <a:lstStyle/>
          <a:p>
            <a:endParaRPr lang="en-US"/>
          </a:p>
        </p:txBody>
      </p:sp>
      <p:sp>
        <p:nvSpPr>
          <p:cNvPr id="59" name="Text 48"/>
          <p:cNvSpPr/>
          <p:nvPr/>
        </p:nvSpPr>
        <p:spPr>
          <a:xfrm>
            <a:off x="457200" y="7370064"/>
            <a:ext cx="1828800" cy="256032"/>
          </a:xfrm>
          <a:prstGeom prst="rect">
            <a:avLst/>
          </a:prstGeom>
          <a:noFill/>
          <a:ln/>
        </p:spPr>
        <p:txBody>
          <a:bodyPr wrap="square" lIns="0" tIns="0" rIns="0" bIns="0" rtlCol="0" anchor="ctr"/>
          <a:lstStyle/>
          <a:p>
            <a:pPr marL="0" indent="0">
              <a:buNone/>
            </a:pPr>
            <a:r>
              <a:rPr lang="en-US" sz="1200" b="1" dirty="0">
                <a:solidFill>
                  <a:srgbClr val="FFFFFF"/>
                </a:solidFill>
                <a:latin typeface="Trebuchet MS" pitchFamily="34" charset="0"/>
                <a:ea typeface="Trebuchet MS" pitchFamily="34" charset="-122"/>
                <a:cs typeface="Trebuchet MS" pitchFamily="34" charset="-120"/>
              </a:rPr>
              <a:t>CONCLUSION</a:t>
            </a:r>
            <a:endParaRPr lang="en-US" sz="1200" dirty="0"/>
          </a:p>
        </p:txBody>
      </p:sp>
      <p:pic>
        <p:nvPicPr>
          <p:cNvPr id="60" name="Image 9" descr="preencoded.png"/>
          <p:cNvPicPr>
            <a:picLocks noChangeAspect="1"/>
          </p:cNvPicPr>
          <p:nvPr/>
        </p:nvPicPr>
        <p:blipFill>
          <a:blip r:embed="rId12"/>
          <a:stretch>
            <a:fillRect/>
          </a:stretch>
        </p:blipFill>
        <p:spPr>
          <a:xfrm>
            <a:off x="2743200" y="7333488"/>
            <a:ext cx="411480" cy="411480"/>
          </a:xfrm>
          <a:prstGeom prst="rect">
            <a:avLst/>
          </a:prstGeom>
        </p:spPr>
      </p:pic>
      <p:sp>
        <p:nvSpPr>
          <p:cNvPr id="61" name="Text 49"/>
          <p:cNvSpPr/>
          <p:nvPr/>
        </p:nvSpPr>
        <p:spPr>
          <a:xfrm>
            <a:off x="457200" y="7699248"/>
            <a:ext cx="2651760" cy="822960"/>
          </a:xfrm>
          <a:prstGeom prst="rect">
            <a:avLst/>
          </a:prstGeom>
          <a:noFill/>
          <a:ln/>
        </p:spPr>
        <p:txBody>
          <a:bodyPr wrap="square" rtlCol="0" anchor="ctr"/>
          <a:lstStyle/>
          <a:p>
            <a:pPr marL="0" indent="0">
              <a:lnSpc>
                <a:spcPct val="135000"/>
              </a:lnSpc>
              <a:buNone/>
            </a:pPr>
            <a:r>
              <a:rPr lang="en-US" sz="850" dirty="0">
                <a:solidFill>
                  <a:srgbClr val="FFFFFF"/>
                </a:solidFill>
                <a:latin typeface="Calibri" pitchFamily="34" charset="0"/>
                <a:ea typeface="Calibri" pitchFamily="34" charset="-122"/>
                <a:cs typeface="Calibri" pitchFamily="34" charset="-120"/>
              </a:rPr>
              <a:t>Microsoft FinanceAI is a strategic brand extension that leverages AI expertise, cloud infrastructure, and trusted brand equity to enter the $1.5 trillion personal finance market while advancing sustainability goals.</a:t>
            </a:r>
            <a:endParaRPr lang="en-US" sz="850" dirty="0"/>
          </a:p>
        </p:txBody>
      </p:sp>
      <p:sp>
        <p:nvSpPr>
          <p:cNvPr id="62" name="Shape 50"/>
          <p:cNvSpPr/>
          <p:nvPr/>
        </p:nvSpPr>
        <p:spPr>
          <a:xfrm>
            <a:off x="3566160" y="7260336"/>
            <a:ext cx="3017520" cy="1371600"/>
          </a:xfrm>
          <a:prstGeom prst="roundRect">
            <a:avLst>
              <a:gd name="adj" fmla="val 6667"/>
            </a:avLst>
          </a:prstGeom>
          <a:solidFill>
            <a:srgbClr val="1A2744"/>
          </a:solidFill>
          <a:ln/>
          <a:effectLst>
            <a:outerShdw blurRad="101600" dist="25400" dir="8100000" algn="bl" rotWithShape="0">
              <a:srgbClr val="000000">
                <a:alpha val="30000"/>
              </a:srgbClr>
            </a:outerShdw>
          </a:effectLst>
        </p:spPr>
        <p:txBody>
          <a:bodyPr/>
          <a:lstStyle/>
          <a:p>
            <a:endParaRPr lang="en-US"/>
          </a:p>
        </p:txBody>
      </p:sp>
      <p:sp>
        <p:nvSpPr>
          <p:cNvPr id="63" name="Shape 51"/>
          <p:cNvSpPr/>
          <p:nvPr/>
        </p:nvSpPr>
        <p:spPr>
          <a:xfrm>
            <a:off x="3566160" y="7351776"/>
            <a:ext cx="54864" cy="1188720"/>
          </a:xfrm>
          <a:prstGeom prst="rect">
            <a:avLst/>
          </a:prstGeom>
          <a:solidFill>
            <a:srgbClr val="FF8FA3"/>
          </a:solidFill>
          <a:ln/>
        </p:spPr>
        <p:txBody>
          <a:bodyPr/>
          <a:lstStyle/>
          <a:p>
            <a:endParaRPr lang="en-US"/>
          </a:p>
        </p:txBody>
      </p:sp>
      <p:sp>
        <p:nvSpPr>
          <p:cNvPr id="64" name="Text 52"/>
          <p:cNvSpPr/>
          <p:nvPr/>
        </p:nvSpPr>
        <p:spPr>
          <a:xfrm>
            <a:off x="3749040" y="7370064"/>
            <a:ext cx="1828800" cy="256032"/>
          </a:xfrm>
          <a:prstGeom prst="rect">
            <a:avLst/>
          </a:prstGeom>
          <a:noFill/>
          <a:ln/>
        </p:spPr>
        <p:txBody>
          <a:bodyPr wrap="square" lIns="0" tIns="0" rIns="0" bIns="0" rtlCol="0" anchor="ctr"/>
          <a:lstStyle/>
          <a:p>
            <a:pPr marL="0" indent="0">
              <a:buNone/>
            </a:pPr>
            <a:r>
              <a:rPr lang="en-US" sz="1200" b="1" dirty="0">
                <a:solidFill>
                  <a:srgbClr val="FF8FA3"/>
                </a:solidFill>
                <a:latin typeface="Trebuchet MS" pitchFamily="34" charset="0"/>
                <a:ea typeface="Trebuchet MS" pitchFamily="34" charset="-122"/>
                <a:cs typeface="Trebuchet MS" pitchFamily="34" charset="-120"/>
              </a:rPr>
              <a:t>REFERENCES:</a:t>
            </a:r>
            <a:endParaRPr lang="en-US" sz="1200" dirty="0"/>
          </a:p>
        </p:txBody>
      </p:sp>
      <p:pic>
        <p:nvPicPr>
          <p:cNvPr id="65" name="Image 10" descr="preencoded.png"/>
          <p:cNvPicPr>
            <a:picLocks noChangeAspect="1"/>
          </p:cNvPicPr>
          <p:nvPr/>
        </p:nvPicPr>
        <p:blipFill>
          <a:blip r:embed="rId13"/>
          <a:stretch>
            <a:fillRect/>
          </a:stretch>
        </p:blipFill>
        <p:spPr>
          <a:xfrm>
            <a:off x="6035040" y="7333488"/>
            <a:ext cx="411480" cy="411480"/>
          </a:xfrm>
          <a:prstGeom prst="rect">
            <a:avLst/>
          </a:prstGeom>
        </p:spPr>
      </p:pic>
      <p:sp>
        <p:nvSpPr>
          <p:cNvPr id="66" name="Text 53"/>
          <p:cNvSpPr/>
          <p:nvPr/>
        </p:nvSpPr>
        <p:spPr>
          <a:xfrm>
            <a:off x="3749040" y="7699248"/>
            <a:ext cx="2651760" cy="822960"/>
          </a:xfrm>
          <a:prstGeom prst="rect">
            <a:avLst/>
          </a:prstGeom>
          <a:noFill/>
          <a:ln/>
        </p:spPr>
        <p:txBody>
          <a:bodyPr wrap="square" rtlCol="0" anchor="ctr"/>
          <a:lstStyle/>
          <a:p>
            <a:pPr marL="0" indent="0">
              <a:lnSpc>
                <a:spcPct val="130000"/>
              </a:lnSpc>
              <a:buNone/>
            </a:pPr>
            <a:r>
              <a:rPr lang="en-US" sz="750" dirty="0">
                <a:solidFill>
                  <a:srgbClr val="DEE2E6"/>
                </a:solidFill>
                <a:latin typeface="Calibri" pitchFamily="34" charset="0"/>
                <a:ea typeface="Calibri" pitchFamily="34" charset="-122"/>
                <a:cs typeface="Calibri" pitchFamily="34" charset="-120"/>
              </a:rPr>
              <a:t>Kotler, P. et al. (2024) Principles of Marketing. 19th edn. Pearson.</a:t>
            </a:r>
            <a:endParaRPr lang="en-US" sz="750" dirty="0"/>
          </a:p>
          <a:p>
            <a:pPr marL="0" indent="0">
              <a:lnSpc>
                <a:spcPct val="130000"/>
              </a:lnSpc>
              <a:buNone/>
            </a:pPr>
            <a:endParaRPr lang="en-US" sz="750" dirty="0"/>
          </a:p>
          <a:p>
            <a:pPr marL="0" indent="0">
              <a:lnSpc>
                <a:spcPct val="130000"/>
              </a:lnSpc>
              <a:buNone/>
            </a:pPr>
            <a:r>
              <a:rPr lang="en-US" sz="750" dirty="0">
                <a:solidFill>
                  <a:srgbClr val="DEE2E6"/>
                </a:solidFill>
                <a:latin typeface="Calibri" pitchFamily="34" charset="0"/>
                <a:ea typeface="Calibri" pitchFamily="34" charset="-122"/>
                <a:cs typeface="Calibri" pitchFamily="34" charset="-120"/>
              </a:rPr>
              <a:t>Statista (2025) Global FinTech Market Size Forecast.</a:t>
            </a:r>
            <a:endParaRPr lang="en-US" sz="750" dirty="0"/>
          </a:p>
          <a:p>
            <a:pPr marL="0" indent="0">
              <a:lnSpc>
                <a:spcPct val="130000"/>
              </a:lnSpc>
              <a:buNone/>
            </a:pPr>
            <a:endParaRPr lang="en-US" sz="750" dirty="0"/>
          </a:p>
          <a:p>
            <a:pPr marL="0" indent="0">
              <a:lnSpc>
                <a:spcPct val="130000"/>
              </a:lnSpc>
              <a:buNone/>
            </a:pPr>
            <a:r>
              <a:rPr lang="en-US" sz="750" dirty="0">
                <a:solidFill>
                  <a:srgbClr val="DEE2E6"/>
                </a:solidFill>
                <a:latin typeface="Calibri" pitchFamily="34" charset="0"/>
                <a:ea typeface="Calibri" pitchFamily="34" charset="-122"/>
                <a:cs typeface="Calibri" pitchFamily="34" charset="-120"/>
              </a:rPr>
              <a:t>Microsoft (2025) Corporate Sustainability Report.</a:t>
            </a:r>
            <a:endParaRPr lang="en-US" sz="750" dirty="0"/>
          </a:p>
        </p:txBody>
      </p:sp>
      <p:sp>
        <p:nvSpPr>
          <p:cNvPr id="67" name="Shape 54"/>
          <p:cNvSpPr/>
          <p:nvPr/>
        </p:nvSpPr>
        <p:spPr>
          <a:xfrm>
            <a:off x="0" y="8759952"/>
            <a:ext cx="6858000" cy="36576"/>
          </a:xfrm>
          <a:prstGeom prst="rect">
            <a:avLst/>
          </a:prstGeom>
          <a:solidFill>
            <a:srgbClr val="FF6B6B"/>
          </a:solidFill>
          <a:ln/>
        </p:spPr>
        <p:txBody>
          <a:bodyPr/>
          <a:lstStyle/>
          <a:p>
            <a:endParaRPr lang="en-US"/>
          </a:p>
        </p:txBody>
      </p:sp>
      <p:sp>
        <p:nvSpPr>
          <p:cNvPr id="68" name="Shape 55"/>
          <p:cNvSpPr/>
          <p:nvPr/>
        </p:nvSpPr>
        <p:spPr>
          <a:xfrm>
            <a:off x="0" y="8796528"/>
            <a:ext cx="6858000" cy="347472"/>
          </a:xfrm>
          <a:prstGeom prst="rect">
            <a:avLst/>
          </a:prstGeom>
          <a:solidFill>
            <a:srgbClr val="0A1420"/>
          </a:solidFill>
          <a:ln/>
        </p:spPr>
        <p:txBody>
          <a:bodyPr/>
          <a:lstStyle/>
          <a:p>
            <a:endParaRPr lang="en-US"/>
          </a:p>
        </p:txBody>
      </p:sp>
      <p:sp>
        <p:nvSpPr>
          <p:cNvPr id="69" name="Text 56"/>
          <p:cNvSpPr/>
          <p:nvPr/>
        </p:nvSpPr>
        <p:spPr>
          <a:xfrm>
            <a:off x="274320" y="8796528"/>
            <a:ext cx="3200400" cy="347472"/>
          </a:xfrm>
          <a:prstGeom prst="rect">
            <a:avLst/>
          </a:prstGeom>
          <a:noFill/>
          <a:ln/>
        </p:spPr>
        <p:txBody>
          <a:bodyPr wrap="square" rtlCol="0" anchor="ctr"/>
          <a:lstStyle/>
          <a:p>
            <a:pPr marL="0" indent="0">
              <a:buNone/>
            </a:pPr>
            <a:r>
              <a:rPr lang="en-US" sz="1000" b="1" kern="0" spc="200" dirty="0">
                <a:solidFill>
                  <a:srgbClr val="FF6B6B"/>
                </a:solidFill>
                <a:latin typeface="Trebuchet MS" pitchFamily="34" charset="0"/>
                <a:ea typeface="Trebuchet MS" pitchFamily="34" charset="-122"/>
                <a:cs typeface="Trebuchet MS" pitchFamily="34" charset="-120"/>
              </a:rPr>
              <a:t>MICROSOFT FINANCEAI</a:t>
            </a:r>
            <a:endParaRPr lang="en-US" sz="1000" dirty="0"/>
          </a:p>
        </p:txBody>
      </p:sp>
      <p:sp>
        <p:nvSpPr>
          <p:cNvPr id="70" name="Text 57"/>
          <p:cNvSpPr/>
          <p:nvPr/>
        </p:nvSpPr>
        <p:spPr>
          <a:xfrm>
            <a:off x="3200400" y="8796528"/>
            <a:ext cx="3383280" cy="347472"/>
          </a:xfrm>
          <a:prstGeom prst="rect">
            <a:avLst/>
          </a:prstGeom>
          <a:noFill/>
          <a:ln/>
        </p:spPr>
        <p:txBody>
          <a:bodyPr wrap="square" rtlCol="0" anchor="ctr"/>
          <a:lstStyle/>
          <a:p>
            <a:pPr marL="0" indent="0" algn="r">
              <a:buNone/>
            </a:pPr>
            <a:r>
              <a:rPr lang="en-US" sz="700" dirty="0">
                <a:solidFill>
                  <a:srgbClr val="6B7280"/>
                </a:solidFill>
                <a:latin typeface="Calibri" pitchFamily="34" charset="0"/>
                <a:ea typeface="Calibri" pitchFamily="34" charset="-122"/>
                <a:cs typeface="Calibri" pitchFamily="34" charset="-120"/>
              </a:rPr>
              <a:t>Marketing Management (LCMB7024) | UWTSD</a:t>
            </a:r>
            <a:endParaRPr lang="en-US" sz="7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292</Words>
  <Application>Microsoft Office PowerPoint</Application>
  <PresentationFormat>On-screen Show (4:3)</PresentationFormat>
  <Paragraphs>32</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Trebuchet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
  <cp:revision>1</cp:revision>
  <dcterms:created xsi:type="dcterms:W3CDTF">2026-04-04T14:48:48Z</dcterms:created>
  <dcterms:modified xsi:type="dcterms:W3CDTF">2026-04-04T15:33:45Z</dcterms:modified>
</cp:coreProperties>
</file>