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14"/>
  </p:notesMasterIdLst>
  <p:handoutMasterIdLst>
    <p:handoutMasterId r:id="rId15"/>
  </p:handoutMasterIdLst>
  <p:sldIdLst>
    <p:sldId id="335" r:id="rId7"/>
    <p:sldId id="359" r:id="rId8"/>
    <p:sldId id="361" r:id="rId9"/>
    <p:sldId id="362" r:id="rId10"/>
    <p:sldId id="364" r:id="rId11"/>
    <p:sldId id="368" r:id="rId12"/>
    <p:sldId id="3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91" d="100"/>
          <a:sy n="91" d="100"/>
        </p:scale>
        <p:origin x="795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4130972C-2257-4276-8569-036BE6831BB2}"/>
    <pc:docChg chg="custSel addSld delSld modSld">
      <pc:chgData name="Nichola Welton" userId="33867cc6-3c98-481e-a066-a55221f849bb" providerId="ADAL" clId="{4130972C-2257-4276-8569-036BE6831BB2}" dt="2025-03-11T13:06:09.894" v="245" actId="20577"/>
      <pc:docMkLst>
        <pc:docMk/>
      </pc:docMkLst>
      <pc:sldChg chg="modSp mod">
        <pc:chgData name="Nichola Welton" userId="33867cc6-3c98-481e-a066-a55221f849bb" providerId="ADAL" clId="{4130972C-2257-4276-8569-036BE6831BB2}" dt="2025-03-11T13:00:42.413" v="5" actId="20577"/>
        <pc:sldMkLst>
          <pc:docMk/>
          <pc:sldMk cId="1443272739" sldId="335"/>
        </pc:sldMkLst>
        <pc:spChg chg="mod">
          <ac:chgData name="Nichola Welton" userId="33867cc6-3c98-481e-a066-a55221f849bb" providerId="ADAL" clId="{4130972C-2257-4276-8569-036BE6831BB2}" dt="2025-03-11T13:00:42.413" v="5" actId="20577"/>
          <ac:spMkLst>
            <pc:docMk/>
            <pc:sldMk cId="1443272739" sldId="335"/>
            <ac:spMk id="3" creationId="{00000000-0000-0000-0000-000000000000}"/>
          </ac:spMkLst>
        </pc:spChg>
      </pc:sldChg>
      <pc:sldChg chg="del">
        <pc:chgData name="Nichola Welton" userId="33867cc6-3c98-481e-a066-a55221f849bb" providerId="ADAL" clId="{4130972C-2257-4276-8569-036BE6831BB2}" dt="2025-03-11T13:00:45.919" v="6" actId="47"/>
        <pc:sldMkLst>
          <pc:docMk/>
          <pc:sldMk cId="3086981168" sldId="358"/>
        </pc:sldMkLst>
      </pc:sldChg>
      <pc:sldChg chg="modSp mod">
        <pc:chgData name="Nichola Welton" userId="33867cc6-3c98-481e-a066-a55221f849bb" providerId="ADAL" clId="{4130972C-2257-4276-8569-036BE6831BB2}" dt="2025-03-11T13:06:00.023" v="242" actId="20577"/>
        <pc:sldMkLst>
          <pc:docMk/>
          <pc:sldMk cId="3060829034" sldId="359"/>
        </pc:sldMkLst>
        <pc:spChg chg="mod">
          <ac:chgData name="Nichola Welton" userId="33867cc6-3c98-481e-a066-a55221f849bb" providerId="ADAL" clId="{4130972C-2257-4276-8569-036BE6831BB2}" dt="2025-03-11T13:06:00.023" v="242" actId="20577"/>
          <ac:spMkLst>
            <pc:docMk/>
            <pc:sldMk cId="3060829034" sldId="359"/>
            <ac:spMk id="3" creationId="{9AFF41AF-3A26-587B-C742-B1262DB43543}"/>
          </ac:spMkLst>
        </pc:spChg>
      </pc:sldChg>
      <pc:sldChg chg="del">
        <pc:chgData name="Nichola Welton" userId="33867cc6-3c98-481e-a066-a55221f849bb" providerId="ADAL" clId="{4130972C-2257-4276-8569-036BE6831BB2}" dt="2025-03-11T13:00:54.025" v="7" actId="47"/>
        <pc:sldMkLst>
          <pc:docMk/>
          <pc:sldMk cId="4158874081" sldId="360"/>
        </pc:sldMkLst>
      </pc:sldChg>
      <pc:sldChg chg="del">
        <pc:chgData name="Nichola Welton" userId="33867cc6-3c98-481e-a066-a55221f849bb" providerId="ADAL" clId="{4130972C-2257-4276-8569-036BE6831BB2}" dt="2025-03-11T13:01:03.573" v="8" actId="47"/>
        <pc:sldMkLst>
          <pc:docMk/>
          <pc:sldMk cId="284476495" sldId="363"/>
        </pc:sldMkLst>
      </pc:sldChg>
      <pc:sldChg chg="del">
        <pc:chgData name="Nichola Welton" userId="33867cc6-3c98-481e-a066-a55221f849bb" providerId="ADAL" clId="{4130972C-2257-4276-8569-036BE6831BB2}" dt="2025-03-11T13:01:15.478" v="9" actId="47"/>
        <pc:sldMkLst>
          <pc:docMk/>
          <pc:sldMk cId="1638776038" sldId="365"/>
        </pc:sldMkLst>
      </pc:sldChg>
      <pc:sldChg chg="modSp del mod">
        <pc:chgData name="Nichola Welton" userId="33867cc6-3c98-481e-a066-a55221f849bb" providerId="ADAL" clId="{4130972C-2257-4276-8569-036BE6831BB2}" dt="2025-03-11T13:03:52.422" v="201" actId="47"/>
        <pc:sldMkLst>
          <pc:docMk/>
          <pc:sldMk cId="3354082115" sldId="366"/>
        </pc:sldMkLst>
        <pc:spChg chg="mod">
          <ac:chgData name="Nichola Welton" userId="33867cc6-3c98-481e-a066-a55221f849bb" providerId="ADAL" clId="{4130972C-2257-4276-8569-036BE6831BB2}" dt="2025-03-11T13:02:26.913" v="45" actId="6549"/>
          <ac:spMkLst>
            <pc:docMk/>
            <pc:sldMk cId="3354082115" sldId="366"/>
            <ac:spMk id="4" creationId="{2CC8B28B-0067-5A6F-16CE-FFC11ABF5C65}"/>
          </ac:spMkLst>
        </pc:spChg>
      </pc:sldChg>
      <pc:sldChg chg="modSp new mod">
        <pc:chgData name="Nichola Welton" userId="33867cc6-3c98-481e-a066-a55221f849bb" providerId="ADAL" clId="{4130972C-2257-4276-8569-036BE6831BB2}" dt="2025-03-11T13:06:09.894" v="245" actId="20577"/>
        <pc:sldMkLst>
          <pc:docMk/>
          <pc:sldMk cId="2794856250" sldId="368"/>
        </pc:sldMkLst>
        <pc:spChg chg="mod">
          <ac:chgData name="Nichola Welton" userId="33867cc6-3c98-481e-a066-a55221f849bb" providerId="ADAL" clId="{4130972C-2257-4276-8569-036BE6831BB2}" dt="2025-03-11T13:05:45.741" v="236" actId="20577"/>
          <ac:spMkLst>
            <pc:docMk/>
            <pc:sldMk cId="2794856250" sldId="368"/>
            <ac:spMk id="2" creationId="{3DF40899-8E33-6704-CE9E-40FB8856AD1B}"/>
          </ac:spMkLst>
        </pc:spChg>
        <pc:spChg chg="mod">
          <ac:chgData name="Nichola Welton" userId="33867cc6-3c98-481e-a066-a55221f849bb" providerId="ADAL" clId="{4130972C-2257-4276-8569-036BE6831BB2}" dt="2025-03-11T13:05:20.981" v="230" actId="20577"/>
          <ac:spMkLst>
            <pc:docMk/>
            <pc:sldMk cId="2794856250" sldId="368"/>
            <ac:spMk id="3" creationId="{E6B66134-A427-C3C0-98FC-32CFF0282C87}"/>
          </ac:spMkLst>
        </pc:spChg>
        <pc:spChg chg="mod">
          <ac:chgData name="Nichola Welton" userId="33867cc6-3c98-481e-a066-a55221f849bb" providerId="ADAL" clId="{4130972C-2257-4276-8569-036BE6831BB2}" dt="2025-03-11T13:06:09.894" v="245" actId="20577"/>
          <ac:spMkLst>
            <pc:docMk/>
            <pc:sldMk cId="2794856250" sldId="368"/>
            <ac:spMk id="4" creationId="{1DFDDF26-366C-79C5-EE05-DAB477BB3FA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Adolygiad Llenyddiaeth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Setiau Dysgu Gweithredol </a:t>
            </a:r>
          </a:p>
          <a:p>
            <a:r>
              <a:rPr lang="en-GB" dirty="0"/>
              <a:t>Action Learning Set_2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CD914-A88C-ADF2-B7D3-A972DDEB3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F41AF-3A26-587B-C742-B1262DB435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Setiau Dysgu Gweithredol </a:t>
            </a:r>
            <a:r>
              <a:rPr lang="en-GB" b="1" dirty="0"/>
              <a:t>(SDG</a:t>
            </a:r>
            <a:r>
              <a:rPr lang="en-GB" b="1" i="0" dirty="0">
                <a:effectLst/>
              </a:rPr>
              <a:t>)</a:t>
            </a:r>
            <a:r>
              <a:rPr lang="en-GB" b="0" i="0" dirty="0">
                <a:effectLst/>
              </a:rPr>
              <a:t> </a:t>
            </a:r>
          </a:p>
          <a:p>
            <a:pPr lvl="1"/>
            <a:r>
              <a:rPr lang="cy-GB" dirty="0"/>
              <a:t>grwpiau strwythuredig sy'n dod at ei gilydd i fynd i'r afael â heriau bywyd go iawn mewn amgylchedd cydweithredol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0F8D61-C3FA-CBB8-7081-717B503B7B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Action Learning Sets (ALS)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 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are structured groups that come together to address real-life challenges in a collaborative environment.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829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0D117-E726-5E25-FC0A-5B214D261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ACC78-5B92-15A0-CA96-BA47F2D7A1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Diben</a:t>
            </a:r>
            <a:r>
              <a:rPr lang="cy-GB" b="0" i="0" dirty="0">
                <a:effectLst/>
              </a:rPr>
              <a:t>:</a:t>
            </a:r>
          </a:p>
          <a:p>
            <a:pPr marL="457200" lvl="1" indent="0">
              <a:buNone/>
            </a:pPr>
            <a:r>
              <a:rPr lang="cy-GB" dirty="0"/>
              <a:t>Y prif nod yw datrys problemau penodol a datblygu atebion y gellir eu gweithredu. Mae cyfranogwyr yn gadael gyda set glir o gamau gweithredu i'w gweithredu.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8C947-DCCE-FE5F-4BA4-C9F1E4635F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Purpose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457200" lvl="1" indent="0" algn="l">
              <a:buNone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The main goal is to solve specific problems and develop actionable solutions. Participants leave with a clear set of actions to implement.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593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12783-86A0-BDC7-C626-DA7C84903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EFE8F-5CEE-BCC3-E0BA-0FA90847C4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effectLst/>
              </a:rPr>
              <a:t>Proses</a:t>
            </a:r>
            <a:r>
              <a:rPr lang="en-GB" b="0" i="0" dirty="0">
                <a:effectLst/>
              </a:rPr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Cynhelir cyfarfodydd yn rheolaidd dros gyfnod penodol (e.e. 6 wythnos i 18 mis).</a:t>
            </a:r>
            <a:endParaRPr lang="cy-GB" b="0" i="0" dirty="0">
              <a:effectLst/>
            </a:endParaRP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Mae pob sesiwn fel arfer yn dechrau gydag aelodau yn rhannu diweddariadau ar eu cynnydd ers y cyfarfod diwethaf.</a:t>
            </a:r>
            <a:endParaRPr lang="cy-GB" b="0" i="0" dirty="0">
              <a:effectLst/>
            </a:endParaRP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Mae un aelod yn cyflwyno her y mae’n ei hwynebu, ac mae'r grŵp yn cymryd rhan mewn proses holi strwythuredig i'w helpu nhw i archwilio atebion heb roi cyngor uniongyrchol.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ED9875-885F-8B8C-EDB6-1740933CBD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Process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Meetings are held regularly over a set period (e.g., 6 weeks to 18 months).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Each session usually starts with members sharing updates on their progress since the last meeting.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One member presents a challenge they are facing, and the group engages in a structured questioning process to help them explore solutions without giving direct advice.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85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B1ECF-9128-1BE4-8DD3-52349A998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D2D69-2F2E-757A-8147-A4FDA79520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Dysgu ac Atebolrwydd</a:t>
            </a:r>
            <a:r>
              <a:rPr lang="en-GB" b="0" i="0" dirty="0">
                <a:effectLst/>
              </a:rPr>
              <a:t>:</a:t>
            </a:r>
          </a:p>
          <a:p>
            <a:pPr marL="457200" lvl="1" indent="0">
              <a:buNone/>
            </a:pPr>
            <a:r>
              <a:rPr lang="cy-GB" dirty="0"/>
              <a:t>Mae aelodau'n ymrwymo i gymryd camau penodol ar sail y canfyddiadau a gafwyd yn ystod y sesiynau ac yn adrodd yn ôl ar eu cynnydd mewn cyfarfodydd dilynol</a:t>
            </a:r>
            <a:r>
              <a:rPr lang="en-GB" b="0" i="0" dirty="0"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3BCF8-8A6E-9EDD-AD26-C51D2FBD02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Learning and Accountability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457200" lvl="1" indent="0" algn="l">
              <a:buNone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Members commit to taking specific actions based on insights gained during the sessions and report back on their progress in subsequent meetings.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574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0899-8E33-6704-CE9E-40FB8856A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SDG / ALS_2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66134-A427-C3C0-98FC-32CFF0282C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Beth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yw'r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cwestiynau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chi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ar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hyn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o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bryd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?</a:t>
            </a:r>
            <a:br>
              <a:rPr lang="en-GB" dirty="0"/>
            </a:b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Positif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?</a:t>
            </a:r>
          </a:p>
          <a:p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Unrhyw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heriau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?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Problemau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i'w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hystyried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?</a:t>
            </a:r>
          </a:p>
          <a:p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Camau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gweithredu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nesaf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FDDF26-366C-79C5-EE05-DAB477BB3F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are the issues at present for you? </a:t>
            </a:r>
          </a:p>
          <a:p>
            <a:r>
              <a:rPr lang="en-GB" dirty="0">
                <a:solidFill>
                  <a:schemeClr val="accent1"/>
                </a:solidFill>
              </a:rPr>
              <a:t>Positive ? </a:t>
            </a:r>
          </a:p>
          <a:p>
            <a:r>
              <a:rPr lang="en-GB" dirty="0">
                <a:solidFill>
                  <a:schemeClr val="accent1"/>
                </a:solidFill>
              </a:rPr>
              <a:t>Any challenges? </a:t>
            </a:r>
            <a:r>
              <a:rPr lang="en-GB">
                <a:solidFill>
                  <a:schemeClr val="accent1"/>
                </a:solidFill>
              </a:rPr>
              <a:t>Problems to </a:t>
            </a:r>
            <a:r>
              <a:rPr lang="en-GB" dirty="0">
                <a:solidFill>
                  <a:schemeClr val="accent1"/>
                </a:solidFill>
              </a:rPr>
              <a:t>consider? </a:t>
            </a:r>
          </a:p>
          <a:p>
            <a:r>
              <a:rPr lang="en-GB" dirty="0">
                <a:solidFill>
                  <a:schemeClr val="accent1"/>
                </a:solidFill>
              </a:rPr>
              <a:t>Next steps Actions? </a:t>
            </a:r>
          </a:p>
        </p:txBody>
      </p:sp>
    </p:spTree>
    <p:extLst>
      <p:ext uri="{BB962C8B-B14F-4D97-AF65-F5344CB8AC3E}">
        <p14:creationId xmlns:p14="http://schemas.microsoft.com/office/powerpoint/2010/main" val="2794856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A9C6C-785B-0A35-52FA-1E5FB373C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Cyfeiriadau</a:t>
            </a:r>
            <a:r>
              <a:rPr lang="en-GB" dirty="0">
                <a:solidFill>
                  <a:schemeClr val="accent1"/>
                </a:solidFill>
              </a:rPr>
              <a:t>           References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5DA139-1048-C184-51DB-656F0B598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568" y="2132855"/>
            <a:ext cx="7831782" cy="350263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Brockbank, A., &amp; McGill, I. (2007). </a:t>
            </a:r>
            <a:r>
              <a:rPr lang="en-GB" i="1" dirty="0"/>
              <a:t>Facilitating reflective learning in higher education</a:t>
            </a:r>
            <a:r>
              <a:rPr lang="en-GB" dirty="0"/>
              <a:t> (2nd ed.). Open University Press.</a:t>
            </a:r>
          </a:p>
          <a:p>
            <a:r>
              <a:rPr lang="en-GB" dirty="0"/>
              <a:t>Wood, L. (2020). </a:t>
            </a:r>
            <a:r>
              <a:rPr lang="en-GB" i="1" dirty="0"/>
              <a:t>Participatory action learning and action research : theory, practice and process</a:t>
            </a:r>
            <a:r>
              <a:rPr lang="en-GB" dirty="0"/>
              <a:t> (1st ed.). Routledge.</a:t>
            </a:r>
          </a:p>
          <a:p>
            <a:r>
              <a:rPr lang="en-GB" dirty="0"/>
              <a:t>Yates, C. (2023). Twenty-five years: a self-managed action learning set. </a:t>
            </a:r>
            <a:r>
              <a:rPr lang="en-GB" i="1" dirty="0"/>
              <a:t>Action Learning</a:t>
            </a:r>
            <a:r>
              <a:rPr lang="en-GB" dirty="0"/>
              <a:t>, </a:t>
            </a:r>
            <a:r>
              <a:rPr lang="en-GB" i="1" dirty="0"/>
              <a:t>20</a:t>
            </a:r>
            <a:r>
              <a:rPr lang="en-GB" dirty="0"/>
              <a:t>(1), 60–66. </a:t>
            </a:r>
            <a:r>
              <a:rPr lang="en-GB" dirty="0">
                <a:hlinkClick r:id="rId2"/>
              </a:rPr>
              <a:t>https://doi.org/10.1080/14767333.2023.2171007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762978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2601</TotalTime>
  <Words>447</Words>
  <Application>Microsoft Office PowerPoint</Application>
  <PresentationFormat>On-screen Show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Roboto</vt:lpstr>
      <vt:lpstr>Title Slide 2</vt:lpstr>
      <vt:lpstr>Title Slide 4</vt:lpstr>
      <vt:lpstr>Accessible 2</vt:lpstr>
      <vt:lpstr>Adolygiad Llenyddiaeth Literature Review  </vt:lpstr>
      <vt:lpstr>PowerPoint Presentation</vt:lpstr>
      <vt:lpstr>PowerPoint Presentation</vt:lpstr>
      <vt:lpstr>PowerPoint Presentation</vt:lpstr>
      <vt:lpstr>PowerPoint Presentation</vt:lpstr>
      <vt:lpstr>SDG / ALS_2</vt:lpstr>
      <vt:lpstr>Cyfeiriadau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79</cp:revision>
  <dcterms:created xsi:type="dcterms:W3CDTF">2015-04-14T15:21:28Z</dcterms:created>
  <dcterms:modified xsi:type="dcterms:W3CDTF">2025-03-11T13:06:10Z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