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</p:sldIdLst>
  <p:sldSz cy="5143500" cx="9144000"/>
  <p:notesSz cx="6858000" cy="9144000"/>
  <p:embeddedFontLst>
    <p:embeddedFont>
      <p:font typeface="Roboto"/>
      <p:regular r:id="rId9"/>
      <p:bold r:id="rId10"/>
      <p:italic r:id="rId11"/>
      <p:boldItalic r:id="rId12"/>
    </p:embeddedFont>
    <p:embeddedFont>
      <p:font typeface="Average"/>
      <p:regular r:id="rId13"/>
    </p:embeddedFont>
    <p:embeddedFont>
      <p:font typeface="Oswald"/>
      <p:regular r:id="rId14"/>
      <p:bold r:id="rId15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font" Target="fonts/Roboto-italic.fntdata"/><Relationship Id="rId10" Type="http://schemas.openxmlformats.org/officeDocument/2006/relationships/font" Target="fonts/Roboto-bold.fntdata"/><Relationship Id="rId13" Type="http://schemas.openxmlformats.org/officeDocument/2006/relationships/font" Target="fonts/Average-regular.fntdata"/><Relationship Id="rId12" Type="http://schemas.openxmlformats.org/officeDocument/2006/relationships/font" Target="fonts/Roboto-boldItalic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font" Target="fonts/Roboto-regular.fntdata"/><Relationship Id="rId15" Type="http://schemas.openxmlformats.org/officeDocument/2006/relationships/font" Target="fonts/Oswald-bold.fntdata"/><Relationship Id="rId14" Type="http://schemas.openxmlformats.org/officeDocument/2006/relationships/font" Target="fonts/Oswald-regular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10847c90da2_2_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Google Shape;63;g10847c90da2_2_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10847c90da2_1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10847c90da2_1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4350279" y="2855377"/>
            <a:ext cx="443589" cy="105632"/>
            <a:chOff x="4137525" y="2915950"/>
            <a:chExt cx="869100" cy="207000"/>
          </a:xfrm>
        </p:grpSpPr>
        <p:sp>
          <p:nvSpPr>
            <p:cNvPr id="11" name="Google Shape;11;p2"/>
            <p:cNvSpPr/>
            <p:nvPr/>
          </p:nvSpPr>
          <p:spPr>
            <a:xfrm>
              <a:off x="446857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47996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41375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4" name="Google Shape;14;p2"/>
          <p:cNvSpPr txBox="1"/>
          <p:nvPr>
            <p:ph type="ctrTitle"/>
          </p:nvPr>
        </p:nvSpPr>
        <p:spPr>
          <a:xfrm>
            <a:off x="671258" y="990800"/>
            <a:ext cx="7801500" cy="1730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5" name="Google Shape;15;p2"/>
          <p:cNvSpPr txBox="1"/>
          <p:nvPr>
            <p:ph idx="1" type="subTitle"/>
          </p:nvPr>
        </p:nvSpPr>
        <p:spPr>
          <a:xfrm>
            <a:off x="671250" y="3174876"/>
            <a:ext cx="78015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/>
          <p:nvPr>
            <p:ph type="title"/>
          </p:nvPr>
        </p:nvSpPr>
        <p:spPr>
          <a:xfrm>
            <a:off x="671250" y="2141250"/>
            <a:ext cx="7852200" cy="861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9" name="Google Shape;19;p3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7" name="Google Shape;27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8" name="Google Shape;28;p5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1" name="Google Shape;31;p6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4" name="Google Shape;34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7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lt2"/>
        </a:solidFill>
      </p:bgPr>
    </p:bg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/>
          <p:nvPr>
            <p:ph type="title"/>
          </p:nvPr>
        </p:nvSpPr>
        <p:spPr>
          <a:xfrm>
            <a:off x="490250" y="526350"/>
            <a:ext cx="62271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8" name="Google Shape;38;p8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0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1" name="Google Shape;41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2" name="Google Shape;42;p9"/>
          <p:cNvSpPr txBox="1"/>
          <p:nvPr>
            <p:ph type="title"/>
          </p:nvPr>
        </p:nvSpPr>
        <p:spPr>
          <a:xfrm>
            <a:off x="265500" y="1081400"/>
            <a:ext cx="4045200" cy="1710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3" name="Google Shape;43;p9"/>
          <p:cNvSpPr txBox="1"/>
          <p:nvPr>
            <p:ph idx="1" type="subTitle"/>
          </p:nvPr>
        </p:nvSpPr>
        <p:spPr>
          <a:xfrm>
            <a:off x="265500" y="28452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4" name="Google Shape;44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5" name="Google Shape;45;p9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swald"/>
              <a:buNone/>
              <a:defRPr sz="21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</a:lstStyle>
          <a:p/>
        </p:txBody>
      </p:sp>
      <p:sp>
        <p:nvSpPr>
          <p:cNvPr id="48" name="Google Shape;48;p10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1"/>
          <p:cNvSpPr txBox="1"/>
          <p:nvPr>
            <p:ph hasCustomPrompt="1" type="title"/>
          </p:nvPr>
        </p:nvSpPr>
        <p:spPr>
          <a:xfrm>
            <a:off x="311700" y="1255275"/>
            <a:ext cx="8520600" cy="1890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/>
          <p:nvPr>
            <p:ph idx="1" type="body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2" name="Google Shape;52;p11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late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Average"/>
              <a:buChar char="●"/>
              <a:defRPr sz="18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●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●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lvl="1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lvl="2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lvl="3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lvl="4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lvl="5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lvl="6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lvl="7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lvl="8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 txBox="1"/>
          <p:nvPr>
            <p:ph type="ctrTitle"/>
          </p:nvPr>
        </p:nvSpPr>
        <p:spPr>
          <a:xfrm>
            <a:off x="641683" y="990800"/>
            <a:ext cx="7801500" cy="1730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-292100" lvl="0" marL="292100" marR="1905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200" u="sng">
              <a:solidFill>
                <a:srgbClr val="000A0F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John Muir Project</a:t>
            </a:r>
            <a:endParaRPr/>
          </a:p>
        </p:txBody>
      </p:sp>
      <p:sp>
        <p:nvSpPr>
          <p:cNvPr id="60" name="Google Shape;60;p13"/>
          <p:cNvSpPr txBox="1"/>
          <p:nvPr>
            <p:ph idx="1" type="subTitle"/>
          </p:nvPr>
        </p:nvSpPr>
        <p:spPr>
          <a:xfrm>
            <a:off x="671250" y="3174876"/>
            <a:ext cx="78015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Josh Knight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4"/>
          <p:cNvSpPr txBox="1"/>
          <p:nvPr>
            <p:ph type="title"/>
          </p:nvPr>
        </p:nvSpPr>
        <p:spPr>
          <a:xfrm>
            <a:off x="645900" y="927125"/>
            <a:ext cx="7852200" cy="2176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Adobe Sparks </a:t>
            </a:r>
            <a:r>
              <a:rPr lang="en"/>
              <a:t>Presentation</a:t>
            </a:r>
            <a:r>
              <a:rPr lang="en"/>
              <a:t>: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u="sng">
                <a:solidFill>
                  <a:srgbClr val="4A86E8"/>
                </a:solidFill>
              </a:rPr>
              <a:t>https://express.adobe.com/page/Ep88AO30hvEVT/</a:t>
            </a:r>
            <a:endParaRPr sz="2800" u="sng">
              <a:solidFill>
                <a:srgbClr val="4A86E8"/>
              </a:solidFill>
            </a:endParaRPr>
          </a:p>
        </p:txBody>
      </p:sp>
      <p:sp>
        <p:nvSpPr>
          <p:cNvPr id="66" name="Google Shape;66;p14"/>
          <p:cNvSpPr txBox="1"/>
          <p:nvPr/>
        </p:nvSpPr>
        <p:spPr>
          <a:xfrm>
            <a:off x="2164750" y="3292975"/>
            <a:ext cx="4725900" cy="923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dk1"/>
                </a:solidFill>
                <a:latin typeface="Average"/>
                <a:ea typeface="Average"/>
                <a:cs typeface="Average"/>
                <a:sym typeface="Average"/>
              </a:rPr>
              <a:t>I have </a:t>
            </a:r>
            <a:r>
              <a:rPr lang="en" sz="1600">
                <a:solidFill>
                  <a:schemeClr val="dk1"/>
                </a:solidFill>
                <a:latin typeface="Average"/>
                <a:ea typeface="Average"/>
                <a:cs typeface="Average"/>
                <a:sym typeface="Average"/>
              </a:rPr>
              <a:t>presented</a:t>
            </a:r>
            <a:r>
              <a:rPr lang="en" sz="1600">
                <a:solidFill>
                  <a:schemeClr val="dk1"/>
                </a:solidFill>
                <a:latin typeface="Average"/>
                <a:ea typeface="Average"/>
                <a:cs typeface="Average"/>
                <a:sym typeface="Average"/>
              </a:rPr>
              <a:t> my </a:t>
            </a:r>
            <a:r>
              <a:rPr lang="en" sz="1600">
                <a:solidFill>
                  <a:schemeClr val="dk1"/>
                </a:solidFill>
                <a:latin typeface="Average"/>
                <a:ea typeface="Average"/>
                <a:cs typeface="Average"/>
                <a:sym typeface="Average"/>
              </a:rPr>
              <a:t>assessment</a:t>
            </a:r>
            <a:r>
              <a:rPr lang="en" sz="1600">
                <a:solidFill>
                  <a:schemeClr val="dk1"/>
                </a:solidFill>
                <a:latin typeface="Average"/>
                <a:ea typeface="Average"/>
                <a:cs typeface="Average"/>
                <a:sym typeface="Average"/>
              </a:rPr>
              <a:t> as an Adobe Sparks </a:t>
            </a:r>
            <a:r>
              <a:rPr lang="en" sz="1600">
                <a:solidFill>
                  <a:schemeClr val="dk1"/>
                </a:solidFill>
                <a:latin typeface="Average"/>
                <a:ea typeface="Average"/>
                <a:cs typeface="Average"/>
                <a:sym typeface="Average"/>
              </a:rPr>
              <a:t>Presentation</a:t>
            </a:r>
            <a:r>
              <a:rPr lang="en" sz="1600">
                <a:solidFill>
                  <a:schemeClr val="dk1"/>
                </a:solidFill>
                <a:latin typeface="Average"/>
                <a:ea typeface="Average"/>
                <a:cs typeface="Average"/>
                <a:sym typeface="Average"/>
              </a:rPr>
              <a:t>. Follow the link above to see my full work for the John Muir Award Media Project.</a:t>
            </a:r>
            <a:endParaRPr sz="1600">
              <a:solidFill>
                <a:schemeClr val="dk1"/>
              </a:solidFill>
              <a:latin typeface="Average"/>
              <a:ea typeface="Average"/>
              <a:cs typeface="Average"/>
              <a:sym typeface="Average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5"/>
          <p:cNvSpPr txBox="1"/>
          <p:nvPr>
            <p:ph idx="4294967295" type="subTitle"/>
          </p:nvPr>
        </p:nvSpPr>
        <p:spPr>
          <a:xfrm>
            <a:off x="671250" y="306301"/>
            <a:ext cx="78015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2800" u="sng">
                <a:solidFill>
                  <a:schemeClr val="dk1"/>
                </a:solidFill>
              </a:rPr>
              <a:t>Bibliography</a:t>
            </a:r>
            <a:endParaRPr sz="2800" u="sng">
              <a:solidFill>
                <a:schemeClr val="dk1"/>
              </a:solidFill>
            </a:endParaRPr>
          </a:p>
        </p:txBody>
      </p:sp>
      <p:sp>
        <p:nvSpPr>
          <p:cNvPr id="72" name="Google Shape;72;p15"/>
          <p:cNvSpPr txBox="1"/>
          <p:nvPr/>
        </p:nvSpPr>
        <p:spPr>
          <a:xfrm>
            <a:off x="384450" y="1199513"/>
            <a:ext cx="5636700" cy="1046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>
                <a:solidFill>
                  <a:schemeClr val="dk1"/>
                </a:solidFill>
              </a:rPr>
              <a:t>Britannica, The Editors of Encyclopaedia. "Tenby". Encyclopedia Britannica, 10 Sep. 2013, https://www.britannica.com/place/Tenby. Accessed 15 December 2021.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73" name="Google Shape;73;p15"/>
          <p:cNvSpPr txBox="1"/>
          <p:nvPr/>
        </p:nvSpPr>
        <p:spPr>
          <a:xfrm>
            <a:off x="384450" y="2466488"/>
            <a:ext cx="4069200" cy="147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>
                <a:solidFill>
                  <a:schemeClr val="dk1"/>
                </a:solidFill>
              </a:rPr>
              <a:t>Coastal Cottages of Pembrokeshire - Cottage Holidays in Wales. (). </a:t>
            </a:r>
            <a:r>
              <a:rPr i="1" lang="en">
                <a:solidFill>
                  <a:schemeClr val="dk1"/>
                </a:solidFill>
              </a:rPr>
              <a:t>Tenby's Beaches.</a:t>
            </a:r>
            <a:r>
              <a:rPr lang="en">
                <a:solidFill>
                  <a:schemeClr val="dk1"/>
                </a:solidFill>
              </a:rPr>
              <a:t> Available: https://www.coastalcottages.co.uk/inspiration/explore/tenbys-beaches/. Last accessed 15th December 2021.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late">
  <a:themeElements>
    <a:clrScheme name="Slate">
      <a:dk1>
        <a:srgbClr val="FFFFFF"/>
      </a:dk1>
      <a:lt1>
        <a:srgbClr val="37474F"/>
      </a:lt1>
      <a:dk2>
        <a:srgbClr val="9E9E9E"/>
      </a:dk2>
      <a:lt2>
        <a:srgbClr val="E0E0E0"/>
      </a:lt2>
      <a:accent1>
        <a:srgbClr val="616161"/>
      </a:accent1>
      <a:accent2>
        <a:srgbClr val="78909C"/>
      </a:accent2>
      <a:accent3>
        <a:srgbClr val="CACACA"/>
      </a:accent3>
      <a:accent4>
        <a:srgbClr val="64FFDA"/>
      </a:accent4>
      <a:accent5>
        <a:srgbClr val="FFD966"/>
      </a:accent5>
      <a:accent6>
        <a:srgbClr val="F5F5F5"/>
      </a:accent6>
      <a:hlink>
        <a:srgbClr val="FFD966"/>
      </a:hlink>
      <a:folHlink>
        <a:srgbClr val="FFD9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