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2" d="100"/>
          <a:sy n="112" d="100"/>
        </p:scale>
        <p:origin x="5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1437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F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1005840" y="1554480"/>
            <a:ext cx="95097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5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Schizophrenia: From Institutional Control to Recovery-Oriented Care</a:t>
            </a:r>
            <a:endParaRPr lang="en-US" sz="5000" dirty="0"/>
          </a:p>
        </p:txBody>
      </p:sp>
      <p:sp>
        <p:nvSpPr>
          <p:cNvPr id="3" name="Text 1"/>
          <p:cNvSpPr txBox="1"/>
          <p:nvPr/>
        </p:nvSpPr>
        <p:spPr>
          <a:xfrm>
            <a:off x="1005840" y="402336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400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{A critical examination of historical and contemporary treatment and provision}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843470" y="5303520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Presentation (Academic Poster)</a:t>
            </a:r>
            <a:endParaRPr lang="en-US" sz="16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Tsion </a:t>
            </a:r>
            <a:r>
              <a:rPr lang="en-US" sz="1600" dirty="0" err="1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Abiyo</a:t>
            </a:r>
            <a:r>
              <a:rPr lang="en-US" sz="1600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2328768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BMHP6029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640080" y="411480"/>
            <a:ext cx="5349240" cy="1600200"/>
          </a:xfrm>
          <a:prstGeom prst="rect">
            <a:avLst/>
          </a:prstGeom>
          <a:solidFill>
            <a:srgbClr val="1B2F4B"/>
          </a:solidFill>
          <a:ln/>
        </p:spPr>
        <p:txBody>
          <a:bodyPr wrap="square" lIns="177800" tIns="177800" rIns="177800" bIns="177800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300" b="1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ARGUMENT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Treatment and provision have shifted from institutional containment and control towards community-based, recovery-oriented care. However, progress remains incomplete, as stigma, treatment burdens and inequalities continue to shape outcomes.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640080" y="2240280"/>
            <a:ext cx="534924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7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</a:t>
            </a:r>
            <a:r>
              <a:rPr lang="en-US" sz="17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CLASSIFICATION</a:t>
            </a:r>
            <a:endParaRPr lang="en-US" sz="17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Schizophrenia is classified under “schizophrenia and other primary psychotic disorders” (6A20).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Course Specifiers : first episode, multiple episodes, continuous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Presentation: symptomatic, partial remission and full remission</a:t>
            </a:r>
            <a:endParaRPr lang="en-US" sz="17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Classification supports consistent diagnosis, assessment and communication (WHO, 2024).</a:t>
            </a:r>
            <a:endParaRPr lang="en-US" sz="1700" dirty="0"/>
          </a:p>
        </p:txBody>
      </p:sp>
      <p:sp>
        <p:nvSpPr>
          <p:cNvPr id="4" name="Text 2"/>
          <p:cNvSpPr txBox="1"/>
          <p:nvPr/>
        </p:nvSpPr>
        <p:spPr>
          <a:xfrm>
            <a:off x="6492240" y="411480"/>
            <a:ext cx="534924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7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</a:t>
            </a:r>
            <a:r>
              <a:rPr lang="en-US" sz="17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PROVISION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Long-stay psychiatric institutions were central to provision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Interventions included institutional management, insulin coma therapy, ECT, psychosurgery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approaches were often invasive and carried significant risks.</a:t>
            </a:r>
            <a:endParaRPr lang="en-US" sz="1700" dirty="0"/>
          </a:p>
          <a:p>
            <a:pPr marL="0" indent="0">
              <a:spcBef>
                <a:spcPts val="1430"/>
              </a:spcBef>
              <a:spcAft>
                <a:spcPts val="600"/>
              </a:spcAft>
              <a:buNone/>
            </a:pPr>
            <a:r>
              <a:rPr lang="en-US" sz="17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</a:t>
            </a:r>
            <a:r>
              <a:rPr lang="en-US" sz="17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TURNING POINT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1950s: Chlorpromazine transformed the treatment of psychosis and contributed to changes in psychiatric care (Ban, 2007)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 shifted emphasis to community provision</a:t>
            </a:r>
            <a:endParaRPr lang="en-US" sz="17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 did not remove the need for social, psychological and occupational support</a:t>
            </a:r>
            <a:endParaRPr lang="en-US" sz="1700" dirty="0"/>
          </a:p>
        </p:txBody>
      </p:sp>
      <p:sp>
        <p:nvSpPr>
          <p:cNvPr id="5" name="Text 3"/>
          <p:cNvSpPr txBox="1"/>
          <p:nvPr/>
        </p:nvSpPr>
        <p:spPr>
          <a:xfrm>
            <a:off x="640080" y="4663440"/>
            <a:ext cx="1090879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EVOLUTION OF PROVISION</a:t>
            </a:r>
            <a:endParaRPr lang="en-US" sz="1700" dirty="0"/>
          </a:p>
        </p:txBody>
      </p:sp>
      <p:sp>
        <p:nvSpPr>
          <p:cNvPr id="6" name="Text 4"/>
          <p:cNvSpPr txBox="1"/>
          <p:nvPr/>
        </p:nvSpPr>
        <p:spPr>
          <a:xfrm>
            <a:off x="640080" y="5074920"/>
            <a:ext cx="2137410" cy="548640"/>
          </a:xfrm>
          <a:prstGeom prst="rect">
            <a:avLst/>
          </a:prstGeom>
          <a:solidFill>
            <a:srgbClr val="EEF3F8"/>
          </a:solidFill>
          <a:ln/>
        </p:spPr>
        <p:txBody>
          <a:bodyPr wrap="square" lIns="76200" tIns="76200" rIns="76200" bIns="7620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Institutional Era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2942082" y="5221224"/>
            <a:ext cx="457200" cy="256032"/>
          </a:xfrm>
          <a:prstGeom prst="rightArrow">
            <a:avLst/>
          </a:prstGeom>
          <a:solidFill>
            <a:srgbClr val="3A7CA5"/>
          </a:solidFill>
          <a:ln w="12700">
            <a:solidFill>
              <a:srgbClr val="3A7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 txBox="1"/>
          <p:nvPr/>
        </p:nvSpPr>
        <p:spPr>
          <a:xfrm>
            <a:off x="3563874" y="5074920"/>
            <a:ext cx="2137410" cy="548640"/>
          </a:xfrm>
          <a:prstGeom prst="rect">
            <a:avLst/>
          </a:prstGeom>
          <a:solidFill>
            <a:srgbClr val="EEF3F8"/>
          </a:solidFill>
          <a:ln/>
        </p:spPr>
        <p:txBody>
          <a:bodyPr wrap="square" lIns="76200" tIns="76200" rIns="76200" bIns="7620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1950s Antipsychotics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865876" y="5221224"/>
            <a:ext cx="457200" cy="256032"/>
          </a:xfrm>
          <a:prstGeom prst="rightArrow">
            <a:avLst/>
          </a:prstGeom>
          <a:solidFill>
            <a:srgbClr val="3A7CA5"/>
          </a:solidFill>
          <a:ln w="12700">
            <a:solidFill>
              <a:srgbClr val="3A7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 txBox="1"/>
          <p:nvPr/>
        </p:nvSpPr>
        <p:spPr>
          <a:xfrm>
            <a:off x="6487668" y="5074920"/>
            <a:ext cx="2137410" cy="548640"/>
          </a:xfrm>
          <a:prstGeom prst="rect">
            <a:avLst/>
          </a:prstGeom>
          <a:solidFill>
            <a:srgbClr val="EEF3F8"/>
          </a:solidFill>
          <a:ln/>
        </p:spPr>
        <p:txBody>
          <a:bodyPr wrap="square" lIns="76200" tIns="76200" rIns="76200" bIns="7620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8789670" y="5221224"/>
            <a:ext cx="457200" cy="256032"/>
          </a:xfrm>
          <a:prstGeom prst="rightArrow">
            <a:avLst/>
          </a:prstGeom>
          <a:solidFill>
            <a:srgbClr val="3A7CA5"/>
          </a:solidFill>
          <a:ln w="12700">
            <a:solidFill>
              <a:srgbClr val="3A7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 txBox="1"/>
          <p:nvPr/>
        </p:nvSpPr>
        <p:spPr>
          <a:xfrm>
            <a:off x="9411462" y="5074920"/>
            <a:ext cx="2137410" cy="548640"/>
          </a:xfrm>
          <a:prstGeom prst="rect">
            <a:avLst/>
          </a:prstGeom>
          <a:solidFill>
            <a:srgbClr val="EEF3F8"/>
          </a:solidFill>
          <a:ln/>
        </p:spPr>
        <p:txBody>
          <a:bodyPr wrap="square" lIns="76200" tIns="76200" rIns="76200" bIns="7620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Contemporary Recovery Care</a:t>
            </a:r>
            <a:endParaRPr lang="en-US" sz="1500" dirty="0"/>
          </a:p>
        </p:txBody>
      </p:sp>
      <p:sp>
        <p:nvSpPr>
          <p:cNvPr id="13" name="Text 11"/>
          <p:cNvSpPr txBox="1"/>
          <p:nvPr/>
        </p:nvSpPr>
        <p:spPr>
          <a:xfrm>
            <a:off x="640080" y="5852160"/>
            <a:ext cx="10908792" cy="777240"/>
          </a:xfrm>
          <a:prstGeom prst="rect">
            <a:avLst/>
          </a:prstGeom>
          <a:solidFill>
            <a:srgbClr val="EEF3F8"/>
          </a:solidFill>
          <a:ln/>
        </p:spPr>
        <p:txBody>
          <a:bodyPr wrap="square" lIns="152400" tIns="152400" rIns="152400" bIns="152400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READING</a:t>
            </a:r>
            <a:endParaRPr lang="en-US" sz="1300" dirty="0"/>
          </a:p>
          <a:p>
            <a:pPr marL="0" indent="0">
              <a:buNone/>
            </a:pPr>
            <a:r>
              <a:rPr lang="en-US" sz="1500" i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"Community care" is not automatically humane or effective if services are inaccessible, fragmented or coercive (WHO, 2025).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640080" y="411480"/>
            <a:ext cx="5349240" cy="530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</a:t>
            </a:r>
            <a:r>
              <a:rPr lang="en-US" sz="18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CONTEMPORARY CARE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Antipsychotic medication with shared discussion of benefits/risks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CBT and family intervention alongside medication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intervention, crisis and community-based services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Psychoeducation, psychosocial rehabilitation, occupational support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support, supported housing/employment, recovery-oriented approaches</a:t>
            </a:r>
            <a:endParaRPr lang="en-US" sz="1800" dirty="0"/>
          </a:p>
          <a:p>
            <a:pPr marL="0" indent="0">
              <a:spcBef>
                <a:spcPts val="400"/>
              </a:spcBef>
              <a:spcAft>
                <a:spcPts val="600"/>
              </a:spcAft>
              <a:buNone/>
            </a:pPr>
            <a:r>
              <a:rPr lang="en-US" sz="1400" i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supports combining pharmacological and psychosocial approaches(Solmi et al., 2023).</a:t>
            </a:r>
            <a:endParaRPr lang="en-US" sz="1800" dirty="0"/>
          </a:p>
          <a:p>
            <a:pPr marL="0" indent="0">
              <a:spcBef>
                <a:spcPts val="1540"/>
              </a:spcBef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</a:t>
            </a:r>
            <a:r>
              <a:rPr lang="en-US" sz="18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STIGMA, CULTURE AND INEQUALITY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 affects relationships, employment, housing, help-seeking and healthcare experiences (WHO, 2025)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Ethnic and social inequalities can influence pathways to psychosis care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Culturally responsive assessment and antistigma practice are essential.</a:t>
            </a:r>
            <a:endParaRPr lang="en-US" sz="1800" dirty="0"/>
          </a:p>
        </p:txBody>
      </p:sp>
      <p:sp>
        <p:nvSpPr>
          <p:cNvPr id="3" name="Text 1"/>
          <p:cNvSpPr txBox="1"/>
          <p:nvPr/>
        </p:nvSpPr>
        <p:spPr>
          <a:xfrm>
            <a:off x="6492240" y="411480"/>
            <a:ext cx="5349240" cy="530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</a:t>
            </a:r>
            <a:r>
              <a:rPr lang="en-US" sz="18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CARE STILL FALLS SHORT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Side effects undermine quality of life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and community interventions are not equally accessible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services weaken continuity of care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Coercive practices can conflict with autonomy and recovery-oriented principles.</a:t>
            </a:r>
            <a:endParaRPr lang="en-US" sz="1800" dirty="0"/>
          </a:p>
          <a:p>
            <a:pPr marL="0" indent="0">
              <a:spcBef>
                <a:spcPts val="200"/>
              </a:spcBef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tension:</a:t>
            </a:r>
            <a:r>
              <a:rPr lang="en-US" sz="1400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effectiveness vs acceptability, access and human rights</a:t>
            </a:r>
            <a:endParaRPr lang="en-US" sz="1800" dirty="0"/>
          </a:p>
          <a:p>
            <a:pPr marL="0" indent="0">
              <a:spcBef>
                <a:spcPts val="1540"/>
              </a:spcBef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</a:t>
            </a:r>
            <a:r>
              <a:rPr lang="en-US" sz="18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Person-led decisions: - shared decision-making, discuss benefits/risks/preferences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community care:- strengthen early intervention, crisis, psychosocial and occupational provision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responsiveness:- culturally informed assessment, monitor unequal access/outcomes</a:t>
            </a:r>
            <a:endParaRPr lang="en-US" sz="1800" dirty="0"/>
          </a:p>
          <a:p>
            <a:pPr marL="203200" indent="-2032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Anti-stigma action:- train professionals, involve lived experience, challenge discrimination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640080" y="5852160"/>
            <a:ext cx="10908792" cy="731520"/>
          </a:xfrm>
          <a:prstGeom prst="rect">
            <a:avLst/>
          </a:prstGeom>
          <a:solidFill>
            <a:srgbClr val="1B2F4B"/>
          </a:solidFill>
          <a:ln w="12700">
            <a:solidFill>
              <a:srgbClr val="1B2F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960120" y="5852160"/>
            <a:ext cx="21945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9D6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8 . 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6" name="Text 4"/>
          <p:cNvSpPr txBox="1"/>
          <p:nvPr/>
        </p:nvSpPr>
        <p:spPr>
          <a:xfrm>
            <a:off x="3108960" y="5852160"/>
            <a:ext cx="81198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 should be measured not only by symptom reduction, but by autonomy, functioning, equity, safety and quality of life.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64008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400" b="1" dirty="0">
                <a:solidFill>
                  <a:srgbClr val="3A7C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</a:t>
            </a:r>
            <a:r>
              <a:rPr lang="en-US" sz="2400" b="1" dirty="0">
                <a:solidFill>
                  <a:srgbClr val="1B2F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3" name="Text 1"/>
          <p:cNvSpPr txBox="1"/>
          <p:nvPr/>
        </p:nvSpPr>
        <p:spPr>
          <a:xfrm>
            <a:off x="640080" y="1143000"/>
            <a:ext cx="10908792" cy="530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Ban, T.A. (2007) ‘Fifty years chlorpromazine: a historical perspective’, Neuropsychiatric Disease and Treatment.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Cella, M., Roberts, S., Pillny, M., Riehle, M., O’Donoghue, B., Lyne, J., Tomlin, P., Valmaggia, L., Preti, A. and others (2023) ‘Psychosocial and behavioural interventions for the negative symptoms of schizophrenia: a systematic review of efficacy meta-analyses’, British Journal of Psychiatry.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Efthimiou, O., Taipale, H., Radua, J., Schneider-Thoma, J., Pinzón-Espinosa, J., Ortuño, M., Vinkers, C.H., Mittendorfer-Rutz, E., Cardoner, N., Tanskanen, A., Fusar-Poli, P., Cipriani, A., Vieta, E., Leucht, S., Tiihonen, J. and Luykx, J.J. (2024) ‘Efficacy and effectiveness of antipsychotics in schizophrenia: network meta-analyses combining evidence from randomised controlled trials and real-world data’, The Lancet Psychiatry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Kim, S-H. and Park, S. (2023) ‘Effectiveness of family interventions for patients with schizophrenia: a systematic review and meta-analysis’, International Journal of Mental Health Nursing,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Kruse, E.A. and Dodell-Feder, D. (2025) ‘Schizophrenia spectrum stigma in healthcare: a systematic review’, Frontiers in Psychiatry.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Leucht, S., Schneider-Thoma, J., Burschinski, A., Peter, N., Wang, D., Dong, S., Huhn, M., Nikolakopoulou, A., Salanti, G. and Davis, J.M. (2023) ‘Long-term efficacy of antipsychotic drugs in initially acutely ill adults with schizophrenia: systematic review and network meta-analysis’, World Psychiatry, 22(2), pp. 315–324.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for Health and Care Excellence (NICE) (2014) Psychosis and schizophrenia in adults: prevention and management (CG178). London: NICE.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Okafor, A.J. and Monahan, M. (2023) ‘Effectiveness of psychoeducation on burden among family caregivers of adults with schizophrenia: a systematic review and meta-analysis’, Nursing Research and Practice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Solmi, M., Croatto, G., Piva, G., Rosson, S., Fusar-Poli, P., Rubio, J.M., Carvalho, A.F., Vieta, E., Arango, C., DeTore, N.R., Mueser, K.T. and others (2023) ‘Efficacy and acceptability of psychosocial interventions in schizophrenia: systematic overview and quality appraisal of the meta-analytic evidence’, Molecular Psychiatry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(WHO) (2024) Clinical descriptions and diagnostic requirements for ICD-11 mental, behavioural and neurodevelopmental disorders. Geneva: World Health Organization.</a:t>
            </a:r>
            <a:endParaRPr lang="en-US" sz="1250" dirty="0"/>
          </a:p>
          <a:p>
            <a:pPr marL="0" indent="0">
              <a:spcAft>
                <a:spcPts val="700"/>
              </a:spcAft>
              <a:buNone/>
            </a:pPr>
            <a:r>
              <a:rPr lang="en-US" sz="1250" dirty="0">
                <a:solidFill>
                  <a:srgbClr val="222B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(WHO) (2025) Schizophrenia. Geneva: World Health Organization.</a:t>
            </a:r>
            <a:endParaRPr lang="en-US" sz="1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982</Words>
  <Application>Microsoft Office PowerPoint</Application>
  <PresentationFormat>Widescreen</PresentationFormat>
  <Paragraphs>68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Schizophrenia: From Institutional Control to Recovery-Oriented Care</dc:title>
  <dc:subject>PptxGenJS Presentation</dc:subject>
  <dc:creator>PptxGenJS</dc:creator>
  <cp:lastModifiedBy>Yonathan Wondimu</cp:lastModifiedBy>
  <cp:revision>2</cp:revision>
  <dcterms:created xsi:type="dcterms:W3CDTF">2026-10-25T20:20:03Z</dcterms:created>
  <dcterms:modified xsi:type="dcterms:W3CDTF">2026-10-25T20:23:23Z</dcterms:modified>
</cp:coreProperties>
</file>