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9" r:id="rId1"/>
  </p:sldMasterIdLst>
  <p:handoutMasterIdLst>
    <p:handoutMasterId r:id="rId53"/>
  </p:handoutMasterIdLst>
  <p:sldIdLst>
    <p:sldId id="256" r:id="rId2"/>
    <p:sldId id="257" r:id="rId3"/>
    <p:sldId id="291" r:id="rId4"/>
    <p:sldId id="300" r:id="rId5"/>
    <p:sldId id="301" r:id="rId6"/>
    <p:sldId id="294" r:id="rId7"/>
    <p:sldId id="293" r:id="rId8"/>
    <p:sldId id="258" r:id="rId9"/>
    <p:sldId id="295" r:id="rId10"/>
    <p:sldId id="292" r:id="rId11"/>
    <p:sldId id="287" r:id="rId12"/>
    <p:sldId id="302" r:id="rId13"/>
    <p:sldId id="288" r:id="rId14"/>
    <p:sldId id="289" r:id="rId15"/>
    <p:sldId id="286" r:id="rId16"/>
    <p:sldId id="275" r:id="rId17"/>
    <p:sldId id="276" r:id="rId18"/>
    <p:sldId id="290" r:id="rId19"/>
    <p:sldId id="259" r:id="rId20"/>
    <p:sldId id="262" r:id="rId21"/>
    <p:sldId id="263" r:id="rId22"/>
    <p:sldId id="260" r:id="rId23"/>
    <p:sldId id="264" r:id="rId24"/>
    <p:sldId id="261" r:id="rId25"/>
    <p:sldId id="265" r:id="rId26"/>
    <p:sldId id="266" r:id="rId27"/>
    <p:sldId id="267" r:id="rId28"/>
    <p:sldId id="268" r:id="rId29"/>
    <p:sldId id="270" r:id="rId30"/>
    <p:sldId id="271" r:id="rId31"/>
    <p:sldId id="272" r:id="rId32"/>
    <p:sldId id="273" r:id="rId33"/>
    <p:sldId id="274" r:id="rId34"/>
    <p:sldId id="278" r:id="rId35"/>
    <p:sldId id="296" r:id="rId36"/>
    <p:sldId id="298" r:id="rId37"/>
    <p:sldId id="303" r:id="rId38"/>
    <p:sldId id="304" r:id="rId39"/>
    <p:sldId id="279" r:id="rId40"/>
    <p:sldId id="305" r:id="rId41"/>
    <p:sldId id="306" r:id="rId42"/>
    <p:sldId id="297" r:id="rId43"/>
    <p:sldId id="280" r:id="rId44"/>
    <p:sldId id="281" r:id="rId45"/>
    <p:sldId id="282" r:id="rId46"/>
    <p:sldId id="283" r:id="rId47"/>
    <p:sldId id="285" r:id="rId48"/>
    <p:sldId id="299" r:id="rId49"/>
    <p:sldId id="284" r:id="rId50"/>
    <p:sldId id="277" r:id="rId51"/>
    <p:sldId id="269" r:id="rId52"/>
  </p:sldIdLst>
  <p:sldSz cx="9144000" cy="6858000" type="screen4x3"/>
  <p:notesSz cx="7045325" cy="93456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6" d="100"/>
          <a:sy n="86" d="100"/>
        </p:scale>
        <p:origin x="708"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40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52763" cy="46672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990975" y="0"/>
            <a:ext cx="3052763" cy="466725"/>
          </a:xfrm>
          <a:prstGeom prst="rect">
            <a:avLst/>
          </a:prstGeom>
        </p:spPr>
        <p:txBody>
          <a:bodyPr vert="horz" lIns="91440" tIns="45720" rIns="91440" bIns="45720" rtlCol="0"/>
          <a:lstStyle>
            <a:lvl1pPr algn="r">
              <a:defRPr sz="1200"/>
            </a:lvl1pPr>
          </a:lstStyle>
          <a:p>
            <a:fld id="{071E7D18-94B4-448A-B6D7-46E0570885A3}" type="datetimeFigureOut">
              <a:rPr lang="en-US" smtClean="0"/>
              <a:t>8/9/2017</a:t>
            </a:fld>
            <a:endParaRPr lang="en-US"/>
          </a:p>
        </p:txBody>
      </p:sp>
      <p:sp>
        <p:nvSpPr>
          <p:cNvPr id="4" name="Footer Placeholder 3"/>
          <p:cNvSpPr>
            <a:spLocks noGrp="1"/>
          </p:cNvSpPr>
          <p:nvPr>
            <p:ph type="ftr" sz="quarter" idx="2"/>
          </p:nvPr>
        </p:nvSpPr>
        <p:spPr>
          <a:xfrm>
            <a:off x="0" y="8877300"/>
            <a:ext cx="3052763" cy="46672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990975" y="8877300"/>
            <a:ext cx="3052763" cy="466725"/>
          </a:xfrm>
          <a:prstGeom prst="rect">
            <a:avLst/>
          </a:prstGeom>
        </p:spPr>
        <p:txBody>
          <a:bodyPr vert="horz" lIns="91440" tIns="45720" rIns="91440" bIns="45720" rtlCol="0" anchor="b"/>
          <a:lstStyle>
            <a:lvl1pPr algn="r">
              <a:defRPr sz="1200"/>
            </a:lvl1pPr>
          </a:lstStyle>
          <a:p>
            <a:fld id="{32777E03-F86A-4F85-9694-60F36DB243FC}" type="slidenum">
              <a:rPr lang="en-US" smtClean="0"/>
              <a:t>‹#›</a:t>
            </a:fld>
            <a:endParaRPr lang="en-US"/>
          </a:p>
        </p:txBody>
      </p:sp>
    </p:spTree>
    <p:extLst>
      <p:ext uri="{BB962C8B-B14F-4D97-AF65-F5344CB8AC3E}">
        <p14:creationId xmlns:p14="http://schemas.microsoft.com/office/powerpoint/2010/main" val="132452572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8E8E168-80F4-DF48-896D-BF96C13CFEA9}" type="datetimeFigureOut">
              <a:rPr lang="en-US" smtClean="0"/>
              <a:pPr/>
              <a:t>8/9/2017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7560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E8E168-80F4-DF48-896D-BF96C13CFEA9}" type="datetimeFigureOut">
              <a:rPr lang="en-US" smtClean="0"/>
              <a:pPr/>
              <a:t>8/9/2017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D043BF-13E7-2D4B-8B90-7A76FB9EC5A1}" type="slidenum">
              <a:rPr lang="en-US" smtClean="0"/>
              <a:pPr/>
              <a:t>‹#›</a:t>
            </a:fld>
            <a:endParaRPr lang="en-US"/>
          </a:p>
        </p:txBody>
      </p:sp>
    </p:spTree>
    <p:extLst>
      <p:ext uri="{BB962C8B-B14F-4D97-AF65-F5344CB8AC3E}">
        <p14:creationId xmlns:p14="http://schemas.microsoft.com/office/powerpoint/2010/main" val="240799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E8E168-80F4-DF48-896D-BF96C13CFEA9}" type="datetimeFigureOut">
              <a:rPr lang="en-US" smtClean="0"/>
              <a:pPr/>
              <a:t>8/9/2017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D043BF-13E7-2D4B-8B90-7A76FB9EC5A1}" type="slidenum">
              <a:rPr lang="en-US" smtClean="0"/>
              <a:pPr/>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0167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8E8E168-80F4-DF48-896D-BF96C13CFEA9}" type="datetimeFigureOut">
              <a:rPr lang="en-US" smtClean="0"/>
              <a:pPr/>
              <a:t>8/9/2017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D043BF-13E7-2D4B-8B90-7A76FB9EC5A1}" type="slidenum">
              <a:rPr lang="en-US" smtClean="0"/>
              <a:pPr/>
              <a:t>‹#›</a:t>
            </a:fld>
            <a:endParaRPr lang="en-US"/>
          </a:p>
        </p:txBody>
      </p:sp>
    </p:spTree>
    <p:extLst>
      <p:ext uri="{BB962C8B-B14F-4D97-AF65-F5344CB8AC3E}">
        <p14:creationId xmlns:p14="http://schemas.microsoft.com/office/powerpoint/2010/main" val="3643721474"/>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8E8E168-80F4-DF48-896D-BF96C13CFEA9}" type="datetimeFigureOut">
              <a:rPr lang="en-US" smtClean="0"/>
              <a:pPr/>
              <a:t>8/9/2017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D043BF-13E7-2D4B-8B90-7A76FB9EC5A1}" type="slidenum">
              <a:rPr lang="en-US" smtClean="0"/>
              <a:pPr/>
              <a:t>‹#›</a:t>
            </a:fld>
            <a:endParaRPr lang="en-US"/>
          </a:p>
        </p:txBody>
      </p:sp>
    </p:spTree>
    <p:extLst>
      <p:ext uri="{BB962C8B-B14F-4D97-AF65-F5344CB8AC3E}">
        <p14:creationId xmlns:p14="http://schemas.microsoft.com/office/powerpoint/2010/main" val="143371779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8E8E168-80F4-DF48-896D-BF96C13CFEA9}" type="datetimeFigureOut">
              <a:rPr lang="en-US" smtClean="0"/>
              <a:pPr/>
              <a:t>8/9/2017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D043BF-13E7-2D4B-8B90-7A76FB9EC5A1}" type="slidenum">
              <a:rPr lang="en-US" smtClean="0"/>
              <a:pPr/>
              <a:t>‹#›</a:t>
            </a:fld>
            <a:endParaRPr lang="en-US"/>
          </a:p>
        </p:txBody>
      </p:sp>
    </p:spTree>
    <p:extLst>
      <p:ext uri="{BB962C8B-B14F-4D97-AF65-F5344CB8AC3E}">
        <p14:creationId xmlns:p14="http://schemas.microsoft.com/office/powerpoint/2010/main" val="3259681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8E8E168-80F4-DF48-896D-BF96C13CFEA9}" type="datetimeFigureOut">
              <a:rPr lang="en-US" smtClean="0"/>
              <a:pPr/>
              <a:t>8/9/2017</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F3D043BF-13E7-2D4B-8B90-7A76FB9EC5A1}" type="slidenum">
              <a:rPr lang="en-US" smtClean="0"/>
              <a:pPr/>
              <a:t>‹#›</a:t>
            </a:fld>
            <a:endParaRPr lang="en-US"/>
          </a:p>
        </p:txBody>
      </p:sp>
    </p:spTree>
    <p:extLst>
      <p:ext uri="{BB962C8B-B14F-4D97-AF65-F5344CB8AC3E}">
        <p14:creationId xmlns:p14="http://schemas.microsoft.com/office/powerpoint/2010/main" val="14475608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C8E8E168-80F4-DF48-896D-BF96C13CFEA9}" type="datetimeFigureOut">
              <a:rPr lang="en-US" smtClean="0"/>
              <a:pPr/>
              <a:t>8/9/2017</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3D043BF-13E7-2D4B-8B90-7A76FB9EC5A1}" type="slidenum">
              <a:rPr lang="en-US" smtClean="0"/>
              <a:pPr/>
              <a:t>‹#›</a:t>
            </a:fld>
            <a:endParaRPr lang="en-US"/>
          </a:p>
        </p:txBody>
      </p:sp>
    </p:spTree>
    <p:extLst>
      <p:ext uri="{BB962C8B-B14F-4D97-AF65-F5344CB8AC3E}">
        <p14:creationId xmlns:p14="http://schemas.microsoft.com/office/powerpoint/2010/main" val="2370336000"/>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E8E168-80F4-DF48-896D-BF96C13CFEA9}" type="datetimeFigureOut">
              <a:rPr lang="en-US" smtClean="0"/>
              <a:pPr/>
              <a:t>8/9/2017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D043BF-13E7-2D4B-8B90-7A76FB9EC5A1}" type="slidenum">
              <a:rPr lang="en-US" smtClean="0"/>
              <a:pPr/>
              <a:t>‹#›</a:t>
            </a:fld>
            <a:endParaRPr lang="en-US"/>
          </a:p>
        </p:txBody>
      </p:sp>
    </p:spTree>
    <p:extLst>
      <p:ext uri="{BB962C8B-B14F-4D97-AF65-F5344CB8AC3E}">
        <p14:creationId xmlns:p14="http://schemas.microsoft.com/office/powerpoint/2010/main" val="605129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E8E168-80F4-DF48-896D-BF96C13CFEA9}" type="datetimeFigureOut">
              <a:rPr lang="en-US" smtClean="0"/>
              <a:pPr/>
              <a:t>8/9/2017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D043BF-13E7-2D4B-8B90-7A76FB9EC5A1}" type="slidenum">
              <a:rPr lang="en-US" smtClean="0"/>
              <a:pPr/>
              <a:t>‹#›</a:t>
            </a:fld>
            <a:endParaRPr lang="en-US"/>
          </a:p>
        </p:txBody>
      </p:sp>
    </p:spTree>
    <p:extLst>
      <p:ext uri="{BB962C8B-B14F-4D97-AF65-F5344CB8AC3E}">
        <p14:creationId xmlns:p14="http://schemas.microsoft.com/office/powerpoint/2010/main" val="78504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E8E168-80F4-DF48-896D-BF96C13CFEA9}" type="datetimeFigureOut">
              <a:rPr lang="en-US" smtClean="0"/>
              <a:pPr/>
              <a:t>8/9/2017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D043BF-13E7-2D4B-8B90-7A76FB9EC5A1}" type="slidenum">
              <a:rPr lang="en-US" smtClean="0"/>
              <a:pPr/>
              <a:t>‹#›</a:t>
            </a:fld>
            <a:endParaRPr lang="en-US"/>
          </a:p>
        </p:txBody>
      </p:sp>
    </p:spTree>
    <p:extLst>
      <p:ext uri="{BB962C8B-B14F-4D97-AF65-F5344CB8AC3E}">
        <p14:creationId xmlns:p14="http://schemas.microsoft.com/office/powerpoint/2010/main" val="24980958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C8E8E168-80F4-DF48-896D-BF96C13CFEA9}" type="datetimeFigureOut">
              <a:rPr lang="en-US" smtClean="0"/>
              <a:pPr/>
              <a:t>8/9/2017</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F3D043BF-13E7-2D4B-8B90-7A76FB9EC5A1}" type="slidenum">
              <a:rPr lang="en-US" smtClean="0"/>
              <a:pPr/>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5779881"/>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ilo.org/wcmsp5/groups/public/---dgreports/---dcomm/---publ/documents/publication/wcms_457317.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ons.gov.uk/employmentandlabourmarket/peopleinwork/employmentandemployeetypes/bulletins/uklabourmarket/august2016"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4.xml"/><Relationship Id="rId4" Type="http://schemas.openxmlformats.org/officeDocument/2006/relationships/hyperlink" Target="http://www.fatherhoodinstitute.org/"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ons.gov.uk/peoplepopulationandcommunity/birthsdeathsandmarriages/families/bulletins/familiesandhouseholds/2015-11-05"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pwc.co.uk/services/economics-policy/insights/women-in-work-index-2016.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1centenary.oucs.ox.ac.uk/unconventionalsoldiers/%E2%80%98surplus-women%E2%80%99-a-legacy-of-world-war-on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gov.uk/government/publications/2010-to-2015-government-policy-women-and-girls-in-developing-countries/2010-to-2015-government-policy-women-and-girls-in-developing-countrie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www.fatherhoodinstitute.org/research/"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europa.eu/epic/countries/sweden/index_en.htm"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sweden.se/society/10-things-that-make-sweden-family-friendly/"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www.tandfonline.com/doi/abs/10.1300/J002v12n03_07%20Accessed%20on%2030.08.1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Women and Care</a:t>
            </a:r>
            <a:endParaRPr lang="en-US" dirty="0"/>
          </a:p>
        </p:txBody>
      </p:sp>
      <p:sp>
        <p:nvSpPr>
          <p:cNvPr id="3" name="Subtitle 2"/>
          <p:cNvSpPr>
            <a:spLocks noGrp="1"/>
          </p:cNvSpPr>
          <p:nvPr>
            <p:ph type="subTitle" idx="1"/>
          </p:nvPr>
        </p:nvSpPr>
        <p:spPr/>
        <p:txBody>
          <a:bodyPr>
            <a:normAutofit fontScale="92500" lnSpcReduction="10000"/>
          </a:bodyPr>
          <a:lstStyle/>
          <a:p>
            <a:r>
              <a:rPr lang="en-US" dirty="0" smtClean="0"/>
              <a:t>SJSS4002 The Caring Society</a:t>
            </a:r>
          </a:p>
          <a:p>
            <a:r>
              <a:rPr lang="en-US" dirty="0" smtClean="0"/>
              <a:t>By Heike Griffiths, adapted from lecture notes by P. </a:t>
            </a:r>
            <a:r>
              <a:rPr lang="en-US" smtClean="0"/>
              <a:t>Morgan</a:t>
            </a:r>
            <a:endParaRPr lang="en-US" dirty="0"/>
          </a:p>
        </p:txBody>
      </p:sp>
      <p:sp>
        <p:nvSpPr>
          <p:cNvPr id="4" name="TextBox 3"/>
          <p:cNvSpPr txBox="1"/>
          <p:nvPr/>
        </p:nvSpPr>
        <p:spPr>
          <a:xfrm>
            <a:off x="4580445" y="2526365"/>
            <a:ext cx="184666" cy="369332"/>
          </a:xfrm>
          <a:prstGeom prst="rect">
            <a:avLst/>
          </a:prstGeom>
          <a:noFill/>
        </p:spPr>
        <p:txBody>
          <a:bodyPr wrap="none" rtlCol="0">
            <a:spAutoFit/>
          </a:bodyPr>
          <a:lstStyle/>
          <a:p>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Lecture Issues</a:t>
            </a:r>
            <a:endParaRPr lang="en-US" dirty="0"/>
          </a:p>
        </p:txBody>
      </p:sp>
      <p:sp>
        <p:nvSpPr>
          <p:cNvPr id="3" name="Content Placeholder 2"/>
          <p:cNvSpPr>
            <a:spLocks noGrp="1"/>
          </p:cNvSpPr>
          <p:nvPr>
            <p:ph idx="1"/>
          </p:nvPr>
        </p:nvSpPr>
        <p:spPr/>
        <p:txBody>
          <a:bodyPr>
            <a:normAutofit/>
          </a:bodyPr>
          <a:lstStyle/>
          <a:p>
            <a:r>
              <a:rPr lang="en-US" dirty="0" smtClean="0"/>
              <a:t>Women’s work: marriage, family and duty</a:t>
            </a:r>
          </a:p>
          <a:p>
            <a:r>
              <a:rPr lang="en-US" dirty="0" smtClean="0"/>
              <a:t>Unpaid women’s work</a:t>
            </a:r>
          </a:p>
          <a:p>
            <a:r>
              <a:rPr lang="en-US" dirty="0" smtClean="0"/>
              <a:t>Paid women’s work – the welfare state and caring professions</a:t>
            </a:r>
          </a:p>
          <a:p>
            <a:r>
              <a:rPr lang="en-US" dirty="0" smtClean="0"/>
              <a:t>Feminist perspectives on Care</a:t>
            </a:r>
          </a:p>
          <a:p>
            <a:r>
              <a:rPr lang="en-US" dirty="0" smtClean="0"/>
              <a:t>Conclusions</a:t>
            </a:r>
          </a:p>
          <a:p>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Women and work</a:t>
            </a:r>
            <a:endParaRPr lang="en-US" dirty="0"/>
          </a:p>
        </p:txBody>
      </p:sp>
      <p:pic>
        <p:nvPicPr>
          <p:cNvPr id="4" name="Picture 4" descr="1654a"/>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73382" y="1919068"/>
            <a:ext cx="5597235" cy="3967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345791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Women &amp; Work 2016</a:t>
            </a:r>
            <a:endParaRPr lang="en-GB" dirty="0"/>
          </a:p>
        </p:txBody>
      </p:sp>
      <p:sp>
        <p:nvSpPr>
          <p:cNvPr id="3" name="Content Placeholder 2"/>
          <p:cNvSpPr>
            <a:spLocks noGrp="1"/>
          </p:cNvSpPr>
          <p:nvPr>
            <p:ph idx="1"/>
          </p:nvPr>
        </p:nvSpPr>
        <p:spPr/>
        <p:txBody>
          <a:bodyPr/>
          <a:lstStyle/>
          <a:p>
            <a:endParaRPr lang="en-GB" dirty="0" smtClean="0">
              <a:hlinkClick r:id="rId2"/>
            </a:endParaRPr>
          </a:p>
          <a:p>
            <a:r>
              <a:rPr lang="en-GB" dirty="0" smtClean="0">
                <a:hlinkClick r:id="rId2"/>
              </a:rPr>
              <a:t>Women &amp; Work Trends 2016</a:t>
            </a:r>
            <a:endParaRPr lang="en-GB" dirty="0">
              <a:hlinkClick r:id="rId2"/>
            </a:endParaRPr>
          </a:p>
          <a:p>
            <a:r>
              <a:rPr lang="en-GB" dirty="0" smtClean="0">
                <a:hlinkClick r:id="rId2"/>
              </a:rPr>
              <a:t>http</a:t>
            </a:r>
            <a:r>
              <a:rPr lang="en-GB" dirty="0">
                <a:hlinkClick r:id="rId2"/>
              </a:rPr>
              <a:t>://www.ilo.org/wcmsp5/groups/public/---dgreports/---dcomm/---</a:t>
            </a:r>
            <a:r>
              <a:rPr lang="en-GB" dirty="0" smtClean="0">
                <a:hlinkClick r:id="rId2"/>
              </a:rPr>
              <a:t>publ/documents/publication/wcms_457317.pdf</a:t>
            </a:r>
            <a:r>
              <a:rPr lang="en-GB" dirty="0" smtClean="0"/>
              <a:t> </a:t>
            </a:r>
            <a:endParaRPr lang="en-GB" dirty="0"/>
          </a:p>
        </p:txBody>
      </p:sp>
    </p:spTree>
    <p:extLst>
      <p:ext uri="{BB962C8B-B14F-4D97-AF65-F5344CB8AC3E}">
        <p14:creationId xmlns:p14="http://schemas.microsoft.com/office/powerpoint/2010/main" val="1300145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UK Labour Market: August 2016</a:t>
            </a:r>
          </a:p>
          <a:p>
            <a:r>
              <a:rPr lang="en-GB" dirty="0">
                <a:hlinkClick r:id="rId2"/>
              </a:rPr>
              <a:t>http://</a:t>
            </a:r>
            <a:r>
              <a:rPr lang="en-GB" dirty="0" smtClean="0">
                <a:hlinkClick r:id="rId2"/>
              </a:rPr>
              <a:t>www.ons.gov.uk/employmentandlabourmarket/peopleinwork/employmentandemployeetypes/bulletins/uklabourmarket/august2016</a:t>
            </a:r>
            <a:r>
              <a:rPr lang="en-GB" dirty="0" smtClean="0"/>
              <a:t> </a:t>
            </a:r>
            <a:endParaRPr lang="en-GB" dirty="0"/>
          </a:p>
        </p:txBody>
      </p:sp>
    </p:spTree>
    <p:extLst>
      <p:ext uri="{BB962C8B-B14F-4D97-AF65-F5344CB8AC3E}">
        <p14:creationId xmlns:p14="http://schemas.microsoft.com/office/powerpoint/2010/main" val="1705528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Changes?</a:t>
            </a:r>
            <a:endParaRPr lang="en-US" dirty="0"/>
          </a:p>
        </p:txBody>
      </p:sp>
      <p:sp>
        <p:nvSpPr>
          <p:cNvPr id="3" name="Content Placeholder 2"/>
          <p:cNvSpPr>
            <a:spLocks noGrp="1"/>
          </p:cNvSpPr>
          <p:nvPr>
            <p:ph idx="1"/>
          </p:nvPr>
        </p:nvSpPr>
        <p:spPr/>
        <p:txBody>
          <a:bodyPr>
            <a:normAutofit/>
          </a:bodyPr>
          <a:lstStyle/>
          <a:p>
            <a:r>
              <a:rPr lang="en-GB" dirty="0"/>
              <a:t>11 April </a:t>
            </a:r>
            <a:r>
              <a:rPr lang="en-GB" dirty="0" smtClean="0"/>
              <a:t>2010 </a:t>
            </a:r>
          </a:p>
          <a:p>
            <a:r>
              <a:rPr lang="en-GB" dirty="0" smtClean="0"/>
              <a:t>The </a:t>
            </a:r>
            <a:r>
              <a:rPr lang="en-GB" dirty="0"/>
              <a:t>Guardian’s headline was </a:t>
            </a:r>
            <a:endParaRPr lang="en-GB" dirty="0" smtClean="0"/>
          </a:p>
          <a:p>
            <a:r>
              <a:rPr lang="en-GB" dirty="0" smtClean="0"/>
              <a:t>“</a:t>
            </a:r>
            <a:r>
              <a:rPr lang="en-GB" dirty="0"/>
              <a:t>Its men who are increasingly left holding the baby” </a:t>
            </a:r>
            <a:endParaRPr lang="en-GB" dirty="0" smtClean="0"/>
          </a:p>
          <a:p>
            <a:r>
              <a:rPr lang="en-GB" dirty="0" smtClean="0"/>
              <a:t>It reported </a:t>
            </a:r>
            <a:r>
              <a:rPr lang="en-GB" dirty="0"/>
              <a:t>that </a:t>
            </a:r>
            <a:r>
              <a:rPr lang="en-GB" dirty="0" smtClean="0"/>
              <a:t>we had seen a rise of </a:t>
            </a:r>
            <a:r>
              <a:rPr lang="en-GB" dirty="0"/>
              <a:t>“10 times in the last 10 years</a:t>
            </a:r>
            <a:r>
              <a:rPr lang="en-GB" dirty="0" smtClean="0"/>
              <a:t>”!</a:t>
            </a:r>
          </a:p>
          <a:p>
            <a:r>
              <a:rPr lang="en-GB" sz="3600" dirty="0" smtClean="0">
                <a:solidFill>
                  <a:srgbClr val="FF0000"/>
                </a:solidFill>
              </a:rPr>
              <a:t>What headlines can you find?</a:t>
            </a:r>
            <a:endParaRPr lang="en-US" sz="3600" dirty="0">
              <a:solidFill>
                <a:srgbClr val="FF0000"/>
              </a:solidFill>
            </a:endParaRPr>
          </a:p>
          <a:p>
            <a:endParaRPr lang="en-US" dirty="0"/>
          </a:p>
        </p:txBody>
      </p:sp>
    </p:spTree>
    <p:extLst>
      <p:ext uri="{BB962C8B-B14F-4D97-AF65-F5344CB8AC3E}">
        <p14:creationId xmlns:p14="http://schemas.microsoft.com/office/powerpoint/2010/main" val="33510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Has Fatherhood Changed?</a:t>
            </a:r>
            <a:endParaRPr lang="en-US" dirty="0"/>
          </a:p>
        </p:txBody>
      </p:sp>
      <p:pic>
        <p:nvPicPr>
          <p:cNvPr id="11" name="Content Placeholder 10"/>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92163" y="1945076"/>
            <a:ext cx="3565525" cy="2139315"/>
          </a:xfrm>
        </p:spPr>
      </p:pic>
      <p:pic>
        <p:nvPicPr>
          <p:cNvPr id="10" name="Content Placeholder 9"/>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19678" y="1943628"/>
            <a:ext cx="4239909" cy="2812473"/>
          </a:xfrm>
        </p:spPr>
      </p:pic>
      <p:sp>
        <p:nvSpPr>
          <p:cNvPr id="2" name="TextBox 1"/>
          <p:cNvSpPr txBox="1"/>
          <p:nvPr/>
        </p:nvSpPr>
        <p:spPr>
          <a:xfrm>
            <a:off x="1105469" y="5581934"/>
            <a:ext cx="7257480" cy="369332"/>
          </a:xfrm>
          <a:prstGeom prst="rect">
            <a:avLst/>
          </a:prstGeom>
          <a:noFill/>
        </p:spPr>
        <p:txBody>
          <a:bodyPr wrap="square" rtlCol="0">
            <a:spAutoFit/>
          </a:bodyPr>
          <a:lstStyle/>
          <a:p>
            <a:r>
              <a:rPr lang="en-GB" dirty="0">
                <a:hlinkClick r:id="rId4"/>
              </a:rPr>
              <a:t>http://www.fatherhoodinstitute.org</a:t>
            </a:r>
            <a:r>
              <a:rPr lang="en-GB" dirty="0" smtClean="0">
                <a:hlinkClick r:id="rId4"/>
              </a:rPr>
              <a:t>/</a:t>
            </a:r>
            <a:r>
              <a:rPr lang="en-GB" dirty="0" smtClean="0"/>
              <a:t> </a:t>
            </a:r>
            <a:endParaRPr lang="en-GB" dirty="0"/>
          </a:p>
        </p:txBody>
      </p:sp>
    </p:spTree>
    <p:extLst>
      <p:ext uri="{BB962C8B-B14F-4D97-AF65-F5344CB8AC3E}">
        <p14:creationId xmlns:p14="http://schemas.microsoft.com/office/powerpoint/2010/main" val="2772910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Women and family</a:t>
            </a:r>
            <a:endParaRPr lang="en-US" dirty="0"/>
          </a:p>
        </p:txBody>
      </p:sp>
      <p:sp>
        <p:nvSpPr>
          <p:cNvPr id="3" name="Content Placeholder 2"/>
          <p:cNvSpPr>
            <a:spLocks noGrp="1"/>
          </p:cNvSpPr>
          <p:nvPr>
            <p:ph idx="1"/>
          </p:nvPr>
        </p:nvSpPr>
        <p:spPr/>
        <p:txBody>
          <a:bodyPr>
            <a:normAutofit/>
          </a:bodyPr>
          <a:lstStyle/>
          <a:p>
            <a:r>
              <a:rPr lang="en-GB" dirty="0" smtClean="0"/>
              <a:t>94% women and 6% fathers were a child’s primary carer</a:t>
            </a:r>
          </a:p>
          <a:p>
            <a:r>
              <a:rPr lang="en-GB" dirty="0" smtClean="0"/>
              <a:t>Some changes in work pattern (paternity leave and 85% households had seen one parent reduce their working hours </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2013….</a:t>
            </a:r>
            <a:endParaRPr lang="en-US" dirty="0"/>
          </a:p>
        </p:txBody>
      </p:sp>
      <p:sp>
        <p:nvSpPr>
          <p:cNvPr id="3" name="Content Placeholder 2"/>
          <p:cNvSpPr>
            <a:spLocks noGrp="1"/>
          </p:cNvSpPr>
          <p:nvPr>
            <p:ph idx="1"/>
          </p:nvPr>
        </p:nvSpPr>
        <p:spPr>
          <a:xfrm>
            <a:off x="983231" y="1747917"/>
            <a:ext cx="7570787" cy="4289611"/>
          </a:xfrm>
        </p:spPr>
        <p:txBody>
          <a:bodyPr/>
          <a:lstStyle/>
          <a:p>
            <a:r>
              <a:rPr lang="en-US" sz="3200" dirty="0"/>
              <a:t>Women are largely responsible for the physical care of  children, older people and sick relatives as part of their role in the </a:t>
            </a:r>
            <a:r>
              <a:rPr lang="en-US" sz="3200" dirty="0" smtClean="0"/>
              <a:t>family (FFI)</a:t>
            </a:r>
          </a:p>
          <a:p>
            <a:r>
              <a:rPr lang="en-GB" sz="3200" dirty="0" smtClean="0"/>
              <a:t>So what is it about the concept of family that leads to gendered roles?</a:t>
            </a:r>
          </a:p>
          <a:p>
            <a:pPr marL="0" indent="0" algn="r">
              <a:buNone/>
            </a:pPr>
            <a:r>
              <a:rPr lang="en-GB" sz="3200" dirty="0" smtClean="0"/>
              <a:t>(Cowan &amp; Cowan, 1988)</a:t>
            </a:r>
          </a:p>
          <a:p>
            <a:pPr marL="0" indent="0">
              <a:buNone/>
            </a:pPr>
            <a:endParaRPr lang="en-US" sz="3200" dirty="0"/>
          </a:p>
          <a:p>
            <a:endParaRPr lang="en-US" dirty="0"/>
          </a:p>
        </p:txBody>
      </p:sp>
    </p:spTree>
    <p:extLst>
      <p:ext uri="{BB962C8B-B14F-4D97-AF65-F5344CB8AC3E}">
        <p14:creationId xmlns:p14="http://schemas.microsoft.com/office/powerpoint/2010/main" val="2400847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Family?</a:t>
            </a:r>
            <a:endParaRPr lang="en-US" dirty="0"/>
          </a:p>
        </p:txBody>
      </p:sp>
      <p:sp>
        <p:nvSpPr>
          <p:cNvPr id="3" name="Content Placeholder 2"/>
          <p:cNvSpPr>
            <a:spLocks noGrp="1"/>
          </p:cNvSpPr>
          <p:nvPr>
            <p:ph idx="1"/>
          </p:nvPr>
        </p:nvSpPr>
        <p:spPr/>
        <p:txBody>
          <a:bodyPr/>
          <a:lstStyle/>
          <a:p>
            <a:r>
              <a:rPr lang="en-GB" dirty="0" smtClean="0"/>
              <a:t>The family is a “social group </a:t>
            </a:r>
            <a:r>
              <a:rPr lang="en-GB" dirty="0"/>
              <a:t>characterised by common residence, economic co-operation and reproduction.  It includes adults of both sexes, (in) a socially approved sexual relationship, and one or more children…of the sexually cohabiting couple” </a:t>
            </a:r>
            <a:endParaRPr lang="en-GB" dirty="0" smtClean="0"/>
          </a:p>
          <a:p>
            <a:r>
              <a:rPr lang="en-GB" dirty="0" smtClean="0"/>
              <a:t>(</a:t>
            </a:r>
            <a:r>
              <a:rPr lang="en-GB" dirty="0"/>
              <a:t>Murdock in McDowell and Pringle, 1994: 67)</a:t>
            </a:r>
            <a:endParaRPr lang="en-US" dirty="0"/>
          </a:p>
          <a:p>
            <a:endParaRPr lang="en-US" dirty="0"/>
          </a:p>
        </p:txBody>
      </p:sp>
    </p:spTree>
    <p:extLst>
      <p:ext uri="{BB962C8B-B14F-4D97-AF65-F5344CB8AC3E}">
        <p14:creationId xmlns:p14="http://schemas.microsoft.com/office/powerpoint/2010/main" val="364409872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Family</a:t>
            </a:r>
            <a:endParaRPr lang="en-US" dirty="0"/>
          </a:p>
        </p:txBody>
      </p:sp>
      <p:sp>
        <p:nvSpPr>
          <p:cNvPr id="3" name="Content Placeholder 2"/>
          <p:cNvSpPr>
            <a:spLocks noGrp="1"/>
          </p:cNvSpPr>
          <p:nvPr>
            <p:ph idx="1"/>
          </p:nvPr>
        </p:nvSpPr>
        <p:spPr/>
        <p:txBody>
          <a:bodyPr/>
          <a:lstStyle/>
          <a:p>
            <a:r>
              <a:rPr lang="en-GB" dirty="0" smtClean="0"/>
              <a:t>McDowell and Pringle disagree with this definition as it is ‘functionalist’ and does not recognise diversity of ways in which caring relationships can be organised</a:t>
            </a:r>
          </a:p>
          <a:p>
            <a:r>
              <a:rPr lang="en-GB" dirty="0" smtClean="0"/>
              <a:t>They prefer the word ‘kinship’ as developed by </a:t>
            </a:r>
            <a:r>
              <a:rPr lang="en-GB" dirty="0" err="1" smtClean="0"/>
              <a:t>anthropolgist</a:t>
            </a:r>
            <a:r>
              <a:rPr lang="en-GB" dirty="0" smtClean="0"/>
              <a:t>, </a:t>
            </a:r>
            <a:r>
              <a:rPr lang="en-GB" dirty="0" err="1" smtClean="0"/>
              <a:t>Edholm</a:t>
            </a:r>
            <a:endParaRPr lang="en-GB" dirty="0" smtClean="0"/>
          </a:p>
          <a:p>
            <a:endParaRPr lang="en-US" dirty="0"/>
          </a:p>
        </p:txBody>
      </p:sp>
    </p:spTree>
    <p:extLst>
      <p:ext uri="{BB962C8B-B14F-4D97-AF65-F5344CB8AC3E}">
        <p14:creationId xmlns:p14="http://schemas.microsoft.com/office/powerpoint/2010/main" val="41251660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Families &amp; Households</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www.ons.gov.uk/peoplepopulationandcommunity/birthsdeathsandmarriages/families/bulletins/familiesandhouseholds/2015-11-05</a:t>
            </a:r>
            <a:r>
              <a:rPr lang="en-GB" dirty="0" smtClean="0"/>
              <a:t> </a:t>
            </a:r>
            <a:endParaRPr lang="en-GB" dirty="0"/>
          </a:p>
        </p:txBody>
      </p:sp>
    </p:spTree>
    <p:extLst>
      <p:ext uri="{BB962C8B-B14F-4D97-AF65-F5344CB8AC3E}">
        <p14:creationId xmlns:p14="http://schemas.microsoft.com/office/powerpoint/2010/main" val="3815505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Kinship</a:t>
            </a:r>
            <a:endParaRPr lang="en-US" dirty="0"/>
          </a:p>
        </p:txBody>
      </p:sp>
      <p:sp>
        <p:nvSpPr>
          <p:cNvPr id="3" name="Content Placeholder 2"/>
          <p:cNvSpPr>
            <a:spLocks noGrp="1"/>
          </p:cNvSpPr>
          <p:nvPr>
            <p:ph idx="1"/>
          </p:nvPr>
        </p:nvSpPr>
        <p:spPr/>
        <p:txBody>
          <a:bodyPr>
            <a:normAutofit/>
          </a:bodyPr>
          <a:lstStyle/>
          <a:p>
            <a:r>
              <a:rPr lang="en-GB" dirty="0" smtClean="0"/>
              <a:t>Refers to ‘the ties which exist between individuals who are seen as related both through birth (descent) and through mating (marriage)…primarily concerned with the ways in which mating is socially organised and regulated, the ways in which parentage is assigned, attributed and recognised, descent is traced</a:t>
            </a:r>
            <a:r>
              <a:rPr lang="en-US" dirty="0" smtClean="0"/>
              <a:t>....rights are transferred…and groups are formed’ (</a:t>
            </a:r>
            <a:r>
              <a:rPr lang="en-US" dirty="0" err="1" smtClean="0"/>
              <a:t>Edholm</a:t>
            </a:r>
            <a:r>
              <a:rPr lang="en-US" dirty="0" smtClean="0"/>
              <a:t> in McDowell &amp; Pringle, 1994: 70)</a:t>
            </a:r>
            <a:endParaRPr lang="en-GB" dirty="0" smtClean="0"/>
          </a:p>
        </p:txBody>
      </p:sp>
    </p:spTree>
    <p:extLst>
      <p:ext uri="{BB962C8B-B14F-4D97-AF65-F5344CB8AC3E}">
        <p14:creationId xmlns:p14="http://schemas.microsoft.com/office/powerpoint/2010/main" val="2906882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Kinship v Family</a:t>
            </a:r>
            <a:endParaRPr lang="en-US" dirty="0"/>
          </a:p>
        </p:txBody>
      </p:sp>
      <p:sp>
        <p:nvSpPr>
          <p:cNvPr id="3" name="Content Placeholder 2"/>
          <p:cNvSpPr>
            <a:spLocks noGrp="1"/>
          </p:cNvSpPr>
          <p:nvPr>
            <p:ph idx="1"/>
          </p:nvPr>
        </p:nvSpPr>
        <p:spPr/>
        <p:txBody>
          <a:bodyPr/>
          <a:lstStyle/>
          <a:p>
            <a:r>
              <a:rPr lang="en-GB" dirty="0" smtClean="0"/>
              <a:t>The anthropological definition of kinship recognises that the notion of ‘the family’ is socially constructed</a:t>
            </a:r>
          </a:p>
          <a:p>
            <a:r>
              <a:rPr lang="en-GB" dirty="0" smtClean="0"/>
              <a:t>Is historically and culturally specific</a:t>
            </a:r>
          </a:p>
          <a:p>
            <a:r>
              <a:rPr lang="en-GB" dirty="0" smtClean="0"/>
              <a:t>Privileges relations of ‘blood’ over other forms of relationship</a:t>
            </a:r>
            <a:endParaRPr lang="en-US" dirty="0"/>
          </a:p>
        </p:txBody>
      </p:sp>
    </p:spTree>
    <p:extLst>
      <p:ext uri="{BB962C8B-B14F-4D97-AF65-F5344CB8AC3E}">
        <p14:creationId xmlns:p14="http://schemas.microsoft.com/office/powerpoint/2010/main" val="10773212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Family </a:t>
            </a:r>
            <a:endParaRPr lang="en-US" dirty="0"/>
          </a:p>
        </p:txBody>
      </p:sp>
      <p:sp>
        <p:nvSpPr>
          <p:cNvPr id="3" name="Content Placeholder 2"/>
          <p:cNvSpPr>
            <a:spLocks noGrp="1"/>
          </p:cNvSpPr>
          <p:nvPr>
            <p:ph idx="1"/>
          </p:nvPr>
        </p:nvSpPr>
        <p:spPr/>
        <p:txBody>
          <a:bodyPr>
            <a:normAutofit/>
          </a:bodyPr>
          <a:lstStyle/>
          <a:p>
            <a:r>
              <a:rPr lang="en-US" dirty="0" smtClean="0"/>
              <a:t>Denotes a sexual </a:t>
            </a:r>
            <a:r>
              <a:rPr lang="en-US" dirty="0"/>
              <a:t>division of </a:t>
            </a:r>
            <a:r>
              <a:rPr lang="en-US" dirty="0" err="1"/>
              <a:t>labour</a:t>
            </a:r>
            <a:r>
              <a:rPr lang="en-US" dirty="0"/>
              <a:t>: women  as homemakers and men as </a:t>
            </a:r>
            <a:r>
              <a:rPr lang="en-US" dirty="0" smtClean="0"/>
              <a:t>breadwinners</a:t>
            </a:r>
          </a:p>
          <a:p>
            <a:r>
              <a:rPr lang="en-GB" dirty="0" smtClean="0"/>
              <a:t>Based on assumptions about ‘roles’ within the family</a:t>
            </a:r>
            <a:endParaRPr lang="en-US" dirty="0"/>
          </a:p>
          <a:p>
            <a:r>
              <a:rPr lang="en-US" dirty="0"/>
              <a:t>No provision prior to the welfare state to provide otherwise – based on expectations about the ‘natural’ caring role of </a:t>
            </a:r>
            <a:r>
              <a:rPr lang="en-US" dirty="0" smtClean="0"/>
              <a:t>women </a:t>
            </a:r>
          </a:p>
          <a:p>
            <a:r>
              <a:rPr lang="en-GB" dirty="0" smtClean="0"/>
              <a:t>Social care linked to assumption of biological differences between the sexes</a:t>
            </a:r>
            <a:endParaRPr lang="en-US" dirty="0"/>
          </a:p>
          <a:p>
            <a:endParaRPr lang="en-US" dirty="0"/>
          </a:p>
        </p:txBody>
      </p:sp>
    </p:spTree>
    <p:extLst>
      <p:ext uri="{BB962C8B-B14F-4D97-AF65-F5344CB8AC3E}">
        <p14:creationId xmlns:p14="http://schemas.microsoft.com/office/powerpoint/2010/main" val="37199990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Class Exercise</a:t>
            </a:r>
            <a:endParaRPr lang="en-US" dirty="0"/>
          </a:p>
        </p:txBody>
      </p:sp>
      <p:sp>
        <p:nvSpPr>
          <p:cNvPr id="3" name="Content Placeholder 2"/>
          <p:cNvSpPr>
            <a:spLocks noGrp="1"/>
          </p:cNvSpPr>
          <p:nvPr>
            <p:ph idx="1"/>
          </p:nvPr>
        </p:nvSpPr>
        <p:spPr/>
        <p:txBody>
          <a:bodyPr/>
          <a:lstStyle/>
          <a:p>
            <a:r>
              <a:rPr lang="en-US" dirty="0" smtClean="0"/>
              <a:t>What do you think are the reasons why women are more likely to provide ‘care’ on a paid and unpaid basis?</a:t>
            </a:r>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Explanations</a:t>
            </a:r>
            <a:endParaRPr lang="en-US" dirty="0"/>
          </a:p>
        </p:txBody>
      </p:sp>
      <p:sp>
        <p:nvSpPr>
          <p:cNvPr id="3" name="Content Placeholder 2"/>
          <p:cNvSpPr>
            <a:spLocks noGrp="1"/>
          </p:cNvSpPr>
          <p:nvPr>
            <p:ph idx="1"/>
          </p:nvPr>
        </p:nvSpPr>
        <p:spPr/>
        <p:txBody>
          <a:bodyPr>
            <a:normAutofit/>
          </a:bodyPr>
          <a:lstStyle/>
          <a:p>
            <a:r>
              <a:rPr lang="en-US" dirty="0" smtClean="0"/>
              <a:t>Biology (gender differences embedded in different genetic characteristics)</a:t>
            </a:r>
          </a:p>
          <a:p>
            <a:pPr lvl="1"/>
            <a:r>
              <a:rPr lang="en-GB" dirty="0" smtClean="0"/>
              <a:t>Social Darwinism – Richard Dawkins</a:t>
            </a:r>
            <a:endParaRPr lang="en-US" dirty="0" smtClean="0"/>
          </a:p>
          <a:p>
            <a:r>
              <a:rPr lang="en-US" dirty="0" smtClean="0"/>
              <a:t>Psychology (Gender differences learned through conditioning and identification)</a:t>
            </a:r>
          </a:p>
          <a:p>
            <a:pPr lvl="1"/>
            <a:r>
              <a:rPr lang="en-GB" dirty="0" smtClean="0"/>
              <a:t>Freud and sexual identification</a:t>
            </a:r>
          </a:p>
          <a:p>
            <a:pPr lvl="1"/>
            <a:r>
              <a:rPr lang="en-GB" dirty="0" smtClean="0"/>
              <a:t>Behaviourists: Skinner and </a:t>
            </a:r>
            <a:r>
              <a:rPr lang="en-US" dirty="0"/>
              <a:t>Arthur W. </a:t>
            </a:r>
            <a:r>
              <a:rPr lang="en-US" dirty="0" err="1"/>
              <a:t>Staats</a:t>
            </a:r>
            <a:endParaRPr lang="en-US" dirty="0"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Structures (Gender differences embedded in political, economic, legal and social systems</a:t>
            </a:r>
            <a:r>
              <a:rPr lang="en-US" dirty="0" smtClean="0"/>
              <a:t>)</a:t>
            </a:r>
          </a:p>
          <a:p>
            <a:pPr lvl="1"/>
            <a:r>
              <a:rPr lang="en-GB" dirty="0" smtClean="0"/>
              <a:t>Kate Millet and Marxist Feminism</a:t>
            </a:r>
            <a:endParaRPr lang="en-US" dirty="0"/>
          </a:p>
          <a:p>
            <a:r>
              <a:rPr lang="en-US" dirty="0"/>
              <a:t>Culture (Gender differences embedded in the norms, assumptions and dominant discourses within society</a:t>
            </a:r>
            <a:r>
              <a:rPr lang="en-US" dirty="0" smtClean="0"/>
              <a:t>)</a:t>
            </a:r>
          </a:p>
          <a:p>
            <a:pPr lvl="1"/>
            <a:r>
              <a:rPr lang="en-GB" dirty="0" smtClean="0"/>
              <a:t>Erving </a:t>
            </a:r>
            <a:r>
              <a:rPr lang="en-GB" dirty="0" err="1" smtClean="0"/>
              <a:t>Goffman</a:t>
            </a:r>
            <a:r>
              <a:rPr lang="en-GB" dirty="0" smtClean="0"/>
              <a:t> and ‘roles’ in his theory of symbolic interactionism</a:t>
            </a:r>
            <a:endParaRPr lang="en-US" dirty="0"/>
          </a:p>
          <a:p>
            <a:endParaRPr lang="en-US" dirty="0"/>
          </a:p>
        </p:txBody>
      </p:sp>
    </p:spTree>
    <p:extLst>
      <p:ext uri="{BB962C8B-B14F-4D97-AF65-F5344CB8AC3E}">
        <p14:creationId xmlns:p14="http://schemas.microsoft.com/office/powerpoint/2010/main" val="15798401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Women’s work</a:t>
            </a:r>
            <a:endParaRPr lang="en-US" dirty="0"/>
          </a:p>
        </p:txBody>
      </p:sp>
      <p:sp>
        <p:nvSpPr>
          <p:cNvPr id="3" name="Content Placeholder 2"/>
          <p:cNvSpPr>
            <a:spLocks noGrp="1"/>
          </p:cNvSpPr>
          <p:nvPr>
            <p:ph idx="1"/>
          </p:nvPr>
        </p:nvSpPr>
        <p:spPr/>
        <p:txBody>
          <a:bodyPr>
            <a:normAutofit/>
          </a:bodyPr>
          <a:lstStyle/>
          <a:p>
            <a:r>
              <a:rPr lang="en-US" dirty="0" smtClean="0"/>
              <a:t>Ideas about gender differences and ‘roles’  -impact on the birth of the welfare state</a:t>
            </a:r>
          </a:p>
          <a:p>
            <a:r>
              <a:rPr lang="en-GB" dirty="0" smtClean="0"/>
              <a:t>Some aspects of care provided through the family by married women</a:t>
            </a:r>
            <a:endParaRPr lang="en-US" dirty="0" smtClean="0"/>
          </a:p>
          <a:p>
            <a:r>
              <a:rPr lang="en-US" dirty="0" smtClean="0"/>
              <a:t>But we also see the importance of the availability of unmarried women to take up paid caring roles in the emerging welfare state (Holden, 2001)</a:t>
            </a:r>
          </a:p>
          <a:p>
            <a:r>
              <a:rPr lang="en-US" dirty="0" smtClean="0"/>
              <a:t>So marital status, in the caring profession, is important!</a:t>
            </a:r>
          </a:p>
          <a:p>
            <a:r>
              <a:rPr lang="en-US" dirty="0">
                <a:hlinkClick r:id="rId2"/>
              </a:rPr>
              <a:t>http://</a:t>
            </a:r>
            <a:r>
              <a:rPr lang="en-US" dirty="0" smtClean="0">
                <a:hlinkClick r:id="rId2"/>
              </a:rPr>
              <a:t>www.pwc.co.uk/services/economics-policy/insights/women-in-work-index-2016.html</a:t>
            </a:r>
            <a:r>
              <a:rPr lang="en-US" dirty="0" smtClean="0"/>
              <a:t> </a:t>
            </a:r>
          </a:p>
          <a:p>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Surplus women</a:t>
            </a:r>
            <a:endParaRPr lang="en-US" dirty="0"/>
          </a:p>
        </p:txBody>
      </p:sp>
      <p:sp>
        <p:nvSpPr>
          <p:cNvPr id="3" name="Content Placeholder 2"/>
          <p:cNvSpPr>
            <a:spLocks noGrp="1"/>
          </p:cNvSpPr>
          <p:nvPr>
            <p:ph idx="1"/>
          </p:nvPr>
        </p:nvSpPr>
        <p:spPr/>
        <p:txBody>
          <a:bodyPr>
            <a:normAutofit/>
          </a:bodyPr>
          <a:lstStyle/>
          <a:p>
            <a:r>
              <a:rPr lang="en-US" dirty="0" smtClean="0"/>
              <a:t>Particularly an issue in the interwar years and the ‘imbalance’ of the sexes</a:t>
            </a:r>
          </a:p>
          <a:p>
            <a:r>
              <a:rPr lang="en-US" dirty="0" smtClean="0"/>
              <a:t>Single women seen as ‘surplus’ and living outside the ‘normal’ role for women </a:t>
            </a:r>
            <a:r>
              <a:rPr lang="en-US" dirty="0" err="1" smtClean="0"/>
              <a:t>ie</a:t>
            </a:r>
            <a:r>
              <a:rPr lang="en-US" dirty="0" smtClean="0"/>
              <a:t>. a wife and a mother</a:t>
            </a:r>
          </a:p>
          <a:p>
            <a:r>
              <a:rPr lang="en-US" dirty="0" smtClean="0"/>
              <a:t>UK government encouraged emigration – single women to go to the former colonies to find domestic work and find husbands</a:t>
            </a:r>
          </a:p>
          <a:p>
            <a:r>
              <a:rPr lang="en-US" dirty="0">
                <a:hlinkClick r:id="rId2"/>
              </a:rPr>
              <a:t>http://ww1centenary.oucs.ox.ac.uk/unconventionalsoldiers/%E2%80%98surplus-women%E2%80%99-a-legacy-of-world-war-one</a:t>
            </a:r>
            <a:r>
              <a:rPr lang="en-US" dirty="0" smtClean="0">
                <a:hlinkClick r:id="rId2"/>
              </a:rPr>
              <a:t>/</a:t>
            </a:r>
            <a:r>
              <a:rPr lang="en-US" dirty="0" smtClean="0"/>
              <a:t> </a:t>
            </a:r>
          </a:p>
          <a:p>
            <a:endParaRPr lang="en-US" dirty="0" smtClean="0"/>
          </a:p>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Care Policy</a:t>
            </a:r>
            <a:endParaRPr lang="en-US" dirty="0"/>
          </a:p>
        </p:txBody>
      </p:sp>
      <p:sp>
        <p:nvSpPr>
          <p:cNvPr id="3" name="Content Placeholder 2"/>
          <p:cNvSpPr>
            <a:spLocks noGrp="1"/>
          </p:cNvSpPr>
          <p:nvPr>
            <p:ph idx="1"/>
          </p:nvPr>
        </p:nvSpPr>
        <p:spPr/>
        <p:txBody>
          <a:bodyPr>
            <a:normAutofit/>
          </a:bodyPr>
          <a:lstStyle/>
          <a:p>
            <a:r>
              <a:rPr lang="en-US" dirty="0" smtClean="0"/>
              <a:t>Based on the dominant image of </a:t>
            </a:r>
            <a:r>
              <a:rPr lang="en-US" dirty="0" err="1" smtClean="0"/>
              <a:t>womenhood</a:t>
            </a:r>
            <a:r>
              <a:rPr lang="en-US" dirty="0" smtClean="0"/>
              <a:t> as ‘wife and mother’</a:t>
            </a:r>
          </a:p>
          <a:p>
            <a:r>
              <a:rPr lang="en-US" dirty="0" smtClean="0"/>
              <a:t>Women’s work WITHIN the family was not conceived – or </a:t>
            </a:r>
            <a:r>
              <a:rPr lang="en-US" dirty="0" err="1" smtClean="0"/>
              <a:t>recognised</a:t>
            </a:r>
            <a:r>
              <a:rPr lang="en-US" dirty="0" smtClean="0"/>
              <a:t> in social policy- as having a market value as it was performed out of ‘love and duty’ to service the needs of the family</a:t>
            </a:r>
          </a:p>
          <a:p>
            <a:r>
              <a:rPr lang="en-US" dirty="0" smtClean="0"/>
              <a:t>Blurs the line between ‘caring for’ and ‘caring about’ (Holden, 2004)</a:t>
            </a: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Lewis and Meredith</a:t>
            </a:r>
            <a:endParaRPr lang="en-US" dirty="0"/>
          </a:p>
        </p:txBody>
      </p:sp>
      <p:sp>
        <p:nvSpPr>
          <p:cNvPr id="3" name="Content Placeholder 2"/>
          <p:cNvSpPr>
            <a:spLocks noGrp="1"/>
          </p:cNvSpPr>
          <p:nvPr>
            <p:ph idx="1"/>
          </p:nvPr>
        </p:nvSpPr>
        <p:spPr/>
        <p:txBody>
          <a:bodyPr/>
          <a:lstStyle/>
          <a:p>
            <a:r>
              <a:rPr lang="en-US" dirty="0" smtClean="0"/>
              <a:t>“the decision to care within a framework of widely held assumptions that caring is women’s work and that in the end caring should take precedence over other types of work” (1988:5)</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Impact on policy?</a:t>
            </a:r>
            <a:endParaRPr lang="en-US" dirty="0"/>
          </a:p>
        </p:txBody>
      </p:sp>
      <p:sp>
        <p:nvSpPr>
          <p:cNvPr id="3" name="Content Placeholder 2"/>
          <p:cNvSpPr>
            <a:spLocks noGrp="1"/>
          </p:cNvSpPr>
          <p:nvPr>
            <p:ph idx="1"/>
          </p:nvPr>
        </p:nvSpPr>
        <p:spPr/>
        <p:txBody>
          <a:bodyPr>
            <a:normAutofit/>
          </a:bodyPr>
          <a:lstStyle/>
          <a:p>
            <a:r>
              <a:rPr lang="en-US" dirty="0" smtClean="0"/>
              <a:t>Work for women therefore assumes the primacy of providing caring services over financial remuneration</a:t>
            </a:r>
          </a:p>
          <a:p>
            <a:r>
              <a:rPr lang="en-US" dirty="0" smtClean="0"/>
              <a:t>Their work is not valued by the market but by the standards of duty – but the market benefits as this is the future workforce!</a:t>
            </a:r>
          </a:p>
          <a:p>
            <a:r>
              <a:rPr lang="en-US" dirty="0" smtClean="0"/>
              <a:t>Thus for unmarried women in the newly emerging welfare state low pay was justified</a:t>
            </a:r>
          </a:p>
          <a:p>
            <a:r>
              <a:rPr lang="en-US" dirty="0" smtClean="0"/>
              <a:t>Not only that but as women were conceptualised as part of a family unit their wages were perceived as supplementary to a male breadwinner</a:t>
            </a:r>
          </a:p>
          <a:p>
            <a:r>
              <a:rPr lang="en-US" dirty="0">
                <a:hlinkClick r:id="rId2"/>
              </a:rPr>
              <a:t>https://</a:t>
            </a:r>
            <a:r>
              <a:rPr lang="en-US" dirty="0" smtClean="0">
                <a:hlinkClick r:id="rId2"/>
              </a:rPr>
              <a:t>www.gov.uk/government/publications/2010-to-2015-government-policy-women-and-girls-in-developing-countries/2010-to-2015-government-policy-women-and-girls-in-developing-countries</a:t>
            </a:r>
            <a:r>
              <a:rPr lang="en-US" dirty="0" smtClean="0"/>
              <a:t> </a:t>
            </a:r>
          </a:p>
          <a:p>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Policies and women’s work</a:t>
            </a:r>
            <a:endParaRPr lang="en-US" dirty="0"/>
          </a:p>
        </p:txBody>
      </p:sp>
      <p:sp>
        <p:nvSpPr>
          <p:cNvPr id="3" name="Content Placeholder 2"/>
          <p:cNvSpPr>
            <a:spLocks noGrp="1"/>
          </p:cNvSpPr>
          <p:nvPr>
            <p:ph idx="1"/>
          </p:nvPr>
        </p:nvSpPr>
        <p:spPr/>
        <p:txBody>
          <a:bodyPr>
            <a:normAutofit/>
          </a:bodyPr>
          <a:lstStyle/>
          <a:p>
            <a:r>
              <a:rPr lang="en-US" dirty="0" smtClean="0"/>
              <a:t>In World War 1 women were encouraged to work in factories and offices</a:t>
            </a:r>
          </a:p>
          <a:p>
            <a:r>
              <a:rPr lang="en-US" dirty="0" smtClean="0"/>
              <a:t>After the war they were forced to stand down from that work and enter domestic service</a:t>
            </a:r>
          </a:p>
          <a:p>
            <a:r>
              <a:rPr lang="en-US" dirty="0" smtClean="0"/>
              <a:t>State nurseries shut down; only training for women was </a:t>
            </a:r>
            <a:r>
              <a:rPr lang="en-US" dirty="0" err="1" smtClean="0"/>
              <a:t>homecraft</a:t>
            </a:r>
            <a:r>
              <a:rPr lang="en-US" dirty="0" smtClean="0"/>
              <a:t>; grants available to buy servants uniforms; unemployment benefit not available to women who refused to go into domestic service</a:t>
            </a:r>
          </a:p>
          <a:p>
            <a:r>
              <a:rPr lang="en-US" dirty="0" smtClean="0"/>
              <a:t>Social policy shaping the conception of women’s work and vice versa!</a:t>
            </a:r>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Caring professions</a:t>
            </a:r>
            <a:endParaRPr lang="en-US" dirty="0"/>
          </a:p>
        </p:txBody>
      </p:sp>
      <p:sp>
        <p:nvSpPr>
          <p:cNvPr id="3" name="Content Placeholder 2"/>
          <p:cNvSpPr>
            <a:spLocks noGrp="1"/>
          </p:cNvSpPr>
          <p:nvPr>
            <p:ph idx="1"/>
          </p:nvPr>
        </p:nvSpPr>
        <p:spPr/>
        <p:txBody>
          <a:bodyPr>
            <a:normAutofit/>
          </a:bodyPr>
          <a:lstStyle/>
          <a:p>
            <a:r>
              <a:rPr lang="en-US" dirty="0" smtClean="0"/>
              <a:t>Working class unmarried women went into domestic service</a:t>
            </a:r>
          </a:p>
          <a:p>
            <a:r>
              <a:rPr lang="en-US" dirty="0" smtClean="0"/>
              <a:t>However middle class unmarried women were encouraged into  care work</a:t>
            </a:r>
          </a:p>
          <a:p>
            <a:r>
              <a:rPr lang="en-US" dirty="0" smtClean="0"/>
              <a:t>Sex Disqualification Removal Act 1919 allowed the entry of women into welfare services, plus </a:t>
            </a:r>
            <a:r>
              <a:rPr lang="en-US" dirty="0" err="1" smtClean="0"/>
              <a:t>professionalisation</a:t>
            </a:r>
            <a:r>
              <a:rPr lang="en-US" dirty="0" smtClean="0"/>
              <a:t> of midwifery and social work</a:t>
            </a:r>
          </a:p>
          <a:p>
            <a:r>
              <a:rPr lang="en-GB" dirty="0" smtClean="0"/>
              <a:t>Nonetheless the ‘income’ from paid caring work was always seen as ‘supplementary to the male breadwinner’ (Holden 2001)</a:t>
            </a: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feminist perspective</a:t>
            </a:r>
            <a:endParaRPr lang="en-US" dirty="0"/>
          </a:p>
        </p:txBody>
      </p:sp>
      <p:sp>
        <p:nvSpPr>
          <p:cNvPr id="3" name="Content Placeholder 2"/>
          <p:cNvSpPr>
            <a:spLocks noGrp="1"/>
          </p:cNvSpPr>
          <p:nvPr>
            <p:ph idx="1"/>
          </p:nvPr>
        </p:nvSpPr>
        <p:spPr/>
        <p:txBody>
          <a:bodyPr>
            <a:normAutofit/>
          </a:bodyPr>
          <a:lstStyle/>
          <a:p>
            <a:r>
              <a:rPr lang="en-US" dirty="0" smtClean="0"/>
              <a:t>The view that the key component of the feminine identity is having a ‘caring’ nature</a:t>
            </a:r>
          </a:p>
          <a:p>
            <a:r>
              <a:rPr lang="en-US" dirty="0" smtClean="0"/>
              <a:t>Female character defined in terms of relationship to ‘others’ (Gilligan, 1982)</a:t>
            </a:r>
          </a:p>
          <a:p>
            <a:r>
              <a:rPr lang="en-US" dirty="0" smtClean="0"/>
              <a:t>Conflation of the act of ‘caring’ with the act of loving’ and ties of obligation</a:t>
            </a:r>
          </a:p>
          <a:p>
            <a:r>
              <a:rPr lang="en-GB" dirty="0" smtClean="0"/>
              <a:t>Markets benefits from ‘unpaid’ labour in the home</a:t>
            </a:r>
            <a:endParaRPr lang="en-US" dirty="0" smtClean="0"/>
          </a:p>
          <a:p>
            <a:r>
              <a:rPr lang="en-US" dirty="0" smtClean="0"/>
              <a:t>State encouraging unmarried women into ‘caring professions’ </a:t>
            </a:r>
          </a:p>
          <a:p>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Feminist perspective</a:t>
            </a:r>
            <a:endParaRPr lang="en-US" dirty="0"/>
          </a:p>
        </p:txBody>
      </p:sp>
      <p:sp>
        <p:nvSpPr>
          <p:cNvPr id="3" name="Content Placeholder 2"/>
          <p:cNvSpPr>
            <a:spLocks noGrp="1"/>
          </p:cNvSpPr>
          <p:nvPr>
            <p:ph idx="1"/>
          </p:nvPr>
        </p:nvSpPr>
        <p:spPr/>
        <p:txBody>
          <a:bodyPr/>
          <a:lstStyle/>
          <a:p>
            <a:r>
              <a:rPr lang="en-US" dirty="0" smtClean="0"/>
              <a:t>Distinctive feature of kin relationships based as much on normative assumptions as it is on emotional attachment</a:t>
            </a:r>
          </a:p>
          <a:p>
            <a:r>
              <a:rPr lang="en-GB" dirty="0" smtClean="0"/>
              <a:t>See above definitions of family and kinship</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Care and Family</a:t>
            </a:r>
            <a:endParaRPr lang="en-US" dirty="0"/>
          </a:p>
        </p:txBody>
      </p:sp>
      <p:sp>
        <p:nvSpPr>
          <p:cNvPr id="3" name="Content Placeholder 2"/>
          <p:cNvSpPr>
            <a:spLocks noGrp="1"/>
          </p:cNvSpPr>
          <p:nvPr>
            <p:ph idx="1"/>
          </p:nvPr>
        </p:nvSpPr>
        <p:spPr/>
        <p:txBody>
          <a:bodyPr/>
          <a:lstStyle/>
          <a:p>
            <a:r>
              <a:rPr lang="en-US" dirty="0" smtClean="0"/>
              <a:t>Sociologist Pamela Stone (2007):</a:t>
            </a:r>
          </a:p>
          <a:p>
            <a:r>
              <a:rPr lang="en-US" dirty="0" smtClean="0"/>
              <a:t>“Opting Out: Why women really quit careers and head home” </a:t>
            </a:r>
          </a:p>
          <a:p>
            <a:r>
              <a:rPr lang="en-US" dirty="0" smtClean="0"/>
              <a:t>Anti-dote to claims in a New York Times in 2003 that even women in highly paid careers are increasingly choosing to stay at home and raise their children. </a:t>
            </a:r>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Care and Family</a:t>
            </a:r>
            <a:endParaRPr lang="en-US" dirty="0"/>
          </a:p>
        </p:txBody>
      </p:sp>
      <p:sp>
        <p:nvSpPr>
          <p:cNvPr id="3" name="Content Placeholder 2"/>
          <p:cNvSpPr>
            <a:spLocks noGrp="1"/>
          </p:cNvSpPr>
          <p:nvPr>
            <p:ph idx="1"/>
          </p:nvPr>
        </p:nvSpPr>
        <p:spPr/>
        <p:txBody>
          <a:bodyPr>
            <a:normAutofit/>
          </a:bodyPr>
          <a:lstStyle/>
          <a:p>
            <a:r>
              <a:rPr lang="en-US" dirty="0" smtClean="0"/>
              <a:t>Stone concluded that high achievers tend to quit as a ‘last resort’</a:t>
            </a:r>
          </a:p>
          <a:p>
            <a:r>
              <a:rPr lang="en-US" dirty="0" smtClean="0"/>
              <a:t>Lack of employer flexibility</a:t>
            </a:r>
          </a:p>
          <a:p>
            <a:r>
              <a:rPr lang="en-GB" dirty="0" smtClean="0"/>
              <a:t>Structural/ policy barriers +</a:t>
            </a:r>
            <a:endParaRPr lang="en-US" dirty="0" smtClean="0"/>
          </a:p>
          <a:p>
            <a:r>
              <a:rPr lang="en-US" dirty="0" smtClean="0"/>
              <a:t>Partners not willing to be flexible with their careers</a:t>
            </a:r>
          </a:p>
          <a:p>
            <a:r>
              <a:rPr lang="en-US" dirty="0"/>
              <a:t>C</a:t>
            </a:r>
            <a:r>
              <a:rPr lang="en-US" dirty="0" smtClean="0"/>
              <a:t>ultural expectations about the family and childcare:</a:t>
            </a:r>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Care and Family</a:t>
            </a:r>
            <a:endParaRPr lang="en-US" dirty="0"/>
          </a:p>
        </p:txBody>
      </p:sp>
      <p:sp>
        <p:nvSpPr>
          <p:cNvPr id="3" name="Content Placeholder 2"/>
          <p:cNvSpPr>
            <a:spLocks noGrp="1"/>
          </p:cNvSpPr>
          <p:nvPr>
            <p:ph idx="1"/>
          </p:nvPr>
        </p:nvSpPr>
        <p:spPr/>
        <p:txBody>
          <a:bodyPr>
            <a:normAutofit/>
          </a:bodyPr>
          <a:lstStyle/>
          <a:p>
            <a:r>
              <a:rPr lang="en-US" sz="3600" dirty="0" smtClean="0"/>
              <a:t>Women “found themselves </a:t>
            </a:r>
            <a:r>
              <a:rPr lang="en-US" sz="3600" dirty="0" err="1" smtClean="0"/>
              <a:t>marginalised</a:t>
            </a:r>
            <a:r>
              <a:rPr lang="en-US" sz="3600" dirty="0" smtClean="0"/>
              <a:t> and </a:t>
            </a:r>
            <a:r>
              <a:rPr lang="en-US" sz="3600" dirty="0" err="1" smtClean="0"/>
              <a:t>stigmatised</a:t>
            </a:r>
            <a:r>
              <a:rPr lang="en-US" sz="3600" dirty="0" smtClean="0"/>
              <a:t>, negatively reinforced for trying to hold on to their careers after becoming mothers” (Stone, 2007: 19)</a:t>
            </a:r>
            <a:endParaRPr lang="en-US" sz="36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nuclear Family</a:t>
            </a:r>
            <a:endParaRPr lang="en-US" dirty="0"/>
          </a:p>
        </p:txBody>
      </p:sp>
      <p:sp>
        <p:nvSpPr>
          <p:cNvPr id="3" name="Content Placeholder 2"/>
          <p:cNvSpPr>
            <a:spLocks noGrp="1"/>
          </p:cNvSpPr>
          <p:nvPr>
            <p:ph idx="1"/>
          </p:nvPr>
        </p:nvSpPr>
        <p:spPr/>
        <p:txBody>
          <a:bodyPr/>
          <a:lstStyle/>
          <a:p>
            <a:r>
              <a:rPr lang="en-US" dirty="0" smtClean="0"/>
              <a:t>Gender inequalities in nuclear families after the birth of children</a:t>
            </a:r>
          </a:p>
          <a:p>
            <a:r>
              <a:rPr lang="en-US" dirty="0" smtClean="0"/>
              <a:t> Caregiving “adds more than an extra week’s work to women’s monthly (work) load” </a:t>
            </a:r>
          </a:p>
          <a:p>
            <a:pPr algn="r">
              <a:buNone/>
            </a:pPr>
            <a:r>
              <a:rPr lang="en-US" dirty="0" smtClean="0"/>
              <a:t>(Sarkisian &amp; Gerstel, 2012: 6)</a:t>
            </a:r>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extended family</a:t>
            </a:r>
            <a:endParaRPr lang="en-US" dirty="0"/>
          </a:p>
        </p:txBody>
      </p:sp>
      <p:sp>
        <p:nvSpPr>
          <p:cNvPr id="3" name="Content Placeholder 2"/>
          <p:cNvSpPr>
            <a:spLocks noGrp="1"/>
          </p:cNvSpPr>
          <p:nvPr>
            <p:ph idx="1"/>
          </p:nvPr>
        </p:nvSpPr>
        <p:spPr/>
        <p:txBody>
          <a:bodyPr>
            <a:normAutofit/>
          </a:bodyPr>
          <a:lstStyle/>
          <a:p>
            <a:r>
              <a:rPr lang="en-US" dirty="0" smtClean="0"/>
              <a:t>Studies show that married women are more likely than married men to give care to their parents and their spouse’s parents </a:t>
            </a:r>
          </a:p>
          <a:p>
            <a:r>
              <a:rPr lang="en-US" dirty="0" smtClean="0"/>
              <a:t>Grandmothers more likely to care for their grandchildren than grandfathers</a:t>
            </a:r>
          </a:p>
          <a:p>
            <a:r>
              <a:rPr lang="en-US" dirty="0" smtClean="0"/>
              <a:t>The work done for extended family is often invisible or sentimentalized (that is, it is seen as doing it ‘out of love’) </a:t>
            </a:r>
          </a:p>
          <a:p>
            <a:pPr marL="0" indent="0" algn="r">
              <a:buNone/>
            </a:pPr>
            <a:r>
              <a:rPr lang="en-US" dirty="0" smtClean="0"/>
              <a:t>(Sarkisian &amp; Gerstel, 2012)</a:t>
            </a:r>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Group Exercise</a:t>
            </a:r>
            <a:endParaRPr lang="en-US" dirty="0"/>
          </a:p>
        </p:txBody>
      </p:sp>
      <p:sp>
        <p:nvSpPr>
          <p:cNvPr id="3" name="Content Placeholder 2"/>
          <p:cNvSpPr>
            <a:spLocks noGrp="1"/>
          </p:cNvSpPr>
          <p:nvPr>
            <p:ph idx="1"/>
          </p:nvPr>
        </p:nvSpPr>
        <p:spPr/>
        <p:txBody>
          <a:bodyPr/>
          <a:lstStyle/>
          <a:p>
            <a:r>
              <a:rPr lang="en-US" dirty="0" smtClean="0"/>
              <a:t>Carry out some research into the entitlement to parental leave for mothers and fathers. </a:t>
            </a:r>
          </a:p>
          <a:p>
            <a:r>
              <a:rPr lang="en-US" dirty="0" smtClean="0"/>
              <a:t>What is the difference between parental leave entitlements for Sweden and UK?</a:t>
            </a:r>
          </a:p>
          <a:p>
            <a:r>
              <a:rPr lang="en-US" dirty="0" smtClean="0"/>
              <a:t>What are the advantages of sharing parental leave?  Are there disadvantages?</a:t>
            </a:r>
          </a:p>
          <a:p>
            <a:r>
              <a:rPr lang="en-US" dirty="0" smtClean="0"/>
              <a:t>Report back to the group next session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GB" dirty="0">
                <a:solidFill>
                  <a:schemeClr val="tx1"/>
                </a:solidFill>
              </a:rPr>
              <a:t>Fairness in Families Index</a:t>
            </a:r>
          </a:p>
        </p:txBody>
      </p:sp>
      <p:sp>
        <p:nvSpPr>
          <p:cNvPr id="25603" name="Content Placeholder 2"/>
          <p:cNvSpPr>
            <a:spLocks noGrp="1"/>
          </p:cNvSpPr>
          <p:nvPr>
            <p:ph idx="1"/>
          </p:nvPr>
        </p:nvSpPr>
        <p:spPr>
          <a:xfrm>
            <a:off x="301625" y="1527175"/>
            <a:ext cx="8504238" cy="4572000"/>
          </a:xfrm>
        </p:spPr>
        <p:txBody>
          <a:bodyPr>
            <a:noAutofit/>
          </a:bodyPr>
          <a:lstStyle/>
          <a:p>
            <a:pPr marL="0" indent="0">
              <a:buNone/>
            </a:pPr>
            <a:r>
              <a:rPr lang="en-US" dirty="0" smtClean="0"/>
              <a:t>“When fathers provide </a:t>
            </a:r>
            <a:r>
              <a:rPr lang="en-US" dirty="0"/>
              <a:t>sensitive and competent </a:t>
            </a:r>
            <a:r>
              <a:rPr lang="en-US" dirty="0" smtClean="0"/>
              <a:t>care above </a:t>
            </a:r>
            <a:r>
              <a:rPr lang="en-US" dirty="0"/>
              <a:t>and beyond the role </a:t>
            </a:r>
            <a:r>
              <a:rPr lang="en-US" dirty="0" smtClean="0"/>
              <a:t>of breadwinner</a:t>
            </a:r>
            <a:r>
              <a:rPr lang="en-US" dirty="0"/>
              <a:t>, we see many </a:t>
            </a:r>
            <a:r>
              <a:rPr lang="en-US" dirty="0" smtClean="0"/>
              <a:t>positive outcomes </a:t>
            </a:r>
            <a:r>
              <a:rPr lang="en-US" dirty="0"/>
              <a:t>for their children including:</a:t>
            </a:r>
          </a:p>
          <a:p>
            <a:pPr marL="342900" lvl="1" indent="0">
              <a:buNone/>
            </a:pPr>
            <a:r>
              <a:rPr lang="en-US" dirty="0"/>
              <a:t>• fewer behaviour problems</a:t>
            </a:r>
          </a:p>
          <a:p>
            <a:pPr marL="342900" lvl="1" indent="0">
              <a:buNone/>
            </a:pPr>
            <a:r>
              <a:rPr lang="en-US" dirty="0"/>
              <a:t>• lower criminality and substance abuse</a:t>
            </a:r>
          </a:p>
          <a:p>
            <a:pPr marL="342900" lvl="1" indent="0">
              <a:buNone/>
            </a:pPr>
            <a:r>
              <a:rPr lang="en-US" dirty="0"/>
              <a:t>• higher educational /</a:t>
            </a:r>
            <a:r>
              <a:rPr lang="en-US" dirty="0" smtClean="0"/>
              <a:t>occupational mobility </a:t>
            </a:r>
            <a:r>
              <a:rPr lang="en-US" dirty="0"/>
              <a:t>relative to </a:t>
            </a:r>
            <a:r>
              <a:rPr lang="en-US" dirty="0" smtClean="0"/>
              <a:t>parents’ employment</a:t>
            </a:r>
            <a:endParaRPr lang="en-US" dirty="0"/>
          </a:p>
          <a:p>
            <a:pPr marL="342900" lvl="1" indent="0">
              <a:buNone/>
            </a:pPr>
            <a:r>
              <a:rPr lang="en-US" dirty="0"/>
              <a:t>• capacity for empathy</a:t>
            </a:r>
          </a:p>
          <a:p>
            <a:pPr marL="342900" lvl="1" indent="0">
              <a:buNone/>
            </a:pPr>
            <a:r>
              <a:rPr lang="en-US" dirty="0"/>
              <a:t>• better peer relationships</a:t>
            </a:r>
          </a:p>
          <a:p>
            <a:pPr marL="342900" lvl="1" indent="0">
              <a:buNone/>
            </a:pPr>
            <a:r>
              <a:rPr lang="en-US" dirty="0"/>
              <a:t>• and higher self-esteem and </a:t>
            </a:r>
            <a:r>
              <a:rPr lang="en-US" dirty="0" smtClean="0"/>
              <a:t>life satisfaction….</a:t>
            </a:r>
            <a:endParaRPr lang="en-US" dirty="0"/>
          </a:p>
          <a:p>
            <a:pPr lvl="1"/>
            <a:endParaRPr lang="en-GB" sz="1000" dirty="0"/>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Fairness in Families Index</a:t>
            </a:r>
            <a:endParaRPr lang="en-US" dirty="0"/>
          </a:p>
        </p:txBody>
      </p:sp>
      <p:sp>
        <p:nvSpPr>
          <p:cNvPr id="3" name="Content Placeholder 2"/>
          <p:cNvSpPr>
            <a:spLocks noGrp="1"/>
          </p:cNvSpPr>
          <p:nvPr>
            <p:ph idx="1"/>
          </p:nvPr>
        </p:nvSpPr>
        <p:spPr/>
        <p:txBody>
          <a:bodyPr/>
          <a:lstStyle/>
          <a:p>
            <a:r>
              <a:rPr lang="en-US" dirty="0" smtClean="0"/>
              <a:t>…Such </a:t>
            </a:r>
            <a:r>
              <a:rPr lang="en-US" dirty="0"/>
              <a:t>benefits are also found </a:t>
            </a:r>
            <a:r>
              <a:rPr lang="en-US" dirty="0" smtClean="0"/>
              <a:t>when parents </a:t>
            </a:r>
            <a:r>
              <a:rPr lang="en-US" dirty="0"/>
              <a:t>separate, with </a:t>
            </a:r>
            <a:r>
              <a:rPr lang="en-US" dirty="0" smtClean="0"/>
              <a:t>substantial, positive </a:t>
            </a:r>
            <a:r>
              <a:rPr lang="en-US" dirty="0"/>
              <a:t>father involvement one </a:t>
            </a:r>
            <a:r>
              <a:rPr lang="en-US" dirty="0" smtClean="0"/>
              <a:t>of the </a:t>
            </a:r>
            <a:r>
              <a:rPr lang="en-US" dirty="0"/>
              <a:t>most powerful predictors </a:t>
            </a:r>
            <a:r>
              <a:rPr lang="en-US" dirty="0" smtClean="0"/>
              <a:t>of positive </a:t>
            </a:r>
            <a:r>
              <a:rPr lang="en-US" dirty="0"/>
              <a:t>outcomes for </a:t>
            </a:r>
            <a:r>
              <a:rPr lang="en-US" dirty="0" smtClean="0"/>
              <a:t>children”</a:t>
            </a:r>
            <a:endParaRPr lang="en-US" dirty="0"/>
          </a:p>
        </p:txBody>
      </p:sp>
    </p:spTree>
    <p:extLst>
      <p:ext uri="{BB962C8B-B14F-4D97-AF65-F5344CB8AC3E}">
        <p14:creationId xmlns:p14="http://schemas.microsoft.com/office/powerpoint/2010/main" val="8366596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t>
            </a:r>
            <a:r>
              <a:rPr lang="en-US" b="1" dirty="0"/>
              <a:t>Fatherhood Institute</a:t>
            </a:r>
            <a:endParaRPr lang="en-US" dirty="0"/>
          </a:p>
        </p:txBody>
      </p:sp>
      <p:sp>
        <p:nvSpPr>
          <p:cNvPr id="3" name="Content Placeholder 2"/>
          <p:cNvSpPr>
            <a:spLocks noGrp="1"/>
          </p:cNvSpPr>
          <p:nvPr>
            <p:ph idx="1"/>
          </p:nvPr>
        </p:nvSpPr>
        <p:spPr/>
        <p:txBody>
          <a:bodyPr>
            <a:normAutofit/>
          </a:bodyPr>
          <a:lstStyle/>
          <a:p>
            <a:r>
              <a:rPr lang="en-US" sz="3300" dirty="0" smtClean="0"/>
              <a:t>To </a:t>
            </a:r>
            <a:r>
              <a:rPr lang="en-US" sz="3300" dirty="0"/>
              <a:t>change </a:t>
            </a:r>
            <a:r>
              <a:rPr lang="en-US" sz="3300" b="1" dirty="0"/>
              <a:t>work</a:t>
            </a:r>
            <a:r>
              <a:rPr lang="en-US" sz="3300" dirty="0"/>
              <a:t> so that fathers can be more available to care for their children. We want to see more fathers, including fathers on low incomes, working flexibly and part-time, and taking more leave off for caring.</a:t>
            </a:r>
          </a:p>
          <a:p>
            <a:endParaRPr lang="en-US" dirty="0"/>
          </a:p>
        </p:txBody>
      </p:sp>
    </p:spTree>
    <p:extLst>
      <p:ext uri="{BB962C8B-B14F-4D97-AF65-F5344CB8AC3E}">
        <p14:creationId xmlns:p14="http://schemas.microsoft.com/office/powerpoint/2010/main" val="30248369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2F1F58"/>
                </a:solidFill>
              </a:rPr>
              <a:t>The </a:t>
            </a:r>
            <a:r>
              <a:rPr lang="en-US" b="1" dirty="0">
                <a:solidFill>
                  <a:srgbClr val="2F1F58"/>
                </a:solidFill>
              </a:rPr>
              <a:t>Fatherhood Institute</a:t>
            </a:r>
            <a:endParaRPr lang="en-GB" dirty="0"/>
          </a:p>
        </p:txBody>
      </p:sp>
      <p:sp>
        <p:nvSpPr>
          <p:cNvPr id="3" name="Content Placeholder 2"/>
          <p:cNvSpPr>
            <a:spLocks noGrp="1"/>
          </p:cNvSpPr>
          <p:nvPr>
            <p:ph idx="1"/>
          </p:nvPr>
        </p:nvSpPr>
        <p:spPr/>
        <p:txBody>
          <a:bodyPr>
            <a:normAutofit/>
          </a:bodyPr>
          <a:lstStyle/>
          <a:p>
            <a:pPr lvl="0">
              <a:buClr>
                <a:srgbClr val="8C73D0">
                  <a:lumMod val="60000"/>
                  <a:lumOff val="40000"/>
                </a:srgbClr>
              </a:buClr>
            </a:pPr>
            <a:r>
              <a:rPr lang="en-US" sz="2400" dirty="0">
                <a:solidFill>
                  <a:srgbClr val="2F1F58"/>
                </a:solidFill>
              </a:rPr>
              <a:t>To change </a:t>
            </a:r>
            <a:r>
              <a:rPr lang="en-US" sz="2400" b="1" dirty="0">
                <a:solidFill>
                  <a:srgbClr val="2F1F58"/>
                </a:solidFill>
              </a:rPr>
              <a:t>education</a:t>
            </a:r>
            <a:r>
              <a:rPr lang="en-US" sz="2400" dirty="0">
                <a:solidFill>
                  <a:srgbClr val="2F1F58"/>
                </a:solidFill>
              </a:rPr>
              <a:t> so that boys are prepared for future caring roles and boys and girls are prepared for the future sharing of these roles. We want to see children and young people discussing gender inequalities and understanding that mothers and fathers experience pressure to </a:t>
            </a:r>
            <a:r>
              <a:rPr lang="en-US" sz="2400" dirty="0" err="1">
                <a:solidFill>
                  <a:srgbClr val="2F1F58"/>
                </a:solidFill>
              </a:rPr>
              <a:t>specialise</a:t>
            </a:r>
            <a:r>
              <a:rPr lang="en-US" sz="2400" dirty="0">
                <a:solidFill>
                  <a:srgbClr val="2F1F58"/>
                </a:solidFill>
              </a:rPr>
              <a:t> in caring and earning roles, and that mothers and fathers should have a similar range of choices over their caring roles, not limited by gender. We want to see more encouragement of boys into childcare careers.</a:t>
            </a:r>
          </a:p>
          <a:p>
            <a:endParaRPr lang="en-GB" dirty="0"/>
          </a:p>
        </p:txBody>
      </p:sp>
    </p:spTree>
    <p:extLst>
      <p:ext uri="{BB962C8B-B14F-4D97-AF65-F5344CB8AC3E}">
        <p14:creationId xmlns:p14="http://schemas.microsoft.com/office/powerpoint/2010/main" val="40846271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2F1F58"/>
                </a:solidFill>
              </a:rPr>
              <a:t>The </a:t>
            </a:r>
            <a:r>
              <a:rPr lang="en-US" b="1" dirty="0">
                <a:solidFill>
                  <a:srgbClr val="2F1F58"/>
                </a:solidFill>
              </a:rPr>
              <a:t>Fatherhood Institute</a:t>
            </a:r>
            <a:endParaRPr lang="en-GB" dirty="0"/>
          </a:p>
        </p:txBody>
      </p:sp>
      <p:sp>
        <p:nvSpPr>
          <p:cNvPr id="3" name="Content Placeholder 2"/>
          <p:cNvSpPr>
            <a:spLocks noGrp="1"/>
          </p:cNvSpPr>
          <p:nvPr>
            <p:ph idx="1"/>
          </p:nvPr>
        </p:nvSpPr>
        <p:spPr/>
        <p:txBody>
          <a:bodyPr>
            <a:normAutofit/>
          </a:bodyPr>
          <a:lstStyle/>
          <a:p>
            <a:pPr lvl="0">
              <a:buClr>
                <a:srgbClr val="8C73D0">
                  <a:lumMod val="60000"/>
                  <a:lumOff val="40000"/>
                </a:srgbClr>
              </a:buClr>
            </a:pPr>
            <a:r>
              <a:rPr lang="en-US" sz="2400" dirty="0">
                <a:solidFill>
                  <a:srgbClr val="2F1F58"/>
                </a:solidFill>
              </a:rPr>
              <a:t>To change </a:t>
            </a:r>
            <a:r>
              <a:rPr lang="en-US" sz="2400" b="1" dirty="0">
                <a:solidFill>
                  <a:srgbClr val="2F1F58"/>
                </a:solidFill>
              </a:rPr>
              <a:t>supports to family life</a:t>
            </a:r>
            <a:r>
              <a:rPr lang="en-US" sz="2400" dirty="0">
                <a:solidFill>
                  <a:srgbClr val="2F1F58"/>
                </a:solidFill>
              </a:rPr>
              <a:t> so that the caring role of fathers and father-figures is </a:t>
            </a:r>
            <a:r>
              <a:rPr lang="en-US" sz="2400" dirty="0" err="1">
                <a:solidFill>
                  <a:srgbClr val="2F1F58"/>
                </a:solidFill>
              </a:rPr>
              <a:t>recognised</a:t>
            </a:r>
            <a:r>
              <a:rPr lang="en-US" sz="2400" dirty="0">
                <a:solidFill>
                  <a:srgbClr val="2F1F58"/>
                </a:solidFill>
              </a:rPr>
              <a:t> and strongly supported. We want laws, policies and public services to encourage and enable fathers to invest more of their time and energy in the direct care of their children. We want all health, education, family and children’s services to be “father-inclusive” – that is, to support fathers in their caring roles as seriously as they currently support mothers..</a:t>
            </a:r>
          </a:p>
          <a:p>
            <a:r>
              <a:rPr lang="en-GB" dirty="0">
                <a:hlinkClick r:id="rId2"/>
              </a:rPr>
              <a:t>http://www.fatherhoodinstitute.org/research</a:t>
            </a:r>
            <a:r>
              <a:rPr lang="en-GB" dirty="0" smtClean="0">
                <a:hlinkClick r:id="rId2"/>
              </a:rPr>
              <a:t>/</a:t>
            </a:r>
            <a:r>
              <a:rPr lang="en-GB" dirty="0" smtClean="0"/>
              <a:t> </a:t>
            </a:r>
            <a:endParaRPr lang="en-GB" dirty="0"/>
          </a:p>
        </p:txBody>
      </p:sp>
    </p:spTree>
    <p:extLst>
      <p:ext uri="{BB962C8B-B14F-4D97-AF65-F5344CB8AC3E}">
        <p14:creationId xmlns:p14="http://schemas.microsoft.com/office/powerpoint/2010/main" val="8953625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dirty="0">
                <a:solidFill>
                  <a:schemeClr val="tx1"/>
                </a:solidFill>
              </a:rPr>
              <a:t>Fairness in Families Index</a:t>
            </a:r>
          </a:p>
        </p:txBody>
      </p:sp>
      <p:sp>
        <p:nvSpPr>
          <p:cNvPr id="26627" name="Content Placeholder 2"/>
          <p:cNvSpPr>
            <a:spLocks noGrp="1"/>
          </p:cNvSpPr>
          <p:nvPr>
            <p:ph idx="1"/>
          </p:nvPr>
        </p:nvSpPr>
        <p:spPr>
          <a:xfrm>
            <a:off x="301625" y="1527175"/>
            <a:ext cx="8504238" cy="4572000"/>
          </a:xfrm>
        </p:spPr>
        <p:txBody>
          <a:bodyPr>
            <a:normAutofit/>
          </a:bodyPr>
          <a:lstStyle/>
          <a:p>
            <a:r>
              <a:rPr lang="en-GB" dirty="0" smtClean="0"/>
              <a:t>Fatherhood Institute’s  Index</a:t>
            </a:r>
          </a:p>
          <a:p>
            <a:r>
              <a:rPr lang="en-GB" dirty="0" smtClean="0"/>
              <a:t>The </a:t>
            </a:r>
            <a:r>
              <a:rPr lang="en-GB" dirty="0"/>
              <a:t>way we deal with families and work in the UK is highly gendered and, basically, unfair. </a:t>
            </a:r>
          </a:p>
          <a:p>
            <a:r>
              <a:rPr lang="en-GB" dirty="0"/>
              <a:t>UK came 18/21 on the Index in terms of </a:t>
            </a:r>
            <a:r>
              <a:rPr lang="en-GB" dirty="0" smtClean="0"/>
              <a:t>fairness based on:</a:t>
            </a:r>
          </a:p>
          <a:p>
            <a:pPr lvl="1"/>
            <a:r>
              <a:rPr lang="en-US" b="1" dirty="0"/>
              <a:t>Gender equality in parental </a:t>
            </a:r>
            <a:r>
              <a:rPr lang="en-US" b="1" dirty="0" smtClean="0"/>
              <a:t>leave</a:t>
            </a:r>
          </a:p>
          <a:p>
            <a:pPr lvl="1"/>
            <a:r>
              <a:rPr lang="en-US" b="1" dirty="0"/>
              <a:t>Gender pay </a:t>
            </a:r>
            <a:r>
              <a:rPr lang="en-US" b="1" dirty="0" smtClean="0"/>
              <a:t>gap</a:t>
            </a:r>
          </a:p>
          <a:p>
            <a:pPr lvl="1"/>
            <a:r>
              <a:rPr lang="en-US" b="1" dirty="0"/>
              <a:t>Men’s percentage share of the part-time </a:t>
            </a:r>
            <a:r>
              <a:rPr lang="en-US" b="1" dirty="0" smtClean="0"/>
              <a:t>workforce</a:t>
            </a:r>
          </a:p>
          <a:p>
            <a:pPr lvl="1"/>
            <a:r>
              <a:rPr lang="en-US" b="1" dirty="0"/>
              <a:t>Proportion of women sitting in </a:t>
            </a:r>
            <a:r>
              <a:rPr lang="en-US" b="1" dirty="0" smtClean="0"/>
              <a:t>parliaments</a:t>
            </a:r>
          </a:p>
          <a:p>
            <a:pPr lvl="1"/>
            <a:r>
              <a:rPr lang="en-US" b="1" dirty="0"/>
              <a:t>Women in management </a:t>
            </a:r>
            <a:r>
              <a:rPr lang="en-US" b="1" dirty="0" smtClean="0"/>
              <a:t>positions</a:t>
            </a:r>
          </a:p>
          <a:p>
            <a:pPr lvl="1"/>
            <a:endParaRPr lang="en-GB" dirty="0"/>
          </a:p>
          <a:p>
            <a:r>
              <a:rPr lang="en-GB" dirty="0"/>
              <a:t>(Fatherhood Institute, 2010)</a:t>
            </a:r>
          </a:p>
          <a:p>
            <a:pPr eaLnBrk="1" hangingPunct="1"/>
            <a:endParaRPr lang="en-GB" dirty="0"/>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Let’s leave this little island………</a:t>
            </a:r>
            <a:endParaRPr lang="en-GB" dirty="0"/>
          </a:p>
        </p:txBody>
      </p:sp>
      <p:sp>
        <p:nvSpPr>
          <p:cNvPr id="3" name="Content Placeholder 2"/>
          <p:cNvSpPr>
            <a:spLocks noGrp="1"/>
          </p:cNvSpPr>
          <p:nvPr>
            <p:ph idx="1"/>
          </p:nvPr>
        </p:nvSpPr>
        <p:spPr>
          <a:xfrm>
            <a:off x="200722" y="1761565"/>
            <a:ext cx="8162227" cy="4839957"/>
          </a:xfrm>
        </p:spPr>
        <p:txBody>
          <a:bodyPr>
            <a:normAutofit/>
          </a:bodyPr>
          <a:lstStyle/>
          <a:p>
            <a:r>
              <a:rPr lang="en-GB" dirty="0"/>
              <a:t>The Fairness in Families Index reveals:</a:t>
            </a:r>
          </a:p>
          <a:p>
            <a:r>
              <a:rPr lang="en-GB" dirty="0"/>
              <a:t>In Finland [ranked 1], men spend 52.8 minutes caring for education their children for every hour spent by women.  In the UK [ranked 12], men spend 32.4 minutes for every hour spent by women</a:t>
            </a:r>
          </a:p>
          <a:p>
            <a:r>
              <a:rPr lang="en-GB" dirty="0"/>
              <a:t>In Sweden [ranked 1], men get a maximum of 40 weeks </a:t>
            </a:r>
            <a:r>
              <a:rPr lang="en-GB" i="1" dirty="0"/>
              <a:t>full-time equivalent</a:t>
            </a:r>
            <a:r>
              <a:rPr lang="en-GB" dirty="0"/>
              <a:t> paid leave for men following the birth of a child. In the UK [ranked 15], it is 2 days</a:t>
            </a:r>
          </a:p>
          <a:p>
            <a:r>
              <a:rPr lang="en-GB" dirty="0"/>
              <a:t>37.7% of the part-time workforce in Denmark  [ranked 1] is male, as opposed to 24.2% in the UK [ranked 13]</a:t>
            </a:r>
          </a:p>
          <a:p>
            <a:r>
              <a:rPr lang="en-GB" dirty="0"/>
              <a:t>The difference between median earnings of men and women is 21% in the UK [ranked 15].  In Belgium, which tops the rankings for this indicator, the gap is 9.3</a:t>
            </a:r>
            <a:r>
              <a:rPr lang="en-GB" dirty="0" smtClean="0"/>
              <a:t>%</a:t>
            </a:r>
          </a:p>
          <a:p>
            <a:r>
              <a:rPr lang="en-GB" dirty="0"/>
              <a:t>(Fatherhood Institute, 2010)</a:t>
            </a:r>
          </a:p>
          <a:p>
            <a:endParaRPr lang="en-GB" dirty="0"/>
          </a:p>
          <a:p>
            <a:endParaRPr lang="en-GB" dirty="0"/>
          </a:p>
        </p:txBody>
      </p:sp>
    </p:spTree>
    <p:extLst>
      <p:ext uri="{BB962C8B-B14F-4D97-AF65-F5344CB8AC3E}">
        <p14:creationId xmlns:p14="http://schemas.microsoft.com/office/powerpoint/2010/main" val="37813867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Rob Williams (a man???)</a:t>
            </a:r>
            <a:endParaRPr lang="en-GB" dirty="0"/>
          </a:p>
        </p:txBody>
      </p:sp>
      <p:sp>
        <p:nvSpPr>
          <p:cNvPr id="3" name="Content Placeholder 2"/>
          <p:cNvSpPr>
            <a:spLocks noGrp="1"/>
          </p:cNvSpPr>
          <p:nvPr>
            <p:ph idx="1"/>
          </p:nvPr>
        </p:nvSpPr>
        <p:spPr/>
        <p:txBody>
          <a:bodyPr>
            <a:normAutofit/>
          </a:bodyPr>
          <a:lstStyle/>
          <a:p>
            <a:r>
              <a:rPr lang="en-GB" dirty="0"/>
              <a:t>“We need to establish a better framework in the UK to support equal earning and caring.  Numerous studies have shown that the old concepts of man as breadwinner and woman as home-maker are not what young couples aspire to – and that being pigeonholed into such roles damages couple relationships.  Much more needs to be done to make families fairer – and getting the paternity leave system right is a good place to start</a:t>
            </a:r>
            <a:r>
              <a:rPr lang="en-GB" dirty="0" smtClean="0"/>
              <a:t>.”</a:t>
            </a:r>
          </a:p>
          <a:p>
            <a:r>
              <a:rPr lang="en-GB" dirty="0" smtClean="0"/>
              <a:t>(Fatherhood Institute, 2010)</a:t>
            </a:r>
            <a:endParaRPr lang="en-GB" dirty="0"/>
          </a:p>
        </p:txBody>
      </p:sp>
    </p:spTree>
    <p:extLst>
      <p:ext uri="{BB962C8B-B14F-4D97-AF65-F5344CB8AC3E}">
        <p14:creationId xmlns:p14="http://schemas.microsoft.com/office/powerpoint/2010/main" val="19047474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Fairness in Families Index</a:t>
            </a:r>
            <a:endParaRPr lang="en-US" dirty="0"/>
          </a:p>
        </p:txBody>
      </p:sp>
      <p:sp>
        <p:nvSpPr>
          <p:cNvPr id="3" name="Content Placeholder 2"/>
          <p:cNvSpPr>
            <a:spLocks noGrp="1"/>
          </p:cNvSpPr>
          <p:nvPr>
            <p:ph idx="1"/>
          </p:nvPr>
        </p:nvSpPr>
        <p:spPr/>
        <p:txBody>
          <a:bodyPr>
            <a:normAutofit/>
          </a:bodyPr>
          <a:lstStyle/>
          <a:p>
            <a:r>
              <a:rPr lang="en-US" b="1" dirty="0"/>
              <a:t>Percentage of children living in lone parent </a:t>
            </a:r>
            <a:r>
              <a:rPr lang="en-US" b="1" dirty="0" smtClean="0"/>
              <a:t>households</a:t>
            </a:r>
          </a:p>
          <a:p>
            <a:r>
              <a:rPr lang="en-US" b="1" dirty="0"/>
              <a:t>Percentage of GDP spent on </a:t>
            </a:r>
            <a:r>
              <a:rPr lang="en-US" b="1" dirty="0" smtClean="0"/>
              <a:t>childcare and </a:t>
            </a:r>
            <a:r>
              <a:rPr lang="en-US" b="1" dirty="0"/>
              <a:t>education for the </a:t>
            </a:r>
            <a:r>
              <a:rPr lang="en-US" b="1" dirty="0" smtClean="0"/>
              <a:t>under-fives</a:t>
            </a:r>
          </a:p>
          <a:p>
            <a:r>
              <a:rPr lang="en-US" b="1" dirty="0" smtClean="0"/>
              <a:t>Men’s </a:t>
            </a:r>
            <a:r>
              <a:rPr lang="en-US" b="1" dirty="0"/>
              <a:t>and women’s time spent on </a:t>
            </a:r>
            <a:r>
              <a:rPr lang="en-US" b="1" dirty="0" smtClean="0"/>
              <a:t>childcare</a:t>
            </a:r>
          </a:p>
          <a:p>
            <a:r>
              <a:rPr lang="en-US" b="1" dirty="0"/>
              <a:t>Men’s and women’s time spent on unpaid </a:t>
            </a:r>
            <a:r>
              <a:rPr lang="en-US" b="1" dirty="0" smtClean="0"/>
              <a:t>work</a:t>
            </a:r>
          </a:p>
          <a:p>
            <a:r>
              <a:rPr lang="en-US" b="1" dirty="0"/>
              <a:t>Maximum full-time equivalent paid leave for fathers</a:t>
            </a:r>
            <a:endParaRPr lang="en-US" dirty="0"/>
          </a:p>
        </p:txBody>
      </p:sp>
    </p:spTree>
    <p:extLst>
      <p:ext uri="{BB962C8B-B14F-4D97-AF65-F5344CB8AC3E}">
        <p14:creationId xmlns:p14="http://schemas.microsoft.com/office/powerpoint/2010/main" val="28538223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dirty="0" smtClean="0">
                <a:solidFill>
                  <a:prstClr val="black"/>
                </a:solidFill>
              </a:rPr>
              <a:t>Fairness </a:t>
            </a:r>
            <a:r>
              <a:rPr lang="en-GB" dirty="0">
                <a:solidFill>
                  <a:prstClr val="black"/>
                </a:solidFill>
              </a:rPr>
              <a:t>in Families </a:t>
            </a:r>
            <a:r>
              <a:rPr lang="en-GB" dirty="0" err="1">
                <a:solidFill>
                  <a:prstClr val="black"/>
                </a:solidFill>
              </a:rPr>
              <a:t>Index</a:t>
            </a:r>
            <a:r>
              <a:rPr lang="en-GB" dirty="0" err="1" smtClean="0">
                <a:solidFill>
                  <a:srgbClr val="7B9899"/>
                </a:solidFill>
              </a:rPr>
              <a:t>I</a:t>
            </a:r>
            <a:endParaRPr lang="en-GB" dirty="0">
              <a:solidFill>
                <a:srgbClr val="7B9899"/>
              </a:solidFill>
            </a:endParaRPr>
          </a:p>
        </p:txBody>
      </p:sp>
      <p:sp>
        <p:nvSpPr>
          <p:cNvPr id="27651" name="Content Placeholder 2"/>
          <p:cNvSpPr>
            <a:spLocks noGrp="1"/>
          </p:cNvSpPr>
          <p:nvPr>
            <p:ph idx="1"/>
          </p:nvPr>
        </p:nvSpPr>
        <p:spPr>
          <a:xfrm>
            <a:off x="301625" y="1527175"/>
            <a:ext cx="8504238" cy="4572000"/>
          </a:xfrm>
        </p:spPr>
        <p:txBody>
          <a:bodyPr/>
          <a:lstStyle/>
          <a:p>
            <a:pPr eaLnBrk="1" hangingPunct="1"/>
            <a:endParaRPr lang="en-GB" sz="2800" dirty="0" smtClean="0"/>
          </a:p>
          <a:p>
            <a:pPr eaLnBrk="1" hangingPunct="1"/>
            <a:r>
              <a:rPr lang="en-GB" sz="2800" dirty="0" smtClean="0"/>
              <a:t>Without </a:t>
            </a:r>
            <a:r>
              <a:rPr lang="en-GB" sz="2800" dirty="0"/>
              <a:t>legislating for significant periods of reserved leave for fathers new parents will struggle to negotiate the gender traps which push men into breadwinning and capture women in the home.</a:t>
            </a:r>
          </a:p>
          <a:p>
            <a:pPr eaLnBrk="1" hangingPunct="1"/>
            <a:endParaRPr lang="en-GB" dirty="0"/>
          </a:p>
        </p:txBody>
      </p:sp>
    </p:spTree>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dirty="0">
                <a:solidFill>
                  <a:prstClr val="black"/>
                </a:solidFill>
              </a:rPr>
              <a:t>Fairness in Families Index</a:t>
            </a:r>
            <a:endParaRPr lang="en-GB" dirty="0">
              <a:solidFill>
                <a:srgbClr val="7B9899"/>
              </a:solidFill>
            </a:endParaRPr>
          </a:p>
        </p:txBody>
      </p:sp>
      <p:sp>
        <p:nvSpPr>
          <p:cNvPr id="28675" name="Content Placeholder 2"/>
          <p:cNvSpPr>
            <a:spLocks noGrp="1"/>
          </p:cNvSpPr>
          <p:nvPr>
            <p:ph idx="1"/>
          </p:nvPr>
        </p:nvSpPr>
        <p:spPr>
          <a:xfrm>
            <a:off x="301625" y="1527175"/>
            <a:ext cx="8504238" cy="4572000"/>
          </a:xfrm>
        </p:spPr>
        <p:txBody>
          <a:bodyPr>
            <a:normAutofit/>
          </a:bodyPr>
          <a:lstStyle/>
          <a:p>
            <a:pPr eaLnBrk="1" hangingPunct="1"/>
            <a:r>
              <a:rPr lang="en-GB" sz="2400" dirty="0"/>
              <a:t>More bad news:</a:t>
            </a:r>
          </a:p>
          <a:p>
            <a:pPr eaLnBrk="1" hangingPunct="1"/>
            <a:r>
              <a:rPr lang="en-GB" sz="2400" dirty="0"/>
              <a:t>the research on relationships shows that a highly divided arrangement, where one person earns the money and the other stays at home, is most likely to lead to unhappiness between the partners and eventual separation. </a:t>
            </a:r>
          </a:p>
          <a:p>
            <a:pPr eaLnBrk="1" hangingPunct="1"/>
            <a:r>
              <a:rPr lang="en-GB" sz="2400" dirty="0"/>
              <a:t>Doing nothing to address our 18th place will undermine the thinking going on in government about how to support couple relationships. </a:t>
            </a:r>
          </a:p>
          <a:p>
            <a:pPr eaLnBrk="1" hangingPunct="1"/>
            <a:r>
              <a:rPr lang="en-GB" sz="2400" dirty="0"/>
              <a:t>Families are under pressure from a system that provides little real choice as to how they should share their responsibilities.</a:t>
            </a:r>
          </a:p>
          <a:p>
            <a:pPr eaLnBrk="1" hangingPunct="1"/>
            <a:endParaRPr lang="en-GB" dirty="0"/>
          </a:p>
        </p:txBody>
      </p:sp>
    </p:spTree>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r>
              <a:rPr lang="en-GB" dirty="0">
                <a:solidFill>
                  <a:schemeClr val="tx1"/>
                </a:solidFill>
              </a:rPr>
              <a:t>Sweden</a:t>
            </a:r>
          </a:p>
        </p:txBody>
      </p:sp>
      <p:sp>
        <p:nvSpPr>
          <p:cNvPr id="29699" name="Content Placeholder 2"/>
          <p:cNvSpPr>
            <a:spLocks noGrp="1"/>
          </p:cNvSpPr>
          <p:nvPr>
            <p:ph idx="1"/>
          </p:nvPr>
        </p:nvSpPr>
        <p:spPr>
          <a:xfrm>
            <a:off x="301625" y="1527175"/>
            <a:ext cx="8504238" cy="4572000"/>
          </a:xfrm>
        </p:spPr>
        <p:txBody>
          <a:bodyPr/>
          <a:lstStyle/>
          <a:p>
            <a:pPr eaLnBrk="1" hangingPunct="1"/>
            <a:r>
              <a:rPr lang="en-GB" dirty="0"/>
              <a:t>Sweden (top of the table) had a system of transferable parental leave for years but</a:t>
            </a:r>
          </a:p>
          <a:p>
            <a:pPr eaLnBrk="1" hangingPunct="1"/>
            <a:r>
              <a:rPr lang="en-GB" dirty="0"/>
              <a:t>Initially there was no real increase in the numbers of fathers taking career breaks for childcare or mothers sharing in the breadwinning. </a:t>
            </a:r>
            <a:endParaRPr lang="en-GB" dirty="0" smtClean="0"/>
          </a:p>
          <a:p>
            <a:r>
              <a:rPr lang="en-GB" dirty="0">
                <a:hlinkClick r:id="rId2"/>
              </a:rPr>
              <a:t>http://</a:t>
            </a:r>
            <a:r>
              <a:rPr lang="en-GB" dirty="0" smtClean="0">
                <a:hlinkClick r:id="rId2"/>
              </a:rPr>
              <a:t>europa.eu/epic/countries/sweden/index_en.htm</a:t>
            </a:r>
            <a:r>
              <a:rPr lang="en-GB" dirty="0" smtClean="0"/>
              <a:t> </a:t>
            </a:r>
            <a:endParaRPr lang="en-GB" dirty="0"/>
          </a:p>
        </p:txBody>
      </p:sp>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GB" dirty="0">
                <a:solidFill>
                  <a:schemeClr val="tx1"/>
                </a:solidFill>
              </a:rPr>
              <a:t>Sweden</a:t>
            </a:r>
          </a:p>
        </p:txBody>
      </p:sp>
      <p:sp>
        <p:nvSpPr>
          <p:cNvPr id="30723" name="Content Placeholder 2"/>
          <p:cNvSpPr>
            <a:spLocks noGrp="1"/>
          </p:cNvSpPr>
          <p:nvPr>
            <p:ph idx="1"/>
          </p:nvPr>
        </p:nvSpPr>
        <p:spPr>
          <a:xfrm>
            <a:off x="301625" y="1527175"/>
            <a:ext cx="8504238" cy="4572000"/>
          </a:xfrm>
        </p:spPr>
        <p:txBody>
          <a:bodyPr>
            <a:normAutofit/>
          </a:bodyPr>
          <a:lstStyle/>
          <a:p>
            <a:pPr eaLnBrk="1" hangingPunct="1"/>
            <a:r>
              <a:rPr lang="en-GB" sz="2400" dirty="0"/>
              <a:t>When they introduced the Daddy month, on a use it or lose it basis, there was progress to a remarkable state of relative equality</a:t>
            </a:r>
          </a:p>
          <a:p>
            <a:pPr eaLnBrk="1" hangingPunct="1"/>
            <a:r>
              <a:rPr lang="en-GB" sz="2400" dirty="0"/>
              <a:t>Daddy month was reserved for fathers and it provided a significant amount of salary replacement. </a:t>
            </a:r>
          </a:p>
          <a:p>
            <a:pPr eaLnBrk="1" hangingPunct="1"/>
            <a:r>
              <a:rPr lang="en-GB" sz="2400" dirty="0"/>
              <a:t>Money is important – even more so in a country like the UK where the gender pay gap is so large that families where the father takes time out from work face increased financial problems.</a:t>
            </a:r>
          </a:p>
          <a:p>
            <a:pPr eaLnBrk="1" hangingPunct="1"/>
            <a:r>
              <a:rPr lang="en-GB" sz="2400" dirty="0"/>
              <a:t>This should then be a government priority for  a family-friendly </a:t>
            </a:r>
            <a:r>
              <a:rPr lang="en-GB" sz="2400" dirty="0" smtClean="0"/>
              <a:t>government</a:t>
            </a:r>
          </a:p>
          <a:p>
            <a:r>
              <a:rPr lang="en-GB" sz="2400">
                <a:hlinkClick r:id="rId2"/>
              </a:rPr>
              <a:t>https://sweden.se/society/10-things-that-make-sweden-family-friendly</a:t>
            </a:r>
            <a:r>
              <a:rPr lang="en-GB" sz="2400" smtClean="0">
                <a:hlinkClick r:id="rId2"/>
              </a:rPr>
              <a:t>/</a:t>
            </a:r>
            <a:r>
              <a:rPr lang="en-GB" sz="2400" smtClean="0"/>
              <a:t> </a:t>
            </a:r>
            <a:endParaRPr lang="en-GB" sz="2400"/>
          </a:p>
        </p:txBody>
      </p:sp>
    </p:spTree>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p:txBody>
          <a:bodyPr>
            <a:normAutofit/>
          </a:bodyPr>
          <a:lstStyle/>
          <a:p>
            <a:r>
              <a:rPr lang="en-US" dirty="0" smtClean="0"/>
              <a:t>Women are largely </a:t>
            </a:r>
            <a:r>
              <a:rPr lang="en-US" dirty="0" err="1" smtClean="0"/>
              <a:t>carers</a:t>
            </a:r>
            <a:r>
              <a:rPr lang="en-US" dirty="0" smtClean="0"/>
              <a:t> in unpaid and paid roles </a:t>
            </a:r>
          </a:p>
          <a:p>
            <a:r>
              <a:rPr lang="en-US" dirty="0" smtClean="0"/>
              <a:t>This appears to be because of cultural norms and assumptions about the nature of women such that there is a conflation between ‘caring for’ and ‘caring about’</a:t>
            </a:r>
          </a:p>
          <a:p>
            <a:r>
              <a:rPr lang="en-US" dirty="0" smtClean="0"/>
              <a:t>Gender divisions underpin issues of fairness and social justice and inclusion – and so need to be addressed</a:t>
            </a:r>
          </a:p>
          <a:p>
            <a:r>
              <a:rPr lang="en-US" dirty="0" smtClean="0"/>
              <a:t>The idea of “Women as </a:t>
            </a:r>
            <a:r>
              <a:rPr lang="en-US" dirty="0" err="1" smtClean="0"/>
              <a:t>carers</a:t>
            </a:r>
            <a:r>
              <a:rPr lang="en-US" dirty="0" smtClean="0"/>
              <a:t>” is embodied in social policy and professional practice</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 on Care</a:t>
            </a:r>
            <a:endParaRPr lang="en-US" dirty="0"/>
          </a:p>
        </p:txBody>
      </p:sp>
      <p:sp>
        <p:nvSpPr>
          <p:cNvPr id="3" name="Content Placeholder 2"/>
          <p:cNvSpPr>
            <a:spLocks noGrp="1"/>
          </p:cNvSpPr>
          <p:nvPr>
            <p:ph idx="1"/>
          </p:nvPr>
        </p:nvSpPr>
        <p:spPr/>
        <p:txBody>
          <a:bodyPr>
            <a:normAutofit/>
          </a:bodyPr>
          <a:lstStyle/>
          <a:p>
            <a:r>
              <a:rPr lang="en-GB" dirty="0" smtClean="0"/>
              <a:t>Care should – and can - be shared by men and women</a:t>
            </a:r>
          </a:p>
          <a:p>
            <a:r>
              <a:rPr lang="en-GB" dirty="0" smtClean="0"/>
              <a:t>Benefits to self, family and society</a:t>
            </a:r>
          </a:p>
          <a:p>
            <a:r>
              <a:rPr lang="en-GB" dirty="0" smtClean="0"/>
              <a:t>Swedish example challenges the notion of biologically and psychologically driven processes</a:t>
            </a:r>
          </a:p>
          <a:p>
            <a:r>
              <a:rPr lang="en-GB" dirty="0" smtClean="0"/>
              <a:t>Rather it relates to cultural and structural change</a:t>
            </a:r>
            <a:endParaRPr lang="en-US" dirty="0"/>
          </a:p>
        </p:txBody>
      </p:sp>
    </p:spTree>
    <p:extLst>
      <p:ext uri="{BB962C8B-B14F-4D97-AF65-F5344CB8AC3E}">
        <p14:creationId xmlns:p14="http://schemas.microsoft.com/office/powerpoint/2010/main" val="267131694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ea typeface="+mj-ea"/>
                <a:cs typeface="+mj-cs"/>
              </a:rPr>
              <a:t>Class exercise</a:t>
            </a:r>
            <a:endParaRPr lang="en-GB" dirty="0">
              <a:ea typeface="+mj-ea"/>
              <a:cs typeface="+mj-cs"/>
            </a:endParaRPr>
          </a:p>
        </p:txBody>
      </p:sp>
      <p:sp>
        <p:nvSpPr>
          <p:cNvPr id="31747" name="Content Placeholder 2"/>
          <p:cNvSpPr>
            <a:spLocks noGrp="1"/>
          </p:cNvSpPr>
          <p:nvPr>
            <p:ph idx="1"/>
          </p:nvPr>
        </p:nvSpPr>
        <p:spPr>
          <a:xfrm>
            <a:off x="301625" y="1527175"/>
            <a:ext cx="8504238" cy="4572000"/>
          </a:xfrm>
        </p:spPr>
        <p:txBody>
          <a:bodyPr/>
          <a:lstStyle/>
          <a:p>
            <a:pPr eaLnBrk="1" hangingPunct="1"/>
            <a:r>
              <a:rPr lang="en-GB"/>
              <a:t>Read “The Rubber Gloves are on”  </a:t>
            </a:r>
          </a:p>
          <a:p>
            <a:pPr eaLnBrk="1" hangingPunct="1"/>
            <a:r>
              <a:rPr lang="en-GB"/>
              <a:t>Why were women marching?</a:t>
            </a:r>
          </a:p>
          <a:p>
            <a:pPr eaLnBrk="1" hangingPunct="1"/>
            <a:r>
              <a:rPr lang="en-GB"/>
              <a:t>What policies are affecting women’s lives?</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Revisit possible explanations</a:t>
            </a:r>
            <a:endParaRPr lang="en-US" dirty="0"/>
          </a:p>
        </p:txBody>
      </p:sp>
      <p:sp>
        <p:nvSpPr>
          <p:cNvPr id="3" name="Content Placeholder 2"/>
          <p:cNvSpPr>
            <a:spLocks noGrp="1"/>
          </p:cNvSpPr>
          <p:nvPr>
            <p:ph idx="1"/>
          </p:nvPr>
        </p:nvSpPr>
        <p:spPr/>
        <p:txBody>
          <a:bodyPr/>
          <a:lstStyle/>
          <a:p>
            <a:r>
              <a:rPr lang="en-US" dirty="0" smtClean="0"/>
              <a:t>What do you think are the reasons why women are more likely to provide ‘care’ on a paid and unpaid basis?</a:t>
            </a:r>
          </a:p>
          <a:p>
            <a:r>
              <a:rPr lang="en-US" dirty="0" smtClean="0"/>
              <a:t>Is your answer </a:t>
            </a:r>
            <a:r>
              <a:rPr lang="en-US" smtClean="0"/>
              <a:t>the same? </a:t>
            </a:r>
            <a:endParaRPr lang="en-US"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fontScale="92500" lnSpcReduction="10000"/>
          </a:bodyPr>
          <a:lstStyle/>
          <a:p>
            <a:r>
              <a:rPr lang="en-US" sz="2000" dirty="0" smtClean="0"/>
              <a:t>Cowan, C.P &amp; Cowan, P.A. (2008) Who Does What When Partners Become Parents</a:t>
            </a:r>
            <a:r>
              <a:rPr lang="en-US" sz="2000" dirty="0"/>
              <a:t>: Available at </a:t>
            </a:r>
            <a:r>
              <a:rPr lang="en-US" sz="2000" dirty="0">
                <a:hlinkClick r:id="rId2"/>
              </a:rPr>
              <a:t>http://</a:t>
            </a:r>
            <a:r>
              <a:rPr lang="en-US" sz="2000" dirty="0" smtClean="0">
                <a:hlinkClick r:id="rId2"/>
              </a:rPr>
              <a:t>www.tandfonline.com/doi/abs/10.1300/J002v12n03_07 Accessed on 30.08.16</a:t>
            </a:r>
            <a:r>
              <a:rPr lang="en-US" sz="2000" dirty="0" smtClean="0"/>
              <a:t>. </a:t>
            </a:r>
          </a:p>
          <a:p>
            <a:r>
              <a:rPr lang="en-US" sz="2000" dirty="0" smtClean="0"/>
              <a:t>Gilligan, C. (1982) </a:t>
            </a:r>
            <a:r>
              <a:rPr lang="en-US" sz="2000" i="1" dirty="0" smtClean="0"/>
              <a:t>In a Different Voice: Psychological Theory and Women’s development</a:t>
            </a:r>
            <a:r>
              <a:rPr lang="en-US" sz="2000" dirty="0" smtClean="0"/>
              <a:t>, Cambridge MA: Harvard University Press.</a:t>
            </a:r>
          </a:p>
          <a:p>
            <a:r>
              <a:rPr lang="en-US" sz="2000" dirty="0" smtClean="0"/>
              <a:t>Holden, K. (2001) ‘Family care and unpaid work; in </a:t>
            </a:r>
            <a:r>
              <a:rPr lang="en-US" sz="2000" dirty="0" err="1" smtClean="0"/>
              <a:t>Zweiniger-Bargielowska</a:t>
            </a:r>
            <a:r>
              <a:rPr lang="en-US" sz="2000" dirty="0" smtClean="0"/>
              <a:t>, I (ed.) </a:t>
            </a:r>
            <a:r>
              <a:rPr lang="en-US" sz="2000" i="1" dirty="0" smtClean="0"/>
              <a:t>Women in Twentieth-Century Britain</a:t>
            </a:r>
            <a:r>
              <a:rPr lang="en-US" sz="2000" dirty="0" smtClean="0"/>
              <a:t>, Harlow: Longman.</a:t>
            </a:r>
          </a:p>
          <a:p>
            <a:r>
              <a:rPr lang="en-GB" sz="2000" dirty="0" err="1" smtClean="0"/>
              <a:t>MCDowell</a:t>
            </a:r>
            <a:r>
              <a:rPr lang="en-GB" sz="2000" dirty="0" smtClean="0"/>
              <a:t>, L. &amp; Pringle, R. (eds.) (1994)</a:t>
            </a:r>
            <a:r>
              <a:rPr lang="en-GB" sz="2000" i="1" dirty="0" smtClean="0"/>
              <a:t> Defining Women: Social Institutions and Gender Divisions.</a:t>
            </a:r>
            <a:r>
              <a:rPr lang="en-GB" sz="2000" dirty="0" smtClean="0"/>
              <a:t> Cambridge: Polity Press</a:t>
            </a:r>
            <a:endParaRPr lang="en-US" sz="2000" dirty="0" smtClean="0"/>
          </a:p>
          <a:p>
            <a:r>
              <a:rPr lang="en-US" sz="2000" dirty="0" err="1" smtClean="0"/>
              <a:t>Sakisian</a:t>
            </a:r>
            <a:r>
              <a:rPr lang="en-US" sz="2000" dirty="0" smtClean="0"/>
              <a:t>, N. &amp; Gerstel, N. (2012)</a:t>
            </a:r>
            <a:r>
              <a:rPr lang="en-US" sz="2000" i="1" dirty="0" smtClean="0"/>
              <a:t> Nuclear Family Values, Extended Family Lives</a:t>
            </a:r>
            <a:r>
              <a:rPr lang="en-US" sz="2000" dirty="0" smtClean="0"/>
              <a:t>. New York and London: </a:t>
            </a:r>
            <a:r>
              <a:rPr lang="en-US" sz="2000" dirty="0" err="1" smtClean="0"/>
              <a:t>Routledge</a:t>
            </a:r>
            <a:r>
              <a:rPr lang="en-US" sz="2000" dirty="0" smtClean="0"/>
              <a:t>.</a:t>
            </a:r>
          </a:p>
          <a:p>
            <a:r>
              <a:rPr lang="en-US" sz="2000" dirty="0"/>
              <a:t>www.fatherhoodinstitute.org.</a:t>
            </a:r>
            <a:endParaRPr lang="en-US" sz="2000" dirty="0" smtClean="0"/>
          </a:p>
          <a:p>
            <a:endParaRPr lang="en-US" dirty="0"/>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1485</TotalTime>
  <Words>2599</Words>
  <Application>Microsoft Office PowerPoint</Application>
  <PresentationFormat>On-screen Show (4:3)</PresentationFormat>
  <Paragraphs>216</Paragraphs>
  <Slides>51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51</vt:i4>
      </vt:variant>
    </vt:vector>
  </HeadingPairs>
  <TitlesOfParts>
    <vt:vector size="54" baseType="lpstr">
      <vt:lpstr>Calibri</vt:lpstr>
      <vt:lpstr>Calibri Light</vt:lpstr>
      <vt:lpstr>Retrospect</vt:lpstr>
      <vt:lpstr>Women and Care</vt:lpstr>
      <vt:lpstr>Lecture Issues</vt:lpstr>
      <vt:lpstr>Women and work</vt:lpstr>
      <vt:lpstr>Women &amp; Work 2016</vt:lpstr>
      <vt:lpstr>PowerPoint Presentation</vt:lpstr>
      <vt:lpstr>Changes?</vt:lpstr>
      <vt:lpstr>Has Fatherhood Changed?</vt:lpstr>
      <vt:lpstr>Women and family</vt:lpstr>
      <vt:lpstr>2013….</vt:lpstr>
      <vt:lpstr>Family?</vt:lpstr>
      <vt:lpstr>Family</vt:lpstr>
      <vt:lpstr>Families &amp; Households</vt:lpstr>
      <vt:lpstr>Kinship</vt:lpstr>
      <vt:lpstr>Kinship v Family</vt:lpstr>
      <vt:lpstr>Family </vt:lpstr>
      <vt:lpstr>Class Exercise</vt:lpstr>
      <vt:lpstr>Explanations</vt:lpstr>
      <vt:lpstr>PowerPoint Presentation</vt:lpstr>
      <vt:lpstr>Women’s work</vt:lpstr>
      <vt:lpstr>Surplus women</vt:lpstr>
      <vt:lpstr>Care Policy</vt:lpstr>
      <vt:lpstr>Lewis and Meredith</vt:lpstr>
      <vt:lpstr>Impact on policy?</vt:lpstr>
      <vt:lpstr>Policies and women’s work</vt:lpstr>
      <vt:lpstr>The Caring professions</vt:lpstr>
      <vt:lpstr>The feminist perspective</vt:lpstr>
      <vt:lpstr>Feminist perspective</vt:lpstr>
      <vt:lpstr>Care and Family</vt:lpstr>
      <vt:lpstr>Care and Family</vt:lpstr>
      <vt:lpstr>Care and Family</vt:lpstr>
      <vt:lpstr>The nuclear Family</vt:lpstr>
      <vt:lpstr>The extended family</vt:lpstr>
      <vt:lpstr>Group Exercise</vt:lpstr>
      <vt:lpstr>Fairness in Families Index</vt:lpstr>
      <vt:lpstr>Fairness in Families Index</vt:lpstr>
      <vt:lpstr>The Fatherhood Institute</vt:lpstr>
      <vt:lpstr>The Fatherhood Institute</vt:lpstr>
      <vt:lpstr>The Fatherhood Institute</vt:lpstr>
      <vt:lpstr>Fairness in Families Index</vt:lpstr>
      <vt:lpstr>Let’s leave this little island………</vt:lpstr>
      <vt:lpstr>Rob Williams (a man???)</vt:lpstr>
      <vt:lpstr>Fairness in Families Index</vt:lpstr>
      <vt:lpstr>Fairness in Families IndexI</vt:lpstr>
      <vt:lpstr>Fairness in Families Index</vt:lpstr>
      <vt:lpstr>Sweden</vt:lpstr>
      <vt:lpstr>Sweden</vt:lpstr>
      <vt:lpstr>Conclusion</vt:lpstr>
      <vt:lpstr>Conclusions on Care</vt:lpstr>
      <vt:lpstr>Class exercise</vt:lpstr>
      <vt:lpstr>Revisit possible explanations</vt:lpstr>
      <vt:lpstr>References</vt:lpstr>
    </vt:vector>
  </TitlesOfParts>
  <Company>TSD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Women and Care</dc:title>
  <dc:creator>Jane Booth</dc:creator>
  <cp:lastModifiedBy>Heike Griffiths</cp:lastModifiedBy>
  <cp:revision>28</cp:revision>
  <cp:lastPrinted>2013-02-14T10:04:12Z</cp:lastPrinted>
  <dcterms:created xsi:type="dcterms:W3CDTF">2013-02-13T21:09:31Z</dcterms:created>
  <dcterms:modified xsi:type="dcterms:W3CDTF">2017-08-10T08:44:58Z</dcterms:modified>
</cp:coreProperties>
</file>