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61"/>
  </p:notesMasterIdLst>
  <p:sldIdLst>
    <p:sldId id="256" r:id="rId2"/>
    <p:sldId id="257" r:id="rId3"/>
    <p:sldId id="306" r:id="rId4"/>
    <p:sldId id="258" r:id="rId5"/>
    <p:sldId id="307" r:id="rId6"/>
    <p:sldId id="259" r:id="rId7"/>
    <p:sldId id="262" r:id="rId8"/>
    <p:sldId id="260" r:id="rId9"/>
    <p:sldId id="308" r:id="rId10"/>
    <p:sldId id="302" r:id="rId11"/>
    <p:sldId id="309" r:id="rId12"/>
    <p:sldId id="311" r:id="rId13"/>
    <p:sldId id="310" r:id="rId14"/>
    <p:sldId id="261" r:id="rId15"/>
    <p:sldId id="263" r:id="rId16"/>
    <p:sldId id="313" r:id="rId17"/>
    <p:sldId id="264" r:id="rId18"/>
    <p:sldId id="265" r:id="rId19"/>
    <p:sldId id="266" r:id="rId20"/>
    <p:sldId id="267" r:id="rId21"/>
    <p:sldId id="299" r:id="rId22"/>
    <p:sldId id="268" r:id="rId23"/>
    <p:sldId id="303" r:id="rId24"/>
    <p:sldId id="269" r:id="rId25"/>
    <p:sldId id="270" r:id="rId26"/>
    <p:sldId id="271" r:id="rId27"/>
    <p:sldId id="272" r:id="rId28"/>
    <p:sldId id="273" r:id="rId29"/>
    <p:sldId id="274" r:id="rId30"/>
    <p:sldId id="275" r:id="rId31"/>
    <p:sldId id="276" r:id="rId32"/>
    <p:sldId id="277" r:id="rId33"/>
    <p:sldId id="278" r:id="rId34"/>
    <p:sldId id="282" r:id="rId35"/>
    <p:sldId id="281" r:id="rId36"/>
    <p:sldId id="279" r:id="rId37"/>
    <p:sldId id="285" r:id="rId38"/>
    <p:sldId id="286" r:id="rId39"/>
    <p:sldId id="287" r:id="rId40"/>
    <p:sldId id="288" r:id="rId41"/>
    <p:sldId id="289" r:id="rId42"/>
    <p:sldId id="290" r:id="rId43"/>
    <p:sldId id="316" r:id="rId44"/>
    <p:sldId id="314" r:id="rId45"/>
    <p:sldId id="315" r:id="rId46"/>
    <p:sldId id="280" r:id="rId47"/>
    <p:sldId id="301" r:id="rId48"/>
    <p:sldId id="305" r:id="rId49"/>
    <p:sldId id="304" r:id="rId50"/>
    <p:sldId id="300" r:id="rId51"/>
    <p:sldId id="284" r:id="rId52"/>
    <p:sldId id="283" r:id="rId53"/>
    <p:sldId id="292" r:id="rId54"/>
    <p:sldId id="293" r:id="rId55"/>
    <p:sldId id="294" r:id="rId56"/>
    <p:sldId id="295" r:id="rId57"/>
    <p:sldId id="296" r:id="rId58"/>
    <p:sldId id="297" r:id="rId59"/>
    <p:sldId id="312"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23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_rels/data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pt>
    <dgm:pt modelId="{3CEB055D-74D3-4918-998C-395B7F9FF684}" type="pres">
      <dgm:prSet presAssocID="{A72AC2E9-3DAF-40BD-B83A-D616717F82CF}" presName="childNode1tx" presStyleLbl="bgAcc1" presStyleIdx="0" presStyleCnt="3">
        <dgm:presLayoutVars>
          <dgm:bulletEnabled val="1"/>
        </dgm:presLayoutVars>
      </dgm:prSet>
      <dgm:spPr/>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pt>
    <dgm:pt modelId="{A4C5799B-B80B-469A-ABCE-42FC8A7056FD}" type="pres">
      <dgm:prSet presAssocID="{5EBFF84F-A0E3-4DFC-9318-D308124129C0}" presName="childNode2tx" presStyleLbl="bgAcc1" presStyleIdx="1" presStyleCnt="3">
        <dgm:presLayoutVars>
          <dgm:bulletEnabled val="1"/>
        </dgm:presLayoutVars>
      </dgm:prSet>
      <dgm:spPr/>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pt>
    <dgm:pt modelId="{C18F6EFD-6732-4763-8836-038B11A29181}" type="pres">
      <dgm:prSet presAssocID="{9575F48D-8916-4D32-A6D6-AFB3A322F18D}" presName="childNode1tx" presStyleLbl="bgAcc1" presStyleIdx="2" presStyleCnt="3">
        <dgm:presLayoutVars>
          <dgm:bulletEnabled val="1"/>
        </dgm:presLayoutVars>
      </dgm:prSet>
      <dgm:spPr/>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pt>
    <dgm:pt modelId="{71FA131E-FF1F-4675-ABB4-C7B72DEE342F}" type="pres">
      <dgm:prSet presAssocID="{9575F48D-8916-4D32-A6D6-AFB3A322F18D}" presName="connSite1" presStyleCnt="0"/>
      <dgm:spPr/>
    </dgm:pt>
  </dgm:ptLst>
  <dgm:cxnLst>
    <dgm:cxn modelId="{AA5BEB0A-AF65-4B9C-8FB4-CA97FCC5EC0D}" type="presOf" srcId="{A469BB20-321A-44D1-A0EB-4C5F1C8CB42E}" destId="{C6341EF0-74E5-4258-BCB7-43794865E1D9}" srcOrd="0"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ED04319-5ABA-4717-9886-C1CB3AC44442}" srcId="{5EBFF84F-A0E3-4DFC-9318-D308124129C0}" destId="{767088AE-FB2A-4237-BC30-9A0333476B57}" srcOrd="0" destOrd="0" parTransId="{62D81E73-F22C-4F17-9C77-EE1007250A6F}" sibTransId="{F9E7FB06-FA93-450E-8562-8B853BC340C3}"/>
    <dgm:cxn modelId="{24D6C11A-622F-4E38-86C9-23966EF5F924}" type="presOf" srcId="{F4168AB2-33E5-48F5-886D-653A90A7A25D}" destId="{D3D9576B-3299-4FAF-BD1B-4FB00204B659}" srcOrd="0" destOrd="1"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4F502367-4CA6-4322-88C7-8BB73080749E}" srcId="{A72AC2E9-3DAF-40BD-B83A-D616717F82CF}" destId="{A469BB20-321A-44D1-A0EB-4C5F1C8CB42E}" srcOrd="0" destOrd="0" parTransId="{FCEE15C0-52C2-4225-B2D7-B412DF174EB7}" sibTransId="{4F435F65-606A-4071-A194-F513627AD526}"/>
    <dgm:cxn modelId="{A65F026C-3C5A-4A4B-922B-EFDCE0CA860A}" type="presOf" srcId="{767088AE-FB2A-4237-BC30-9A0333476B57}" destId="{A4C5799B-B80B-469A-ABCE-42FC8A7056FD}" srcOrd="1"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52B4A45A-6BE9-46E2-847B-54C235B8DE0F}" srcId="{39DD4C28-23E1-492B-BA85-1D51C8380E3D}" destId="{9575F48D-8916-4D32-A6D6-AFB3A322F18D}" srcOrd="2" destOrd="0" parTransId="{DA9FB239-0AEE-4F0A-81F2-A2AEB9EEBF8A}" sibTransId="{1D13B832-05D0-4057-92A6-E11523E1C00E}"/>
    <dgm:cxn modelId="{DA84F15A-770E-4759-8DAB-4B24047EB604}" srcId="{5EBFF84F-A0E3-4DFC-9318-D308124129C0}" destId="{F4168AB2-33E5-48F5-886D-653A90A7A25D}" srcOrd="1" destOrd="0" parTransId="{B09F23C3-8F08-49E5-9F1B-E1429EBB10AE}" sibTransId="{94124BD6-C028-4574-BDB9-CED4FE1695C2}"/>
    <dgm:cxn modelId="{C9EECE7B-3970-4C4E-AD97-0C84B9E58E7A}" type="presOf" srcId="{5EBFF84F-A0E3-4DFC-9318-D308124129C0}" destId="{C4D1AA07-2115-401D-B5BD-E4FFB8B2F8FB}"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141382F1-C336-4387-A1CA-7A65D38F3ADA}" type="presOf" srcId="{767088AE-FB2A-4237-BC30-9A0333476B57}" destId="{D3D9576B-3299-4FAF-BD1B-4FB00204B659}" srcOrd="0" destOrd="0" presId="urn:microsoft.com/office/officeart/2005/8/layout/hProcess4"/>
    <dgm:cxn modelId="{F3515EF2-9A52-43E5-ACE8-1D968E9F19C3}" srcId="{39DD4C28-23E1-492B-BA85-1D51C8380E3D}" destId="{A72AC2E9-3DAF-40BD-B83A-D616717F82CF}" srcOrd="0" destOrd="0" parTransId="{5358F2B5-A0BB-42D2-BDD6-C2F452A93B6E}" sibTransId="{85F8C0BC-49B7-4F01-9E5F-E8C912F8EDEF}"/>
    <dgm:cxn modelId="{EC4351F5-AC56-48B6-9455-4CC22A69C143}" type="presOf" srcId="{39DD4C28-23E1-492B-BA85-1D51C8380E3D}" destId="{471C76C3-D643-44D2-99FF-F874F3F67C4F}" srcOrd="0" destOrd="0"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F485E-C77C-471C-8A44-B773C6C0F3D1}"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90F0F877-EA52-4BC6-A336-3D95528A4561}">
      <dgm:prSet phldrT="[Text]" custT="1"/>
      <dgm:spPr/>
      <dgm:t>
        <a:bodyPr/>
        <a:lstStyle/>
        <a:p>
          <a:r>
            <a:rPr lang="en-GB" sz="3200" dirty="0"/>
            <a:t>Good clients make bad citizens</a:t>
          </a:r>
        </a:p>
      </dgm:t>
    </dgm:pt>
    <dgm:pt modelId="{AF719C75-9672-4C41-A060-1815300E28B0}" type="parTrans" cxnId="{F9CDCDB3-D832-413F-8FCA-8570901B453D}">
      <dgm:prSet/>
      <dgm:spPr/>
      <dgm:t>
        <a:bodyPr/>
        <a:lstStyle/>
        <a:p>
          <a:endParaRPr lang="en-GB"/>
        </a:p>
      </dgm:t>
    </dgm:pt>
    <dgm:pt modelId="{AA57255D-20EB-46F2-860D-2A457F98572B}" type="sibTrans" cxnId="{F9CDCDB3-D832-413F-8FCA-8570901B453D}">
      <dgm:prSet/>
      <dgm:spPr/>
      <dgm:t>
        <a:bodyPr/>
        <a:lstStyle/>
        <a:p>
          <a:endParaRPr lang="en-GB"/>
        </a:p>
      </dgm:t>
    </dgm:pt>
    <dgm:pt modelId="{63322A1F-1504-4CD9-A866-C0685A838F89}">
      <dgm:prSet custT="1"/>
      <dgm:spPr/>
      <dgm:t>
        <a:bodyPr/>
        <a:lstStyle/>
        <a:p>
          <a:r>
            <a:rPr lang="en-GB" sz="3200" dirty="0"/>
            <a:t>Good citizens make strong communities</a:t>
          </a:r>
        </a:p>
      </dgm:t>
    </dgm:pt>
    <dgm:pt modelId="{165EE58D-9944-400E-8E67-1E563DF879A9}" type="parTrans" cxnId="{EB9C59AE-DD2E-452E-B062-337ED25D2A2F}">
      <dgm:prSet/>
      <dgm:spPr/>
      <dgm:t>
        <a:bodyPr/>
        <a:lstStyle/>
        <a:p>
          <a:endParaRPr lang="en-GB"/>
        </a:p>
      </dgm:t>
    </dgm:pt>
    <dgm:pt modelId="{4403FDB3-F1FF-4DBA-8744-ACAB0C966B7E}" type="sibTrans" cxnId="{EB9C59AE-DD2E-452E-B062-337ED25D2A2F}">
      <dgm:prSet/>
      <dgm:spPr/>
      <dgm:t>
        <a:bodyPr/>
        <a:lstStyle/>
        <a:p>
          <a:endParaRPr lang="en-GB"/>
        </a:p>
      </dgm:t>
    </dgm:pt>
    <dgm:pt modelId="{D1599E6D-F1FF-42D7-8C43-414889622BC5}" type="pres">
      <dgm:prSet presAssocID="{F9BF485E-C77C-471C-8A44-B773C6C0F3D1}" presName="Name0" presStyleCnt="0">
        <dgm:presLayoutVars>
          <dgm:dir/>
          <dgm:resizeHandles val="exact"/>
        </dgm:presLayoutVars>
      </dgm:prSet>
      <dgm:spPr/>
    </dgm:pt>
    <dgm:pt modelId="{FF437FAB-462D-4073-A800-BABA2FE72582}" type="pres">
      <dgm:prSet presAssocID="{90F0F877-EA52-4BC6-A336-3D95528A4561}" presName="compNode" presStyleCnt="0"/>
      <dgm:spPr/>
    </dgm:pt>
    <dgm:pt modelId="{D98792F6-F588-453C-998C-849468E9F27A}" type="pres">
      <dgm:prSet presAssocID="{90F0F877-EA52-4BC6-A336-3D95528A4561}" presName="pictRect" presStyleLbl="node1" presStyleIdx="0" presStyleCnt="2"/>
      <dgm:spPr>
        <a:blipFill rotWithShape="1">
          <a:blip xmlns:r="http://schemas.openxmlformats.org/officeDocument/2006/relationships" r:embed="rId1"/>
          <a:stretch>
            <a:fillRect/>
          </a:stretch>
        </a:blipFill>
      </dgm:spPr>
    </dgm:pt>
    <dgm:pt modelId="{67EFA675-18BD-4E01-BBE1-B82DFEAD5B26}" type="pres">
      <dgm:prSet presAssocID="{90F0F877-EA52-4BC6-A336-3D95528A4561}" presName="textRect" presStyleLbl="revTx" presStyleIdx="0" presStyleCnt="2" custScaleY="162662" custLinFactNeighborX="1384" custLinFactNeighborY="20922">
        <dgm:presLayoutVars>
          <dgm:bulletEnabled val="1"/>
        </dgm:presLayoutVars>
      </dgm:prSet>
      <dgm:spPr/>
    </dgm:pt>
    <dgm:pt modelId="{86C7F547-EE62-4CC5-9270-021DB3C41DB0}" type="pres">
      <dgm:prSet presAssocID="{AA57255D-20EB-46F2-860D-2A457F98572B}" presName="sibTrans" presStyleLbl="sibTrans2D1" presStyleIdx="0" presStyleCnt="0"/>
      <dgm:spPr/>
    </dgm:pt>
    <dgm:pt modelId="{91231EA4-6B9F-44DF-9341-3168E953CDD4}" type="pres">
      <dgm:prSet presAssocID="{63322A1F-1504-4CD9-A866-C0685A838F89}" presName="compNode" presStyleCnt="0"/>
      <dgm:spPr/>
    </dgm:pt>
    <dgm:pt modelId="{143ECCC3-0CCD-4C5F-BCF5-EF3E94DE762E}" type="pres">
      <dgm:prSet presAssocID="{63322A1F-1504-4CD9-A866-C0685A838F89}" presName="pictRect" presStyleLbl="node1" presStyleIdx="1" presStyleCnt="2"/>
      <dgm:spPr>
        <a:blipFill rotWithShape="1">
          <a:blip xmlns:r="http://schemas.openxmlformats.org/officeDocument/2006/relationships" r:embed="rId2"/>
          <a:stretch>
            <a:fillRect/>
          </a:stretch>
        </a:blipFill>
      </dgm:spPr>
    </dgm:pt>
    <dgm:pt modelId="{602B4FFA-8044-4781-88FD-F0578EEC59DF}" type="pres">
      <dgm:prSet presAssocID="{63322A1F-1504-4CD9-A866-C0685A838F89}" presName="textRect" presStyleLbl="revTx" presStyleIdx="1" presStyleCnt="2" custScaleY="162662" custLinFactNeighborX="-332" custLinFactNeighborY="20922">
        <dgm:presLayoutVars>
          <dgm:bulletEnabled val="1"/>
        </dgm:presLayoutVars>
      </dgm:prSet>
      <dgm:spPr/>
    </dgm:pt>
  </dgm:ptLst>
  <dgm:cxnLst>
    <dgm:cxn modelId="{0935BA6F-EFB5-48D9-9953-3EC5B99B06D1}" type="presOf" srcId="{AA57255D-20EB-46F2-860D-2A457F98572B}" destId="{86C7F547-EE62-4CC5-9270-021DB3C41DB0}" srcOrd="0" destOrd="0" presId="urn:microsoft.com/office/officeart/2005/8/layout/pList1"/>
    <dgm:cxn modelId="{EB9C59AE-DD2E-452E-B062-337ED25D2A2F}" srcId="{F9BF485E-C77C-471C-8A44-B773C6C0F3D1}" destId="{63322A1F-1504-4CD9-A866-C0685A838F89}" srcOrd="1" destOrd="0" parTransId="{165EE58D-9944-400E-8E67-1E563DF879A9}" sibTransId="{4403FDB3-F1FF-4DBA-8744-ACAB0C966B7E}"/>
    <dgm:cxn modelId="{F9CDCDB3-D832-413F-8FCA-8570901B453D}" srcId="{F9BF485E-C77C-471C-8A44-B773C6C0F3D1}" destId="{90F0F877-EA52-4BC6-A336-3D95528A4561}" srcOrd="0" destOrd="0" parTransId="{AF719C75-9672-4C41-A060-1815300E28B0}" sibTransId="{AA57255D-20EB-46F2-860D-2A457F98572B}"/>
    <dgm:cxn modelId="{448B55BB-52AC-4057-A35C-5BF39725561E}" type="presOf" srcId="{F9BF485E-C77C-471C-8A44-B773C6C0F3D1}" destId="{D1599E6D-F1FF-42D7-8C43-414889622BC5}" srcOrd="0" destOrd="0" presId="urn:microsoft.com/office/officeart/2005/8/layout/pList1"/>
    <dgm:cxn modelId="{E2C4D0BE-B570-40A2-925D-CB4BC99E95AA}" type="presOf" srcId="{90F0F877-EA52-4BC6-A336-3D95528A4561}" destId="{67EFA675-18BD-4E01-BBE1-B82DFEAD5B26}" srcOrd="0" destOrd="0" presId="urn:microsoft.com/office/officeart/2005/8/layout/pList1"/>
    <dgm:cxn modelId="{7A94EEDB-BD8E-4865-80D0-399A8B38AE82}" type="presOf" srcId="{63322A1F-1504-4CD9-A866-C0685A838F89}" destId="{602B4FFA-8044-4781-88FD-F0578EEC59DF}" srcOrd="0" destOrd="0" presId="urn:microsoft.com/office/officeart/2005/8/layout/pList1"/>
    <dgm:cxn modelId="{51D83A15-C461-48B8-99C5-EA3A401C5785}" type="presParOf" srcId="{D1599E6D-F1FF-42D7-8C43-414889622BC5}" destId="{FF437FAB-462D-4073-A800-BABA2FE72582}" srcOrd="0" destOrd="0" presId="urn:microsoft.com/office/officeart/2005/8/layout/pList1"/>
    <dgm:cxn modelId="{8F19D34E-EDAD-49E0-922D-915B75ACFB83}" type="presParOf" srcId="{FF437FAB-462D-4073-A800-BABA2FE72582}" destId="{D98792F6-F588-453C-998C-849468E9F27A}" srcOrd="0" destOrd="0" presId="urn:microsoft.com/office/officeart/2005/8/layout/pList1"/>
    <dgm:cxn modelId="{6EDB6C60-6540-4FBD-BE57-598DBB1BC932}" type="presParOf" srcId="{FF437FAB-462D-4073-A800-BABA2FE72582}" destId="{67EFA675-18BD-4E01-BBE1-B82DFEAD5B26}" srcOrd="1" destOrd="0" presId="urn:microsoft.com/office/officeart/2005/8/layout/pList1"/>
    <dgm:cxn modelId="{50D98479-38C9-47BD-B461-068C7A810598}" type="presParOf" srcId="{D1599E6D-F1FF-42D7-8C43-414889622BC5}" destId="{86C7F547-EE62-4CC5-9270-021DB3C41DB0}" srcOrd="1" destOrd="0" presId="urn:microsoft.com/office/officeart/2005/8/layout/pList1"/>
    <dgm:cxn modelId="{777CB985-6CC5-4D60-899C-8F06B172D3B0}" type="presParOf" srcId="{D1599E6D-F1FF-42D7-8C43-414889622BC5}" destId="{91231EA4-6B9F-44DF-9341-3168E953CDD4}" srcOrd="2" destOrd="0" presId="urn:microsoft.com/office/officeart/2005/8/layout/pList1"/>
    <dgm:cxn modelId="{21C5A429-23E7-4ABD-AD50-A66E23EAD9EE}" type="presParOf" srcId="{91231EA4-6B9F-44DF-9341-3168E953CDD4}" destId="{143ECCC3-0CCD-4C5F-BCF5-EF3E94DE762E}" srcOrd="0" destOrd="0" presId="urn:microsoft.com/office/officeart/2005/8/layout/pList1"/>
    <dgm:cxn modelId="{AD0BCF3F-F7DF-4376-9E02-0A17F65D3B1B}" type="presParOf" srcId="{91231EA4-6B9F-44DF-9341-3168E953CDD4}" destId="{602B4FFA-8044-4781-88FD-F0578EEC59DF}"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D046E5-9DA1-4452-88B2-20CADAA53262}" type="doc">
      <dgm:prSet loTypeId="urn:microsoft.com/office/officeart/2005/8/layout/vList2" loCatId="list" qsTypeId="urn:microsoft.com/office/officeart/2005/8/quickstyle/3d1" qsCatId="3D" csTypeId="urn:microsoft.com/office/officeart/2005/8/colors/colorful1" csCatId="colorful" phldr="1"/>
      <dgm:spPr/>
      <dgm:t>
        <a:bodyPr/>
        <a:lstStyle/>
        <a:p>
          <a:endParaRPr lang="en-GB"/>
        </a:p>
      </dgm:t>
    </dgm:pt>
    <dgm:pt modelId="{174A5D09-538B-4F8C-9977-C02892973B62}">
      <dgm:prSet phldrT="[Text]"/>
      <dgm:spPr/>
      <dgm:t>
        <a:bodyPr/>
        <a:lstStyle/>
        <a:p>
          <a:r>
            <a:rPr lang="en-GB" dirty="0"/>
            <a:t>Communities have more commitment to their members than service delivery systems have to their clients</a:t>
          </a:r>
        </a:p>
      </dgm:t>
    </dgm:pt>
    <dgm:pt modelId="{1FFEEEE6-8F08-45C8-BBAF-83E5B0561D9B}" type="parTrans" cxnId="{25E9CD8A-D8F1-4FBF-BA2A-966E01571C5B}">
      <dgm:prSet/>
      <dgm:spPr/>
      <dgm:t>
        <a:bodyPr/>
        <a:lstStyle/>
        <a:p>
          <a:endParaRPr lang="en-GB"/>
        </a:p>
      </dgm:t>
    </dgm:pt>
    <dgm:pt modelId="{929CCBC1-DAFA-4229-ABB8-47562B59AFDF}" type="sibTrans" cxnId="{25E9CD8A-D8F1-4FBF-BA2A-966E01571C5B}">
      <dgm:prSet/>
      <dgm:spPr/>
      <dgm:t>
        <a:bodyPr/>
        <a:lstStyle/>
        <a:p>
          <a:endParaRPr lang="en-GB"/>
        </a:p>
      </dgm:t>
    </dgm:pt>
    <dgm:pt modelId="{C73DD247-9737-424E-BC8E-B98A190F8AD4}">
      <dgm:prSet phldrT="[Text]"/>
      <dgm:spPr/>
      <dgm:t>
        <a:bodyPr/>
        <a:lstStyle/>
        <a:p>
          <a:r>
            <a:rPr lang="en-GB" dirty="0"/>
            <a:t>Stronger commitment and motivation</a:t>
          </a:r>
        </a:p>
      </dgm:t>
    </dgm:pt>
    <dgm:pt modelId="{25F88F94-57FA-4B42-B659-D562A51BE289}" type="parTrans" cxnId="{0C6AA435-49BC-44B8-B1DB-B18AA802558D}">
      <dgm:prSet/>
      <dgm:spPr/>
      <dgm:t>
        <a:bodyPr/>
        <a:lstStyle/>
        <a:p>
          <a:endParaRPr lang="en-GB"/>
        </a:p>
      </dgm:t>
    </dgm:pt>
    <dgm:pt modelId="{CE13441B-273A-4776-A8D2-9D530359D0F3}" type="sibTrans" cxnId="{0C6AA435-49BC-44B8-B1DB-B18AA802558D}">
      <dgm:prSet/>
      <dgm:spPr/>
      <dgm:t>
        <a:bodyPr/>
        <a:lstStyle/>
        <a:p>
          <a:endParaRPr lang="en-GB"/>
        </a:p>
      </dgm:t>
    </dgm:pt>
    <dgm:pt modelId="{1562CC4E-C3DE-480A-8D46-F4271E1D483B}">
      <dgm:prSet phldrT="[Text]"/>
      <dgm:spPr/>
      <dgm:t>
        <a:bodyPr/>
        <a:lstStyle/>
        <a:p>
          <a:r>
            <a:rPr lang="en-GB" dirty="0"/>
            <a:t>Communities understand their problems better than service professionals</a:t>
          </a:r>
        </a:p>
      </dgm:t>
    </dgm:pt>
    <dgm:pt modelId="{3663E346-1730-465A-8829-7DCA696980D9}" type="parTrans" cxnId="{D726700A-B0A6-4561-966E-C6F6B17EB153}">
      <dgm:prSet/>
      <dgm:spPr/>
      <dgm:t>
        <a:bodyPr/>
        <a:lstStyle/>
        <a:p>
          <a:endParaRPr lang="en-GB"/>
        </a:p>
      </dgm:t>
    </dgm:pt>
    <dgm:pt modelId="{6101B46F-0765-4864-A357-1C26C077431B}" type="sibTrans" cxnId="{D726700A-B0A6-4561-966E-C6F6B17EB153}">
      <dgm:prSet/>
      <dgm:spPr/>
      <dgm:t>
        <a:bodyPr/>
        <a:lstStyle/>
        <a:p>
          <a:endParaRPr lang="en-GB"/>
        </a:p>
      </dgm:t>
    </dgm:pt>
    <dgm:pt modelId="{915E17DF-56A8-48B2-8970-F7284EE82F05}">
      <dgm:prSet phldrT="[Text]"/>
      <dgm:spPr/>
      <dgm:t>
        <a:bodyPr/>
        <a:lstStyle/>
        <a:p>
          <a:r>
            <a:rPr lang="en-GB" dirty="0"/>
            <a:t>Speaking the same language</a:t>
          </a:r>
        </a:p>
      </dgm:t>
    </dgm:pt>
    <dgm:pt modelId="{CAECEB70-487B-47CE-9704-C04DC97920D3}" type="parTrans" cxnId="{47BEB938-AA81-45A5-8AFE-A0B95961A723}">
      <dgm:prSet/>
      <dgm:spPr/>
      <dgm:t>
        <a:bodyPr/>
        <a:lstStyle/>
        <a:p>
          <a:endParaRPr lang="en-GB"/>
        </a:p>
      </dgm:t>
    </dgm:pt>
    <dgm:pt modelId="{39B4DBBF-783F-482D-8425-3B0CB98FB2E8}" type="sibTrans" cxnId="{47BEB938-AA81-45A5-8AFE-A0B95961A723}">
      <dgm:prSet/>
      <dgm:spPr/>
      <dgm:t>
        <a:bodyPr/>
        <a:lstStyle/>
        <a:p>
          <a:endParaRPr lang="en-GB"/>
        </a:p>
      </dgm:t>
    </dgm:pt>
    <dgm:pt modelId="{EE2B9BBB-2B7A-4C27-91B4-A68536234ED5}" type="pres">
      <dgm:prSet presAssocID="{45D046E5-9DA1-4452-88B2-20CADAA53262}" presName="linear" presStyleCnt="0">
        <dgm:presLayoutVars>
          <dgm:animLvl val="lvl"/>
          <dgm:resizeHandles val="exact"/>
        </dgm:presLayoutVars>
      </dgm:prSet>
      <dgm:spPr/>
    </dgm:pt>
    <dgm:pt modelId="{9A41F25F-2735-4020-AC23-494FA0AFA30C}" type="pres">
      <dgm:prSet presAssocID="{174A5D09-538B-4F8C-9977-C02892973B62}" presName="parentText" presStyleLbl="node1" presStyleIdx="0" presStyleCnt="2">
        <dgm:presLayoutVars>
          <dgm:chMax val="0"/>
          <dgm:bulletEnabled val="1"/>
        </dgm:presLayoutVars>
      </dgm:prSet>
      <dgm:spPr/>
    </dgm:pt>
    <dgm:pt modelId="{208304B9-2803-4E61-BBEE-66784BA58BB4}" type="pres">
      <dgm:prSet presAssocID="{174A5D09-538B-4F8C-9977-C02892973B62}" presName="childText" presStyleLbl="revTx" presStyleIdx="0" presStyleCnt="2">
        <dgm:presLayoutVars>
          <dgm:bulletEnabled val="1"/>
        </dgm:presLayoutVars>
      </dgm:prSet>
      <dgm:spPr/>
    </dgm:pt>
    <dgm:pt modelId="{4AA001FD-911A-4573-9E69-DCF3C6238C18}" type="pres">
      <dgm:prSet presAssocID="{1562CC4E-C3DE-480A-8D46-F4271E1D483B}" presName="parentText" presStyleLbl="node1" presStyleIdx="1" presStyleCnt="2">
        <dgm:presLayoutVars>
          <dgm:chMax val="0"/>
          <dgm:bulletEnabled val="1"/>
        </dgm:presLayoutVars>
      </dgm:prSet>
      <dgm:spPr/>
    </dgm:pt>
    <dgm:pt modelId="{F47FA0D9-8EBF-4B20-B2A1-8E7AB6C4386B}" type="pres">
      <dgm:prSet presAssocID="{1562CC4E-C3DE-480A-8D46-F4271E1D483B}" presName="childText" presStyleLbl="revTx" presStyleIdx="1" presStyleCnt="2">
        <dgm:presLayoutVars>
          <dgm:bulletEnabled val="1"/>
        </dgm:presLayoutVars>
      </dgm:prSet>
      <dgm:spPr/>
    </dgm:pt>
  </dgm:ptLst>
  <dgm:cxnLst>
    <dgm:cxn modelId="{D726700A-B0A6-4561-966E-C6F6B17EB153}" srcId="{45D046E5-9DA1-4452-88B2-20CADAA53262}" destId="{1562CC4E-C3DE-480A-8D46-F4271E1D483B}" srcOrd="1" destOrd="0" parTransId="{3663E346-1730-465A-8829-7DCA696980D9}" sibTransId="{6101B46F-0765-4864-A357-1C26C077431B}"/>
    <dgm:cxn modelId="{0C6AA435-49BC-44B8-B1DB-B18AA802558D}" srcId="{174A5D09-538B-4F8C-9977-C02892973B62}" destId="{C73DD247-9737-424E-BC8E-B98A190F8AD4}" srcOrd="0" destOrd="0" parTransId="{25F88F94-57FA-4B42-B659-D562A51BE289}" sibTransId="{CE13441B-273A-4776-A8D2-9D530359D0F3}"/>
    <dgm:cxn modelId="{47BEB938-AA81-45A5-8AFE-A0B95961A723}" srcId="{1562CC4E-C3DE-480A-8D46-F4271E1D483B}" destId="{915E17DF-56A8-48B2-8970-F7284EE82F05}" srcOrd="0" destOrd="0" parTransId="{CAECEB70-487B-47CE-9704-C04DC97920D3}" sibTransId="{39B4DBBF-783F-482D-8425-3B0CB98FB2E8}"/>
    <dgm:cxn modelId="{4CED8D62-1A3B-4A6C-AD70-3F77973F9932}" type="presOf" srcId="{C73DD247-9737-424E-BC8E-B98A190F8AD4}" destId="{208304B9-2803-4E61-BBEE-66784BA58BB4}" srcOrd="0" destOrd="0" presId="urn:microsoft.com/office/officeart/2005/8/layout/vList2"/>
    <dgm:cxn modelId="{36FC8E6B-BE62-4E77-B86A-2782C7BB5CFB}" type="presOf" srcId="{915E17DF-56A8-48B2-8970-F7284EE82F05}" destId="{F47FA0D9-8EBF-4B20-B2A1-8E7AB6C4386B}" srcOrd="0" destOrd="0" presId="urn:microsoft.com/office/officeart/2005/8/layout/vList2"/>
    <dgm:cxn modelId="{A9099787-B9C3-4ACA-BAC4-921C6402ACE5}" type="presOf" srcId="{1562CC4E-C3DE-480A-8D46-F4271E1D483B}" destId="{4AA001FD-911A-4573-9E69-DCF3C6238C18}" srcOrd="0" destOrd="0" presId="urn:microsoft.com/office/officeart/2005/8/layout/vList2"/>
    <dgm:cxn modelId="{25E9CD8A-D8F1-4FBF-BA2A-966E01571C5B}" srcId="{45D046E5-9DA1-4452-88B2-20CADAA53262}" destId="{174A5D09-538B-4F8C-9977-C02892973B62}" srcOrd="0" destOrd="0" parTransId="{1FFEEEE6-8F08-45C8-BBAF-83E5B0561D9B}" sibTransId="{929CCBC1-DAFA-4229-ABB8-47562B59AFDF}"/>
    <dgm:cxn modelId="{A4599691-777B-480A-A5FB-E2BF09A4B19E}" type="presOf" srcId="{45D046E5-9DA1-4452-88B2-20CADAA53262}" destId="{EE2B9BBB-2B7A-4C27-91B4-A68536234ED5}" srcOrd="0" destOrd="0" presId="urn:microsoft.com/office/officeart/2005/8/layout/vList2"/>
    <dgm:cxn modelId="{B6E788BF-8C57-4A65-9E7F-51D30B0831F2}" type="presOf" srcId="{174A5D09-538B-4F8C-9977-C02892973B62}" destId="{9A41F25F-2735-4020-AC23-494FA0AFA30C}" srcOrd="0" destOrd="0" presId="urn:microsoft.com/office/officeart/2005/8/layout/vList2"/>
    <dgm:cxn modelId="{27B6B1BA-AF27-4F19-AE95-529D1A2F0891}" type="presParOf" srcId="{EE2B9BBB-2B7A-4C27-91B4-A68536234ED5}" destId="{9A41F25F-2735-4020-AC23-494FA0AFA30C}" srcOrd="0" destOrd="0" presId="urn:microsoft.com/office/officeart/2005/8/layout/vList2"/>
    <dgm:cxn modelId="{AAE6B27C-F170-4279-A86A-71B5A2486D4F}" type="presParOf" srcId="{EE2B9BBB-2B7A-4C27-91B4-A68536234ED5}" destId="{208304B9-2803-4E61-BBEE-66784BA58BB4}" srcOrd="1" destOrd="0" presId="urn:microsoft.com/office/officeart/2005/8/layout/vList2"/>
    <dgm:cxn modelId="{53D31E98-CA9A-4424-B6F5-2E85A1F94CD1}" type="presParOf" srcId="{EE2B9BBB-2B7A-4C27-91B4-A68536234ED5}" destId="{4AA001FD-911A-4573-9E69-DCF3C6238C18}" srcOrd="2" destOrd="0" presId="urn:microsoft.com/office/officeart/2005/8/layout/vList2"/>
    <dgm:cxn modelId="{2D2CE049-B0EF-4524-A3B7-91F98C4A76A8}" type="presParOf" srcId="{EE2B9BBB-2B7A-4C27-91B4-A68536234ED5}" destId="{F47FA0D9-8EBF-4B20-B2A1-8E7AB6C4386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1A484F-4DFE-4944-9036-18720E72B7C5}"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D5C58A97-4DCE-4B70-ADFA-AD1BB4DCB57C}">
      <dgm:prSet phldrT="[Text]"/>
      <dgm:spPr/>
      <dgm:t>
        <a:bodyPr/>
        <a:lstStyle/>
        <a:p>
          <a:r>
            <a:rPr lang="en-GB" dirty="0"/>
            <a:t>Professionals and bureaucracies deliver services; communities solve problems</a:t>
          </a:r>
        </a:p>
      </dgm:t>
    </dgm:pt>
    <dgm:pt modelId="{8E6F4664-C001-483E-B8ED-42468C0D79FE}" type="parTrans" cxnId="{0AD0DD1C-D4A7-4F8E-AF75-DB3F9444E33B}">
      <dgm:prSet/>
      <dgm:spPr/>
      <dgm:t>
        <a:bodyPr/>
        <a:lstStyle/>
        <a:p>
          <a:endParaRPr lang="en-GB"/>
        </a:p>
      </dgm:t>
    </dgm:pt>
    <dgm:pt modelId="{657C35E9-C9BB-464D-86CC-BC1C81F897C9}" type="sibTrans" cxnId="{0AD0DD1C-D4A7-4F8E-AF75-DB3F9444E33B}">
      <dgm:prSet/>
      <dgm:spPr/>
      <dgm:t>
        <a:bodyPr/>
        <a:lstStyle/>
        <a:p>
          <a:endParaRPr lang="en-GB"/>
        </a:p>
      </dgm:t>
    </dgm:pt>
    <dgm:pt modelId="{3FD0321F-F363-48C5-B77C-E04154CE4C66}">
      <dgm:prSet phldrT="[Text]"/>
      <dgm:spPr/>
      <dgm:t>
        <a:bodyPr/>
        <a:lstStyle/>
        <a:p>
          <a:r>
            <a:rPr lang="en-GB" dirty="0"/>
            <a:t>Prevention is better than cure</a:t>
          </a:r>
        </a:p>
      </dgm:t>
    </dgm:pt>
    <dgm:pt modelId="{4C8B7EB3-0D34-4BB8-925A-ED4B8089D414}" type="parTrans" cxnId="{D92EEB8E-BBBC-47CA-9A54-B1E85DBB6B28}">
      <dgm:prSet/>
      <dgm:spPr/>
      <dgm:t>
        <a:bodyPr/>
        <a:lstStyle/>
        <a:p>
          <a:endParaRPr lang="en-GB"/>
        </a:p>
      </dgm:t>
    </dgm:pt>
    <dgm:pt modelId="{BEE8F53A-FFCE-4B90-B4AA-84E236EFA4A5}" type="sibTrans" cxnId="{D92EEB8E-BBBC-47CA-9A54-B1E85DBB6B28}">
      <dgm:prSet/>
      <dgm:spPr/>
      <dgm:t>
        <a:bodyPr/>
        <a:lstStyle/>
        <a:p>
          <a:endParaRPr lang="en-GB"/>
        </a:p>
      </dgm:t>
    </dgm:pt>
    <dgm:pt modelId="{903A1C25-3EE3-48DB-9FBA-EA817AC01D34}">
      <dgm:prSet phldrT="[Text]"/>
      <dgm:spPr/>
      <dgm:t>
        <a:bodyPr/>
        <a:lstStyle/>
        <a:p>
          <a:r>
            <a:rPr lang="en-GB" dirty="0"/>
            <a:t>Institutions and professionals offer </a:t>
          </a:r>
          <a:r>
            <a:rPr lang="en-GB" b="1" dirty="0"/>
            <a:t>‘service’</a:t>
          </a:r>
          <a:r>
            <a:rPr lang="en-GB" b="0" dirty="0"/>
            <a:t>;</a:t>
          </a:r>
          <a:r>
            <a:rPr lang="en-GB" b="1" dirty="0"/>
            <a:t> </a:t>
          </a:r>
          <a:r>
            <a:rPr lang="en-GB" dirty="0"/>
            <a:t>communities offer </a:t>
          </a:r>
          <a:r>
            <a:rPr lang="en-GB" b="1" dirty="0"/>
            <a:t>‘care’</a:t>
          </a:r>
        </a:p>
      </dgm:t>
    </dgm:pt>
    <dgm:pt modelId="{F2C54B9C-6865-4730-90EB-994CC546B7D1}" type="parTrans" cxnId="{271861E2-69E1-4AF6-8C2F-5CD03B63906A}">
      <dgm:prSet/>
      <dgm:spPr/>
      <dgm:t>
        <a:bodyPr/>
        <a:lstStyle/>
        <a:p>
          <a:endParaRPr lang="en-GB"/>
        </a:p>
      </dgm:t>
    </dgm:pt>
    <dgm:pt modelId="{8E0C6A31-B79C-4AA7-BE27-C51130C3957B}" type="sibTrans" cxnId="{271861E2-69E1-4AF6-8C2F-5CD03B63906A}">
      <dgm:prSet/>
      <dgm:spPr/>
      <dgm:t>
        <a:bodyPr/>
        <a:lstStyle/>
        <a:p>
          <a:endParaRPr lang="en-GB"/>
        </a:p>
      </dgm:t>
    </dgm:pt>
    <dgm:pt modelId="{18B2D391-0C04-4FD0-97FF-20B0B43CE63E}">
      <dgm:prSet phldrT="[Text]"/>
      <dgm:spPr/>
      <dgm:t>
        <a:bodyPr/>
        <a:lstStyle/>
        <a:p>
          <a:r>
            <a:rPr lang="en-GB" dirty="0"/>
            <a:t>Care involves human warmth and compassion</a:t>
          </a:r>
        </a:p>
      </dgm:t>
    </dgm:pt>
    <dgm:pt modelId="{0D9DCAD6-B359-4F0A-8235-6BB158D097EC}" type="parTrans" cxnId="{8EE1DA1F-A658-45DC-91B5-B72E185E55BC}">
      <dgm:prSet/>
      <dgm:spPr/>
      <dgm:t>
        <a:bodyPr/>
        <a:lstStyle/>
        <a:p>
          <a:endParaRPr lang="en-GB"/>
        </a:p>
      </dgm:t>
    </dgm:pt>
    <dgm:pt modelId="{76767F52-57E4-4D63-AF77-7FF6E30BE123}" type="sibTrans" cxnId="{8EE1DA1F-A658-45DC-91B5-B72E185E55BC}">
      <dgm:prSet/>
      <dgm:spPr/>
      <dgm:t>
        <a:bodyPr/>
        <a:lstStyle/>
        <a:p>
          <a:endParaRPr lang="en-GB"/>
        </a:p>
      </dgm:t>
    </dgm:pt>
    <dgm:pt modelId="{D4FED9B9-F99A-49E9-A003-E7D000609044}" type="pres">
      <dgm:prSet presAssocID="{2B1A484F-4DFE-4944-9036-18720E72B7C5}" presName="linear" presStyleCnt="0">
        <dgm:presLayoutVars>
          <dgm:animLvl val="lvl"/>
          <dgm:resizeHandles val="exact"/>
        </dgm:presLayoutVars>
      </dgm:prSet>
      <dgm:spPr/>
    </dgm:pt>
    <dgm:pt modelId="{E50F60D9-63A9-43A7-B12D-13A7634FB8E1}" type="pres">
      <dgm:prSet presAssocID="{D5C58A97-4DCE-4B70-ADFA-AD1BB4DCB57C}" presName="parentText" presStyleLbl="node1" presStyleIdx="0" presStyleCnt="2">
        <dgm:presLayoutVars>
          <dgm:chMax val="0"/>
          <dgm:bulletEnabled val="1"/>
        </dgm:presLayoutVars>
      </dgm:prSet>
      <dgm:spPr/>
    </dgm:pt>
    <dgm:pt modelId="{791C9AE9-9C3F-4131-B618-E4844090AE37}" type="pres">
      <dgm:prSet presAssocID="{D5C58A97-4DCE-4B70-ADFA-AD1BB4DCB57C}" presName="childText" presStyleLbl="revTx" presStyleIdx="0" presStyleCnt="2">
        <dgm:presLayoutVars>
          <dgm:bulletEnabled val="1"/>
        </dgm:presLayoutVars>
      </dgm:prSet>
      <dgm:spPr/>
    </dgm:pt>
    <dgm:pt modelId="{6E3066A3-03A5-4323-A9CC-603F935F9343}" type="pres">
      <dgm:prSet presAssocID="{903A1C25-3EE3-48DB-9FBA-EA817AC01D34}" presName="parentText" presStyleLbl="node1" presStyleIdx="1" presStyleCnt="2">
        <dgm:presLayoutVars>
          <dgm:chMax val="0"/>
          <dgm:bulletEnabled val="1"/>
        </dgm:presLayoutVars>
      </dgm:prSet>
      <dgm:spPr/>
    </dgm:pt>
    <dgm:pt modelId="{2ED41194-5010-47C1-8C87-7C42C7DDDB2A}" type="pres">
      <dgm:prSet presAssocID="{903A1C25-3EE3-48DB-9FBA-EA817AC01D34}" presName="childText" presStyleLbl="revTx" presStyleIdx="1" presStyleCnt="2">
        <dgm:presLayoutVars>
          <dgm:bulletEnabled val="1"/>
        </dgm:presLayoutVars>
      </dgm:prSet>
      <dgm:spPr/>
    </dgm:pt>
  </dgm:ptLst>
  <dgm:cxnLst>
    <dgm:cxn modelId="{0AD0DD1C-D4A7-4F8E-AF75-DB3F9444E33B}" srcId="{2B1A484F-4DFE-4944-9036-18720E72B7C5}" destId="{D5C58A97-4DCE-4B70-ADFA-AD1BB4DCB57C}" srcOrd="0" destOrd="0" parTransId="{8E6F4664-C001-483E-B8ED-42468C0D79FE}" sibTransId="{657C35E9-C9BB-464D-86CC-BC1C81F897C9}"/>
    <dgm:cxn modelId="{8EE1DA1F-A658-45DC-91B5-B72E185E55BC}" srcId="{903A1C25-3EE3-48DB-9FBA-EA817AC01D34}" destId="{18B2D391-0C04-4FD0-97FF-20B0B43CE63E}" srcOrd="0" destOrd="0" parTransId="{0D9DCAD6-B359-4F0A-8235-6BB158D097EC}" sibTransId="{76767F52-57E4-4D63-AF77-7FF6E30BE123}"/>
    <dgm:cxn modelId="{717F4533-7A1D-49FF-8EC7-2D1AF6A5E80B}" type="presOf" srcId="{2B1A484F-4DFE-4944-9036-18720E72B7C5}" destId="{D4FED9B9-F99A-49E9-A003-E7D000609044}" srcOrd="0" destOrd="0" presId="urn:microsoft.com/office/officeart/2005/8/layout/vList2"/>
    <dgm:cxn modelId="{4EE23E8E-C896-4D38-B14F-36EB437B8605}" type="presOf" srcId="{18B2D391-0C04-4FD0-97FF-20B0B43CE63E}" destId="{2ED41194-5010-47C1-8C87-7C42C7DDDB2A}" srcOrd="0" destOrd="0" presId="urn:microsoft.com/office/officeart/2005/8/layout/vList2"/>
    <dgm:cxn modelId="{D92EEB8E-BBBC-47CA-9A54-B1E85DBB6B28}" srcId="{D5C58A97-4DCE-4B70-ADFA-AD1BB4DCB57C}" destId="{3FD0321F-F363-48C5-B77C-E04154CE4C66}" srcOrd="0" destOrd="0" parTransId="{4C8B7EB3-0D34-4BB8-925A-ED4B8089D414}" sibTransId="{BEE8F53A-FFCE-4B90-B4AA-84E236EFA4A5}"/>
    <dgm:cxn modelId="{15C9259E-A218-4F47-A5D4-124C664E3AC4}" type="presOf" srcId="{3FD0321F-F363-48C5-B77C-E04154CE4C66}" destId="{791C9AE9-9C3F-4131-B618-E4844090AE37}" srcOrd="0" destOrd="0" presId="urn:microsoft.com/office/officeart/2005/8/layout/vList2"/>
    <dgm:cxn modelId="{FE48D2A4-0434-4CFC-A2CE-9A9BFC5F46EA}" type="presOf" srcId="{903A1C25-3EE3-48DB-9FBA-EA817AC01D34}" destId="{6E3066A3-03A5-4323-A9CC-603F935F9343}" srcOrd="0" destOrd="0" presId="urn:microsoft.com/office/officeart/2005/8/layout/vList2"/>
    <dgm:cxn modelId="{260712C0-638A-4E2E-A8E5-EE1349CE74AE}" type="presOf" srcId="{D5C58A97-4DCE-4B70-ADFA-AD1BB4DCB57C}" destId="{E50F60D9-63A9-43A7-B12D-13A7634FB8E1}" srcOrd="0" destOrd="0" presId="urn:microsoft.com/office/officeart/2005/8/layout/vList2"/>
    <dgm:cxn modelId="{271861E2-69E1-4AF6-8C2F-5CD03B63906A}" srcId="{2B1A484F-4DFE-4944-9036-18720E72B7C5}" destId="{903A1C25-3EE3-48DB-9FBA-EA817AC01D34}" srcOrd="1" destOrd="0" parTransId="{F2C54B9C-6865-4730-90EB-994CC546B7D1}" sibTransId="{8E0C6A31-B79C-4AA7-BE27-C51130C3957B}"/>
    <dgm:cxn modelId="{9CE446D3-2089-44B0-A5AE-E9D6B4A9A572}" type="presParOf" srcId="{D4FED9B9-F99A-49E9-A003-E7D000609044}" destId="{E50F60D9-63A9-43A7-B12D-13A7634FB8E1}" srcOrd="0" destOrd="0" presId="urn:microsoft.com/office/officeart/2005/8/layout/vList2"/>
    <dgm:cxn modelId="{75A73A8B-5898-4860-B742-88DB25BD4FAE}" type="presParOf" srcId="{D4FED9B9-F99A-49E9-A003-E7D000609044}" destId="{791C9AE9-9C3F-4131-B618-E4844090AE37}" srcOrd="1" destOrd="0" presId="urn:microsoft.com/office/officeart/2005/8/layout/vList2"/>
    <dgm:cxn modelId="{5625B364-E033-4C27-9024-33394A265A1F}" type="presParOf" srcId="{D4FED9B9-F99A-49E9-A003-E7D000609044}" destId="{6E3066A3-03A5-4323-A9CC-603F935F9343}" srcOrd="2" destOrd="0" presId="urn:microsoft.com/office/officeart/2005/8/layout/vList2"/>
    <dgm:cxn modelId="{2FDE96B4-F689-4AD4-98D2-757E3B8C0ED5}" type="presParOf" srcId="{D4FED9B9-F99A-49E9-A003-E7D000609044}" destId="{2ED41194-5010-47C1-8C87-7C42C7DDDB2A}"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003BC0-4A15-485F-BD67-F90452912C2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80D317C-0146-447E-932E-03922D3B2912}">
      <dgm:prSet phldrT="[Text]"/>
      <dgm:spPr/>
      <dgm:t>
        <a:bodyPr/>
        <a:lstStyle/>
        <a:p>
          <a:r>
            <a:rPr lang="en-GB" dirty="0"/>
            <a:t>Communities are more flexible and creative than large service bureaucracies</a:t>
          </a:r>
        </a:p>
      </dgm:t>
    </dgm:pt>
    <dgm:pt modelId="{A81D9420-2653-4920-8C73-583DDEDA8754}" type="parTrans" cxnId="{14C747DB-2343-45B8-969A-0BEE7E2DDD7F}">
      <dgm:prSet/>
      <dgm:spPr/>
      <dgm:t>
        <a:bodyPr/>
        <a:lstStyle/>
        <a:p>
          <a:endParaRPr lang="en-GB"/>
        </a:p>
      </dgm:t>
    </dgm:pt>
    <dgm:pt modelId="{DE44D464-79F9-4D9E-8B3B-45484FBE1D0E}" type="sibTrans" cxnId="{14C747DB-2343-45B8-969A-0BEE7E2DDD7F}">
      <dgm:prSet/>
      <dgm:spPr/>
      <dgm:t>
        <a:bodyPr/>
        <a:lstStyle/>
        <a:p>
          <a:endParaRPr lang="en-GB"/>
        </a:p>
      </dgm:t>
    </dgm:pt>
    <dgm:pt modelId="{7620B602-4CC6-4A89-BEE4-7A6FD1E77170}">
      <dgm:prSet phldrT="[Text]"/>
      <dgm:spPr/>
      <dgm:t>
        <a:bodyPr/>
        <a:lstStyle/>
        <a:p>
          <a:r>
            <a:rPr lang="en-GB" dirty="0"/>
            <a:t>Dynamic and solution-focused approach</a:t>
          </a:r>
        </a:p>
      </dgm:t>
    </dgm:pt>
    <dgm:pt modelId="{081D28F2-859B-4BF2-8CDF-A1267E1B4DA6}" type="parTrans" cxnId="{E96E1C83-375B-41E0-9BF8-9549D5489D7F}">
      <dgm:prSet/>
      <dgm:spPr/>
      <dgm:t>
        <a:bodyPr/>
        <a:lstStyle/>
        <a:p>
          <a:endParaRPr lang="en-GB"/>
        </a:p>
      </dgm:t>
    </dgm:pt>
    <dgm:pt modelId="{81CEF22B-2770-4FE4-BF46-B8D90E4325A4}" type="sibTrans" cxnId="{E96E1C83-375B-41E0-9BF8-9549D5489D7F}">
      <dgm:prSet/>
      <dgm:spPr/>
      <dgm:t>
        <a:bodyPr/>
        <a:lstStyle/>
        <a:p>
          <a:endParaRPr lang="en-GB"/>
        </a:p>
      </dgm:t>
    </dgm:pt>
    <dgm:pt modelId="{CB171BBB-328A-4B78-AC4C-7F2079173110}">
      <dgm:prSet phldrT="[Text]"/>
      <dgm:spPr/>
      <dgm:t>
        <a:bodyPr/>
        <a:lstStyle/>
        <a:p>
          <a:r>
            <a:rPr lang="en-GB" dirty="0"/>
            <a:t>Communities are cheaper than service professionals</a:t>
          </a:r>
        </a:p>
      </dgm:t>
    </dgm:pt>
    <dgm:pt modelId="{FC819A73-2FB5-4E5D-ADBD-2AAD40D87287}" type="parTrans" cxnId="{57500739-64F4-4A9A-97CE-0C115243E845}">
      <dgm:prSet/>
      <dgm:spPr/>
      <dgm:t>
        <a:bodyPr/>
        <a:lstStyle/>
        <a:p>
          <a:endParaRPr lang="en-GB"/>
        </a:p>
      </dgm:t>
    </dgm:pt>
    <dgm:pt modelId="{22E82087-B3DA-4C85-B991-7B311740564B}" type="sibTrans" cxnId="{57500739-64F4-4A9A-97CE-0C115243E845}">
      <dgm:prSet/>
      <dgm:spPr/>
      <dgm:t>
        <a:bodyPr/>
        <a:lstStyle/>
        <a:p>
          <a:endParaRPr lang="en-GB"/>
        </a:p>
      </dgm:t>
    </dgm:pt>
    <dgm:pt modelId="{19B8CD1E-FDE6-401E-B334-24DE897700C1}">
      <dgm:prSet phldrT="[Text]"/>
      <dgm:spPr/>
      <dgm:t>
        <a:bodyPr/>
        <a:lstStyle/>
        <a:p>
          <a:r>
            <a:rPr lang="en-GB" dirty="0"/>
            <a:t>More money to the front-line</a:t>
          </a:r>
        </a:p>
      </dgm:t>
    </dgm:pt>
    <dgm:pt modelId="{A7C6847F-FCAA-44DD-83E5-EF50F4C6CA20}" type="parTrans" cxnId="{0FF22AD9-53E6-4905-A2CA-1236CEE031C3}">
      <dgm:prSet/>
      <dgm:spPr/>
      <dgm:t>
        <a:bodyPr/>
        <a:lstStyle/>
        <a:p>
          <a:endParaRPr lang="en-GB"/>
        </a:p>
      </dgm:t>
    </dgm:pt>
    <dgm:pt modelId="{34996353-8E25-48AC-BE3D-890D0A996629}" type="sibTrans" cxnId="{0FF22AD9-53E6-4905-A2CA-1236CEE031C3}">
      <dgm:prSet/>
      <dgm:spPr/>
      <dgm:t>
        <a:bodyPr/>
        <a:lstStyle/>
        <a:p>
          <a:endParaRPr lang="en-GB"/>
        </a:p>
      </dgm:t>
    </dgm:pt>
    <dgm:pt modelId="{7877161B-710B-4D33-8C2D-DA3715807850}" type="pres">
      <dgm:prSet presAssocID="{3E003BC0-4A15-485F-BD67-F90452912C22}" presName="linear" presStyleCnt="0">
        <dgm:presLayoutVars>
          <dgm:animLvl val="lvl"/>
          <dgm:resizeHandles val="exact"/>
        </dgm:presLayoutVars>
      </dgm:prSet>
      <dgm:spPr/>
    </dgm:pt>
    <dgm:pt modelId="{4CF6B78F-5C96-494C-9EDB-080163755C23}" type="pres">
      <dgm:prSet presAssocID="{580D317C-0146-447E-932E-03922D3B2912}" presName="parentText" presStyleLbl="node1" presStyleIdx="0" presStyleCnt="2">
        <dgm:presLayoutVars>
          <dgm:chMax val="0"/>
          <dgm:bulletEnabled val="1"/>
        </dgm:presLayoutVars>
      </dgm:prSet>
      <dgm:spPr/>
    </dgm:pt>
    <dgm:pt modelId="{3BD58B6C-FE3A-4A24-BE72-CAF4F1375E19}" type="pres">
      <dgm:prSet presAssocID="{580D317C-0146-447E-932E-03922D3B2912}" presName="childText" presStyleLbl="revTx" presStyleIdx="0" presStyleCnt="2">
        <dgm:presLayoutVars>
          <dgm:bulletEnabled val="1"/>
        </dgm:presLayoutVars>
      </dgm:prSet>
      <dgm:spPr/>
    </dgm:pt>
    <dgm:pt modelId="{E811C9D4-D53C-4AE9-9885-1F392EFA3802}" type="pres">
      <dgm:prSet presAssocID="{CB171BBB-328A-4B78-AC4C-7F2079173110}" presName="parentText" presStyleLbl="node1" presStyleIdx="1" presStyleCnt="2">
        <dgm:presLayoutVars>
          <dgm:chMax val="0"/>
          <dgm:bulletEnabled val="1"/>
        </dgm:presLayoutVars>
      </dgm:prSet>
      <dgm:spPr/>
    </dgm:pt>
    <dgm:pt modelId="{C368FA9C-4A6C-4F7A-A7C2-0C39BBBE8505}" type="pres">
      <dgm:prSet presAssocID="{CB171BBB-328A-4B78-AC4C-7F2079173110}" presName="childText" presStyleLbl="revTx" presStyleIdx="1" presStyleCnt="2">
        <dgm:presLayoutVars>
          <dgm:bulletEnabled val="1"/>
        </dgm:presLayoutVars>
      </dgm:prSet>
      <dgm:spPr/>
    </dgm:pt>
  </dgm:ptLst>
  <dgm:cxnLst>
    <dgm:cxn modelId="{573F5E37-07CB-4C27-9E06-B4B034A8C48E}" type="presOf" srcId="{3E003BC0-4A15-485F-BD67-F90452912C22}" destId="{7877161B-710B-4D33-8C2D-DA3715807850}" srcOrd="0" destOrd="0" presId="urn:microsoft.com/office/officeart/2005/8/layout/vList2"/>
    <dgm:cxn modelId="{57500739-64F4-4A9A-97CE-0C115243E845}" srcId="{3E003BC0-4A15-485F-BD67-F90452912C22}" destId="{CB171BBB-328A-4B78-AC4C-7F2079173110}" srcOrd="1" destOrd="0" parTransId="{FC819A73-2FB5-4E5D-ADBD-2AAD40D87287}" sibTransId="{22E82087-B3DA-4C85-B991-7B311740564B}"/>
    <dgm:cxn modelId="{91CEF965-24F5-4D01-95CB-64FFDA15CF81}" type="presOf" srcId="{7620B602-4CC6-4A89-BEE4-7A6FD1E77170}" destId="{3BD58B6C-FE3A-4A24-BE72-CAF4F1375E19}" srcOrd="0" destOrd="0" presId="urn:microsoft.com/office/officeart/2005/8/layout/vList2"/>
    <dgm:cxn modelId="{E96E1C83-375B-41E0-9BF8-9549D5489D7F}" srcId="{580D317C-0146-447E-932E-03922D3B2912}" destId="{7620B602-4CC6-4A89-BEE4-7A6FD1E77170}" srcOrd="0" destOrd="0" parTransId="{081D28F2-859B-4BF2-8CDF-A1267E1B4DA6}" sibTransId="{81CEF22B-2770-4FE4-BF46-B8D90E4325A4}"/>
    <dgm:cxn modelId="{0F5C6299-5401-4153-B32B-026B96CEFC34}" type="presOf" srcId="{19B8CD1E-FDE6-401E-B334-24DE897700C1}" destId="{C368FA9C-4A6C-4F7A-A7C2-0C39BBBE8505}" srcOrd="0" destOrd="0" presId="urn:microsoft.com/office/officeart/2005/8/layout/vList2"/>
    <dgm:cxn modelId="{A902CABF-3A8D-482E-AB80-C1BB0B8A464F}" type="presOf" srcId="{580D317C-0146-447E-932E-03922D3B2912}" destId="{4CF6B78F-5C96-494C-9EDB-080163755C23}" srcOrd="0" destOrd="0" presId="urn:microsoft.com/office/officeart/2005/8/layout/vList2"/>
    <dgm:cxn modelId="{0FF22AD9-53E6-4905-A2CA-1236CEE031C3}" srcId="{CB171BBB-328A-4B78-AC4C-7F2079173110}" destId="{19B8CD1E-FDE6-401E-B334-24DE897700C1}" srcOrd="0" destOrd="0" parTransId="{A7C6847F-FCAA-44DD-83E5-EF50F4C6CA20}" sibTransId="{34996353-8E25-48AC-BE3D-890D0A996629}"/>
    <dgm:cxn modelId="{14C747DB-2343-45B8-969A-0BEE7E2DDD7F}" srcId="{3E003BC0-4A15-485F-BD67-F90452912C22}" destId="{580D317C-0146-447E-932E-03922D3B2912}" srcOrd="0" destOrd="0" parTransId="{A81D9420-2653-4920-8C73-583DDEDA8754}" sibTransId="{DE44D464-79F9-4D9E-8B3B-45484FBE1D0E}"/>
    <dgm:cxn modelId="{361403EE-A49A-4F80-9FBB-9FDC8A621EAF}" type="presOf" srcId="{CB171BBB-328A-4B78-AC4C-7F2079173110}" destId="{E811C9D4-D53C-4AE9-9885-1F392EFA3802}" srcOrd="0" destOrd="0" presId="urn:microsoft.com/office/officeart/2005/8/layout/vList2"/>
    <dgm:cxn modelId="{826B0ED9-1DA4-456C-A3F6-702D5B73FE1B}" type="presParOf" srcId="{7877161B-710B-4D33-8C2D-DA3715807850}" destId="{4CF6B78F-5C96-494C-9EDB-080163755C23}" srcOrd="0" destOrd="0" presId="urn:microsoft.com/office/officeart/2005/8/layout/vList2"/>
    <dgm:cxn modelId="{5BF32655-CC68-42D6-9C58-2169540EE434}" type="presParOf" srcId="{7877161B-710B-4D33-8C2D-DA3715807850}" destId="{3BD58B6C-FE3A-4A24-BE72-CAF4F1375E19}" srcOrd="1" destOrd="0" presId="urn:microsoft.com/office/officeart/2005/8/layout/vList2"/>
    <dgm:cxn modelId="{9037BA66-7489-4D09-850E-1C07DE91285D}" type="presParOf" srcId="{7877161B-710B-4D33-8C2D-DA3715807850}" destId="{E811C9D4-D53C-4AE9-9885-1F392EFA3802}" srcOrd="2" destOrd="0" presId="urn:microsoft.com/office/officeart/2005/8/layout/vList2"/>
    <dgm:cxn modelId="{FF5380C9-889C-461E-9054-57BDC490D775}" type="presParOf" srcId="{7877161B-710B-4D33-8C2D-DA3715807850}" destId="{C368FA9C-4A6C-4F7A-A7C2-0C39BBBE850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E003BC0-4A15-485F-BD67-F90452912C22}" type="doc">
      <dgm:prSet loTypeId="urn:microsoft.com/office/officeart/2005/8/layout/vList2" loCatId="list" qsTypeId="urn:microsoft.com/office/officeart/2005/8/quickstyle/3d1" qsCatId="3D" csTypeId="urn:microsoft.com/office/officeart/2005/8/colors/colorful1" csCatId="colorful" phldr="1"/>
      <dgm:spPr/>
      <dgm:t>
        <a:bodyPr/>
        <a:lstStyle/>
        <a:p>
          <a:endParaRPr lang="en-GB"/>
        </a:p>
      </dgm:t>
    </dgm:pt>
    <dgm:pt modelId="{580D317C-0146-447E-932E-03922D3B2912}">
      <dgm:prSet phldrT="[Text]"/>
      <dgm:spPr/>
      <dgm:t>
        <a:bodyPr/>
        <a:lstStyle/>
        <a:p>
          <a:r>
            <a:rPr lang="en-GB" dirty="0"/>
            <a:t>Communities enforce standards of behaviour more effectively than bureaucracies of service professionals</a:t>
          </a:r>
        </a:p>
      </dgm:t>
    </dgm:pt>
    <dgm:pt modelId="{A81D9420-2653-4920-8C73-583DDEDA8754}" type="parTrans" cxnId="{14C747DB-2343-45B8-969A-0BEE7E2DDD7F}">
      <dgm:prSet/>
      <dgm:spPr/>
      <dgm:t>
        <a:bodyPr/>
        <a:lstStyle/>
        <a:p>
          <a:endParaRPr lang="en-GB"/>
        </a:p>
      </dgm:t>
    </dgm:pt>
    <dgm:pt modelId="{DE44D464-79F9-4D9E-8B3B-45484FBE1D0E}" type="sibTrans" cxnId="{14C747DB-2343-45B8-969A-0BEE7E2DDD7F}">
      <dgm:prSet/>
      <dgm:spPr/>
      <dgm:t>
        <a:bodyPr/>
        <a:lstStyle/>
        <a:p>
          <a:endParaRPr lang="en-GB"/>
        </a:p>
      </dgm:t>
    </dgm:pt>
    <dgm:pt modelId="{7620B602-4CC6-4A89-BEE4-7A6FD1E77170}">
      <dgm:prSet phldrT="[Text]"/>
      <dgm:spPr/>
      <dgm:t>
        <a:bodyPr/>
        <a:lstStyle/>
        <a:p>
          <a:r>
            <a:rPr lang="en-GB" dirty="0"/>
            <a:t>No-one is invisible at the grass-root level</a:t>
          </a:r>
        </a:p>
      </dgm:t>
    </dgm:pt>
    <dgm:pt modelId="{081D28F2-859B-4BF2-8CDF-A1267E1B4DA6}" type="parTrans" cxnId="{E96E1C83-375B-41E0-9BF8-9549D5489D7F}">
      <dgm:prSet/>
      <dgm:spPr/>
      <dgm:t>
        <a:bodyPr/>
        <a:lstStyle/>
        <a:p>
          <a:endParaRPr lang="en-GB"/>
        </a:p>
      </dgm:t>
    </dgm:pt>
    <dgm:pt modelId="{81CEF22B-2770-4FE4-BF46-B8D90E4325A4}" type="sibTrans" cxnId="{E96E1C83-375B-41E0-9BF8-9549D5489D7F}">
      <dgm:prSet/>
      <dgm:spPr/>
      <dgm:t>
        <a:bodyPr/>
        <a:lstStyle/>
        <a:p>
          <a:endParaRPr lang="en-GB"/>
        </a:p>
      </dgm:t>
    </dgm:pt>
    <dgm:pt modelId="{CB171BBB-328A-4B78-AC4C-7F2079173110}">
      <dgm:prSet phldrT="[Text]"/>
      <dgm:spPr/>
      <dgm:t>
        <a:bodyPr/>
        <a:lstStyle/>
        <a:p>
          <a:r>
            <a:rPr lang="en-GB" dirty="0"/>
            <a:t>Communities focus on capacities; service systems focus on deficiencies</a:t>
          </a:r>
        </a:p>
      </dgm:t>
    </dgm:pt>
    <dgm:pt modelId="{FC819A73-2FB5-4E5D-ADBD-2AAD40D87287}" type="parTrans" cxnId="{57500739-64F4-4A9A-97CE-0C115243E845}">
      <dgm:prSet/>
      <dgm:spPr/>
      <dgm:t>
        <a:bodyPr/>
        <a:lstStyle/>
        <a:p>
          <a:endParaRPr lang="en-GB"/>
        </a:p>
      </dgm:t>
    </dgm:pt>
    <dgm:pt modelId="{22E82087-B3DA-4C85-B991-7B311740564B}" type="sibTrans" cxnId="{57500739-64F4-4A9A-97CE-0C115243E845}">
      <dgm:prSet/>
      <dgm:spPr/>
      <dgm:t>
        <a:bodyPr/>
        <a:lstStyle/>
        <a:p>
          <a:endParaRPr lang="en-GB"/>
        </a:p>
      </dgm:t>
    </dgm:pt>
    <dgm:pt modelId="{19B8CD1E-FDE6-401E-B334-24DE897700C1}">
      <dgm:prSet phldrT="[Text]"/>
      <dgm:spPr/>
      <dgm:t>
        <a:bodyPr/>
        <a:lstStyle/>
        <a:p>
          <a:r>
            <a:rPr lang="en-GB" dirty="0"/>
            <a:t>What we can do, not what we cannot </a:t>
          </a:r>
        </a:p>
      </dgm:t>
    </dgm:pt>
    <dgm:pt modelId="{A7C6847F-FCAA-44DD-83E5-EF50F4C6CA20}" type="parTrans" cxnId="{0FF22AD9-53E6-4905-A2CA-1236CEE031C3}">
      <dgm:prSet/>
      <dgm:spPr/>
      <dgm:t>
        <a:bodyPr/>
        <a:lstStyle/>
        <a:p>
          <a:endParaRPr lang="en-GB"/>
        </a:p>
      </dgm:t>
    </dgm:pt>
    <dgm:pt modelId="{34996353-8E25-48AC-BE3D-890D0A996629}" type="sibTrans" cxnId="{0FF22AD9-53E6-4905-A2CA-1236CEE031C3}">
      <dgm:prSet/>
      <dgm:spPr/>
      <dgm:t>
        <a:bodyPr/>
        <a:lstStyle/>
        <a:p>
          <a:endParaRPr lang="en-GB"/>
        </a:p>
      </dgm:t>
    </dgm:pt>
    <dgm:pt modelId="{7877161B-710B-4D33-8C2D-DA3715807850}" type="pres">
      <dgm:prSet presAssocID="{3E003BC0-4A15-485F-BD67-F90452912C22}" presName="linear" presStyleCnt="0">
        <dgm:presLayoutVars>
          <dgm:animLvl val="lvl"/>
          <dgm:resizeHandles val="exact"/>
        </dgm:presLayoutVars>
      </dgm:prSet>
      <dgm:spPr/>
    </dgm:pt>
    <dgm:pt modelId="{4CF6B78F-5C96-494C-9EDB-080163755C23}" type="pres">
      <dgm:prSet presAssocID="{580D317C-0146-447E-932E-03922D3B2912}" presName="parentText" presStyleLbl="node1" presStyleIdx="0" presStyleCnt="2">
        <dgm:presLayoutVars>
          <dgm:chMax val="0"/>
          <dgm:bulletEnabled val="1"/>
        </dgm:presLayoutVars>
      </dgm:prSet>
      <dgm:spPr/>
    </dgm:pt>
    <dgm:pt modelId="{3BD58B6C-FE3A-4A24-BE72-CAF4F1375E19}" type="pres">
      <dgm:prSet presAssocID="{580D317C-0146-447E-932E-03922D3B2912}" presName="childText" presStyleLbl="revTx" presStyleIdx="0" presStyleCnt="2">
        <dgm:presLayoutVars>
          <dgm:bulletEnabled val="1"/>
        </dgm:presLayoutVars>
      </dgm:prSet>
      <dgm:spPr/>
    </dgm:pt>
    <dgm:pt modelId="{E811C9D4-D53C-4AE9-9885-1F392EFA3802}" type="pres">
      <dgm:prSet presAssocID="{CB171BBB-328A-4B78-AC4C-7F2079173110}" presName="parentText" presStyleLbl="node1" presStyleIdx="1" presStyleCnt="2">
        <dgm:presLayoutVars>
          <dgm:chMax val="0"/>
          <dgm:bulletEnabled val="1"/>
        </dgm:presLayoutVars>
      </dgm:prSet>
      <dgm:spPr/>
    </dgm:pt>
    <dgm:pt modelId="{C368FA9C-4A6C-4F7A-A7C2-0C39BBBE8505}" type="pres">
      <dgm:prSet presAssocID="{CB171BBB-328A-4B78-AC4C-7F2079173110}" presName="childText" presStyleLbl="revTx" presStyleIdx="1" presStyleCnt="2">
        <dgm:presLayoutVars>
          <dgm:bulletEnabled val="1"/>
        </dgm:presLayoutVars>
      </dgm:prSet>
      <dgm:spPr/>
    </dgm:pt>
  </dgm:ptLst>
  <dgm:cxnLst>
    <dgm:cxn modelId="{7B574D12-4714-492E-8FD7-F0E2C2BA7B48}" type="presOf" srcId="{19B8CD1E-FDE6-401E-B334-24DE897700C1}" destId="{C368FA9C-4A6C-4F7A-A7C2-0C39BBBE8505}" srcOrd="0" destOrd="0" presId="urn:microsoft.com/office/officeart/2005/8/layout/vList2"/>
    <dgm:cxn modelId="{A9CCAB18-EC00-4342-9D51-8122ED1F2432}" type="presOf" srcId="{580D317C-0146-447E-932E-03922D3B2912}" destId="{4CF6B78F-5C96-494C-9EDB-080163755C23}" srcOrd="0" destOrd="0" presId="urn:microsoft.com/office/officeart/2005/8/layout/vList2"/>
    <dgm:cxn modelId="{57500739-64F4-4A9A-97CE-0C115243E845}" srcId="{3E003BC0-4A15-485F-BD67-F90452912C22}" destId="{CB171BBB-328A-4B78-AC4C-7F2079173110}" srcOrd="1" destOrd="0" parTransId="{FC819A73-2FB5-4E5D-ADBD-2AAD40D87287}" sibTransId="{22E82087-B3DA-4C85-B991-7B311740564B}"/>
    <dgm:cxn modelId="{B69F6A55-59EF-420F-A3B3-012932C1D6C1}" type="presOf" srcId="{CB171BBB-328A-4B78-AC4C-7F2079173110}" destId="{E811C9D4-D53C-4AE9-9885-1F392EFA3802}" srcOrd="0" destOrd="0" presId="urn:microsoft.com/office/officeart/2005/8/layout/vList2"/>
    <dgm:cxn modelId="{E96E1C83-375B-41E0-9BF8-9549D5489D7F}" srcId="{580D317C-0146-447E-932E-03922D3B2912}" destId="{7620B602-4CC6-4A89-BEE4-7A6FD1E77170}" srcOrd="0" destOrd="0" parTransId="{081D28F2-859B-4BF2-8CDF-A1267E1B4DA6}" sibTransId="{81CEF22B-2770-4FE4-BF46-B8D90E4325A4}"/>
    <dgm:cxn modelId="{ED895CA9-5C87-4592-9CB3-0AB9619DDCA2}" type="presOf" srcId="{3E003BC0-4A15-485F-BD67-F90452912C22}" destId="{7877161B-710B-4D33-8C2D-DA3715807850}" srcOrd="0" destOrd="0" presId="urn:microsoft.com/office/officeart/2005/8/layout/vList2"/>
    <dgm:cxn modelId="{952902D1-BDC5-46F4-B4C9-FD5ABF55A05F}" type="presOf" srcId="{7620B602-4CC6-4A89-BEE4-7A6FD1E77170}" destId="{3BD58B6C-FE3A-4A24-BE72-CAF4F1375E19}" srcOrd="0" destOrd="0" presId="urn:microsoft.com/office/officeart/2005/8/layout/vList2"/>
    <dgm:cxn modelId="{0FF22AD9-53E6-4905-A2CA-1236CEE031C3}" srcId="{CB171BBB-328A-4B78-AC4C-7F2079173110}" destId="{19B8CD1E-FDE6-401E-B334-24DE897700C1}" srcOrd="0" destOrd="0" parTransId="{A7C6847F-FCAA-44DD-83E5-EF50F4C6CA20}" sibTransId="{34996353-8E25-48AC-BE3D-890D0A996629}"/>
    <dgm:cxn modelId="{14C747DB-2343-45B8-969A-0BEE7E2DDD7F}" srcId="{3E003BC0-4A15-485F-BD67-F90452912C22}" destId="{580D317C-0146-447E-932E-03922D3B2912}" srcOrd="0" destOrd="0" parTransId="{A81D9420-2653-4920-8C73-583DDEDA8754}" sibTransId="{DE44D464-79F9-4D9E-8B3B-45484FBE1D0E}"/>
    <dgm:cxn modelId="{10C382C9-2320-414E-AF36-1D1C2931F7FF}" type="presParOf" srcId="{7877161B-710B-4D33-8C2D-DA3715807850}" destId="{4CF6B78F-5C96-494C-9EDB-080163755C23}" srcOrd="0" destOrd="0" presId="urn:microsoft.com/office/officeart/2005/8/layout/vList2"/>
    <dgm:cxn modelId="{6809C43A-FBF0-4CB4-B02F-BECBD7668DDD}" type="presParOf" srcId="{7877161B-710B-4D33-8C2D-DA3715807850}" destId="{3BD58B6C-FE3A-4A24-BE72-CAF4F1375E19}" srcOrd="1" destOrd="0" presId="urn:microsoft.com/office/officeart/2005/8/layout/vList2"/>
    <dgm:cxn modelId="{E23464D2-A9BB-4849-B32B-5D696D01DAF5}" type="presParOf" srcId="{7877161B-710B-4D33-8C2D-DA3715807850}" destId="{E811C9D4-D53C-4AE9-9885-1F392EFA3802}" srcOrd="2" destOrd="0" presId="urn:microsoft.com/office/officeart/2005/8/layout/vList2"/>
    <dgm:cxn modelId="{8FC4F644-A210-4465-8981-94C89DC110DB}" type="presParOf" srcId="{7877161B-710B-4D33-8C2D-DA3715807850}" destId="{C368FA9C-4A6C-4F7A-A7C2-0C39BBBE850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9D90CFC-ACC2-4CF6-86CE-0C9390E8FC39}"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169CDAA-528E-4B80-B5D3-36F304170CDE}">
      <dgm:prSet phldrT="[Text]"/>
      <dgm:spPr/>
      <dgm:t>
        <a:bodyPr/>
        <a:lstStyle/>
        <a:p>
          <a:r>
            <a:rPr lang="en-GB" dirty="0"/>
            <a:t>1. Greater efficiency</a:t>
          </a:r>
        </a:p>
      </dgm:t>
    </dgm:pt>
    <dgm:pt modelId="{82F5BEFB-EC35-4C2E-B2A4-C10F9415D9C0}" type="parTrans" cxnId="{029B8FDF-72FF-423E-B294-1A3336598EB5}">
      <dgm:prSet/>
      <dgm:spPr/>
      <dgm:t>
        <a:bodyPr/>
        <a:lstStyle/>
        <a:p>
          <a:endParaRPr lang="en-GB"/>
        </a:p>
      </dgm:t>
    </dgm:pt>
    <dgm:pt modelId="{A60D933F-55C1-4C93-A589-26343827B95F}" type="sibTrans" cxnId="{029B8FDF-72FF-423E-B294-1A3336598EB5}">
      <dgm:prSet/>
      <dgm:spPr/>
      <dgm:t>
        <a:bodyPr/>
        <a:lstStyle/>
        <a:p>
          <a:endParaRPr lang="en-GB"/>
        </a:p>
      </dgm:t>
    </dgm:pt>
    <dgm:pt modelId="{B343B72D-0B31-4FE7-99A4-51829BBFC5B5}">
      <dgm:prSet phldrT="[Text]"/>
      <dgm:spPr/>
      <dgm:t>
        <a:bodyPr/>
        <a:lstStyle/>
        <a:p>
          <a:r>
            <a:rPr lang="en-GB" dirty="0"/>
            <a:t>2. Better results</a:t>
          </a:r>
        </a:p>
      </dgm:t>
    </dgm:pt>
    <dgm:pt modelId="{F0FBDBB5-2000-4C12-9FE2-99A9EA7BC1F1}" type="parTrans" cxnId="{E77D9559-330F-4EDA-98FF-7DFC409E8EBD}">
      <dgm:prSet/>
      <dgm:spPr/>
      <dgm:t>
        <a:bodyPr/>
        <a:lstStyle/>
        <a:p>
          <a:endParaRPr lang="en-GB"/>
        </a:p>
      </dgm:t>
    </dgm:pt>
    <dgm:pt modelId="{A98886B4-9904-4AE8-8992-3262551D8332}" type="sibTrans" cxnId="{E77D9559-330F-4EDA-98FF-7DFC409E8EBD}">
      <dgm:prSet/>
      <dgm:spPr/>
      <dgm:t>
        <a:bodyPr/>
        <a:lstStyle/>
        <a:p>
          <a:endParaRPr lang="en-GB"/>
        </a:p>
      </dgm:t>
    </dgm:pt>
    <dgm:pt modelId="{C1635311-D7CC-48F1-9242-8933AD3282A6}">
      <dgm:prSet phldrT="[Text]"/>
      <dgm:spPr/>
      <dgm:t>
        <a:bodyPr/>
        <a:lstStyle/>
        <a:p>
          <a:r>
            <a:rPr lang="en-GB" dirty="0"/>
            <a:t>3. More innovation</a:t>
          </a:r>
        </a:p>
      </dgm:t>
    </dgm:pt>
    <dgm:pt modelId="{FDCBA15A-987A-42A1-A5EF-3438539A45E2}" type="parTrans" cxnId="{384B8214-E438-4E5C-9DD7-E612F9886749}">
      <dgm:prSet/>
      <dgm:spPr/>
      <dgm:t>
        <a:bodyPr/>
        <a:lstStyle/>
        <a:p>
          <a:endParaRPr lang="en-GB"/>
        </a:p>
      </dgm:t>
    </dgm:pt>
    <dgm:pt modelId="{84FA6DB9-5F99-4835-84AB-78DAFE72C082}" type="sibTrans" cxnId="{384B8214-E438-4E5C-9DD7-E612F9886749}">
      <dgm:prSet/>
      <dgm:spPr/>
      <dgm:t>
        <a:bodyPr/>
        <a:lstStyle/>
        <a:p>
          <a:endParaRPr lang="en-GB"/>
        </a:p>
      </dgm:t>
    </dgm:pt>
    <dgm:pt modelId="{8A5B315C-1F4B-4553-963E-AA7C95FB9FE8}" type="pres">
      <dgm:prSet presAssocID="{99D90CFC-ACC2-4CF6-86CE-0C9390E8FC39}" presName="linear" presStyleCnt="0">
        <dgm:presLayoutVars>
          <dgm:animLvl val="lvl"/>
          <dgm:resizeHandles val="exact"/>
        </dgm:presLayoutVars>
      </dgm:prSet>
      <dgm:spPr/>
    </dgm:pt>
    <dgm:pt modelId="{14B7A86D-00F3-492B-A3AA-15661D8EFA0C}" type="pres">
      <dgm:prSet presAssocID="{5169CDAA-528E-4B80-B5D3-36F304170CDE}" presName="parentText" presStyleLbl="node1" presStyleIdx="0" presStyleCnt="3">
        <dgm:presLayoutVars>
          <dgm:chMax val="0"/>
          <dgm:bulletEnabled val="1"/>
        </dgm:presLayoutVars>
      </dgm:prSet>
      <dgm:spPr/>
    </dgm:pt>
    <dgm:pt modelId="{08D7A41A-87FC-4106-A2A6-0D3CE1FAB62E}" type="pres">
      <dgm:prSet presAssocID="{A60D933F-55C1-4C93-A589-26343827B95F}" presName="spacer" presStyleCnt="0"/>
      <dgm:spPr/>
    </dgm:pt>
    <dgm:pt modelId="{2179CFFD-D3D8-41B6-A651-BDBB094577DF}" type="pres">
      <dgm:prSet presAssocID="{B343B72D-0B31-4FE7-99A4-51829BBFC5B5}" presName="parentText" presStyleLbl="node1" presStyleIdx="1" presStyleCnt="3">
        <dgm:presLayoutVars>
          <dgm:chMax val="0"/>
          <dgm:bulletEnabled val="1"/>
        </dgm:presLayoutVars>
      </dgm:prSet>
      <dgm:spPr/>
    </dgm:pt>
    <dgm:pt modelId="{360204F9-D7F9-479B-A6A8-CC6E4E34A613}" type="pres">
      <dgm:prSet presAssocID="{A98886B4-9904-4AE8-8992-3262551D8332}" presName="spacer" presStyleCnt="0"/>
      <dgm:spPr/>
    </dgm:pt>
    <dgm:pt modelId="{7D652F23-6ABD-4FD2-B323-D340249A8EF5}" type="pres">
      <dgm:prSet presAssocID="{C1635311-D7CC-48F1-9242-8933AD3282A6}" presName="parentText" presStyleLbl="node1" presStyleIdx="2" presStyleCnt="3">
        <dgm:presLayoutVars>
          <dgm:chMax val="0"/>
          <dgm:bulletEnabled val="1"/>
        </dgm:presLayoutVars>
      </dgm:prSet>
      <dgm:spPr/>
    </dgm:pt>
  </dgm:ptLst>
  <dgm:cxnLst>
    <dgm:cxn modelId="{384B8214-E438-4E5C-9DD7-E612F9886749}" srcId="{99D90CFC-ACC2-4CF6-86CE-0C9390E8FC39}" destId="{C1635311-D7CC-48F1-9242-8933AD3282A6}" srcOrd="2" destOrd="0" parTransId="{FDCBA15A-987A-42A1-A5EF-3438539A45E2}" sibTransId="{84FA6DB9-5F99-4835-84AB-78DAFE72C082}"/>
    <dgm:cxn modelId="{435B1B63-1823-49CC-8BA4-E4E544A66F9D}" type="presOf" srcId="{B343B72D-0B31-4FE7-99A4-51829BBFC5B5}" destId="{2179CFFD-D3D8-41B6-A651-BDBB094577DF}" srcOrd="0" destOrd="0" presId="urn:microsoft.com/office/officeart/2005/8/layout/vList2"/>
    <dgm:cxn modelId="{E77D9559-330F-4EDA-98FF-7DFC409E8EBD}" srcId="{99D90CFC-ACC2-4CF6-86CE-0C9390E8FC39}" destId="{B343B72D-0B31-4FE7-99A4-51829BBFC5B5}" srcOrd="1" destOrd="0" parTransId="{F0FBDBB5-2000-4C12-9FE2-99A9EA7BC1F1}" sibTransId="{A98886B4-9904-4AE8-8992-3262551D8332}"/>
    <dgm:cxn modelId="{AEBF068D-8F81-45FB-BD75-28C4502BD65D}" type="presOf" srcId="{99D90CFC-ACC2-4CF6-86CE-0C9390E8FC39}" destId="{8A5B315C-1F4B-4553-963E-AA7C95FB9FE8}" srcOrd="0" destOrd="0" presId="urn:microsoft.com/office/officeart/2005/8/layout/vList2"/>
    <dgm:cxn modelId="{ECB0CEA6-FBDF-478F-9BEA-5D3B9E410DE4}" type="presOf" srcId="{C1635311-D7CC-48F1-9242-8933AD3282A6}" destId="{7D652F23-6ABD-4FD2-B323-D340249A8EF5}" srcOrd="0" destOrd="0" presId="urn:microsoft.com/office/officeart/2005/8/layout/vList2"/>
    <dgm:cxn modelId="{062F6AD8-E011-46EE-866A-23B7D4DBC4A0}" type="presOf" srcId="{5169CDAA-528E-4B80-B5D3-36F304170CDE}" destId="{14B7A86D-00F3-492B-A3AA-15661D8EFA0C}" srcOrd="0" destOrd="0" presId="urn:microsoft.com/office/officeart/2005/8/layout/vList2"/>
    <dgm:cxn modelId="{029B8FDF-72FF-423E-B294-1A3336598EB5}" srcId="{99D90CFC-ACC2-4CF6-86CE-0C9390E8FC39}" destId="{5169CDAA-528E-4B80-B5D3-36F304170CDE}" srcOrd="0" destOrd="0" parTransId="{82F5BEFB-EC35-4C2E-B2A4-C10F9415D9C0}" sibTransId="{A60D933F-55C1-4C93-A589-26343827B95F}"/>
    <dgm:cxn modelId="{A77C9FB3-162A-4075-91DA-94EDD2227BFB}" type="presParOf" srcId="{8A5B315C-1F4B-4553-963E-AA7C95FB9FE8}" destId="{14B7A86D-00F3-492B-A3AA-15661D8EFA0C}" srcOrd="0" destOrd="0" presId="urn:microsoft.com/office/officeart/2005/8/layout/vList2"/>
    <dgm:cxn modelId="{7AA5AB0E-3A65-431F-AEF2-5846D20B406F}" type="presParOf" srcId="{8A5B315C-1F4B-4553-963E-AA7C95FB9FE8}" destId="{08D7A41A-87FC-4106-A2A6-0D3CE1FAB62E}" srcOrd="1" destOrd="0" presId="urn:microsoft.com/office/officeart/2005/8/layout/vList2"/>
    <dgm:cxn modelId="{A96A3916-5CE8-4B91-84BE-0A9BD7E73019}" type="presParOf" srcId="{8A5B315C-1F4B-4553-963E-AA7C95FB9FE8}" destId="{2179CFFD-D3D8-41B6-A651-BDBB094577DF}" srcOrd="2" destOrd="0" presId="urn:microsoft.com/office/officeart/2005/8/layout/vList2"/>
    <dgm:cxn modelId="{8D399BD7-D656-45BC-9412-3296BA5F1FAF}" type="presParOf" srcId="{8A5B315C-1F4B-4553-963E-AA7C95FB9FE8}" destId="{360204F9-D7F9-479B-A6A8-CC6E4E34A613}" srcOrd="3" destOrd="0" presId="urn:microsoft.com/office/officeart/2005/8/layout/vList2"/>
    <dgm:cxn modelId="{583FFEAF-BBB2-4615-92EA-2760CFB649D5}" type="presParOf" srcId="{8A5B315C-1F4B-4553-963E-AA7C95FB9FE8}" destId="{7D652F23-6ABD-4FD2-B323-D340249A8E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9D90CFC-ACC2-4CF6-86CE-0C9390E8FC39}"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5169CDAA-528E-4B80-B5D3-36F304170CDE}">
      <dgm:prSet phldrT="[Text]"/>
      <dgm:spPr/>
      <dgm:t>
        <a:bodyPr/>
        <a:lstStyle/>
        <a:p>
          <a:r>
            <a:rPr lang="en-GB" dirty="0"/>
            <a:t>4. Greater flexibility</a:t>
          </a:r>
        </a:p>
      </dgm:t>
    </dgm:pt>
    <dgm:pt modelId="{82F5BEFB-EC35-4C2E-B2A4-C10F9415D9C0}" type="parTrans" cxnId="{029B8FDF-72FF-423E-B294-1A3336598EB5}">
      <dgm:prSet/>
      <dgm:spPr/>
      <dgm:t>
        <a:bodyPr/>
        <a:lstStyle/>
        <a:p>
          <a:endParaRPr lang="en-GB"/>
        </a:p>
      </dgm:t>
    </dgm:pt>
    <dgm:pt modelId="{A60D933F-55C1-4C93-A589-26343827B95F}" type="sibTrans" cxnId="{029B8FDF-72FF-423E-B294-1A3336598EB5}">
      <dgm:prSet/>
      <dgm:spPr/>
      <dgm:t>
        <a:bodyPr/>
        <a:lstStyle/>
        <a:p>
          <a:endParaRPr lang="en-GB"/>
        </a:p>
      </dgm:t>
    </dgm:pt>
    <dgm:pt modelId="{B343B72D-0B31-4FE7-99A4-51829BBFC5B5}">
      <dgm:prSet phldrT="[Text]"/>
      <dgm:spPr/>
      <dgm:t>
        <a:bodyPr/>
        <a:lstStyle/>
        <a:p>
          <a:r>
            <a:rPr lang="en-GB" dirty="0"/>
            <a:t>5. Higher morale</a:t>
          </a:r>
        </a:p>
      </dgm:t>
    </dgm:pt>
    <dgm:pt modelId="{F0FBDBB5-2000-4C12-9FE2-99A9EA7BC1F1}" type="parTrans" cxnId="{E77D9559-330F-4EDA-98FF-7DFC409E8EBD}">
      <dgm:prSet/>
      <dgm:spPr/>
      <dgm:t>
        <a:bodyPr/>
        <a:lstStyle/>
        <a:p>
          <a:endParaRPr lang="en-GB"/>
        </a:p>
      </dgm:t>
    </dgm:pt>
    <dgm:pt modelId="{A98886B4-9904-4AE8-8992-3262551D8332}" type="sibTrans" cxnId="{E77D9559-330F-4EDA-98FF-7DFC409E8EBD}">
      <dgm:prSet/>
      <dgm:spPr/>
      <dgm:t>
        <a:bodyPr/>
        <a:lstStyle/>
        <a:p>
          <a:endParaRPr lang="en-GB"/>
        </a:p>
      </dgm:t>
    </dgm:pt>
    <dgm:pt modelId="{8A5B315C-1F4B-4553-963E-AA7C95FB9FE8}" type="pres">
      <dgm:prSet presAssocID="{99D90CFC-ACC2-4CF6-86CE-0C9390E8FC39}" presName="linear" presStyleCnt="0">
        <dgm:presLayoutVars>
          <dgm:animLvl val="lvl"/>
          <dgm:resizeHandles val="exact"/>
        </dgm:presLayoutVars>
      </dgm:prSet>
      <dgm:spPr/>
    </dgm:pt>
    <dgm:pt modelId="{14B7A86D-00F3-492B-A3AA-15661D8EFA0C}" type="pres">
      <dgm:prSet presAssocID="{5169CDAA-528E-4B80-B5D3-36F304170CDE}" presName="parentText" presStyleLbl="node1" presStyleIdx="0" presStyleCnt="2">
        <dgm:presLayoutVars>
          <dgm:chMax val="0"/>
          <dgm:bulletEnabled val="1"/>
        </dgm:presLayoutVars>
      </dgm:prSet>
      <dgm:spPr/>
    </dgm:pt>
    <dgm:pt modelId="{829A62BB-C2CE-4A5F-9928-17BEB823A2C8}" type="pres">
      <dgm:prSet presAssocID="{A60D933F-55C1-4C93-A589-26343827B95F}" presName="spacer" presStyleCnt="0"/>
      <dgm:spPr/>
    </dgm:pt>
    <dgm:pt modelId="{2179CFFD-D3D8-41B6-A651-BDBB094577DF}" type="pres">
      <dgm:prSet presAssocID="{B343B72D-0B31-4FE7-99A4-51829BBFC5B5}" presName="parentText" presStyleLbl="node1" presStyleIdx="1" presStyleCnt="2">
        <dgm:presLayoutVars>
          <dgm:chMax val="0"/>
          <dgm:bulletEnabled val="1"/>
        </dgm:presLayoutVars>
      </dgm:prSet>
      <dgm:spPr/>
    </dgm:pt>
  </dgm:ptLst>
  <dgm:cxnLst>
    <dgm:cxn modelId="{FDEECD25-4CC7-4B4F-909C-6668355C2551}" type="presOf" srcId="{B343B72D-0B31-4FE7-99A4-51829BBFC5B5}" destId="{2179CFFD-D3D8-41B6-A651-BDBB094577DF}" srcOrd="0" destOrd="0" presId="urn:microsoft.com/office/officeart/2005/8/layout/vList2"/>
    <dgm:cxn modelId="{E77D9559-330F-4EDA-98FF-7DFC409E8EBD}" srcId="{99D90CFC-ACC2-4CF6-86CE-0C9390E8FC39}" destId="{B343B72D-0B31-4FE7-99A4-51829BBFC5B5}" srcOrd="1" destOrd="0" parTransId="{F0FBDBB5-2000-4C12-9FE2-99A9EA7BC1F1}" sibTransId="{A98886B4-9904-4AE8-8992-3262551D8332}"/>
    <dgm:cxn modelId="{55EA50CC-F562-4B74-970F-50FC6A9F4B02}" type="presOf" srcId="{99D90CFC-ACC2-4CF6-86CE-0C9390E8FC39}" destId="{8A5B315C-1F4B-4553-963E-AA7C95FB9FE8}" srcOrd="0" destOrd="0" presId="urn:microsoft.com/office/officeart/2005/8/layout/vList2"/>
    <dgm:cxn modelId="{029B8FDF-72FF-423E-B294-1A3336598EB5}" srcId="{99D90CFC-ACC2-4CF6-86CE-0C9390E8FC39}" destId="{5169CDAA-528E-4B80-B5D3-36F304170CDE}" srcOrd="0" destOrd="0" parTransId="{82F5BEFB-EC35-4C2E-B2A4-C10F9415D9C0}" sibTransId="{A60D933F-55C1-4C93-A589-26343827B95F}"/>
    <dgm:cxn modelId="{FA4C35F0-0571-4D2F-9C56-F969251E2DEA}" type="presOf" srcId="{5169CDAA-528E-4B80-B5D3-36F304170CDE}" destId="{14B7A86D-00F3-492B-A3AA-15661D8EFA0C}" srcOrd="0" destOrd="0" presId="urn:microsoft.com/office/officeart/2005/8/layout/vList2"/>
    <dgm:cxn modelId="{9E5E298F-4233-42B4-AE1F-D200BA72B02A}" type="presParOf" srcId="{8A5B315C-1F4B-4553-963E-AA7C95FB9FE8}" destId="{14B7A86D-00F3-492B-A3AA-15661D8EFA0C}" srcOrd="0" destOrd="0" presId="urn:microsoft.com/office/officeart/2005/8/layout/vList2"/>
    <dgm:cxn modelId="{32139559-7F79-401E-9B4A-844799251FD1}" type="presParOf" srcId="{8A5B315C-1F4B-4553-963E-AA7C95FB9FE8}" destId="{829A62BB-C2CE-4A5F-9928-17BEB823A2C8}" srcOrd="1" destOrd="0" presId="urn:microsoft.com/office/officeart/2005/8/layout/vList2"/>
    <dgm:cxn modelId="{BEDC2731-EA2E-4B97-92AA-9B2650A0A8E3}" type="presParOf" srcId="{8A5B315C-1F4B-4553-963E-AA7C95FB9FE8}" destId="{2179CFFD-D3D8-41B6-A651-BDBB094577D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BE9141-5B05-4746-957A-AC5EED27F25D}"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41A2167-04FE-4168-AE75-C2A30D3243E1}">
      <dgm:prSet phldrT="[Text]"/>
      <dgm:spPr/>
      <dgm:t>
        <a:bodyPr/>
        <a:lstStyle/>
        <a:p>
          <a:r>
            <a:rPr lang="en-GB" dirty="0"/>
            <a:t>1. ‘We’ve always done it this way’</a:t>
          </a:r>
        </a:p>
      </dgm:t>
    </dgm:pt>
    <dgm:pt modelId="{39E5C13B-F5FC-4F00-94AF-3AE6A6654BD7}" type="parTrans" cxnId="{4205B01F-50ED-4C1B-BA11-DDF6A57866D5}">
      <dgm:prSet/>
      <dgm:spPr/>
      <dgm:t>
        <a:bodyPr/>
        <a:lstStyle/>
        <a:p>
          <a:endParaRPr lang="en-GB"/>
        </a:p>
      </dgm:t>
    </dgm:pt>
    <dgm:pt modelId="{DACC1538-6B08-4212-B9CC-C835BFB6AF56}" type="sibTrans" cxnId="{4205B01F-50ED-4C1B-BA11-DDF6A57866D5}">
      <dgm:prSet/>
      <dgm:spPr/>
      <dgm:t>
        <a:bodyPr/>
        <a:lstStyle/>
        <a:p>
          <a:endParaRPr lang="en-GB"/>
        </a:p>
      </dgm:t>
    </dgm:pt>
    <dgm:pt modelId="{F66E4703-47A7-4548-AF73-DDE3DB67DF46}">
      <dgm:prSet phldrT="[Text]"/>
      <dgm:spPr/>
      <dgm:t>
        <a:bodyPr/>
        <a:lstStyle/>
        <a:p>
          <a:r>
            <a:rPr lang="en-GB" dirty="0"/>
            <a:t>2. Officials’ desire to keep control</a:t>
          </a:r>
        </a:p>
      </dgm:t>
    </dgm:pt>
    <dgm:pt modelId="{93531112-66DB-428A-A62E-7764F3D01096}" type="parTrans" cxnId="{44D64599-9EA2-46AB-8F02-6FBBEA277526}">
      <dgm:prSet/>
      <dgm:spPr/>
      <dgm:t>
        <a:bodyPr/>
        <a:lstStyle/>
        <a:p>
          <a:endParaRPr lang="en-GB"/>
        </a:p>
      </dgm:t>
    </dgm:pt>
    <dgm:pt modelId="{0D045E4A-CACE-424D-8437-3445B4C93DE4}" type="sibTrans" cxnId="{44D64599-9EA2-46AB-8F02-6FBBEA277526}">
      <dgm:prSet/>
      <dgm:spPr/>
      <dgm:t>
        <a:bodyPr/>
        <a:lstStyle/>
        <a:p>
          <a:endParaRPr lang="en-GB"/>
        </a:p>
      </dgm:t>
    </dgm:pt>
    <dgm:pt modelId="{42AD02EA-DD16-4662-82D6-71EF266F3F86}">
      <dgm:prSet phldrT="[Text]"/>
      <dgm:spPr/>
      <dgm:t>
        <a:bodyPr/>
        <a:lstStyle/>
        <a:p>
          <a:r>
            <a:rPr lang="en-GB" dirty="0"/>
            <a:t>3. Mistrust: politicians and officers</a:t>
          </a:r>
        </a:p>
      </dgm:t>
    </dgm:pt>
    <dgm:pt modelId="{27836AD7-0408-4A52-99C0-BE84656B2137}" type="parTrans" cxnId="{9613571B-6BC5-4491-A1DA-D9D0ADA40748}">
      <dgm:prSet/>
      <dgm:spPr/>
      <dgm:t>
        <a:bodyPr/>
        <a:lstStyle/>
        <a:p>
          <a:endParaRPr lang="en-GB"/>
        </a:p>
      </dgm:t>
    </dgm:pt>
    <dgm:pt modelId="{72312CD2-66BD-4BC2-869B-B384ADF3E7C9}" type="sibTrans" cxnId="{9613571B-6BC5-4491-A1DA-D9D0ADA40748}">
      <dgm:prSet/>
      <dgm:spPr/>
      <dgm:t>
        <a:bodyPr/>
        <a:lstStyle/>
        <a:p>
          <a:endParaRPr lang="en-GB"/>
        </a:p>
      </dgm:t>
    </dgm:pt>
    <dgm:pt modelId="{9A913FE6-6E54-4C6C-825B-AF5340F4F192}" type="pres">
      <dgm:prSet presAssocID="{DCBE9141-5B05-4746-957A-AC5EED27F25D}" presName="linear" presStyleCnt="0">
        <dgm:presLayoutVars>
          <dgm:animLvl val="lvl"/>
          <dgm:resizeHandles val="exact"/>
        </dgm:presLayoutVars>
      </dgm:prSet>
      <dgm:spPr/>
    </dgm:pt>
    <dgm:pt modelId="{998F5DF1-8B4B-413A-B45A-351CD1CA64BA}" type="pres">
      <dgm:prSet presAssocID="{E41A2167-04FE-4168-AE75-C2A30D3243E1}" presName="parentText" presStyleLbl="node1" presStyleIdx="0" presStyleCnt="3">
        <dgm:presLayoutVars>
          <dgm:chMax val="0"/>
          <dgm:bulletEnabled val="1"/>
        </dgm:presLayoutVars>
      </dgm:prSet>
      <dgm:spPr/>
    </dgm:pt>
    <dgm:pt modelId="{0E7E6824-F5D1-417C-A404-B226B1DB6F04}" type="pres">
      <dgm:prSet presAssocID="{DACC1538-6B08-4212-B9CC-C835BFB6AF56}" presName="spacer" presStyleCnt="0"/>
      <dgm:spPr/>
    </dgm:pt>
    <dgm:pt modelId="{0DD14C3D-C65A-4B38-9EFD-4532A12ADF5A}" type="pres">
      <dgm:prSet presAssocID="{F66E4703-47A7-4548-AF73-DDE3DB67DF46}" presName="parentText" presStyleLbl="node1" presStyleIdx="1" presStyleCnt="3">
        <dgm:presLayoutVars>
          <dgm:chMax val="0"/>
          <dgm:bulletEnabled val="1"/>
        </dgm:presLayoutVars>
      </dgm:prSet>
      <dgm:spPr/>
    </dgm:pt>
    <dgm:pt modelId="{8348E005-8F33-4FFC-9C38-7002DFF1310A}" type="pres">
      <dgm:prSet presAssocID="{0D045E4A-CACE-424D-8437-3445B4C93DE4}" presName="spacer" presStyleCnt="0"/>
      <dgm:spPr/>
    </dgm:pt>
    <dgm:pt modelId="{8BEEEB54-594C-4151-94F8-CE0348F1C307}" type="pres">
      <dgm:prSet presAssocID="{42AD02EA-DD16-4662-82D6-71EF266F3F86}" presName="parentText" presStyleLbl="node1" presStyleIdx="2" presStyleCnt="3">
        <dgm:presLayoutVars>
          <dgm:chMax val="0"/>
          <dgm:bulletEnabled val="1"/>
        </dgm:presLayoutVars>
      </dgm:prSet>
      <dgm:spPr/>
    </dgm:pt>
  </dgm:ptLst>
  <dgm:cxnLst>
    <dgm:cxn modelId="{9613571B-6BC5-4491-A1DA-D9D0ADA40748}" srcId="{DCBE9141-5B05-4746-957A-AC5EED27F25D}" destId="{42AD02EA-DD16-4662-82D6-71EF266F3F86}" srcOrd="2" destOrd="0" parTransId="{27836AD7-0408-4A52-99C0-BE84656B2137}" sibTransId="{72312CD2-66BD-4BC2-869B-B384ADF3E7C9}"/>
    <dgm:cxn modelId="{4205B01F-50ED-4C1B-BA11-DDF6A57866D5}" srcId="{DCBE9141-5B05-4746-957A-AC5EED27F25D}" destId="{E41A2167-04FE-4168-AE75-C2A30D3243E1}" srcOrd="0" destOrd="0" parTransId="{39E5C13B-F5FC-4F00-94AF-3AE6A6654BD7}" sibTransId="{DACC1538-6B08-4212-B9CC-C835BFB6AF56}"/>
    <dgm:cxn modelId="{323E5974-7C47-47CD-9A9D-2EBABA5CB6B7}" type="presOf" srcId="{E41A2167-04FE-4168-AE75-C2A30D3243E1}" destId="{998F5DF1-8B4B-413A-B45A-351CD1CA64BA}" srcOrd="0" destOrd="0" presId="urn:microsoft.com/office/officeart/2005/8/layout/vList2"/>
    <dgm:cxn modelId="{B0530F99-5408-44F6-8B20-F8D8DB6A02DB}" type="presOf" srcId="{F66E4703-47A7-4548-AF73-DDE3DB67DF46}" destId="{0DD14C3D-C65A-4B38-9EFD-4532A12ADF5A}" srcOrd="0" destOrd="0" presId="urn:microsoft.com/office/officeart/2005/8/layout/vList2"/>
    <dgm:cxn modelId="{44D64599-9EA2-46AB-8F02-6FBBEA277526}" srcId="{DCBE9141-5B05-4746-957A-AC5EED27F25D}" destId="{F66E4703-47A7-4548-AF73-DDE3DB67DF46}" srcOrd="1" destOrd="0" parTransId="{93531112-66DB-428A-A62E-7764F3D01096}" sibTransId="{0D045E4A-CACE-424D-8437-3445B4C93DE4}"/>
    <dgm:cxn modelId="{66BC7BD2-D43C-4AD7-B308-9FC5914CA2C9}" type="presOf" srcId="{DCBE9141-5B05-4746-957A-AC5EED27F25D}" destId="{9A913FE6-6E54-4C6C-825B-AF5340F4F192}" srcOrd="0" destOrd="0" presId="urn:microsoft.com/office/officeart/2005/8/layout/vList2"/>
    <dgm:cxn modelId="{66134BEB-EC0E-4BA8-AF8C-3DFCAE0AFB3B}" type="presOf" srcId="{42AD02EA-DD16-4662-82D6-71EF266F3F86}" destId="{8BEEEB54-594C-4151-94F8-CE0348F1C307}" srcOrd="0" destOrd="0" presId="urn:microsoft.com/office/officeart/2005/8/layout/vList2"/>
    <dgm:cxn modelId="{860BA7E4-1A82-42D0-8927-997E81D6D233}" type="presParOf" srcId="{9A913FE6-6E54-4C6C-825B-AF5340F4F192}" destId="{998F5DF1-8B4B-413A-B45A-351CD1CA64BA}" srcOrd="0" destOrd="0" presId="urn:microsoft.com/office/officeart/2005/8/layout/vList2"/>
    <dgm:cxn modelId="{5E5545BF-2D48-42A0-AD83-68211B95F0DA}" type="presParOf" srcId="{9A913FE6-6E54-4C6C-825B-AF5340F4F192}" destId="{0E7E6824-F5D1-417C-A404-B226B1DB6F04}" srcOrd="1" destOrd="0" presId="urn:microsoft.com/office/officeart/2005/8/layout/vList2"/>
    <dgm:cxn modelId="{03168564-537B-47D8-90E4-E2BD932BE205}" type="presParOf" srcId="{9A913FE6-6E54-4C6C-825B-AF5340F4F192}" destId="{0DD14C3D-C65A-4B38-9EFD-4532A12ADF5A}" srcOrd="2" destOrd="0" presId="urn:microsoft.com/office/officeart/2005/8/layout/vList2"/>
    <dgm:cxn modelId="{BB12B335-BF94-4E0B-A5BE-D5A0A6FD46A4}" type="presParOf" srcId="{9A913FE6-6E54-4C6C-825B-AF5340F4F192}" destId="{8348E005-8F33-4FFC-9C38-7002DFF1310A}" srcOrd="3" destOrd="0" presId="urn:microsoft.com/office/officeart/2005/8/layout/vList2"/>
    <dgm:cxn modelId="{5D904DD4-D98D-4B23-8326-DB384AEFAEE2}" type="presParOf" srcId="{9A913FE6-6E54-4C6C-825B-AF5340F4F192}" destId="{8BEEEB54-594C-4151-94F8-CE0348F1C30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custT="1"/>
      <dgm:spPr/>
      <dgm:t>
        <a:bodyPr/>
        <a:lstStyle/>
        <a:p>
          <a:r>
            <a:rPr lang="en-GB" sz="3600" dirty="0"/>
            <a:t>What gets measured gets done</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custT="1"/>
      <dgm:spPr/>
      <dgm:t>
        <a:bodyPr/>
        <a:lstStyle/>
        <a:p>
          <a:r>
            <a:rPr lang="en-GB" sz="3600" dirty="0"/>
            <a:t>If you don’t measure results, you can’t tell success from failure</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6B9CFF19-52BD-4EEA-837D-F16C584A6368}">
      <dgm:prSet phldrT="[Text]"/>
      <dgm:spPr/>
      <dgm:t>
        <a:bodyPr/>
        <a:lstStyle/>
        <a:p>
          <a:r>
            <a:rPr lang="en-GB" dirty="0"/>
            <a:t>If you can’t see success, you can’t reward it</a:t>
          </a:r>
        </a:p>
      </dgm:t>
    </dgm:pt>
    <dgm:pt modelId="{E25EF0E7-BDA9-4957-9E37-2B06CA564F8B}" type="parTrans" cxnId="{DF26D884-0928-4BC7-AF37-74E78607C151}">
      <dgm:prSet/>
      <dgm:spPr/>
      <dgm:t>
        <a:bodyPr/>
        <a:lstStyle/>
        <a:p>
          <a:endParaRPr lang="en-GB"/>
        </a:p>
      </dgm:t>
    </dgm:pt>
    <dgm:pt modelId="{35F5CDE2-D7DA-49D4-BAA7-3770CFAD38E4}" type="sibTrans" cxnId="{DF26D884-0928-4BC7-AF37-74E78607C151}">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pt>
    <dgm:pt modelId="{29D0AE03-8C73-4AF6-AB28-4E93907CB286}" type="pres">
      <dgm:prSet presAssocID="{E78618E5-2806-4BAB-AA76-6C530F4170A0}" presName="parentText" presStyleLbl="node1" presStyleIdx="0" presStyleCnt="3">
        <dgm:presLayoutVars>
          <dgm:chMax val="0"/>
          <dgm:bulletEnabled val="1"/>
        </dgm:presLayoutVars>
      </dgm:prSet>
      <dgm:spPr/>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3">
        <dgm:presLayoutVars>
          <dgm:chMax val="0"/>
          <dgm:bulletEnabled val="1"/>
        </dgm:presLayoutVars>
      </dgm:prSet>
      <dgm:spPr/>
    </dgm:pt>
    <dgm:pt modelId="{754B39BB-D705-4B7A-88A0-BB6D7A256662}" type="pres">
      <dgm:prSet presAssocID="{2B758337-3AD4-444D-8845-754CAAD811E8}" presName="spacer" presStyleCnt="0"/>
      <dgm:spPr/>
    </dgm:pt>
    <dgm:pt modelId="{27C8E5CD-0E97-41B6-8BAC-0B2C0C046DAE}" type="pres">
      <dgm:prSet presAssocID="{6B9CFF19-52BD-4EEA-837D-F16C584A6368}" presName="parentText" presStyleLbl="node1" presStyleIdx="2" presStyleCnt="3">
        <dgm:presLayoutVars>
          <dgm:chMax val="0"/>
          <dgm:bulletEnabled val="1"/>
        </dgm:presLayoutVars>
      </dgm:prSet>
      <dgm:spPr/>
    </dgm:pt>
  </dgm:ptLst>
  <dgm:cxnLst>
    <dgm:cxn modelId="{B5C4F007-0CB5-4B78-8935-67747430F864}" type="presOf" srcId="{E78618E5-2806-4BAB-AA76-6C530F4170A0}" destId="{29D0AE03-8C73-4AF6-AB28-4E93907CB286}" srcOrd="0" destOrd="0" presId="urn:microsoft.com/office/officeart/2005/8/layout/vList2"/>
    <dgm:cxn modelId="{1A7CD510-6C45-4FE9-91C9-E9A0DC93D42A}" srcId="{17D53C8C-80ED-49F0-A7F1-BC50CAA2ABB2}" destId="{073C4337-88E7-43CF-B08D-F382C60E70AA}" srcOrd="1" destOrd="0" parTransId="{9570666C-E4CB-4B59-B25B-4D42724AB218}" sibTransId="{2B758337-3AD4-444D-8845-754CAAD811E8}"/>
    <dgm:cxn modelId="{0AE52368-73B1-495B-B8AC-BA4E7A73468F}" srcId="{17D53C8C-80ED-49F0-A7F1-BC50CAA2ABB2}" destId="{E78618E5-2806-4BAB-AA76-6C530F4170A0}" srcOrd="0" destOrd="0" parTransId="{8E8FABF7-212F-4173-9DD3-B4F6876F23F1}" sibTransId="{8DFF33F2-A3EE-4F16-A5A8-D3751EFC1DA8}"/>
    <dgm:cxn modelId="{08012171-F714-4C28-A531-8E9F846A1B36}" type="presOf" srcId="{17D53C8C-80ED-49F0-A7F1-BC50CAA2ABB2}" destId="{F8810060-826F-45FD-82AF-07149C2B7430}" srcOrd="0" destOrd="0" presId="urn:microsoft.com/office/officeart/2005/8/layout/vList2"/>
    <dgm:cxn modelId="{DF26D884-0928-4BC7-AF37-74E78607C151}" srcId="{17D53C8C-80ED-49F0-A7F1-BC50CAA2ABB2}" destId="{6B9CFF19-52BD-4EEA-837D-F16C584A6368}" srcOrd="2" destOrd="0" parTransId="{E25EF0E7-BDA9-4957-9E37-2B06CA564F8B}" sibTransId="{35F5CDE2-D7DA-49D4-BAA7-3770CFAD38E4}"/>
    <dgm:cxn modelId="{0FF7DEC2-402D-4D9B-831E-9D7CDD0EA385}" type="presOf" srcId="{6B9CFF19-52BD-4EEA-837D-F16C584A6368}" destId="{27C8E5CD-0E97-41B6-8BAC-0B2C0C046DAE}" srcOrd="0" destOrd="0" presId="urn:microsoft.com/office/officeart/2005/8/layout/vList2"/>
    <dgm:cxn modelId="{8C7CDCF7-5126-4686-8902-06FF973C7388}" type="presOf" srcId="{073C4337-88E7-43CF-B08D-F382C60E70AA}" destId="{292349CD-F564-472B-B973-11BEAFEE5849}" srcOrd="0" destOrd="0" presId="urn:microsoft.com/office/officeart/2005/8/layout/vList2"/>
    <dgm:cxn modelId="{EAABCA13-43AD-49BA-B8B1-74613F2376D0}" type="presParOf" srcId="{F8810060-826F-45FD-82AF-07149C2B7430}" destId="{29D0AE03-8C73-4AF6-AB28-4E93907CB286}" srcOrd="0" destOrd="0" presId="urn:microsoft.com/office/officeart/2005/8/layout/vList2"/>
    <dgm:cxn modelId="{7E740DD1-0E59-47A6-9C12-A0FDCD1ED89D}" type="presParOf" srcId="{F8810060-826F-45FD-82AF-07149C2B7430}" destId="{DD1F9168-FEB6-464B-A2F6-A1EEDDDE12DA}" srcOrd="1" destOrd="0" presId="urn:microsoft.com/office/officeart/2005/8/layout/vList2"/>
    <dgm:cxn modelId="{E65E0746-A578-488C-BB72-FB65ACB8977E}" type="presParOf" srcId="{F8810060-826F-45FD-82AF-07149C2B7430}" destId="{292349CD-F564-472B-B973-11BEAFEE5849}" srcOrd="2" destOrd="0" presId="urn:microsoft.com/office/officeart/2005/8/layout/vList2"/>
    <dgm:cxn modelId="{C521E8DA-249A-4EF8-B1E9-A8DE8D1A21D6}" type="presParOf" srcId="{F8810060-826F-45FD-82AF-07149C2B7430}" destId="{754B39BB-D705-4B7A-88A0-BB6D7A256662}" srcOrd="3" destOrd="0" presId="urn:microsoft.com/office/officeart/2005/8/layout/vList2"/>
    <dgm:cxn modelId="{745B00E0-5146-47F0-9E56-7685A9C08D7C}" type="presParOf" srcId="{F8810060-826F-45FD-82AF-07149C2B7430}" destId="{27C8E5CD-0E97-41B6-8BAC-0B2C0C046DA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dgm:spPr/>
      <dgm:t>
        <a:bodyPr/>
        <a:lstStyle/>
        <a:p>
          <a:r>
            <a:rPr lang="en-GB" dirty="0"/>
            <a:t>If you can’t reward success, you’re probably rewarding failure</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dgm:spPr/>
      <dgm:t>
        <a:bodyPr/>
        <a:lstStyle/>
        <a:p>
          <a:r>
            <a:rPr lang="en-GB" dirty="0"/>
            <a:t>If you can’t see success, you can’t learn from it</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pt>
    <dgm:pt modelId="{29D0AE03-8C73-4AF6-AB28-4E93907CB286}" type="pres">
      <dgm:prSet presAssocID="{E78618E5-2806-4BAB-AA76-6C530F4170A0}" presName="parentText" presStyleLbl="node1" presStyleIdx="0" presStyleCnt="2">
        <dgm:presLayoutVars>
          <dgm:chMax val="0"/>
          <dgm:bulletEnabled val="1"/>
        </dgm:presLayoutVars>
      </dgm:prSet>
      <dgm:spPr/>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2">
        <dgm:presLayoutVars>
          <dgm:chMax val="0"/>
          <dgm:bulletEnabled val="1"/>
        </dgm:presLayoutVars>
      </dgm:prSet>
      <dgm:spPr/>
    </dgm:pt>
  </dgm:ptLst>
  <dgm:cxnLst>
    <dgm:cxn modelId="{1A7CD510-6C45-4FE9-91C9-E9A0DC93D42A}" srcId="{17D53C8C-80ED-49F0-A7F1-BC50CAA2ABB2}" destId="{073C4337-88E7-43CF-B08D-F382C60E70AA}" srcOrd="1" destOrd="0" parTransId="{9570666C-E4CB-4B59-B25B-4D42724AB218}" sibTransId="{2B758337-3AD4-444D-8845-754CAAD811E8}"/>
    <dgm:cxn modelId="{56755027-D227-4E73-8D04-C87717F62FE6}" type="presOf" srcId="{17D53C8C-80ED-49F0-A7F1-BC50CAA2ABB2}" destId="{F8810060-826F-45FD-82AF-07149C2B7430}" srcOrd="0" destOrd="0" presId="urn:microsoft.com/office/officeart/2005/8/layout/vList2"/>
    <dgm:cxn modelId="{0AE52368-73B1-495B-B8AC-BA4E7A73468F}" srcId="{17D53C8C-80ED-49F0-A7F1-BC50CAA2ABB2}" destId="{E78618E5-2806-4BAB-AA76-6C530F4170A0}" srcOrd="0" destOrd="0" parTransId="{8E8FABF7-212F-4173-9DD3-B4F6876F23F1}" sibTransId="{8DFF33F2-A3EE-4F16-A5A8-D3751EFC1DA8}"/>
    <dgm:cxn modelId="{90FCD375-477D-4EFA-9496-DD07FBCD9E65}" type="presOf" srcId="{E78618E5-2806-4BAB-AA76-6C530F4170A0}" destId="{29D0AE03-8C73-4AF6-AB28-4E93907CB286}" srcOrd="0" destOrd="0" presId="urn:microsoft.com/office/officeart/2005/8/layout/vList2"/>
    <dgm:cxn modelId="{A08D40C8-2B87-40D5-895F-3985F6DE5EC3}" type="presOf" srcId="{073C4337-88E7-43CF-B08D-F382C60E70AA}" destId="{292349CD-F564-472B-B973-11BEAFEE5849}" srcOrd="0" destOrd="0" presId="urn:microsoft.com/office/officeart/2005/8/layout/vList2"/>
    <dgm:cxn modelId="{47F2624B-ECF2-4E2E-B360-A81141A85882}" type="presParOf" srcId="{F8810060-826F-45FD-82AF-07149C2B7430}" destId="{29D0AE03-8C73-4AF6-AB28-4E93907CB286}" srcOrd="0" destOrd="0" presId="urn:microsoft.com/office/officeart/2005/8/layout/vList2"/>
    <dgm:cxn modelId="{E2CDC8F7-CE07-4D32-9135-8D70F27894A5}" type="presParOf" srcId="{F8810060-826F-45FD-82AF-07149C2B7430}" destId="{DD1F9168-FEB6-464B-A2F6-A1EEDDDE12DA}" srcOrd="1" destOrd="0" presId="urn:microsoft.com/office/officeart/2005/8/layout/vList2"/>
    <dgm:cxn modelId="{5AE9E12F-E8AE-4082-A5A2-379B2F5B5410}" type="presParOf" srcId="{F8810060-826F-45FD-82AF-07149C2B7430}" destId="{292349CD-F564-472B-B973-11BEAFEE5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7D53C8C-80ED-49F0-A7F1-BC50CAA2ABB2}" type="doc">
      <dgm:prSet loTypeId="urn:microsoft.com/office/officeart/2005/8/layout/vList2" loCatId="list" qsTypeId="urn:microsoft.com/office/officeart/2005/8/quickstyle/3d2" qsCatId="3D" csTypeId="urn:microsoft.com/office/officeart/2005/8/colors/colorful1" csCatId="colorful" phldr="1"/>
      <dgm:spPr/>
      <dgm:t>
        <a:bodyPr/>
        <a:lstStyle/>
        <a:p>
          <a:endParaRPr lang="en-GB"/>
        </a:p>
      </dgm:t>
    </dgm:pt>
    <dgm:pt modelId="{E78618E5-2806-4BAB-AA76-6C530F4170A0}">
      <dgm:prSet phldrT="[Text]"/>
      <dgm:spPr/>
      <dgm:t>
        <a:bodyPr/>
        <a:lstStyle/>
        <a:p>
          <a:r>
            <a:rPr lang="en-GB" dirty="0"/>
            <a:t>If you can’t recognise failure, you can’t correct it</a:t>
          </a:r>
        </a:p>
      </dgm:t>
    </dgm:pt>
    <dgm:pt modelId="{8E8FABF7-212F-4173-9DD3-B4F6876F23F1}" type="parTrans" cxnId="{0AE52368-73B1-495B-B8AC-BA4E7A73468F}">
      <dgm:prSet/>
      <dgm:spPr/>
      <dgm:t>
        <a:bodyPr/>
        <a:lstStyle/>
        <a:p>
          <a:endParaRPr lang="en-GB"/>
        </a:p>
      </dgm:t>
    </dgm:pt>
    <dgm:pt modelId="{8DFF33F2-A3EE-4F16-A5A8-D3751EFC1DA8}" type="sibTrans" cxnId="{0AE52368-73B1-495B-B8AC-BA4E7A73468F}">
      <dgm:prSet/>
      <dgm:spPr/>
      <dgm:t>
        <a:bodyPr/>
        <a:lstStyle/>
        <a:p>
          <a:endParaRPr lang="en-GB"/>
        </a:p>
      </dgm:t>
    </dgm:pt>
    <dgm:pt modelId="{073C4337-88E7-43CF-B08D-F382C60E70AA}">
      <dgm:prSet phldrT="[Text]"/>
      <dgm:spPr/>
      <dgm:t>
        <a:bodyPr/>
        <a:lstStyle/>
        <a:p>
          <a:r>
            <a:rPr lang="en-GB" dirty="0"/>
            <a:t>If you can’t demonstrate results, you can’t win public support</a:t>
          </a:r>
        </a:p>
      </dgm:t>
    </dgm:pt>
    <dgm:pt modelId="{9570666C-E4CB-4B59-B25B-4D42724AB218}" type="parTrans" cxnId="{1A7CD510-6C45-4FE9-91C9-E9A0DC93D42A}">
      <dgm:prSet/>
      <dgm:spPr/>
      <dgm:t>
        <a:bodyPr/>
        <a:lstStyle/>
        <a:p>
          <a:endParaRPr lang="en-GB"/>
        </a:p>
      </dgm:t>
    </dgm:pt>
    <dgm:pt modelId="{2B758337-3AD4-444D-8845-754CAAD811E8}" type="sibTrans" cxnId="{1A7CD510-6C45-4FE9-91C9-E9A0DC93D42A}">
      <dgm:prSet/>
      <dgm:spPr/>
      <dgm:t>
        <a:bodyPr/>
        <a:lstStyle/>
        <a:p>
          <a:endParaRPr lang="en-GB"/>
        </a:p>
      </dgm:t>
    </dgm:pt>
    <dgm:pt modelId="{F8810060-826F-45FD-82AF-07149C2B7430}" type="pres">
      <dgm:prSet presAssocID="{17D53C8C-80ED-49F0-A7F1-BC50CAA2ABB2}" presName="linear" presStyleCnt="0">
        <dgm:presLayoutVars>
          <dgm:animLvl val="lvl"/>
          <dgm:resizeHandles val="exact"/>
        </dgm:presLayoutVars>
      </dgm:prSet>
      <dgm:spPr/>
    </dgm:pt>
    <dgm:pt modelId="{29D0AE03-8C73-4AF6-AB28-4E93907CB286}" type="pres">
      <dgm:prSet presAssocID="{E78618E5-2806-4BAB-AA76-6C530F4170A0}" presName="parentText" presStyleLbl="node1" presStyleIdx="0" presStyleCnt="2">
        <dgm:presLayoutVars>
          <dgm:chMax val="0"/>
          <dgm:bulletEnabled val="1"/>
        </dgm:presLayoutVars>
      </dgm:prSet>
      <dgm:spPr/>
    </dgm:pt>
    <dgm:pt modelId="{DD1F9168-FEB6-464B-A2F6-A1EEDDDE12DA}" type="pres">
      <dgm:prSet presAssocID="{8DFF33F2-A3EE-4F16-A5A8-D3751EFC1DA8}" presName="spacer" presStyleCnt="0"/>
      <dgm:spPr/>
    </dgm:pt>
    <dgm:pt modelId="{292349CD-F564-472B-B973-11BEAFEE5849}" type="pres">
      <dgm:prSet presAssocID="{073C4337-88E7-43CF-B08D-F382C60E70AA}" presName="parentText" presStyleLbl="node1" presStyleIdx="1" presStyleCnt="2">
        <dgm:presLayoutVars>
          <dgm:chMax val="0"/>
          <dgm:bulletEnabled val="1"/>
        </dgm:presLayoutVars>
      </dgm:prSet>
      <dgm:spPr/>
    </dgm:pt>
  </dgm:ptLst>
  <dgm:cxnLst>
    <dgm:cxn modelId="{1A7CD510-6C45-4FE9-91C9-E9A0DC93D42A}" srcId="{17D53C8C-80ED-49F0-A7F1-BC50CAA2ABB2}" destId="{073C4337-88E7-43CF-B08D-F382C60E70AA}" srcOrd="1" destOrd="0" parTransId="{9570666C-E4CB-4B59-B25B-4D42724AB218}" sibTransId="{2B758337-3AD4-444D-8845-754CAAD811E8}"/>
    <dgm:cxn modelId="{C6A2EB30-F555-41BC-9D57-5783593B0541}" type="presOf" srcId="{E78618E5-2806-4BAB-AA76-6C530F4170A0}" destId="{29D0AE03-8C73-4AF6-AB28-4E93907CB286}" srcOrd="0" destOrd="0" presId="urn:microsoft.com/office/officeart/2005/8/layout/vList2"/>
    <dgm:cxn modelId="{0A139236-7B23-42DF-AB17-3FA198D7B7F9}" type="presOf" srcId="{073C4337-88E7-43CF-B08D-F382C60E70AA}" destId="{292349CD-F564-472B-B973-11BEAFEE5849}" srcOrd="0" destOrd="0" presId="urn:microsoft.com/office/officeart/2005/8/layout/vList2"/>
    <dgm:cxn modelId="{0AE52368-73B1-495B-B8AC-BA4E7A73468F}" srcId="{17D53C8C-80ED-49F0-A7F1-BC50CAA2ABB2}" destId="{E78618E5-2806-4BAB-AA76-6C530F4170A0}" srcOrd="0" destOrd="0" parTransId="{8E8FABF7-212F-4173-9DD3-B4F6876F23F1}" sibTransId="{8DFF33F2-A3EE-4F16-A5A8-D3751EFC1DA8}"/>
    <dgm:cxn modelId="{04A4A79D-6375-41C6-AF8C-9487C9B14DC0}" type="presOf" srcId="{17D53C8C-80ED-49F0-A7F1-BC50CAA2ABB2}" destId="{F8810060-826F-45FD-82AF-07149C2B7430}" srcOrd="0" destOrd="0" presId="urn:microsoft.com/office/officeart/2005/8/layout/vList2"/>
    <dgm:cxn modelId="{24A89ECE-E9B1-48E6-9DFF-CE76D852506A}" type="presParOf" srcId="{F8810060-826F-45FD-82AF-07149C2B7430}" destId="{29D0AE03-8C73-4AF6-AB28-4E93907CB286}" srcOrd="0" destOrd="0" presId="urn:microsoft.com/office/officeart/2005/8/layout/vList2"/>
    <dgm:cxn modelId="{DEC42AF3-31AD-4A44-BFF1-39003F422B2D}" type="presParOf" srcId="{F8810060-826F-45FD-82AF-07149C2B7430}" destId="{DD1F9168-FEB6-464B-A2F6-A1EEDDDE12DA}" srcOrd="1" destOrd="0" presId="urn:microsoft.com/office/officeart/2005/8/layout/vList2"/>
    <dgm:cxn modelId="{873B83EF-E231-4C99-984A-B8040036BFA3}" type="presParOf" srcId="{F8810060-826F-45FD-82AF-07149C2B7430}" destId="{292349CD-F564-472B-B973-11BEAFEE58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1EF0-74E5-4258-BCB7-43794865E1D9}">
      <dsp:nvSpPr>
        <dsp:cNvPr id="0" name=""/>
        <dsp:cNvSpPr/>
      </dsp:nvSpPr>
      <dsp:spPr>
        <a:xfrm>
          <a:off x="4797" y="1484821"/>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More money</a:t>
          </a:r>
        </a:p>
      </dsp:txBody>
      <dsp:txXfrm>
        <a:off x="35595" y="1515619"/>
        <a:ext cx="1561008" cy="989932"/>
      </dsp:txXfrm>
    </dsp:sp>
    <dsp:sp modelId="{2214C8BD-A30C-4796-B49B-917D65CD5B1F}">
      <dsp:nvSpPr>
        <dsp:cNvPr id="0" name=""/>
        <dsp:cNvSpPr/>
      </dsp:nvSpPr>
      <dsp:spPr>
        <a:xfrm>
          <a:off x="922186" y="1990181"/>
          <a:ext cx="1957882" cy="1957882"/>
        </a:xfrm>
        <a:prstGeom prst="leftCircularArrow">
          <a:avLst>
            <a:gd name="adj1" fmla="val 2149"/>
            <a:gd name="adj2" fmla="val 258323"/>
            <a:gd name="adj3" fmla="val 2056139"/>
            <a:gd name="adj4" fmla="val 9046794"/>
            <a:gd name="adj5" fmla="val 2507"/>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86BD848-1825-4791-BCBD-A3A83241779B}">
      <dsp:nvSpPr>
        <dsp:cNvPr id="0" name=""/>
        <dsp:cNvSpPr/>
      </dsp:nvSpPr>
      <dsp:spPr>
        <a:xfrm>
          <a:off x="123406" y="2221502"/>
          <a:ext cx="1926255" cy="1203256"/>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1. Raise Taxes</a:t>
          </a:r>
        </a:p>
      </dsp:txBody>
      <dsp:txXfrm>
        <a:off x="158648" y="2256744"/>
        <a:ext cx="1855771" cy="1132772"/>
      </dsp:txXfrm>
    </dsp:sp>
    <dsp:sp modelId="{D3D9576B-3299-4FAF-BD1B-4FB00204B659}">
      <dsp:nvSpPr>
        <dsp:cNvPr id="0" name=""/>
        <dsp:cNvSpPr/>
      </dsp:nvSpPr>
      <dsp:spPr>
        <a:xfrm>
          <a:off x="2250003" y="1810201"/>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endParaRPr lang="en-GB" sz="2200" kern="1200" dirty="0"/>
        </a:p>
        <a:p>
          <a:pPr marL="228600" lvl="1" indent="-228600" algn="l" defTabSz="977900">
            <a:lnSpc>
              <a:spcPct val="90000"/>
            </a:lnSpc>
            <a:spcBef>
              <a:spcPct val="0"/>
            </a:spcBef>
            <a:spcAft>
              <a:spcPct val="15000"/>
            </a:spcAft>
            <a:buChar char="•"/>
          </a:pPr>
          <a:r>
            <a:rPr lang="en-GB" sz="2200" kern="1200" dirty="0"/>
            <a:t>Less spend</a:t>
          </a:r>
        </a:p>
      </dsp:txBody>
      <dsp:txXfrm>
        <a:off x="2280801" y="2127779"/>
        <a:ext cx="1561008" cy="989932"/>
      </dsp:txXfrm>
    </dsp:sp>
    <dsp:sp modelId="{8F353A9C-BE99-4EF7-91CD-3E7599AD26F8}">
      <dsp:nvSpPr>
        <dsp:cNvPr id="0" name=""/>
        <dsp:cNvSpPr/>
      </dsp:nvSpPr>
      <dsp:spPr>
        <a:xfrm>
          <a:off x="3140529" y="621488"/>
          <a:ext cx="2201990" cy="2201990"/>
        </a:xfrm>
        <a:prstGeom prst="circularArrow">
          <a:avLst>
            <a:gd name="adj1" fmla="val 1911"/>
            <a:gd name="adj2" fmla="val 228438"/>
            <a:gd name="adj3" fmla="val 19647933"/>
            <a:gd name="adj4" fmla="val 12627393"/>
            <a:gd name="adj5" fmla="val 2229"/>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4D1AA07-2115-401D-B5BD-E4FFB8B2F8FB}">
      <dsp:nvSpPr>
        <dsp:cNvPr id="0" name=""/>
        <dsp:cNvSpPr/>
      </dsp:nvSpPr>
      <dsp:spPr>
        <a:xfrm>
          <a:off x="2423326" y="1187508"/>
          <a:ext cx="1816827" cy="1245385"/>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2. Cut Spending</a:t>
          </a:r>
        </a:p>
      </dsp:txBody>
      <dsp:txXfrm>
        <a:off x="2459802" y="1223984"/>
        <a:ext cx="1743875" cy="1172433"/>
      </dsp:txXfrm>
    </dsp:sp>
    <dsp:sp modelId="{F4FC1BDE-61E3-4E1C-B000-5DFCDCD8441D}">
      <dsp:nvSpPr>
        <dsp:cNvPr id="0" name=""/>
        <dsp:cNvSpPr/>
      </dsp:nvSpPr>
      <dsp:spPr>
        <a:xfrm>
          <a:off x="4527011" y="1501989"/>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Innovation</a:t>
          </a:r>
        </a:p>
      </dsp:txBody>
      <dsp:txXfrm>
        <a:off x="4557809" y="1532787"/>
        <a:ext cx="1561008" cy="989932"/>
      </dsp:txXfrm>
    </dsp:sp>
    <dsp:sp modelId="{9ADEB3BB-70B9-465D-9720-FAAE43E0D1E5}">
      <dsp:nvSpPr>
        <dsp:cNvPr id="0" name=""/>
        <dsp:cNvSpPr/>
      </dsp:nvSpPr>
      <dsp:spPr>
        <a:xfrm>
          <a:off x="4440494" y="2273006"/>
          <a:ext cx="2336507" cy="1134584"/>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3. Better Governance</a:t>
          </a:r>
        </a:p>
      </dsp:txBody>
      <dsp:txXfrm>
        <a:off x="4473725" y="2306237"/>
        <a:ext cx="2270045" cy="10681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792F6-F588-453C-998C-849468E9F27A}">
      <dsp:nvSpPr>
        <dsp:cNvPr id="0" name=""/>
        <dsp:cNvSpPr/>
      </dsp:nvSpPr>
      <dsp:spPr>
        <a:xfrm>
          <a:off x="2208" y="239646"/>
          <a:ext cx="3263545" cy="2248583"/>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EFA675-18BD-4E01-BBE1-B82DFEAD5B26}">
      <dsp:nvSpPr>
        <dsp:cNvPr id="0" name=""/>
        <dsp:cNvSpPr/>
      </dsp:nvSpPr>
      <dsp:spPr>
        <a:xfrm>
          <a:off x="47375" y="2348528"/>
          <a:ext cx="3263545" cy="1969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0" numCol="1" spcCol="1270" anchor="t" anchorCtr="0">
          <a:noAutofit/>
        </a:bodyPr>
        <a:lstStyle/>
        <a:p>
          <a:pPr marL="0" lvl="0" indent="0" algn="ctr" defTabSz="1422400">
            <a:lnSpc>
              <a:spcPct val="90000"/>
            </a:lnSpc>
            <a:spcBef>
              <a:spcPct val="0"/>
            </a:spcBef>
            <a:spcAft>
              <a:spcPct val="35000"/>
            </a:spcAft>
            <a:buNone/>
          </a:pPr>
          <a:r>
            <a:rPr lang="en-GB" sz="3200" kern="1200" dirty="0"/>
            <a:t>Good clients make bad citizens</a:t>
          </a:r>
        </a:p>
      </dsp:txBody>
      <dsp:txXfrm>
        <a:off x="47375" y="2348528"/>
        <a:ext cx="3263545" cy="1969471"/>
      </dsp:txXfrm>
    </dsp:sp>
    <dsp:sp modelId="{143ECCC3-0CCD-4C5F-BCF5-EF3E94DE762E}">
      <dsp:nvSpPr>
        <dsp:cNvPr id="0" name=""/>
        <dsp:cNvSpPr/>
      </dsp:nvSpPr>
      <dsp:spPr>
        <a:xfrm>
          <a:off x="3592245" y="239646"/>
          <a:ext cx="3263545" cy="2248583"/>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2B4FFA-8044-4781-88FD-F0578EEC59DF}">
      <dsp:nvSpPr>
        <dsp:cNvPr id="0" name=""/>
        <dsp:cNvSpPr/>
      </dsp:nvSpPr>
      <dsp:spPr>
        <a:xfrm>
          <a:off x="3581410" y="2348528"/>
          <a:ext cx="3263545" cy="1969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0" numCol="1" spcCol="1270" anchor="t" anchorCtr="0">
          <a:noAutofit/>
        </a:bodyPr>
        <a:lstStyle/>
        <a:p>
          <a:pPr marL="0" lvl="0" indent="0" algn="ctr" defTabSz="1422400">
            <a:lnSpc>
              <a:spcPct val="90000"/>
            </a:lnSpc>
            <a:spcBef>
              <a:spcPct val="0"/>
            </a:spcBef>
            <a:spcAft>
              <a:spcPct val="35000"/>
            </a:spcAft>
            <a:buNone/>
          </a:pPr>
          <a:r>
            <a:rPr lang="en-GB" sz="3200" kern="1200" dirty="0"/>
            <a:t>Good citizens make strong communities</a:t>
          </a:r>
        </a:p>
      </dsp:txBody>
      <dsp:txXfrm>
        <a:off x="3581410" y="2348528"/>
        <a:ext cx="3263545" cy="19694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1F25F-2735-4020-AC23-494FA0AFA30C}">
      <dsp:nvSpPr>
        <dsp:cNvPr id="0" name=""/>
        <dsp:cNvSpPr/>
      </dsp:nvSpPr>
      <dsp:spPr>
        <a:xfrm>
          <a:off x="0" y="17149"/>
          <a:ext cx="6705600" cy="170469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Communities have more commitment to their members than service delivery systems have to their clients</a:t>
          </a:r>
        </a:p>
      </dsp:txBody>
      <dsp:txXfrm>
        <a:off x="83216" y="100365"/>
        <a:ext cx="6539168" cy="1538258"/>
      </dsp:txXfrm>
    </dsp:sp>
    <dsp:sp modelId="{208304B9-2803-4E61-BBEE-66784BA58BB4}">
      <dsp:nvSpPr>
        <dsp:cNvPr id="0" name=""/>
        <dsp:cNvSpPr/>
      </dsp:nvSpPr>
      <dsp:spPr>
        <a:xfrm>
          <a:off x="0" y="1721839"/>
          <a:ext cx="67056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903"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Stronger commitment and motivation</a:t>
          </a:r>
        </a:p>
      </dsp:txBody>
      <dsp:txXfrm>
        <a:off x="0" y="1721839"/>
        <a:ext cx="6705600" cy="513360"/>
      </dsp:txXfrm>
    </dsp:sp>
    <dsp:sp modelId="{4AA001FD-911A-4573-9E69-DCF3C6238C18}">
      <dsp:nvSpPr>
        <dsp:cNvPr id="0" name=""/>
        <dsp:cNvSpPr/>
      </dsp:nvSpPr>
      <dsp:spPr>
        <a:xfrm>
          <a:off x="0" y="2235199"/>
          <a:ext cx="6705600" cy="170469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Communities understand their problems better than service professionals</a:t>
          </a:r>
        </a:p>
      </dsp:txBody>
      <dsp:txXfrm>
        <a:off x="83216" y="2318415"/>
        <a:ext cx="6539168" cy="1538258"/>
      </dsp:txXfrm>
    </dsp:sp>
    <dsp:sp modelId="{F47FA0D9-8EBF-4B20-B2A1-8E7AB6C4386B}">
      <dsp:nvSpPr>
        <dsp:cNvPr id="0" name=""/>
        <dsp:cNvSpPr/>
      </dsp:nvSpPr>
      <dsp:spPr>
        <a:xfrm>
          <a:off x="0" y="3939890"/>
          <a:ext cx="67056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903"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Speaking the same language</a:t>
          </a:r>
        </a:p>
      </dsp:txBody>
      <dsp:txXfrm>
        <a:off x="0" y="3939890"/>
        <a:ext cx="6705600" cy="5133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F60D9-63A9-43A7-B12D-13A7634FB8E1}">
      <dsp:nvSpPr>
        <dsp:cNvPr id="0" name=""/>
        <dsp:cNvSpPr/>
      </dsp:nvSpPr>
      <dsp:spPr>
        <a:xfrm>
          <a:off x="0" y="488660"/>
          <a:ext cx="6781800" cy="1233179"/>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Professionals and bureaucracies deliver services; communities solve problems</a:t>
          </a:r>
        </a:p>
      </dsp:txBody>
      <dsp:txXfrm>
        <a:off x="60199" y="548859"/>
        <a:ext cx="6661402" cy="1112781"/>
      </dsp:txXfrm>
    </dsp:sp>
    <dsp:sp modelId="{791C9AE9-9C3F-4131-B618-E4844090AE37}">
      <dsp:nvSpPr>
        <dsp:cNvPr id="0" name=""/>
        <dsp:cNvSpPr/>
      </dsp:nvSpPr>
      <dsp:spPr>
        <a:xfrm>
          <a:off x="0" y="1721840"/>
          <a:ext cx="67818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Prevention is better than cure</a:t>
          </a:r>
        </a:p>
      </dsp:txBody>
      <dsp:txXfrm>
        <a:off x="0" y="1721840"/>
        <a:ext cx="6781800" cy="513360"/>
      </dsp:txXfrm>
    </dsp:sp>
    <dsp:sp modelId="{6E3066A3-03A5-4323-A9CC-603F935F9343}">
      <dsp:nvSpPr>
        <dsp:cNvPr id="0" name=""/>
        <dsp:cNvSpPr/>
      </dsp:nvSpPr>
      <dsp:spPr>
        <a:xfrm>
          <a:off x="0" y="2235200"/>
          <a:ext cx="6781800" cy="1233179"/>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Institutions and professionals offer </a:t>
          </a:r>
          <a:r>
            <a:rPr lang="en-GB" sz="3100" b="1" kern="1200" dirty="0"/>
            <a:t>‘service’</a:t>
          </a:r>
          <a:r>
            <a:rPr lang="en-GB" sz="3100" b="0" kern="1200" dirty="0"/>
            <a:t>;</a:t>
          </a:r>
          <a:r>
            <a:rPr lang="en-GB" sz="3100" b="1" kern="1200" dirty="0"/>
            <a:t> </a:t>
          </a:r>
          <a:r>
            <a:rPr lang="en-GB" sz="3100" kern="1200" dirty="0"/>
            <a:t>communities offer </a:t>
          </a:r>
          <a:r>
            <a:rPr lang="en-GB" sz="3100" b="1" kern="1200" dirty="0"/>
            <a:t>‘care’</a:t>
          </a:r>
        </a:p>
      </dsp:txBody>
      <dsp:txXfrm>
        <a:off x="60199" y="2295399"/>
        <a:ext cx="6661402" cy="1112781"/>
      </dsp:txXfrm>
    </dsp:sp>
    <dsp:sp modelId="{2ED41194-5010-47C1-8C87-7C42C7DDDB2A}">
      <dsp:nvSpPr>
        <dsp:cNvPr id="0" name=""/>
        <dsp:cNvSpPr/>
      </dsp:nvSpPr>
      <dsp:spPr>
        <a:xfrm>
          <a:off x="0" y="3468379"/>
          <a:ext cx="67818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Care involves human warmth and compassion</a:t>
          </a:r>
        </a:p>
      </dsp:txBody>
      <dsp:txXfrm>
        <a:off x="0" y="3468379"/>
        <a:ext cx="6781800" cy="5133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B78F-5C96-494C-9EDB-080163755C23}">
      <dsp:nvSpPr>
        <dsp:cNvPr id="0" name=""/>
        <dsp:cNvSpPr/>
      </dsp:nvSpPr>
      <dsp:spPr>
        <a:xfrm>
          <a:off x="0" y="55249"/>
          <a:ext cx="6781800" cy="170469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Communities are more flexible and creative than large service bureaucracies</a:t>
          </a:r>
        </a:p>
      </dsp:txBody>
      <dsp:txXfrm>
        <a:off x="83216" y="138465"/>
        <a:ext cx="6615368" cy="1538258"/>
      </dsp:txXfrm>
    </dsp:sp>
    <dsp:sp modelId="{3BD58B6C-FE3A-4A24-BE72-CAF4F1375E19}">
      <dsp:nvSpPr>
        <dsp:cNvPr id="0" name=""/>
        <dsp:cNvSpPr/>
      </dsp:nvSpPr>
      <dsp:spPr>
        <a:xfrm>
          <a:off x="0" y="1759940"/>
          <a:ext cx="67818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Dynamic and solution-focused approach</a:t>
          </a:r>
        </a:p>
      </dsp:txBody>
      <dsp:txXfrm>
        <a:off x="0" y="1759940"/>
        <a:ext cx="6781800" cy="513360"/>
      </dsp:txXfrm>
    </dsp:sp>
    <dsp:sp modelId="{E811C9D4-D53C-4AE9-9885-1F392EFA3802}">
      <dsp:nvSpPr>
        <dsp:cNvPr id="0" name=""/>
        <dsp:cNvSpPr/>
      </dsp:nvSpPr>
      <dsp:spPr>
        <a:xfrm>
          <a:off x="0" y="2273300"/>
          <a:ext cx="6781800" cy="170469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Communities are cheaper than service professionals</a:t>
          </a:r>
        </a:p>
      </dsp:txBody>
      <dsp:txXfrm>
        <a:off x="83216" y="2356516"/>
        <a:ext cx="6615368" cy="1538258"/>
      </dsp:txXfrm>
    </dsp:sp>
    <dsp:sp modelId="{C368FA9C-4A6C-4F7A-A7C2-0C39BBBE8505}">
      <dsp:nvSpPr>
        <dsp:cNvPr id="0" name=""/>
        <dsp:cNvSpPr/>
      </dsp:nvSpPr>
      <dsp:spPr>
        <a:xfrm>
          <a:off x="0" y="3977990"/>
          <a:ext cx="67818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More money to the front-line</a:t>
          </a:r>
        </a:p>
      </dsp:txBody>
      <dsp:txXfrm>
        <a:off x="0" y="3977990"/>
        <a:ext cx="6781800" cy="5133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B78F-5C96-494C-9EDB-080163755C23}">
      <dsp:nvSpPr>
        <dsp:cNvPr id="0" name=""/>
        <dsp:cNvSpPr/>
      </dsp:nvSpPr>
      <dsp:spPr>
        <a:xfrm>
          <a:off x="0" y="50600"/>
          <a:ext cx="6781800" cy="16497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Communities enforce standards of behaviour more effectively than bureaucracies of service professionals</a:t>
          </a:r>
        </a:p>
      </dsp:txBody>
      <dsp:txXfrm>
        <a:off x="80532" y="131132"/>
        <a:ext cx="6620736" cy="1488636"/>
      </dsp:txXfrm>
    </dsp:sp>
    <dsp:sp modelId="{3BD58B6C-FE3A-4A24-BE72-CAF4F1375E19}">
      <dsp:nvSpPr>
        <dsp:cNvPr id="0" name=""/>
        <dsp:cNvSpPr/>
      </dsp:nvSpPr>
      <dsp:spPr>
        <a:xfrm>
          <a:off x="0" y="1700300"/>
          <a:ext cx="67818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No-one is invisible at the grass-root level</a:t>
          </a:r>
        </a:p>
      </dsp:txBody>
      <dsp:txXfrm>
        <a:off x="0" y="1700300"/>
        <a:ext cx="6781800" cy="496800"/>
      </dsp:txXfrm>
    </dsp:sp>
    <dsp:sp modelId="{E811C9D4-D53C-4AE9-9885-1F392EFA3802}">
      <dsp:nvSpPr>
        <dsp:cNvPr id="0" name=""/>
        <dsp:cNvSpPr/>
      </dsp:nvSpPr>
      <dsp:spPr>
        <a:xfrm>
          <a:off x="0" y="2197100"/>
          <a:ext cx="6781800" cy="16497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Communities focus on capacities; service systems focus on deficiencies</a:t>
          </a:r>
        </a:p>
      </dsp:txBody>
      <dsp:txXfrm>
        <a:off x="80532" y="2277632"/>
        <a:ext cx="6620736" cy="1488636"/>
      </dsp:txXfrm>
    </dsp:sp>
    <dsp:sp modelId="{C368FA9C-4A6C-4F7A-A7C2-0C39BBBE8505}">
      <dsp:nvSpPr>
        <dsp:cNvPr id="0" name=""/>
        <dsp:cNvSpPr/>
      </dsp:nvSpPr>
      <dsp:spPr>
        <a:xfrm>
          <a:off x="0" y="3846800"/>
          <a:ext cx="67818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322"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What we can do, not what we cannot </a:t>
          </a:r>
        </a:p>
      </dsp:txBody>
      <dsp:txXfrm>
        <a:off x="0" y="3846800"/>
        <a:ext cx="6781800" cy="496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7A86D-00F3-492B-A3AA-15661D8EFA0C}">
      <dsp:nvSpPr>
        <dsp:cNvPr id="0" name=""/>
        <dsp:cNvSpPr/>
      </dsp:nvSpPr>
      <dsp:spPr>
        <a:xfrm>
          <a:off x="0" y="9246"/>
          <a:ext cx="8229600" cy="139113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dirty="0"/>
            <a:t>1. Greater efficiency</a:t>
          </a:r>
        </a:p>
      </dsp:txBody>
      <dsp:txXfrm>
        <a:off x="67909" y="77155"/>
        <a:ext cx="8093782" cy="1255312"/>
      </dsp:txXfrm>
    </dsp:sp>
    <dsp:sp modelId="{2179CFFD-D3D8-41B6-A651-BDBB094577DF}">
      <dsp:nvSpPr>
        <dsp:cNvPr id="0" name=""/>
        <dsp:cNvSpPr/>
      </dsp:nvSpPr>
      <dsp:spPr>
        <a:xfrm>
          <a:off x="0" y="1567416"/>
          <a:ext cx="8229600" cy="139113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dirty="0"/>
            <a:t>2. Better results</a:t>
          </a:r>
        </a:p>
      </dsp:txBody>
      <dsp:txXfrm>
        <a:off x="67909" y="1635325"/>
        <a:ext cx="8093782" cy="1255312"/>
      </dsp:txXfrm>
    </dsp:sp>
    <dsp:sp modelId="{7D652F23-6ABD-4FD2-B323-D340249A8EF5}">
      <dsp:nvSpPr>
        <dsp:cNvPr id="0" name=""/>
        <dsp:cNvSpPr/>
      </dsp:nvSpPr>
      <dsp:spPr>
        <a:xfrm>
          <a:off x="0" y="3125586"/>
          <a:ext cx="8229600" cy="139113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dirty="0"/>
            <a:t>3. More innovation</a:t>
          </a:r>
        </a:p>
      </dsp:txBody>
      <dsp:txXfrm>
        <a:off x="67909" y="3193495"/>
        <a:ext cx="8093782" cy="12553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B7A86D-00F3-492B-A3AA-15661D8EFA0C}">
      <dsp:nvSpPr>
        <dsp:cNvPr id="0" name=""/>
        <dsp:cNvSpPr/>
      </dsp:nvSpPr>
      <dsp:spPr>
        <a:xfrm>
          <a:off x="0" y="610356"/>
          <a:ext cx="8229600" cy="155902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4. Greater flexibility</a:t>
          </a:r>
        </a:p>
      </dsp:txBody>
      <dsp:txXfrm>
        <a:off x="76105" y="686461"/>
        <a:ext cx="8077390" cy="1406815"/>
      </dsp:txXfrm>
    </dsp:sp>
    <dsp:sp modelId="{2179CFFD-D3D8-41B6-A651-BDBB094577DF}">
      <dsp:nvSpPr>
        <dsp:cNvPr id="0" name=""/>
        <dsp:cNvSpPr/>
      </dsp:nvSpPr>
      <dsp:spPr>
        <a:xfrm>
          <a:off x="0" y="2356581"/>
          <a:ext cx="8229600" cy="155902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5. Higher morale</a:t>
          </a:r>
        </a:p>
      </dsp:txBody>
      <dsp:txXfrm>
        <a:off x="76105" y="2432686"/>
        <a:ext cx="8077390" cy="14068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F5DF1-8B4B-413A-B45A-351CD1CA64BA}">
      <dsp:nvSpPr>
        <dsp:cNvPr id="0" name=""/>
        <dsp:cNvSpPr/>
      </dsp:nvSpPr>
      <dsp:spPr>
        <a:xfrm>
          <a:off x="0" y="592109"/>
          <a:ext cx="8229600" cy="1031354"/>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1. ‘We’ve always done it this way’</a:t>
          </a:r>
        </a:p>
      </dsp:txBody>
      <dsp:txXfrm>
        <a:off x="50347" y="642456"/>
        <a:ext cx="8128906" cy="930660"/>
      </dsp:txXfrm>
    </dsp:sp>
    <dsp:sp modelId="{0DD14C3D-C65A-4B38-9EFD-4532A12ADF5A}">
      <dsp:nvSpPr>
        <dsp:cNvPr id="0" name=""/>
        <dsp:cNvSpPr/>
      </dsp:nvSpPr>
      <dsp:spPr>
        <a:xfrm>
          <a:off x="0" y="1747304"/>
          <a:ext cx="8229600" cy="1031354"/>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2. Officials’ desire to keep control</a:t>
          </a:r>
        </a:p>
      </dsp:txBody>
      <dsp:txXfrm>
        <a:off x="50347" y="1797651"/>
        <a:ext cx="8128906" cy="930660"/>
      </dsp:txXfrm>
    </dsp:sp>
    <dsp:sp modelId="{8BEEEB54-594C-4151-94F8-CE0348F1C307}">
      <dsp:nvSpPr>
        <dsp:cNvPr id="0" name=""/>
        <dsp:cNvSpPr/>
      </dsp:nvSpPr>
      <dsp:spPr>
        <a:xfrm>
          <a:off x="0" y="2902499"/>
          <a:ext cx="8229600" cy="1031354"/>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a:t>3. Mistrust: politicians and officers</a:t>
          </a:r>
        </a:p>
      </dsp:txBody>
      <dsp:txXfrm>
        <a:off x="50347" y="2952846"/>
        <a:ext cx="8128906" cy="9306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E03-8C73-4AF6-AB28-4E93907CB286}">
      <dsp:nvSpPr>
        <dsp:cNvPr id="0" name=""/>
        <dsp:cNvSpPr/>
      </dsp:nvSpPr>
      <dsp:spPr>
        <a:xfrm>
          <a:off x="0" y="55545"/>
          <a:ext cx="8305800" cy="1525664"/>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What gets measured gets done</a:t>
          </a:r>
        </a:p>
      </dsp:txBody>
      <dsp:txXfrm>
        <a:off x="74477" y="130022"/>
        <a:ext cx="8156846" cy="1376710"/>
      </dsp:txXfrm>
    </dsp:sp>
    <dsp:sp modelId="{292349CD-F564-472B-B973-11BEAFEE5849}">
      <dsp:nvSpPr>
        <dsp:cNvPr id="0" name=""/>
        <dsp:cNvSpPr/>
      </dsp:nvSpPr>
      <dsp:spPr>
        <a:xfrm>
          <a:off x="0" y="1690649"/>
          <a:ext cx="8305800" cy="1525664"/>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If you don’t measure results, you can’t tell success from failure</a:t>
          </a:r>
        </a:p>
      </dsp:txBody>
      <dsp:txXfrm>
        <a:off x="74477" y="1765126"/>
        <a:ext cx="8156846" cy="1376710"/>
      </dsp:txXfrm>
    </dsp:sp>
    <dsp:sp modelId="{27C8E5CD-0E97-41B6-8BAC-0B2C0C046DAE}">
      <dsp:nvSpPr>
        <dsp:cNvPr id="0" name=""/>
        <dsp:cNvSpPr/>
      </dsp:nvSpPr>
      <dsp:spPr>
        <a:xfrm>
          <a:off x="0" y="3325753"/>
          <a:ext cx="8305800" cy="1525664"/>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If you can’t see success, you can’t reward it</a:t>
          </a:r>
        </a:p>
      </dsp:txBody>
      <dsp:txXfrm>
        <a:off x="74477" y="3400230"/>
        <a:ext cx="8156846" cy="13767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E03-8C73-4AF6-AB28-4E93907CB286}">
      <dsp:nvSpPr>
        <dsp:cNvPr id="0" name=""/>
        <dsp:cNvSpPr/>
      </dsp:nvSpPr>
      <dsp:spPr>
        <a:xfrm>
          <a:off x="0" y="449301"/>
          <a:ext cx="8229600" cy="1750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If you can’t reward success, you’re probably rewarding failure</a:t>
          </a:r>
        </a:p>
      </dsp:txBody>
      <dsp:txXfrm>
        <a:off x="85444" y="534745"/>
        <a:ext cx="8058712" cy="1579432"/>
      </dsp:txXfrm>
    </dsp:sp>
    <dsp:sp modelId="{292349CD-F564-472B-B973-11BEAFEE5849}">
      <dsp:nvSpPr>
        <dsp:cNvPr id="0" name=""/>
        <dsp:cNvSpPr/>
      </dsp:nvSpPr>
      <dsp:spPr>
        <a:xfrm>
          <a:off x="0" y="2326341"/>
          <a:ext cx="8229600" cy="17503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If you can’t see success, you can’t learn from it</a:t>
          </a:r>
        </a:p>
      </dsp:txBody>
      <dsp:txXfrm>
        <a:off x="85444" y="2411785"/>
        <a:ext cx="8058712" cy="15794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0AE03-8C73-4AF6-AB28-4E93907CB286}">
      <dsp:nvSpPr>
        <dsp:cNvPr id="0" name=""/>
        <dsp:cNvSpPr/>
      </dsp:nvSpPr>
      <dsp:spPr>
        <a:xfrm>
          <a:off x="0" y="366861"/>
          <a:ext cx="8229600" cy="182988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If you can’t recognise failure, you can’t correct it</a:t>
          </a:r>
        </a:p>
      </dsp:txBody>
      <dsp:txXfrm>
        <a:off x="89327" y="456188"/>
        <a:ext cx="8050946" cy="1651226"/>
      </dsp:txXfrm>
    </dsp:sp>
    <dsp:sp modelId="{292349CD-F564-472B-B973-11BEAFEE5849}">
      <dsp:nvSpPr>
        <dsp:cNvPr id="0" name=""/>
        <dsp:cNvSpPr/>
      </dsp:nvSpPr>
      <dsp:spPr>
        <a:xfrm>
          <a:off x="0" y="2329221"/>
          <a:ext cx="8229600" cy="182988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If you can’t demonstrate results, you can’t win public support</a:t>
          </a:r>
        </a:p>
      </dsp:txBody>
      <dsp:txXfrm>
        <a:off x="89327" y="2418548"/>
        <a:ext cx="8050946" cy="165122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AA9AAB-8470-4B4D-A282-9A453F3E8B3E}" type="datetimeFigureOut">
              <a:rPr lang="en-GB" smtClean="0"/>
              <a:t>24/11/2020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4986AF-156D-4107-8444-CA6353AFDBCD}" type="slidenum">
              <a:rPr lang="en-GB" smtClean="0"/>
              <a:t>‹#›</a:t>
            </a:fld>
            <a:endParaRPr lang="en-GB"/>
          </a:p>
        </p:txBody>
      </p:sp>
    </p:spTree>
    <p:extLst>
      <p:ext uri="{BB962C8B-B14F-4D97-AF65-F5344CB8AC3E}">
        <p14:creationId xmlns:p14="http://schemas.microsoft.com/office/powerpoint/2010/main" val="1376172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63D7B3F-C073-4353-9C7D-524525F2983A}" type="datetime1">
              <a:rPr lang="en-US" smtClean="0"/>
              <a:t>11/24/2020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CC82-976B-4E43-B7C3-8D7BC6A37A65}" type="datetime1">
              <a:rPr lang="en-US" smtClean="0"/>
              <a:t>11/24/2020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8B3EC-A51F-4E62-839E-09F2F04338AB}" type="datetime1">
              <a:rPr lang="en-US" smtClean="0"/>
              <a:t>11/24/2020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9326A5-EC3E-4817-B831-A42E9F2B4D60}" type="datetime1">
              <a:rPr lang="en-US" smtClean="0"/>
              <a:t>11/24/2020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CBA149-7762-449F-AA4F-465450B0A92D}" type="datetime1">
              <a:rPr lang="en-US" smtClean="0"/>
              <a:t>11/24/2020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BE5443-A4B4-4DE4-9ABB-CFCD1E77713B}" type="datetime1">
              <a:rPr lang="en-US" smtClean="0"/>
              <a:t>11/24/2020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32578-06F7-4823-ABC7-5E8856C187B8}" type="datetime1">
              <a:rPr lang="en-US" smtClean="0"/>
              <a:t>11/24/2020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E726F-6304-4DFE-A3CB-93B8B0A99190}" type="datetime1">
              <a:rPr lang="en-US" smtClean="0"/>
              <a:t>11/24/2020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9EBAF-EA30-4EA8-9B34-2DF475D40ED0}" type="datetime1">
              <a:rPr lang="en-US" smtClean="0"/>
              <a:t>11/24/2020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964F994-DEAD-47A1-A264-D8A461C06C02}" type="datetime1">
              <a:rPr lang="en-US" smtClean="0"/>
              <a:t>11/24/2020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FEB8DD-7A3E-444F-A3EA-B3EF1572D57F}" type="datetime1">
              <a:rPr lang="en-US" smtClean="0"/>
              <a:t>11/24/2020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C1B8F-5BBF-4283-A148-156FFDB1B31B}" type="datetime1">
              <a:rPr lang="en-US" smtClean="0"/>
              <a:t>11/24/2020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2.jpe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hyperlink" Target="https://www.phoenix.gov/residents" TargetMode="External"/><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3" Type="http://schemas.openxmlformats.org/officeDocument/2006/relationships/hyperlink" Target="https://www.phoenix.gov/residents" TargetMode="External"/><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dtphx.org/about/downtown-phoenix-inc/"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jpeg"/></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swansea.gov.uk/citycentreimprovements"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hyperlink" Target="https://www.cplc.org/default.aspx" TargetMode="External"/><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F357D35-3E3E-4EC7-B3AE-C106ABB7D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615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334D921-DCE6-4D92-987F-D98C93F1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355" y="243840"/>
            <a:ext cx="8791575" cy="6377939"/>
          </a:xfrm>
          <a:prstGeom prst="rect">
            <a:avLst/>
          </a:prstGeom>
          <a:solidFill>
            <a:srgbClr val="FFFFFF"/>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DE4D942F-489D-4A7B-8983-94254348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7033" y="246887"/>
            <a:ext cx="4395991"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E8F0F547-5526-40CC-8397-442101C26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52693" y="4768667"/>
            <a:ext cx="3161954"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593BD913-0EB6-48A4-B22A-6A4DE0898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450" y="246888"/>
            <a:ext cx="879348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052693" y="857675"/>
            <a:ext cx="3424672" cy="3847033"/>
          </a:xfrm>
        </p:spPr>
        <p:txBody>
          <a:bodyPr>
            <a:normAutofit/>
          </a:bodyPr>
          <a:lstStyle/>
          <a:p>
            <a:r>
              <a:rPr lang="en-GB" sz="4200">
                <a:solidFill>
                  <a:srgbClr val="FFFFFF"/>
                </a:solidFill>
              </a:rPr>
              <a:t>Reinventing Government</a:t>
            </a:r>
          </a:p>
        </p:txBody>
      </p:sp>
      <p:sp>
        <p:nvSpPr>
          <p:cNvPr id="3" name="Subtitle 2"/>
          <p:cNvSpPr>
            <a:spLocks noGrp="1"/>
          </p:cNvSpPr>
          <p:nvPr>
            <p:ph type="subTitle" idx="1"/>
          </p:nvPr>
        </p:nvSpPr>
        <p:spPr>
          <a:xfrm>
            <a:off x="5052693" y="4832627"/>
            <a:ext cx="3401887" cy="1165717"/>
          </a:xfrm>
        </p:spPr>
        <p:txBody>
          <a:bodyPr>
            <a:normAutofit/>
          </a:bodyPr>
          <a:lstStyle/>
          <a:p>
            <a:pPr>
              <a:lnSpc>
                <a:spcPct val="90000"/>
              </a:lnSpc>
            </a:pPr>
            <a:r>
              <a:rPr lang="en-GB" sz="1500">
                <a:solidFill>
                  <a:srgbClr val="FFFFFF"/>
                </a:solidFill>
              </a:rPr>
              <a:t>Osborne D and Gaebler T (1992) Reinventing Government: How the entrepreneurial spirit is transforming the public sector. Reading, MA: Addison-Wellesley</a:t>
            </a:r>
          </a:p>
        </p:txBody>
      </p:sp>
      <p:pic>
        <p:nvPicPr>
          <p:cNvPr id="11266" name="Picture 2" descr="http://images.betterworldbooks.com/045/Reinventing-Government-9780452269422.jpg"/>
          <p:cNvPicPr>
            <a:picLocks noChangeAspect="1" noChangeArrowheads="1"/>
          </p:cNvPicPr>
          <p:nvPr/>
        </p:nvPicPr>
        <p:blipFill rotWithShape="1">
          <a:blip r:embed="rId2">
            <a:extLst>
              <a:ext uri="{28A0092B-C50C-407E-A947-70E740481C1C}">
                <a14:useLocalDpi xmlns:a14="http://schemas.microsoft.com/office/drawing/2010/main" val="0"/>
              </a:ext>
            </a:extLst>
          </a:blip>
          <a:srcRect r="-2" b="775"/>
          <a:stretch/>
        </p:blipFill>
        <p:spPr bwMode="auto">
          <a:xfrm>
            <a:off x="654048" y="857675"/>
            <a:ext cx="3445286" cy="514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729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85216"/>
            <a:ext cx="7886700" cy="1325563"/>
          </a:xfrm>
        </p:spPr>
        <p:txBody>
          <a:bodyPr>
            <a:normAutofit/>
          </a:bodyPr>
          <a:lstStyle/>
          <a:p>
            <a:r>
              <a:rPr lang="en-GB">
                <a:solidFill>
                  <a:schemeClr val="bg1"/>
                </a:solidFill>
              </a:rPr>
              <a:t>Underlying beliefs</a:t>
            </a:r>
          </a:p>
        </p:txBody>
      </p:sp>
      <p:pic>
        <p:nvPicPr>
          <p:cNvPr id="5" name="Picture 4"/>
          <p:cNvPicPr>
            <a:picLocks noChangeAspect="1"/>
          </p:cNvPicPr>
          <p:nvPr/>
        </p:nvPicPr>
        <p:blipFill rotWithShape="1">
          <a:blip r:embed="rId2"/>
          <a:srcRect r="1" b="3980"/>
          <a:stretch/>
        </p:blipFill>
        <p:spPr>
          <a:xfrm>
            <a:off x="630936" y="2516777"/>
            <a:ext cx="4677156" cy="3660185"/>
          </a:xfrm>
          <a:prstGeom prst="rect">
            <a:avLst/>
          </a:prstGeom>
        </p:spPr>
      </p:pic>
      <p:sp>
        <p:nvSpPr>
          <p:cNvPr id="3" name="Content Placeholder 2"/>
          <p:cNvSpPr>
            <a:spLocks noGrp="1"/>
          </p:cNvSpPr>
          <p:nvPr>
            <p:ph idx="1"/>
          </p:nvPr>
        </p:nvSpPr>
        <p:spPr>
          <a:xfrm>
            <a:off x="5486400" y="2386585"/>
            <a:ext cx="3581400" cy="4014216"/>
          </a:xfrm>
        </p:spPr>
        <p:txBody>
          <a:bodyPr anchor="ctr">
            <a:noAutofit/>
          </a:bodyPr>
          <a:lstStyle/>
          <a:p>
            <a:pPr>
              <a:lnSpc>
                <a:spcPct val="90000"/>
              </a:lnSpc>
            </a:pPr>
            <a:r>
              <a:rPr lang="en-GB" sz="2000" dirty="0"/>
              <a:t>First, we believe in government</a:t>
            </a:r>
          </a:p>
          <a:p>
            <a:pPr>
              <a:lnSpc>
                <a:spcPct val="90000"/>
              </a:lnSpc>
            </a:pPr>
            <a:r>
              <a:rPr lang="en-GB" sz="2000" dirty="0"/>
              <a:t>Second, we believe that civilised society cannot function effectively without effective government – something that is all too rare today</a:t>
            </a:r>
          </a:p>
          <a:p>
            <a:pPr>
              <a:lnSpc>
                <a:spcPct val="90000"/>
              </a:lnSpc>
            </a:pPr>
            <a:r>
              <a:rPr lang="en-GB" sz="2000" dirty="0"/>
              <a:t>Third, we believe that the people who work in government are not the problem; the systems in which they work are the problem</a:t>
            </a: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mtClean="0"/>
              <a:pPr>
                <a:spcAft>
                  <a:spcPts val="600"/>
                </a:spcAft>
              </a:pPr>
              <a:t>2</a:t>
            </a:fld>
            <a:endParaRPr lang="en-US"/>
          </a:p>
        </p:txBody>
      </p:sp>
    </p:spTree>
    <p:extLst>
      <p:ext uri="{BB962C8B-B14F-4D97-AF65-F5344CB8AC3E}">
        <p14:creationId xmlns:p14="http://schemas.microsoft.com/office/powerpoint/2010/main" val="415501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85216"/>
            <a:ext cx="7886700" cy="1325563"/>
          </a:xfrm>
        </p:spPr>
        <p:txBody>
          <a:bodyPr>
            <a:normAutofit/>
          </a:bodyPr>
          <a:lstStyle/>
          <a:p>
            <a:r>
              <a:rPr lang="en-GB">
                <a:solidFill>
                  <a:schemeClr val="bg1"/>
                </a:solidFill>
              </a:rPr>
              <a:t>Underlying beliefs</a:t>
            </a:r>
          </a:p>
        </p:txBody>
      </p:sp>
      <p:pic>
        <p:nvPicPr>
          <p:cNvPr id="5" name="Picture 4"/>
          <p:cNvPicPr>
            <a:picLocks noChangeAspect="1"/>
          </p:cNvPicPr>
          <p:nvPr/>
        </p:nvPicPr>
        <p:blipFill rotWithShape="1">
          <a:blip r:embed="rId2"/>
          <a:srcRect l="2508" r="24333" b="-2"/>
          <a:stretch/>
        </p:blipFill>
        <p:spPr>
          <a:xfrm>
            <a:off x="630936" y="2516777"/>
            <a:ext cx="4677156" cy="3660185"/>
          </a:xfrm>
          <a:prstGeom prst="rect">
            <a:avLst/>
          </a:prstGeom>
        </p:spPr>
      </p:pic>
      <p:sp>
        <p:nvSpPr>
          <p:cNvPr id="3" name="Content Placeholder 2"/>
          <p:cNvSpPr>
            <a:spLocks noGrp="1"/>
          </p:cNvSpPr>
          <p:nvPr>
            <p:ph idx="1"/>
          </p:nvPr>
        </p:nvSpPr>
        <p:spPr>
          <a:xfrm>
            <a:off x="5660136" y="2516777"/>
            <a:ext cx="3255264" cy="3839573"/>
          </a:xfrm>
        </p:spPr>
        <p:txBody>
          <a:bodyPr anchor="ctr">
            <a:noAutofit/>
          </a:bodyPr>
          <a:lstStyle/>
          <a:p>
            <a:pPr>
              <a:lnSpc>
                <a:spcPct val="90000"/>
              </a:lnSpc>
            </a:pPr>
            <a:r>
              <a:rPr lang="en-GB" sz="2000" dirty="0"/>
              <a:t>Fourth, we believe that neither traditional liberalism not traditional conservatism has much relevance to the problems our governments face today</a:t>
            </a:r>
          </a:p>
          <a:p>
            <a:pPr>
              <a:lnSpc>
                <a:spcPct val="90000"/>
              </a:lnSpc>
            </a:pPr>
            <a:r>
              <a:rPr lang="en-GB" sz="2000" dirty="0"/>
              <a:t>Finally, we believe deeply in equity – in equal opportunity for all Americans</a:t>
            </a: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mtClean="0"/>
              <a:pPr>
                <a:spcAft>
                  <a:spcPts val="600"/>
                </a:spcAft>
              </a:pPr>
              <a:t>3</a:t>
            </a:fld>
            <a:endParaRPr lang="en-US"/>
          </a:p>
        </p:txBody>
      </p:sp>
    </p:spTree>
    <p:extLst>
      <p:ext uri="{BB962C8B-B14F-4D97-AF65-F5344CB8AC3E}">
        <p14:creationId xmlns:p14="http://schemas.microsoft.com/office/powerpoint/2010/main" val="4080747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711337"/>
            <a:ext cx="669851" cy="5433318"/>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18" name="Straight Connector 17">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A81669A-CD39-4244-B8BF-016896F4DA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a:stretch>
            <a:fillRect/>
          </a:stretch>
        </p:blipFill>
        <p:spPr>
          <a:xfrm>
            <a:off x="304800" y="939800"/>
            <a:ext cx="3251200" cy="4927600"/>
          </a:xfrm>
          <a:prstGeom prst="rect">
            <a:avLst/>
          </a:prstGeom>
        </p:spPr>
      </p:pic>
      <p:sp>
        <p:nvSpPr>
          <p:cNvPr id="2" name="Title 1"/>
          <p:cNvSpPr>
            <a:spLocks noGrp="1"/>
          </p:cNvSpPr>
          <p:nvPr>
            <p:ph type="title"/>
          </p:nvPr>
        </p:nvSpPr>
        <p:spPr>
          <a:xfrm>
            <a:off x="4318000" y="540167"/>
            <a:ext cx="3902301" cy="2135867"/>
          </a:xfrm>
        </p:spPr>
        <p:txBody>
          <a:bodyPr anchor="b">
            <a:normAutofit/>
          </a:bodyPr>
          <a:lstStyle/>
          <a:p>
            <a:r>
              <a:rPr lang="en-GB" sz="4200" dirty="0"/>
              <a:t>Public Entrepreneurial Management</a:t>
            </a:r>
          </a:p>
        </p:txBody>
      </p:sp>
      <p:sp>
        <p:nvSpPr>
          <p:cNvPr id="3" name="Content Placeholder 2"/>
          <p:cNvSpPr>
            <a:spLocks noGrp="1"/>
          </p:cNvSpPr>
          <p:nvPr>
            <p:ph idx="1"/>
          </p:nvPr>
        </p:nvSpPr>
        <p:spPr>
          <a:xfrm>
            <a:off x="4318000" y="2870200"/>
            <a:ext cx="3898900" cy="3086100"/>
          </a:xfrm>
        </p:spPr>
        <p:txBody>
          <a:bodyPr wrap="square" anchor="t">
            <a:normAutofit/>
          </a:bodyPr>
          <a:lstStyle/>
          <a:p>
            <a:r>
              <a:rPr lang="en-GB" sz="2800" dirty="0"/>
              <a:t>Bureaucracy, tiers of government and red tape do not inspire the entrepreneurial approach, but rules can change …</a:t>
            </a:r>
          </a:p>
        </p:txBody>
      </p:sp>
      <p:sp>
        <p:nvSpPr>
          <p:cNvPr id="4" name="Slide Number Placeholder 3"/>
          <p:cNvSpPr>
            <a:spLocks noGrp="1"/>
          </p:cNvSpPr>
          <p:nvPr>
            <p:ph type="sldNum" sz="quarter" idx="12"/>
          </p:nvPr>
        </p:nvSpPr>
        <p:spPr>
          <a:xfrm>
            <a:off x="8523068" y="0"/>
            <a:ext cx="619787" cy="680018"/>
          </a:xfrm>
        </p:spPr>
        <p:txBody>
          <a:bodyPr>
            <a:normAutofit/>
          </a:bodyPr>
          <a:lstStyle/>
          <a:p>
            <a:pPr algn="ctr">
              <a:spcAft>
                <a:spcPts val="600"/>
              </a:spcAft>
            </a:pPr>
            <a:fld id="{B6F15528-21DE-4FAA-801E-634DDDAF4B2B}" type="slidenum">
              <a:rPr lang="en-US" smtClean="0"/>
              <a:pPr algn="ctr">
                <a:spcAft>
                  <a:spcPts val="600"/>
                </a:spcAft>
              </a:pPr>
              <a:t>4</a:t>
            </a:fld>
            <a:endParaRPr lang="en-US"/>
          </a:p>
        </p:txBody>
      </p:sp>
    </p:spTree>
    <p:extLst>
      <p:ext uri="{BB962C8B-B14F-4D97-AF65-F5344CB8AC3E}">
        <p14:creationId xmlns:p14="http://schemas.microsoft.com/office/powerpoint/2010/main" val="123042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85216"/>
            <a:ext cx="7886700" cy="1325563"/>
          </a:xfrm>
        </p:spPr>
        <p:txBody>
          <a:bodyPr>
            <a:normAutofit/>
          </a:bodyPr>
          <a:lstStyle/>
          <a:p>
            <a:pPr>
              <a:lnSpc>
                <a:spcPct val="90000"/>
              </a:lnSpc>
            </a:pPr>
            <a:r>
              <a:rPr lang="en-GB">
                <a:solidFill>
                  <a:schemeClr val="bg1"/>
                </a:solidFill>
              </a:rPr>
              <a:t>Public Entrepreneurial Management</a:t>
            </a:r>
          </a:p>
        </p:txBody>
      </p:sp>
      <p:pic>
        <p:nvPicPr>
          <p:cNvPr id="5" name="Picture 4"/>
          <p:cNvPicPr>
            <a:picLocks noChangeAspect="1"/>
          </p:cNvPicPr>
          <p:nvPr/>
        </p:nvPicPr>
        <p:blipFill rotWithShape="1">
          <a:blip r:embed="rId2"/>
          <a:srcRect t="12746" r="3" b="9000"/>
          <a:stretch/>
        </p:blipFill>
        <p:spPr>
          <a:xfrm>
            <a:off x="630936" y="2516777"/>
            <a:ext cx="4677156" cy="3660185"/>
          </a:xfrm>
          <a:prstGeom prst="rect">
            <a:avLst/>
          </a:prstGeom>
        </p:spPr>
      </p:pic>
      <p:sp>
        <p:nvSpPr>
          <p:cNvPr id="3" name="Content Placeholder 2"/>
          <p:cNvSpPr>
            <a:spLocks noGrp="1"/>
          </p:cNvSpPr>
          <p:nvPr>
            <p:ph idx="1"/>
          </p:nvPr>
        </p:nvSpPr>
        <p:spPr>
          <a:xfrm>
            <a:off x="5308092" y="2516777"/>
            <a:ext cx="3759708" cy="3756007"/>
          </a:xfrm>
        </p:spPr>
        <p:txBody>
          <a:bodyPr anchor="ctr">
            <a:noAutofit/>
          </a:bodyPr>
          <a:lstStyle/>
          <a:p>
            <a:pPr>
              <a:lnSpc>
                <a:spcPct val="90000"/>
              </a:lnSpc>
            </a:pPr>
            <a:r>
              <a:rPr lang="en-GB" sz="2000" dirty="0"/>
              <a:t>Visalia, California 1984: an opportunity arose to buy an Olympic swimming pool for 50% of usual cost. A 3</a:t>
            </a:r>
            <a:r>
              <a:rPr lang="en-GB" sz="2000" baseline="30000" dirty="0"/>
              <a:t>rd</a:t>
            </a:r>
            <a:r>
              <a:rPr lang="en-GB" sz="2000" dirty="0"/>
              <a:t> tier parks and recreation officer took along a deposit cheque of $60,000 without direction from the city council</a:t>
            </a:r>
          </a:p>
          <a:p>
            <a:pPr>
              <a:lnSpc>
                <a:spcPct val="90000"/>
              </a:lnSpc>
            </a:pPr>
            <a:r>
              <a:rPr lang="en-GB" sz="2000" dirty="0"/>
              <a:t>They’d adopted a radically new budget system to encourage managers to be proactive</a:t>
            </a:r>
          </a:p>
        </p:txBody>
      </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mtClean="0"/>
              <a:pPr>
                <a:spcAft>
                  <a:spcPts val="600"/>
                </a:spcAft>
              </a:pPr>
              <a:t>5</a:t>
            </a:fld>
            <a:endParaRPr lang="en-US"/>
          </a:p>
        </p:txBody>
      </p:sp>
    </p:spTree>
    <p:extLst>
      <p:ext uri="{BB962C8B-B14F-4D97-AF65-F5344CB8AC3E}">
        <p14:creationId xmlns:p14="http://schemas.microsoft.com/office/powerpoint/2010/main" val="375931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Expenditure Control Budget</a:t>
            </a:r>
            <a:endParaRPr lang="en-GB" dirty="0"/>
          </a:p>
        </p:txBody>
      </p:sp>
      <p:sp>
        <p:nvSpPr>
          <p:cNvPr id="3" name="Content Placeholder 2"/>
          <p:cNvSpPr>
            <a:spLocks noGrp="1"/>
          </p:cNvSpPr>
          <p:nvPr>
            <p:ph idx="1"/>
          </p:nvPr>
        </p:nvSpPr>
        <p:spPr>
          <a:xfrm>
            <a:off x="304800" y="1417638"/>
            <a:ext cx="4343400" cy="5211762"/>
          </a:xfrm>
        </p:spPr>
        <p:txBody>
          <a:bodyPr>
            <a:normAutofit/>
          </a:bodyPr>
          <a:lstStyle/>
          <a:p>
            <a:pPr marL="0" indent="0">
              <a:buNone/>
            </a:pPr>
            <a:r>
              <a:rPr lang="en-GB" b="1"/>
              <a:t>Two simple changes</a:t>
            </a:r>
            <a:r>
              <a:rPr lang="en-GB"/>
              <a:t>:</a:t>
            </a:r>
          </a:p>
          <a:p>
            <a:pPr marL="514350" indent="-514350">
              <a:buFont typeface="+mj-lt"/>
              <a:buAutoNum type="arabicPeriod"/>
            </a:pPr>
            <a:r>
              <a:rPr lang="en-GB" sz="2400"/>
              <a:t>Elimination of categories of expenditure within departmental budgets freeing managers to move resources around as needs shifted</a:t>
            </a:r>
          </a:p>
          <a:p>
            <a:pPr marL="514350" indent="-514350">
              <a:buFont typeface="+mj-lt"/>
              <a:buAutoNum type="arabicPeriod"/>
            </a:pPr>
            <a:r>
              <a:rPr lang="en-GB" sz="2400"/>
              <a:t>Allowed departments to keep what they didn’t spend from one year to the next, so they could shift unused funds to fund new priorities</a:t>
            </a:r>
            <a:endParaRPr lang="en-GB" sz="24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pic>
        <p:nvPicPr>
          <p:cNvPr id="5" name="Picture 4"/>
          <p:cNvPicPr>
            <a:picLocks noChangeAspect="1"/>
          </p:cNvPicPr>
          <p:nvPr/>
        </p:nvPicPr>
        <p:blipFill>
          <a:blip r:embed="rId2"/>
          <a:stretch>
            <a:fillRect/>
          </a:stretch>
        </p:blipFill>
        <p:spPr>
          <a:xfrm>
            <a:off x="4831080" y="1219200"/>
            <a:ext cx="4086225" cy="5269892"/>
          </a:xfrm>
          <a:prstGeom prst="rect">
            <a:avLst/>
          </a:prstGeom>
        </p:spPr>
      </p:pic>
    </p:spTree>
    <p:extLst>
      <p:ext uri="{BB962C8B-B14F-4D97-AF65-F5344CB8AC3E}">
        <p14:creationId xmlns:p14="http://schemas.microsoft.com/office/powerpoint/2010/main" val="306000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1000" y="381000"/>
            <a:ext cx="8458200" cy="4643199"/>
          </a:xfrm>
          <a:prstGeom prst="rect">
            <a:avLst/>
          </a:prstGeom>
        </p:spPr>
      </p:pic>
      <p:sp>
        <p:nvSpPr>
          <p:cNvPr id="3" name="Content Placeholder 2"/>
          <p:cNvSpPr>
            <a:spLocks noGrp="1"/>
          </p:cNvSpPr>
          <p:nvPr>
            <p:ph idx="1"/>
          </p:nvPr>
        </p:nvSpPr>
        <p:spPr>
          <a:xfrm>
            <a:off x="505968" y="5024200"/>
            <a:ext cx="8613648" cy="1697276"/>
          </a:xfrm>
        </p:spPr>
        <p:txBody>
          <a:bodyPr>
            <a:normAutofit/>
          </a:bodyPr>
          <a:lstStyle/>
          <a:p>
            <a:pPr lvl="0"/>
            <a:r>
              <a:rPr lang="en-GB" sz="2400" dirty="0">
                <a:solidFill>
                  <a:prstClr val="black"/>
                </a:solidFill>
              </a:rPr>
              <a:t>This encouraged ownership, forward planning and greater responsibility</a:t>
            </a:r>
          </a:p>
          <a:p>
            <a:pPr lvl="0"/>
            <a:r>
              <a:rPr lang="en-GB" sz="2400" dirty="0">
                <a:solidFill>
                  <a:prstClr val="black"/>
                </a:solidFill>
              </a:rPr>
              <a:t>The idea was to get managers thinking like owners: </a:t>
            </a:r>
            <a:r>
              <a:rPr lang="en-GB" sz="2400" b="1" dirty="0">
                <a:solidFill>
                  <a:prstClr val="black"/>
                </a:solidFill>
              </a:rPr>
              <a:t>“If this were my money, would I spend it in this way?”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421583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723822"/>
            <a:ext cx="9144000" cy="5372178"/>
          </a:xfrm>
          <a:prstGeom prst="rect">
            <a:avLst/>
          </a:prstGeom>
        </p:spPr>
      </p:pic>
      <p:sp>
        <p:nvSpPr>
          <p:cNvPr id="2" name="Title 1"/>
          <p:cNvSpPr>
            <a:spLocks noGrp="1"/>
          </p:cNvSpPr>
          <p:nvPr>
            <p:ph type="title"/>
          </p:nvPr>
        </p:nvSpPr>
        <p:spPr>
          <a:xfrm>
            <a:off x="457200" y="-188183"/>
            <a:ext cx="8229600" cy="1233487"/>
          </a:xfrm>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533400" y="4671122"/>
            <a:ext cx="8229600" cy="1867790"/>
          </a:xfrm>
          <a:solidFill>
            <a:schemeClr val="accent1">
              <a:lumMod val="20000"/>
              <a:lumOff val="80000"/>
            </a:schemeClr>
          </a:solidFill>
        </p:spPr>
        <p:txBody>
          <a:bodyPr>
            <a:noAutofit/>
          </a:bodyPr>
          <a:lstStyle/>
          <a:p>
            <a:r>
              <a:rPr lang="en-GB" sz="2800" dirty="0"/>
              <a:t>Visalia street cleansing boss had always worked with a 3 weeks cycle, extended to 4, then 5 then 6. Following complaints he settled on a new 4 week cycle for street cleansing and grass cutting</a:t>
            </a:r>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52148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469392" y="365287"/>
            <a:ext cx="8229600" cy="1233487"/>
          </a:xfrm>
          <a:solidFill>
            <a:schemeClr val="accent1">
              <a:lumMod val="20000"/>
              <a:lumOff val="80000"/>
            </a:schemeClr>
          </a:solidFill>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426720" y="5393692"/>
            <a:ext cx="8229600" cy="1027810"/>
          </a:xfrm>
          <a:solidFill>
            <a:schemeClr val="accent1">
              <a:lumMod val="20000"/>
              <a:lumOff val="80000"/>
            </a:schemeClr>
          </a:solidFill>
        </p:spPr>
        <p:txBody>
          <a:bodyPr>
            <a:noAutofit/>
          </a:bodyPr>
          <a:lstStyle/>
          <a:p>
            <a:r>
              <a:rPr lang="en-GB" sz="2800" dirty="0"/>
              <a:t>Visalia Police Department’s lease-purchasing scheme for squad cars was copied by 24 other cities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349095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998112"/>
            <a:ext cx="9144000" cy="4861775"/>
          </a:xfrm>
          <a:prstGeom prst="rect">
            <a:avLst/>
          </a:prstGeom>
        </p:spPr>
      </p:pic>
      <p:sp>
        <p:nvSpPr>
          <p:cNvPr id="2" name="Title 1"/>
          <p:cNvSpPr>
            <a:spLocks noGrp="1"/>
          </p:cNvSpPr>
          <p:nvPr>
            <p:ph type="title"/>
          </p:nvPr>
        </p:nvSpPr>
        <p:spPr>
          <a:xfrm>
            <a:off x="457200" y="-69851"/>
            <a:ext cx="8229600" cy="1143000"/>
          </a:xfrm>
        </p:spPr>
        <p:txBody>
          <a:bodyPr>
            <a:normAutofit fontScale="90000"/>
          </a:bodyPr>
          <a:lstStyle/>
          <a:p>
            <a:r>
              <a:rPr lang="en-GB" dirty="0"/>
              <a:t>Public Entrepreneurial Management</a:t>
            </a:r>
          </a:p>
        </p:txBody>
      </p:sp>
      <p:sp>
        <p:nvSpPr>
          <p:cNvPr id="3" name="Content Placeholder 2"/>
          <p:cNvSpPr>
            <a:spLocks noGrp="1"/>
          </p:cNvSpPr>
          <p:nvPr>
            <p:ph idx="1"/>
          </p:nvPr>
        </p:nvSpPr>
        <p:spPr>
          <a:xfrm>
            <a:off x="228600" y="1828800"/>
            <a:ext cx="8458200" cy="3382963"/>
          </a:xfrm>
          <a:solidFill>
            <a:schemeClr val="accent1">
              <a:lumMod val="20000"/>
              <a:lumOff val="80000"/>
            </a:schemeClr>
          </a:solidFill>
        </p:spPr>
        <p:txBody>
          <a:bodyPr/>
          <a:lstStyle/>
          <a:p>
            <a:r>
              <a:rPr lang="en-GB" dirty="0"/>
              <a:t>Employees who helped to earn or save the city money were allowed to take 15% of the savings generated</a:t>
            </a:r>
          </a:p>
          <a:p>
            <a:r>
              <a:rPr lang="en-GB" dirty="0"/>
              <a:t>Visalia set up a new organisation to provide affordable housing with a loan of $100,000 and 13 acres of excess land</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29377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768" y="-36576"/>
            <a:ext cx="3304032" cy="1143000"/>
          </a:xfrm>
        </p:spPr>
        <p:txBody>
          <a:bodyPr/>
          <a:lstStyle/>
          <a:p>
            <a:pPr algn="l"/>
            <a:r>
              <a:rPr lang="en-GB" dirty="0"/>
              <a:t>East Harlem</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pic>
        <p:nvPicPr>
          <p:cNvPr id="5" name="Picture 4"/>
          <p:cNvPicPr>
            <a:picLocks noChangeAspect="1"/>
          </p:cNvPicPr>
          <p:nvPr/>
        </p:nvPicPr>
        <p:blipFill>
          <a:blip r:embed="rId2"/>
          <a:stretch>
            <a:fillRect/>
          </a:stretch>
        </p:blipFill>
        <p:spPr>
          <a:xfrm>
            <a:off x="0" y="1236907"/>
            <a:ext cx="9144000" cy="4384186"/>
          </a:xfrm>
          <a:prstGeom prst="rect">
            <a:avLst/>
          </a:prstGeom>
        </p:spPr>
      </p:pic>
      <p:pic>
        <p:nvPicPr>
          <p:cNvPr id="6" name="Picture 5"/>
          <p:cNvPicPr>
            <a:picLocks noChangeAspect="1"/>
          </p:cNvPicPr>
          <p:nvPr/>
        </p:nvPicPr>
        <p:blipFill>
          <a:blip r:embed="rId3"/>
          <a:stretch>
            <a:fillRect/>
          </a:stretch>
        </p:blipFill>
        <p:spPr>
          <a:xfrm>
            <a:off x="27432" y="990600"/>
            <a:ext cx="9144000" cy="6516210"/>
          </a:xfrm>
          <a:prstGeom prst="rect">
            <a:avLst/>
          </a:prstGeom>
        </p:spPr>
      </p:pic>
    </p:spTree>
    <p:extLst>
      <p:ext uri="{BB962C8B-B14F-4D97-AF65-F5344CB8AC3E}">
        <p14:creationId xmlns:p14="http://schemas.microsoft.com/office/powerpoint/2010/main" val="327333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C2E1F-CB3F-4A2E-B39A-22E5E0354992}"/>
              </a:ext>
            </a:extLst>
          </p:cNvPr>
          <p:cNvSpPr>
            <a:spLocks noGrp="1"/>
          </p:cNvSpPr>
          <p:nvPr>
            <p:ph type="title"/>
          </p:nvPr>
        </p:nvSpPr>
        <p:spPr>
          <a:xfrm>
            <a:off x="4572000" y="274638"/>
            <a:ext cx="4114800" cy="1143000"/>
          </a:xfrm>
        </p:spPr>
        <p:txBody>
          <a:bodyPr/>
          <a:lstStyle/>
          <a:p>
            <a:r>
              <a:rPr lang="en-GB" dirty="0"/>
              <a:t>Mums</a:t>
            </a:r>
          </a:p>
        </p:txBody>
      </p:sp>
      <p:sp>
        <p:nvSpPr>
          <p:cNvPr id="3" name="Content Placeholder 2">
            <a:extLst>
              <a:ext uri="{FF2B5EF4-FFF2-40B4-BE49-F238E27FC236}">
                <a16:creationId xmlns:a16="http://schemas.microsoft.com/office/drawing/2014/main" id="{53AC86E8-EB22-480C-AB7A-90354CD7A5D9}"/>
              </a:ext>
            </a:extLst>
          </p:cNvPr>
          <p:cNvSpPr>
            <a:spLocks noGrp="1"/>
          </p:cNvSpPr>
          <p:nvPr>
            <p:ph idx="1"/>
          </p:nvPr>
        </p:nvSpPr>
        <p:spPr>
          <a:xfrm>
            <a:off x="4572000" y="1600201"/>
            <a:ext cx="4114800" cy="3733800"/>
          </a:xfrm>
        </p:spPr>
        <p:txBody>
          <a:bodyPr>
            <a:normAutofit lnSpcReduction="10000"/>
          </a:bodyPr>
          <a:lstStyle/>
          <a:p>
            <a:r>
              <a:rPr lang="en-GB" sz="2400" dirty="0"/>
              <a:t>Women have a cementing influence in communities</a:t>
            </a:r>
          </a:p>
          <a:p>
            <a:r>
              <a:rPr lang="en-GB" sz="2400" dirty="0"/>
              <a:t>Photographer Joseph Rodrigues knew this when he spent time in Harlem in the 1980s</a:t>
            </a:r>
          </a:p>
          <a:p>
            <a:r>
              <a:rPr lang="en-GB" sz="2400" dirty="0"/>
              <a:t>Where we find poverty and hardship, we also find women committed to the future of their families</a:t>
            </a:r>
          </a:p>
        </p:txBody>
      </p:sp>
      <p:sp>
        <p:nvSpPr>
          <p:cNvPr id="4" name="Slide Number Placeholder 3">
            <a:extLst>
              <a:ext uri="{FF2B5EF4-FFF2-40B4-BE49-F238E27FC236}">
                <a16:creationId xmlns:a16="http://schemas.microsoft.com/office/drawing/2014/main" id="{BC7DDE48-1A45-43C8-A489-8476C9BCC38B}"/>
              </a:ext>
            </a:extLst>
          </p:cNvPr>
          <p:cNvSpPr>
            <a:spLocks noGrp="1"/>
          </p:cNvSpPr>
          <p:nvPr>
            <p:ph type="sldNum" sz="quarter" idx="12"/>
          </p:nvPr>
        </p:nvSpPr>
        <p:spPr/>
        <p:txBody>
          <a:bodyPr/>
          <a:lstStyle/>
          <a:p>
            <a:fld id="{B6F15528-21DE-4FAA-801E-634DDDAF4B2B}" type="slidenum">
              <a:rPr lang="en-US" smtClean="0"/>
              <a:pPr/>
              <a:t>12</a:t>
            </a:fld>
            <a:endParaRPr lang="en-US"/>
          </a:p>
        </p:txBody>
      </p:sp>
      <p:pic>
        <p:nvPicPr>
          <p:cNvPr id="6" name="Picture 5">
            <a:extLst>
              <a:ext uri="{FF2B5EF4-FFF2-40B4-BE49-F238E27FC236}">
                <a16:creationId xmlns:a16="http://schemas.microsoft.com/office/drawing/2014/main" id="{99DBEDD1-C33F-4E51-9678-DD6F5A202AEE}"/>
              </a:ext>
            </a:extLst>
          </p:cNvPr>
          <p:cNvPicPr>
            <a:picLocks noChangeAspect="1"/>
          </p:cNvPicPr>
          <p:nvPr/>
        </p:nvPicPr>
        <p:blipFill>
          <a:blip r:embed="rId2"/>
          <a:stretch>
            <a:fillRect/>
          </a:stretch>
        </p:blipFill>
        <p:spPr>
          <a:xfrm>
            <a:off x="0" y="0"/>
            <a:ext cx="4578044" cy="6858000"/>
          </a:xfrm>
          <a:prstGeom prst="rect">
            <a:avLst/>
          </a:prstGeom>
        </p:spPr>
      </p:pic>
      <p:sp>
        <p:nvSpPr>
          <p:cNvPr id="8" name="TextBox 7">
            <a:extLst>
              <a:ext uri="{FF2B5EF4-FFF2-40B4-BE49-F238E27FC236}">
                <a16:creationId xmlns:a16="http://schemas.microsoft.com/office/drawing/2014/main" id="{157B0D0C-7579-4FBA-96E5-9621B5EDF37C}"/>
              </a:ext>
            </a:extLst>
          </p:cNvPr>
          <p:cNvSpPr txBox="1"/>
          <p:nvPr/>
        </p:nvSpPr>
        <p:spPr>
          <a:xfrm>
            <a:off x="4648200" y="5380672"/>
            <a:ext cx="4572000" cy="1477328"/>
          </a:xfrm>
          <a:prstGeom prst="rect">
            <a:avLst/>
          </a:prstGeom>
          <a:noFill/>
        </p:spPr>
        <p:txBody>
          <a:bodyPr wrap="square">
            <a:spAutoFit/>
          </a:bodyPr>
          <a:lstStyle/>
          <a:p>
            <a:r>
              <a:rPr lang="en-US" dirty="0"/>
              <a:t>‘This was the sort of image that I knew I wanted to capture from very early on, because I knew the importance of the single mum and women looking after children in this community.’ Joseph Rodriguez</a:t>
            </a:r>
            <a:endParaRPr lang="en-GB" dirty="0"/>
          </a:p>
        </p:txBody>
      </p:sp>
    </p:spTree>
    <p:extLst>
      <p:ext uri="{BB962C8B-B14F-4D97-AF65-F5344CB8AC3E}">
        <p14:creationId xmlns:p14="http://schemas.microsoft.com/office/powerpoint/2010/main" val="298140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82D1E9-FCBB-4038-B329-9DA4D143AE45}"/>
              </a:ext>
            </a:extLst>
          </p:cNvPr>
          <p:cNvPicPr>
            <a:picLocks noChangeAspect="1"/>
          </p:cNvPicPr>
          <p:nvPr/>
        </p:nvPicPr>
        <p:blipFill>
          <a:blip r:embed="rId2"/>
          <a:stretch>
            <a:fillRect/>
          </a:stretch>
        </p:blipFill>
        <p:spPr>
          <a:xfrm>
            <a:off x="1905000" y="-45129"/>
            <a:ext cx="5868955" cy="6858000"/>
          </a:xfrm>
          <a:prstGeom prst="rect">
            <a:avLst/>
          </a:prstGeom>
        </p:spPr>
      </p:pic>
      <p:sp>
        <p:nvSpPr>
          <p:cNvPr id="3" name="Content Placeholder 2">
            <a:extLst>
              <a:ext uri="{FF2B5EF4-FFF2-40B4-BE49-F238E27FC236}">
                <a16:creationId xmlns:a16="http://schemas.microsoft.com/office/drawing/2014/main" id="{25CD9FEF-79C1-4B07-B63A-00FF96D183A3}"/>
              </a:ext>
            </a:extLst>
          </p:cNvPr>
          <p:cNvSpPr>
            <a:spLocks noGrp="1"/>
          </p:cNvSpPr>
          <p:nvPr>
            <p:ph idx="1"/>
          </p:nvPr>
        </p:nvSpPr>
        <p:spPr>
          <a:xfrm>
            <a:off x="1905000" y="4777094"/>
            <a:ext cx="5868954" cy="2011363"/>
          </a:xfrm>
          <a:solidFill>
            <a:schemeClr val="bg1">
              <a:lumMod val="95000"/>
            </a:schemeClr>
          </a:solidFill>
        </p:spPr>
        <p:txBody>
          <a:bodyPr>
            <a:normAutofit/>
          </a:bodyPr>
          <a:lstStyle/>
          <a:p>
            <a:r>
              <a:rPr lang="en-US" sz="2000" dirty="0"/>
              <a:t>Activists Key Martin and Estela Vasquez, pictured here with a family friend, worked tirelessly for five years at evenings and weekends to secure several buildings from the </a:t>
            </a:r>
            <a:r>
              <a:rPr lang="en-US" sz="2000" dirty="0" err="1"/>
              <a:t>gentrifiers</a:t>
            </a:r>
            <a:r>
              <a:rPr lang="en-US" sz="2000" dirty="0"/>
              <a:t>. They would bring families together, buy these burned-out buildings, renovate them and eventually own them.’</a:t>
            </a:r>
            <a:endParaRPr lang="en-GB" sz="2000" dirty="0"/>
          </a:p>
        </p:txBody>
      </p:sp>
      <p:sp>
        <p:nvSpPr>
          <p:cNvPr id="4" name="Slide Number Placeholder 3">
            <a:extLst>
              <a:ext uri="{FF2B5EF4-FFF2-40B4-BE49-F238E27FC236}">
                <a16:creationId xmlns:a16="http://schemas.microsoft.com/office/drawing/2014/main" id="{87186089-8E2F-42F2-AB79-19999E9CCC4A}"/>
              </a:ext>
            </a:extLst>
          </p:cNvPr>
          <p:cNvSpPr>
            <a:spLocks noGrp="1"/>
          </p:cNvSpPr>
          <p:nvPr>
            <p:ph type="sldNum" sz="quarter" idx="12"/>
          </p:nvPr>
        </p:nvSpPr>
        <p:spPr/>
        <p:txBody>
          <a:bodyPr/>
          <a:lstStyle/>
          <a:p>
            <a:fld id="{B6F15528-21DE-4FAA-801E-634DDDAF4B2B}" type="slidenum">
              <a:rPr lang="en-US" smtClean="0"/>
              <a:pPr/>
              <a:t>13</a:t>
            </a:fld>
            <a:endParaRPr lang="en-US" dirty="0"/>
          </a:p>
        </p:txBody>
      </p:sp>
    </p:spTree>
    <p:extLst>
      <p:ext uri="{BB962C8B-B14F-4D97-AF65-F5344CB8AC3E}">
        <p14:creationId xmlns:p14="http://schemas.microsoft.com/office/powerpoint/2010/main" val="2140148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1601" y="152400"/>
            <a:ext cx="3657599" cy="1143000"/>
          </a:xfrm>
        </p:spPr>
        <p:txBody>
          <a:bodyPr/>
          <a:lstStyle/>
          <a:p>
            <a:pPr algn="l"/>
            <a:r>
              <a:rPr lang="en-GB" dirty="0"/>
              <a:t>East Harlem</a:t>
            </a:r>
          </a:p>
        </p:txBody>
      </p:sp>
      <p:pic>
        <p:nvPicPr>
          <p:cNvPr id="2052" name="Picture 4" descr="http://ts1.mm.bing.net/th?&amp;id=JN.1oIdPfrIJ97dG7JV5Oi%2bCg&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92" y="431290"/>
            <a:ext cx="4216400" cy="303580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a:xfrm>
            <a:off x="4838700" y="1354415"/>
            <a:ext cx="4343400" cy="5122012"/>
          </a:xfrm>
        </p:spPr>
        <p:txBody>
          <a:bodyPr>
            <a:normAutofit/>
          </a:bodyPr>
          <a:lstStyle/>
          <a:p>
            <a:r>
              <a:rPr lang="en-GB" dirty="0"/>
              <a:t>One of the poorest communities: 50% single mothers, 35% on public assistance; protection grills on school windows</a:t>
            </a:r>
          </a:p>
          <a:p>
            <a:r>
              <a:rPr lang="en-GB" dirty="0"/>
              <a:t>Some of the most successful public schools in America</a:t>
            </a:r>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92" y="3747539"/>
            <a:ext cx="4388668" cy="2940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Slide Number Placeholder 2"/>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4614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0200" y="274638"/>
            <a:ext cx="3276600" cy="1143000"/>
          </a:xfrm>
        </p:spPr>
        <p:txBody>
          <a:bodyPr/>
          <a:lstStyle/>
          <a:p>
            <a:pPr algn="r"/>
            <a:r>
              <a:rPr lang="en-GB" dirty="0"/>
              <a:t>East Harlem</a:t>
            </a:r>
          </a:p>
        </p:txBody>
      </p:sp>
      <p:sp>
        <p:nvSpPr>
          <p:cNvPr id="3" name="Content Placeholder 2"/>
          <p:cNvSpPr>
            <a:spLocks noGrp="1"/>
          </p:cNvSpPr>
          <p:nvPr>
            <p:ph idx="1"/>
          </p:nvPr>
        </p:nvSpPr>
        <p:spPr>
          <a:xfrm>
            <a:off x="381000" y="763587"/>
            <a:ext cx="4495800" cy="5592763"/>
          </a:xfrm>
        </p:spPr>
        <p:txBody>
          <a:bodyPr>
            <a:normAutofit fontScale="92500" lnSpcReduction="10000"/>
          </a:bodyPr>
          <a:lstStyle/>
          <a:p>
            <a:r>
              <a:rPr lang="en-GB" dirty="0"/>
              <a:t>1970s: East Harlem (District 4 of New York City) ranked 32</a:t>
            </a:r>
            <a:r>
              <a:rPr lang="en-GB" baseline="30000" dirty="0"/>
              <a:t>nd</a:t>
            </a:r>
            <a:r>
              <a:rPr lang="en-GB" dirty="0"/>
              <a:t> of the 32 school districts</a:t>
            </a:r>
          </a:p>
          <a:p>
            <a:r>
              <a:rPr lang="en-GB" dirty="0"/>
              <a:t>Anthony Alvarado and John Falco created an alternate school for the most difficult young people</a:t>
            </a:r>
          </a:p>
          <a:p>
            <a:r>
              <a:rPr lang="en-GB" dirty="0"/>
              <a:t>Closely followed by a further two schools … and many more followed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pic>
        <p:nvPicPr>
          <p:cNvPr id="5" name="Picture 4"/>
          <p:cNvPicPr>
            <a:picLocks noChangeAspect="1"/>
          </p:cNvPicPr>
          <p:nvPr/>
        </p:nvPicPr>
        <p:blipFill>
          <a:blip r:embed="rId2"/>
          <a:stretch>
            <a:fillRect/>
          </a:stretch>
        </p:blipFill>
        <p:spPr>
          <a:xfrm>
            <a:off x="5105400" y="1828800"/>
            <a:ext cx="3448050" cy="3747880"/>
          </a:xfrm>
          <a:prstGeom prst="rect">
            <a:avLst/>
          </a:prstGeom>
        </p:spPr>
      </p:pic>
    </p:spTree>
    <p:extLst>
      <p:ext uri="{BB962C8B-B14F-4D97-AF65-F5344CB8AC3E}">
        <p14:creationId xmlns:p14="http://schemas.microsoft.com/office/powerpoint/2010/main" val="1333788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A2FA5E-0F30-4807-AD35-B35B4B61E16A}"/>
              </a:ext>
            </a:extLst>
          </p:cNvPr>
          <p:cNvSpPr>
            <a:spLocks noGrp="1"/>
          </p:cNvSpPr>
          <p:nvPr>
            <p:ph type="title"/>
          </p:nvPr>
        </p:nvSpPr>
        <p:spPr>
          <a:xfrm>
            <a:off x="3955541" y="98811"/>
            <a:ext cx="4975384" cy="5029200"/>
          </a:xfrm>
          <a:noFill/>
        </p:spPr>
        <p:txBody>
          <a:bodyPr vert="horz" lIns="91440" tIns="45720" rIns="91440" bIns="45720" rtlCol="0" anchor="b">
            <a:normAutofit fontScale="90000"/>
          </a:bodyPr>
          <a:lstStyle/>
          <a:p>
            <a:pPr algn="l">
              <a:lnSpc>
                <a:spcPct val="90000"/>
              </a:lnSpc>
            </a:pPr>
            <a:r>
              <a:rPr lang="en-US" sz="3100" dirty="0"/>
              <a:t>New York Times June 27, 1987</a:t>
            </a:r>
            <a:br>
              <a:rPr lang="en-US" sz="2400" dirty="0"/>
            </a:br>
            <a:br>
              <a:rPr lang="en-US" sz="2400" dirty="0"/>
            </a:br>
            <a:r>
              <a:rPr lang="en-US" sz="2400" dirty="0"/>
              <a:t>A good year for District 4 schools: White House recognition and Macarthur Fellowship</a:t>
            </a:r>
            <a:br>
              <a:rPr lang="en-US" sz="2400" dirty="0"/>
            </a:br>
            <a:br>
              <a:rPr lang="en-US" sz="2400" dirty="0"/>
            </a:br>
            <a:r>
              <a:rPr lang="en-US" sz="2400" dirty="0"/>
              <a:t>On budget for the first time ever</a:t>
            </a:r>
            <a:br>
              <a:rPr lang="en-US" sz="2400" dirty="0"/>
            </a:br>
            <a:r>
              <a:rPr lang="en-US" sz="2400" dirty="0"/>
              <a:t>Deputy School Superintendent Seymour </a:t>
            </a:r>
            <a:r>
              <a:rPr lang="en-US" sz="2400" dirty="0" err="1"/>
              <a:t>Fliegel</a:t>
            </a:r>
            <a:r>
              <a:rPr lang="en-US" sz="2400" dirty="0"/>
              <a:t>: </a:t>
            </a:r>
            <a:r>
              <a:rPr lang="en-US" sz="2400" i="1" dirty="0"/>
              <a:t>''How do we do it? You know Shaw's ''Pygmalion'' when they ask the difference between a lady and a flower girl and the answer is not how she behaves but how she is treated?‘’</a:t>
            </a:r>
            <a:br>
              <a:rPr lang="en-US" sz="2400" dirty="0"/>
            </a:br>
            <a:br>
              <a:rPr lang="en-US" sz="2400" dirty="0"/>
            </a:br>
            <a:br>
              <a:rPr lang="en-US" sz="2400" dirty="0"/>
            </a:br>
            <a:endParaRPr lang="en-US" sz="2400" dirty="0"/>
          </a:p>
        </p:txBody>
      </p:sp>
      <p:pic>
        <p:nvPicPr>
          <p:cNvPr id="6" name="Content Placeholder 5">
            <a:extLst>
              <a:ext uri="{FF2B5EF4-FFF2-40B4-BE49-F238E27FC236}">
                <a16:creationId xmlns:a16="http://schemas.microsoft.com/office/drawing/2014/main" id="{1C08FE6D-0F65-4AF6-90B3-7FCDA37BE7C4}"/>
              </a:ext>
            </a:extLst>
          </p:cNvPr>
          <p:cNvPicPr>
            <a:picLocks noGrp="1" noChangeAspect="1"/>
          </p:cNvPicPr>
          <p:nvPr>
            <p:ph idx="1"/>
          </p:nvPr>
        </p:nvPicPr>
        <p:blipFill rotWithShape="1">
          <a:blip r:embed="rId2"/>
          <a:srcRect l="13025" r="6969"/>
          <a:stretch/>
        </p:blipFill>
        <p:spPr>
          <a:xfrm>
            <a:off x="20" y="10"/>
            <a:ext cx="3744733" cy="6857990"/>
          </a:xfrm>
          <a:prstGeom prst="rect">
            <a:avLst/>
          </a:prstGeom>
        </p:spPr>
      </p:pic>
      <p:sp>
        <p:nvSpPr>
          <p:cNvPr id="4" name="Slide Number Placeholder 3">
            <a:extLst>
              <a:ext uri="{FF2B5EF4-FFF2-40B4-BE49-F238E27FC236}">
                <a16:creationId xmlns:a16="http://schemas.microsoft.com/office/drawing/2014/main" id="{4321C7D0-C6DF-4382-A24F-37EC4A9427B8}"/>
              </a:ext>
            </a:extLst>
          </p:cNvPr>
          <p:cNvSpPr>
            <a:spLocks noGrp="1"/>
          </p:cNvSpPr>
          <p:nvPr>
            <p:ph type="sldNum" sz="quarter" idx="12"/>
          </p:nvPr>
        </p:nvSpPr>
        <p:spPr>
          <a:xfrm>
            <a:off x="7644843" y="6356350"/>
            <a:ext cx="870506" cy="365125"/>
          </a:xfrm>
        </p:spPr>
        <p:txBody>
          <a:bodyPr vert="horz" lIns="91440" tIns="45720" rIns="91440" bIns="45720" rtlCol="0" anchor="ctr">
            <a:normAutofit/>
          </a:bodyPr>
          <a:lstStyle/>
          <a:p>
            <a:pPr>
              <a:spcAft>
                <a:spcPts val="600"/>
              </a:spcAft>
              <a:defRPr/>
            </a:pPr>
            <a:fld id="{B6F15528-21DE-4FAA-801E-634DDDAF4B2B}" type="slidenum">
              <a:rPr lang="en-US" smtClean="0">
                <a:solidFill>
                  <a:prstClr val="black">
                    <a:tint val="75000"/>
                  </a:prstClr>
                </a:solidFill>
                <a:latin typeface="Calibri" panose="020F0502020204030204"/>
              </a:rPr>
              <a:pPr>
                <a:spcAft>
                  <a:spcPts val="600"/>
                </a:spcAft>
                <a:defRPr/>
              </a:pPr>
              <a:t>16</a:t>
            </a:fld>
            <a:endParaRPr lang="en-US">
              <a:solidFill>
                <a:prstClr val="black">
                  <a:tint val="75000"/>
                </a:prstClr>
              </a:solidFill>
              <a:latin typeface="Calibri" panose="020F0502020204030204"/>
            </a:endParaRPr>
          </a:p>
        </p:txBody>
      </p:sp>
      <p:sp>
        <p:nvSpPr>
          <p:cNvPr id="9" name="TextBox 8">
            <a:extLst>
              <a:ext uri="{FF2B5EF4-FFF2-40B4-BE49-F238E27FC236}">
                <a16:creationId xmlns:a16="http://schemas.microsoft.com/office/drawing/2014/main" id="{32EBE0FC-F765-4E1F-BADF-A548E038D7CB}"/>
              </a:ext>
            </a:extLst>
          </p:cNvPr>
          <p:cNvSpPr txBox="1"/>
          <p:nvPr/>
        </p:nvSpPr>
        <p:spPr>
          <a:xfrm>
            <a:off x="4114800" y="4465499"/>
            <a:ext cx="4572000" cy="1754326"/>
          </a:xfrm>
          <a:prstGeom prst="rect">
            <a:avLst/>
          </a:prstGeom>
          <a:solidFill>
            <a:srgbClr val="FFFF00"/>
          </a:solidFill>
          <a:ln w="38100">
            <a:solidFill>
              <a:schemeClr val="tx1"/>
            </a:solidFill>
          </a:ln>
        </p:spPr>
        <p:txBody>
          <a:bodyPr wrap="square">
            <a:spAutoFit/>
          </a:bodyPr>
          <a:lstStyle/>
          <a:p>
            <a:r>
              <a:rPr lang="en-US" dirty="0"/>
              <a:t>“… the district treats students, teachers, principals and parents, in a dignified manner. ''Treat a youngster with respect and expectation and he will come back with it,'' he said. ''Treat kids with anger and fear and they will live up to it.'' Not Tests, but Books.”</a:t>
            </a:r>
            <a:endParaRPr lang="en-GB" dirty="0"/>
          </a:p>
        </p:txBody>
      </p:sp>
    </p:spTree>
    <p:extLst>
      <p:ext uri="{BB962C8B-B14F-4D97-AF65-F5344CB8AC3E}">
        <p14:creationId xmlns:p14="http://schemas.microsoft.com/office/powerpoint/2010/main" val="327016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r>
              <a:rPr lang="en-GB">
                <a:solidFill>
                  <a:srgbClr val="FFFFFF"/>
                </a:solidFill>
              </a:rPr>
              <a:t>Progress and stagnation</a:t>
            </a:r>
          </a:p>
        </p:txBody>
      </p:sp>
      <p:sp>
        <p:nvSpPr>
          <p:cNvPr id="3" name="Content Placeholder 2"/>
          <p:cNvSpPr>
            <a:spLocks noGrp="1"/>
          </p:cNvSpPr>
          <p:nvPr>
            <p:ph idx="1"/>
          </p:nvPr>
        </p:nvSpPr>
        <p:spPr>
          <a:xfrm>
            <a:off x="4191000" y="648402"/>
            <a:ext cx="4561583" cy="5575300"/>
          </a:xfrm>
        </p:spPr>
        <p:txBody>
          <a:bodyPr anchor="ctr">
            <a:noAutofit/>
          </a:bodyPr>
          <a:lstStyle/>
          <a:p>
            <a:pPr>
              <a:lnSpc>
                <a:spcPct val="90000"/>
              </a:lnSpc>
            </a:pPr>
            <a:r>
              <a:rPr lang="en-GB" sz="2400" dirty="0">
                <a:solidFill>
                  <a:srgbClr val="000000"/>
                </a:solidFill>
              </a:rPr>
              <a:t>1890 – 1920: the Progressive movement transformed government in America</a:t>
            </a:r>
          </a:p>
          <a:p>
            <a:pPr>
              <a:lnSpc>
                <a:spcPct val="90000"/>
              </a:lnSpc>
            </a:pPr>
            <a:r>
              <a:rPr lang="en-GB" sz="2400" dirty="0">
                <a:solidFill>
                  <a:srgbClr val="000000"/>
                </a:solidFill>
              </a:rPr>
              <a:t>Structured civil service, written exams, pay-scales, protection from arbitrary hiring or dismissal, independent public authorities, division of management functions, professional city manager to temper the influence of the politicians</a:t>
            </a:r>
          </a:p>
          <a:p>
            <a:pPr>
              <a:lnSpc>
                <a:spcPct val="90000"/>
              </a:lnSpc>
            </a:pPr>
            <a:r>
              <a:rPr lang="en-GB" sz="2400" dirty="0">
                <a:solidFill>
                  <a:srgbClr val="000000"/>
                </a:solidFill>
              </a:rPr>
              <a:t>Inputs controlled but results ignored</a:t>
            </a:r>
          </a:p>
          <a:p>
            <a:pPr>
              <a:lnSpc>
                <a:spcPct val="90000"/>
              </a:lnSpc>
            </a:pPr>
            <a:r>
              <a:rPr lang="en-GB" sz="2400" dirty="0">
                <a:solidFill>
                  <a:srgbClr val="000000"/>
                </a:solidFill>
              </a:rPr>
              <a:t>1950: </a:t>
            </a:r>
            <a:r>
              <a:rPr lang="en-GB" sz="2400" b="1" dirty="0">
                <a:solidFill>
                  <a:srgbClr val="000000"/>
                </a:solidFill>
              </a:rPr>
              <a:t>‘a nation of organization men’ </a:t>
            </a:r>
            <a:r>
              <a:rPr lang="en-GB" sz="2400" dirty="0">
                <a:solidFill>
                  <a:srgbClr val="000000"/>
                </a:solidFill>
              </a:rPr>
              <a:t>[15]</a:t>
            </a:r>
            <a:endParaRPr lang="en-GB" sz="2400" b="1" dirty="0">
              <a:solidFill>
                <a:srgbClr val="000000"/>
              </a:solidFill>
            </a:endParaRPr>
          </a:p>
        </p:txBody>
      </p:sp>
      <p:sp>
        <p:nvSpPr>
          <p:cNvPr id="4" name="Slide Number Placeholder 3"/>
          <p:cNvSpPr>
            <a:spLocks noGrp="1"/>
          </p:cNvSpPr>
          <p:nvPr>
            <p:ph type="sldNum" sz="quarter" idx="12"/>
          </p:nvPr>
        </p:nvSpPr>
        <p:spPr>
          <a:xfrm>
            <a:off x="8119447" y="6223702"/>
            <a:ext cx="428046" cy="314067"/>
          </a:xfrm>
        </p:spPr>
        <p:txBody>
          <a:bodyPr>
            <a:normAutofit/>
          </a:bodyPr>
          <a:lstStyle/>
          <a:p>
            <a:pPr>
              <a:spcAft>
                <a:spcPts val="600"/>
              </a:spcAft>
            </a:pPr>
            <a:fld id="{B6F15528-21DE-4FAA-801E-634DDDAF4B2B}" type="slidenum">
              <a:rPr lang="en-US" sz="900">
                <a:solidFill>
                  <a:srgbClr val="898989"/>
                </a:solidFill>
              </a:rPr>
              <a:pPr>
                <a:spcAft>
                  <a:spcPts val="600"/>
                </a:spcAft>
              </a:pPr>
              <a:t>17</a:t>
            </a:fld>
            <a:endParaRPr lang="en-US" sz="900">
              <a:solidFill>
                <a:srgbClr val="898989"/>
              </a:solidFill>
            </a:endParaRPr>
          </a:p>
        </p:txBody>
      </p:sp>
    </p:spTree>
    <p:extLst>
      <p:ext uri="{BB962C8B-B14F-4D97-AF65-F5344CB8AC3E}">
        <p14:creationId xmlns:p14="http://schemas.microsoft.com/office/powerpoint/2010/main" val="4179234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347" y="2209800"/>
            <a:ext cx="3657600" cy="3124200"/>
          </a:xfrm>
        </p:spPr>
        <p:txBody>
          <a:bodyPr>
            <a:normAutofit/>
          </a:bodyPr>
          <a:lstStyle/>
          <a:p>
            <a:pPr>
              <a:lnSpc>
                <a:spcPct val="90000"/>
              </a:lnSpc>
            </a:pPr>
            <a:r>
              <a:rPr lang="en-GB" sz="3200" dirty="0">
                <a:solidFill>
                  <a:srgbClr val="FFFFFF"/>
                </a:solidFill>
              </a:rPr>
              <a:t>From bureaucracy to entrepreneurship</a:t>
            </a:r>
          </a:p>
        </p:txBody>
      </p:sp>
      <p:sp>
        <p:nvSpPr>
          <p:cNvPr id="3" name="Content Placeholder 2"/>
          <p:cNvSpPr>
            <a:spLocks noGrp="1"/>
          </p:cNvSpPr>
          <p:nvPr>
            <p:ph idx="1"/>
          </p:nvPr>
        </p:nvSpPr>
        <p:spPr>
          <a:xfrm>
            <a:off x="4567930" y="801866"/>
            <a:ext cx="3979563" cy="5230634"/>
          </a:xfrm>
        </p:spPr>
        <p:txBody>
          <a:bodyPr anchor="ctr">
            <a:normAutofit/>
          </a:bodyPr>
          <a:lstStyle/>
          <a:p>
            <a:r>
              <a:rPr lang="en-GB" sz="2400" dirty="0">
                <a:solidFill>
                  <a:srgbClr val="000000"/>
                </a:solidFill>
              </a:rPr>
              <a:t>Bureaucratic institutions work if the environment is stable, the task is relatively simple and every customer wants the same service</a:t>
            </a:r>
          </a:p>
          <a:p>
            <a:r>
              <a:rPr lang="en-GB" sz="2400" dirty="0">
                <a:solidFill>
                  <a:srgbClr val="000000"/>
                </a:solidFill>
              </a:rPr>
              <a:t>By the early 1990s we saw rapidly changing environments with customers demanding quality and choice</a:t>
            </a:r>
          </a:p>
        </p:txBody>
      </p:sp>
      <p:sp>
        <p:nvSpPr>
          <p:cNvPr id="4" name="Slide Number Placeholder 3"/>
          <p:cNvSpPr>
            <a:spLocks noGrp="1"/>
          </p:cNvSpPr>
          <p:nvPr>
            <p:ph type="sldNum" sz="quarter" idx="12"/>
          </p:nvPr>
        </p:nvSpPr>
        <p:spPr>
          <a:xfrm>
            <a:off x="8119447" y="6223702"/>
            <a:ext cx="428046" cy="314067"/>
          </a:xfrm>
        </p:spPr>
        <p:txBody>
          <a:bodyPr>
            <a:normAutofit/>
          </a:bodyPr>
          <a:lstStyle/>
          <a:p>
            <a:pPr>
              <a:spcAft>
                <a:spcPts val="600"/>
              </a:spcAft>
            </a:pPr>
            <a:fld id="{B6F15528-21DE-4FAA-801E-634DDDAF4B2B}" type="slidenum">
              <a:rPr lang="en-US" sz="900">
                <a:solidFill>
                  <a:srgbClr val="898989"/>
                </a:solidFill>
              </a:rPr>
              <a:pPr>
                <a:spcAft>
                  <a:spcPts val="600"/>
                </a:spcAft>
              </a:pPr>
              <a:t>18</a:t>
            </a:fld>
            <a:endParaRPr lang="en-US" sz="900">
              <a:solidFill>
                <a:srgbClr val="898989"/>
              </a:solidFill>
            </a:endParaRPr>
          </a:p>
        </p:txBody>
      </p:sp>
    </p:spTree>
    <p:extLst>
      <p:ext uri="{BB962C8B-B14F-4D97-AF65-F5344CB8AC3E}">
        <p14:creationId xmlns:p14="http://schemas.microsoft.com/office/powerpoint/2010/main" val="304689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11590" y="1219200"/>
            <a:ext cx="8458200" cy="4524315"/>
          </a:xfrm>
          <a:prstGeom prst="rect">
            <a:avLst/>
          </a:prstGeom>
          <a:solidFill>
            <a:srgbClr val="FFFF00"/>
          </a:solidFill>
          <a:ln w="25400">
            <a:solidFill>
              <a:schemeClr val="accent1"/>
            </a:solidFill>
          </a:ln>
        </p:spPr>
        <p:txBody>
          <a:bodyPr wrap="square">
            <a:spAutoFit/>
          </a:bodyPr>
          <a:lstStyle/>
          <a:p>
            <a:pPr algn="ctr"/>
            <a:r>
              <a:rPr lang="en-GB" sz="3600" dirty="0"/>
              <a:t>‘In government the routine tendency is to protect turf, to resist change, to build empires, to enlarge one’s sphere of control, to protect projects and programs (sic) regardless of whether or not they are any longer needed.”</a:t>
            </a:r>
          </a:p>
          <a:p>
            <a:pPr algn="ctr"/>
            <a:endParaRPr lang="en-GB" sz="3600" dirty="0"/>
          </a:p>
          <a:p>
            <a:pPr algn="ctr"/>
            <a:r>
              <a:rPr lang="en-GB" sz="3600" dirty="0"/>
              <a:t>- </a:t>
            </a:r>
            <a:r>
              <a:rPr lang="en-GB" sz="2800" dirty="0"/>
              <a:t>Indianapolis Mayor William </a:t>
            </a:r>
            <a:r>
              <a:rPr lang="en-GB" sz="2800" dirty="0" err="1"/>
              <a:t>Hudnut</a:t>
            </a:r>
            <a:r>
              <a:rPr lang="en-GB" sz="2800" dirty="0"/>
              <a:t> in 1986 [18]</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2801216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792162"/>
          </a:xfrm>
        </p:spPr>
        <p:txBody>
          <a:bodyPr/>
          <a:lstStyle/>
          <a:p>
            <a:r>
              <a:rPr lang="en-GB" dirty="0"/>
              <a:t>Common Threads of Change [19]</a:t>
            </a:r>
          </a:p>
        </p:txBody>
      </p:sp>
      <p:sp>
        <p:nvSpPr>
          <p:cNvPr id="3" name="Content Placeholder 2"/>
          <p:cNvSpPr>
            <a:spLocks noGrp="1"/>
          </p:cNvSpPr>
          <p:nvPr>
            <p:ph idx="1"/>
          </p:nvPr>
        </p:nvSpPr>
        <p:spPr>
          <a:xfrm>
            <a:off x="533400" y="1752600"/>
            <a:ext cx="6959097" cy="3962400"/>
          </a:xfrm>
        </p:spPr>
        <p:txBody>
          <a:bodyPr>
            <a:noAutofit/>
          </a:bodyPr>
          <a:lstStyle/>
          <a:p>
            <a:pPr marL="514350" indent="-514350">
              <a:buFont typeface="+mj-lt"/>
              <a:buAutoNum type="arabicPeriod"/>
            </a:pPr>
            <a:r>
              <a:rPr lang="en-GB" sz="4000" dirty="0"/>
              <a:t>Competition</a:t>
            </a:r>
          </a:p>
          <a:p>
            <a:pPr marL="514350" indent="-514350">
              <a:buFont typeface="+mj-lt"/>
              <a:buAutoNum type="arabicPeriod"/>
            </a:pPr>
            <a:r>
              <a:rPr lang="en-GB" sz="4000" dirty="0"/>
              <a:t>Empowering citizens</a:t>
            </a:r>
          </a:p>
          <a:p>
            <a:pPr marL="514350" indent="-514350">
              <a:buFont typeface="+mj-lt"/>
              <a:buAutoNum type="arabicPeriod"/>
            </a:pPr>
            <a:r>
              <a:rPr lang="en-GB" sz="4000" dirty="0"/>
              <a:t>Goal orientation</a:t>
            </a:r>
          </a:p>
          <a:p>
            <a:pPr marL="514350" indent="-514350">
              <a:buFont typeface="+mj-lt"/>
              <a:buAutoNum type="arabicPeriod"/>
            </a:pPr>
            <a:r>
              <a:rPr lang="en-GB" sz="4000" dirty="0"/>
              <a:t>Customers not clients</a:t>
            </a:r>
          </a:p>
          <a:p>
            <a:pPr marL="514350" indent="-514350">
              <a:buFont typeface="+mj-lt"/>
              <a:buAutoNum type="arabicPeriod"/>
            </a:pPr>
            <a:r>
              <a:rPr lang="en-GB" sz="4000" dirty="0"/>
              <a:t>Promotion of choice</a:t>
            </a:r>
          </a:p>
        </p:txBody>
      </p:sp>
      <p:sp>
        <p:nvSpPr>
          <p:cNvPr id="4" name="TextBox 3"/>
          <p:cNvSpPr txBox="1"/>
          <p:nvPr/>
        </p:nvSpPr>
        <p:spPr>
          <a:xfrm>
            <a:off x="5715000" y="1219200"/>
            <a:ext cx="3048000" cy="1754326"/>
          </a:xfrm>
          <a:prstGeom prst="rect">
            <a:avLst/>
          </a:prstGeom>
          <a:noFill/>
          <a:ln w="25400">
            <a:solidFill>
              <a:schemeClr val="accent1"/>
            </a:solidFill>
          </a:ln>
        </p:spPr>
        <p:txBody>
          <a:bodyPr wrap="square" rtlCol="0">
            <a:spAutoFit/>
          </a:bodyPr>
          <a:lstStyle/>
          <a:p>
            <a:pPr algn="ctr"/>
            <a:r>
              <a:rPr lang="en-GB" sz="3600" b="1" dirty="0"/>
              <a:t>10</a:t>
            </a:r>
          </a:p>
          <a:p>
            <a:pPr algn="ctr"/>
            <a:r>
              <a:rPr lang="en-GB" sz="3600" b="1" dirty="0"/>
              <a:t>fundamental principles</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124428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792162"/>
          </a:xfrm>
        </p:spPr>
        <p:txBody>
          <a:bodyPr/>
          <a:lstStyle/>
          <a:p>
            <a:r>
              <a:rPr lang="en-GB" dirty="0"/>
              <a:t>Common Threads of Change [19]</a:t>
            </a:r>
          </a:p>
        </p:txBody>
      </p:sp>
      <p:sp>
        <p:nvSpPr>
          <p:cNvPr id="3" name="Content Placeholder 2"/>
          <p:cNvSpPr>
            <a:spLocks noGrp="1"/>
          </p:cNvSpPr>
          <p:nvPr>
            <p:ph idx="1"/>
          </p:nvPr>
        </p:nvSpPr>
        <p:spPr>
          <a:xfrm>
            <a:off x="609600" y="2057400"/>
            <a:ext cx="7772400" cy="4038600"/>
          </a:xfrm>
        </p:spPr>
        <p:txBody>
          <a:bodyPr>
            <a:noAutofit/>
          </a:bodyPr>
          <a:lstStyle/>
          <a:p>
            <a:pPr marL="514350" indent="-514350">
              <a:buFont typeface="+mj-lt"/>
              <a:buAutoNum type="arabicPeriod" startAt="6"/>
            </a:pPr>
            <a:r>
              <a:rPr lang="en-GB" sz="3600" dirty="0"/>
              <a:t>Prevention rather than cure</a:t>
            </a:r>
          </a:p>
          <a:p>
            <a:pPr marL="514350" indent="-514350">
              <a:buFont typeface="+mj-lt"/>
              <a:buAutoNum type="arabicPeriod" startAt="6"/>
            </a:pPr>
            <a:r>
              <a:rPr lang="en-GB" sz="3600" dirty="0"/>
              <a:t>Earn money as well as spend it</a:t>
            </a:r>
          </a:p>
          <a:p>
            <a:pPr marL="514350" indent="-514350">
              <a:buFont typeface="+mj-lt"/>
              <a:buAutoNum type="arabicPeriod" startAt="6"/>
            </a:pPr>
            <a:r>
              <a:rPr lang="en-GB" sz="3600" dirty="0"/>
              <a:t>Decentralise authority</a:t>
            </a:r>
          </a:p>
          <a:p>
            <a:pPr marL="514350" indent="-514350">
              <a:buFont typeface="+mj-lt"/>
              <a:buAutoNum type="arabicPeriod" startAt="6"/>
            </a:pPr>
            <a:r>
              <a:rPr lang="en-GB" sz="3600" dirty="0"/>
              <a:t>Market mechanisms not bureaucracy</a:t>
            </a:r>
          </a:p>
          <a:p>
            <a:pPr marL="514350" indent="-514350">
              <a:buFont typeface="+mj-lt"/>
              <a:buAutoNum type="arabicPeriod" startAt="6"/>
            </a:pPr>
            <a:r>
              <a:rPr lang="en-GB" sz="3600" dirty="0"/>
              <a:t>Not </a:t>
            </a:r>
            <a:r>
              <a:rPr lang="en-GB" sz="3600" b="1" i="1" dirty="0"/>
              <a:t>public service </a:t>
            </a:r>
            <a:r>
              <a:rPr lang="en-GB" sz="3600" dirty="0"/>
              <a:t>but private, public and voluntary together</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295001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A Third Choice [22]</a:t>
            </a:r>
          </a:p>
        </p:txBody>
      </p:sp>
      <p:graphicFrame>
        <p:nvGraphicFramePr>
          <p:cNvPr id="4" name="Diagram 3"/>
          <p:cNvGraphicFramePr/>
          <p:nvPr>
            <p:extLst>
              <p:ext uri="{D42A27DB-BD31-4B8C-83A1-F6EECF244321}">
                <p14:modId xmlns:p14="http://schemas.microsoft.com/office/powerpoint/2010/main" val="1413252988"/>
              </p:ext>
            </p:extLst>
          </p:nvPr>
        </p:nvGraphicFramePr>
        <p:xfrm>
          <a:off x="1524000" y="533400"/>
          <a:ext cx="6781800"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09600" y="4572000"/>
            <a:ext cx="8382000" cy="2062103"/>
          </a:xfrm>
          <a:prstGeom prst="rect">
            <a:avLst/>
          </a:prstGeom>
          <a:noFill/>
        </p:spPr>
        <p:txBody>
          <a:bodyPr wrap="square" rtlCol="0">
            <a:spAutoFit/>
          </a:bodyPr>
          <a:lstStyle/>
          <a:p>
            <a:pPr marL="457200" indent="-457200">
              <a:buFont typeface="Arial" panose="020B0604020202020204" pitchFamily="34" charset="0"/>
              <a:buChar char="•"/>
            </a:pPr>
            <a:r>
              <a:rPr lang="en-GB" sz="3200" b="1" dirty="0"/>
              <a:t>Governance</a:t>
            </a:r>
            <a:r>
              <a:rPr lang="en-GB" sz="3200" dirty="0"/>
              <a:t> is the process by which we collectively solve our problems and meet society’s needs</a:t>
            </a:r>
          </a:p>
          <a:p>
            <a:pPr marL="457200" indent="-457200">
              <a:buFont typeface="Arial" panose="020B0604020202020204" pitchFamily="34" charset="0"/>
              <a:buChar char="•"/>
            </a:pPr>
            <a:r>
              <a:rPr lang="en-GB" sz="3200" b="1" dirty="0"/>
              <a:t>Government</a:t>
            </a:r>
            <a:r>
              <a:rPr lang="en-GB" sz="3200" dirty="0"/>
              <a:t> is the instrument we use</a:t>
            </a:r>
          </a:p>
        </p:txBody>
      </p:sp>
      <p:sp>
        <p:nvSpPr>
          <p:cNvPr id="3" name="Slide Number Placeholder 2"/>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5">
                                            <p:txEl>
                                              <p:pRg st="1" end="1"/>
                                            </p:txEl>
                                          </p:spTgt>
                                        </p:tgtEl>
                                        <p:attrNameLst>
                                          <p:attrName>style.visibility</p:attrName>
                                        </p:attrNameLst>
                                      </p:cBhvr>
                                      <p:to>
                                        <p:strVal val="visible"/>
                                      </p:to>
                                    </p:set>
                                    <p:animEffect transition="in" filter="fade">
                                      <p:cBhvr>
                                        <p:cTn id="46"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Tree>
    <p:extLst>
      <p:ext uri="{BB962C8B-B14F-4D97-AF65-F5344CB8AC3E}">
        <p14:creationId xmlns:p14="http://schemas.microsoft.com/office/powerpoint/2010/main" val="420118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3" name="Content Placeholder 2"/>
          <p:cNvSpPr>
            <a:spLocks noGrp="1"/>
          </p:cNvSpPr>
          <p:nvPr>
            <p:ph idx="1"/>
          </p:nvPr>
        </p:nvSpPr>
        <p:spPr/>
        <p:txBody>
          <a:bodyPr/>
          <a:lstStyle/>
          <a:p>
            <a:r>
              <a:rPr lang="en-GB" b="1" dirty="0"/>
              <a:t>Clients</a:t>
            </a:r>
            <a:r>
              <a:rPr lang="en-GB" dirty="0"/>
              <a:t> are people who are dependent upon and controlled  by their helpers and leaders</a:t>
            </a:r>
          </a:p>
          <a:p>
            <a:endParaRPr lang="en-GB" dirty="0"/>
          </a:p>
          <a:p>
            <a:r>
              <a:rPr lang="en-GB" b="1" dirty="0"/>
              <a:t>Clients</a:t>
            </a:r>
            <a:r>
              <a:rPr lang="en-GB" dirty="0"/>
              <a:t> are people who understand themselves in terms of their deficiencies and people who wait for others to act on their behalf</a:t>
            </a:r>
          </a:p>
        </p:txBody>
      </p:sp>
      <p:sp>
        <p:nvSpPr>
          <p:cNvPr id="4" name="TextBox 3"/>
          <p:cNvSpPr txBox="1"/>
          <p:nvPr/>
        </p:nvSpPr>
        <p:spPr>
          <a:xfrm>
            <a:off x="1143000" y="5638800"/>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24</a:t>
            </a:fld>
            <a:endParaRPr lang="en-US"/>
          </a:p>
        </p:txBody>
      </p:sp>
    </p:spTree>
    <p:extLst>
      <p:ext uri="{BB962C8B-B14F-4D97-AF65-F5344CB8AC3E}">
        <p14:creationId xmlns:p14="http://schemas.microsoft.com/office/powerpoint/2010/main" val="310965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3" name="Content Placeholder 2"/>
          <p:cNvSpPr>
            <a:spLocks noGrp="1"/>
          </p:cNvSpPr>
          <p:nvPr>
            <p:ph idx="1"/>
          </p:nvPr>
        </p:nvSpPr>
        <p:spPr/>
        <p:txBody>
          <a:bodyPr/>
          <a:lstStyle/>
          <a:p>
            <a:r>
              <a:rPr lang="en-GB" b="1" dirty="0"/>
              <a:t>Citizens</a:t>
            </a:r>
            <a:r>
              <a:rPr lang="en-GB" dirty="0"/>
              <a:t> are people who understand their own problems in their own terms</a:t>
            </a:r>
          </a:p>
          <a:p>
            <a:endParaRPr lang="en-GB" dirty="0"/>
          </a:p>
          <a:p>
            <a:r>
              <a:rPr lang="en-GB" b="1" dirty="0"/>
              <a:t>Citizens</a:t>
            </a:r>
            <a:r>
              <a:rPr lang="en-GB" dirty="0"/>
              <a:t> perceive their relationship to one another and they believe in their capacity to act</a:t>
            </a:r>
          </a:p>
        </p:txBody>
      </p:sp>
      <p:sp>
        <p:nvSpPr>
          <p:cNvPr id="4" name="TextBox 3"/>
          <p:cNvSpPr txBox="1"/>
          <p:nvPr/>
        </p:nvSpPr>
        <p:spPr>
          <a:xfrm>
            <a:off x="990600" y="5410200"/>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25</a:t>
            </a:fld>
            <a:endParaRPr lang="en-US"/>
          </a:p>
        </p:txBody>
      </p:sp>
    </p:spTree>
    <p:extLst>
      <p:ext uri="{BB962C8B-B14F-4D97-AF65-F5344CB8AC3E}">
        <p14:creationId xmlns:p14="http://schemas.microsoft.com/office/powerpoint/2010/main" val="233615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 v Citizens</a:t>
            </a:r>
          </a:p>
        </p:txBody>
      </p:sp>
      <p:sp>
        <p:nvSpPr>
          <p:cNvPr id="4" name="TextBox 3"/>
          <p:cNvSpPr txBox="1"/>
          <p:nvPr/>
        </p:nvSpPr>
        <p:spPr>
          <a:xfrm>
            <a:off x="1110558" y="5960456"/>
            <a:ext cx="7391400" cy="646331"/>
          </a:xfrm>
          <a:prstGeom prst="rect">
            <a:avLst/>
          </a:prstGeom>
          <a:noFill/>
        </p:spPr>
        <p:txBody>
          <a:bodyPr wrap="square" rtlCol="0">
            <a:spAutoFit/>
          </a:bodyPr>
          <a:lstStyle/>
          <a:p>
            <a:r>
              <a:rPr lang="en-GB" dirty="0"/>
              <a:t>Ref. Tom Dewar of the University of Minnesota on the dangers of ‘</a:t>
            </a:r>
            <a:r>
              <a:rPr lang="en-GB" dirty="0" err="1"/>
              <a:t>clienthood</a:t>
            </a:r>
            <a:r>
              <a:rPr lang="en-GB" dirty="0"/>
              <a:t>’, cited in Osborne and </a:t>
            </a:r>
            <a:r>
              <a:rPr lang="en-GB" dirty="0" err="1"/>
              <a:t>Gaebler</a:t>
            </a:r>
            <a:r>
              <a:rPr lang="en-GB" dirty="0"/>
              <a:t> p51/2</a:t>
            </a:r>
          </a:p>
        </p:txBody>
      </p:sp>
      <p:graphicFrame>
        <p:nvGraphicFramePr>
          <p:cNvPr id="5" name="Diagram 4"/>
          <p:cNvGraphicFramePr/>
          <p:nvPr>
            <p:extLst>
              <p:ext uri="{D42A27DB-BD31-4B8C-83A1-F6EECF244321}">
                <p14:modId xmlns:p14="http://schemas.microsoft.com/office/powerpoint/2010/main" val="805864853"/>
              </p:ext>
            </p:extLst>
          </p:nvPr>
        </p:nvGraphicFramePr>
        <p:xfrm>
          <a:off x="1524000" y="1143000"/>
          <a:ext cx="6858000" cy="431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26</a:t>
            </a:fld>
            <a:endParaRPr lang="en-US"/>
          </a:p>
        </p:txBody>
      </p:sp>
      <p:pic>
        <p:nvPicPr>
          <p:cNvPr id="1026" name="Picture 2" descr="http://media-cache-ak0.pinimg.com/736x/81/20/16/812016ecd13a731c1135ad9914dfd442.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7200" y="11317"/>
            <a:ext cx="8305800" cy="5855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55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98792F6-F588-453C-998C-849468E9F27A}"/>
                                            </p:graphicEl>
                                          </p:spTgt>
                                        </p:tgtEl>
                                        <p:attrNameLst>
                                          <p:attrName>style.visibility</p:attrName>
                                        </p:attrNameLst>
                                      </p:cBhvr>
                                      <p:to>
                                        <p:strVal val="visible"/>
                                      </p:to>
                                    </p:set>
                                    <p:animEffect transition="in" filter="fade">
                                      <p:cBhvr>
                                        <p:cTn id="7" dur="500"/>
                                        <p:tgtEl>
                                          <p:spTgt spid="5">
                                            <p:graphicEl>
                                              <a:dgm id="{D98792F6-F588-453C-998C-849468E9F27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EFA675-18BD-4E01-BBE1-B82DFEAD5B26}"/>
                                            </p:graphicEl>
                                          </p:spTgt>
                                        </p:tgtEl>
                                        <p:attrNameLst>
                                          <p:attrName>style.visibility</p:attrName>
                                        </p:attrNameLst>
                                      </p:cBhvr>
                                      <p:to>
                                        <p:strVal val="visible"/>
                                      </p:to>
                                    </p:set>
                                    <p:animEffect transition="in" filter="fade">
                                      <p:cBhvr>
                                        <p:cTn id="10" dur="500"/>
                                        <p:tgtEl>
                                          <p:spTgt spid="5">
                                            <p:graphicEl>
                                              <a:dgm id="{67EFA675-18BD-4E01-BBE1-B82DFEAD5B2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143ECCC3-0CCD-4C5F-BCF5-EF3E94DE762E}"/>
                                            </p:graphicEl>
                                          </p:spTgt>
                                        </p:tgtEl>
                                        <p:attrNameLst>
                                          <p:attrName>style.visibility</p:attrName>
                                        </p:attrNameLst>
                                      </p:cBhvr>
                                      <p:to>
                                        <p:strVal val="visible"/>
                                      </p:to>
                                    </p:set>
                                    <p:animEffect transition="in" filter="fade">
                                      <p:cBhvr>
                                        <p:cTn id="15" dur="500"/>
                                        <p:tgtEl>
                                          <p:spTgt spid="5">
                                            <p:graphicEl>
                                              <a:dgm id="{143ECCC3-0CCD-4C5F-BCF5-EF3E94DE762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602B4FFA-8044-4781-88FD-F0578EEC59DF}"/>
                                            </p:graphicEl>
                                          </p:spTgt>
                                        </p:tgtEl>
                                        <p:attrNameLst>
                                          <p:attrName>style.visibility</p:attrName>
                                        </p:attrNameLst>
                                      </p:cBhvr>
                                      <p:to>
                                        <p:strVal val="visible"/>
                                      </p:to>
                                    </p:set>
                                    <p:animEffect transition="in" filter="fade">
                                      <p:cBhvr>
                                        <p:cTn id="18" dur="500"/>
                                        <p:tgtEl>
                                          <p:spTgt spid="5">
                                            <p:graphicEl>
                                              <a:dgm id="{602B4FFA-8044-4781-88FD-F0578EEC59D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Ownership: from bureaucracy to communities [52]</a:t>
            </a:r>
          </a:p>
        </p:txBody>
      </p:sp>
      <p:sp>
        <p:nvSpPr>
          <p:cNvPr id="3" name="Content Placeholder 2"/>
          <p:cNvSpPr>
            <a:spLocks noGrp="1"/>
          </p:cNvSpPr>
          <p:nvPr>
            <p:ph idx="1"/>
          </p:nvPr>
        </p:nvSpPr>
        <p:spPr/>
        <p:txBody>
          <a:bodyPr/>
          <a:lstStyle/>
          <a:p>
            <a:r>
              <a:rPr lang="en-GB" b="1" dirty="0" err="1"/>
              <a:t>Clienthood</a:t>
            </a:r>
            <a:r>
              <a:rPr lang="en-GB" dirty="0"/>
              <a:t> emerged as industrial economies matured</a:t>
            </a:r>
          </a:p>
          <a:p>
            <a:r>
              <a:rPr lang="en-GB" dirty="0"/>
              <a:t>As industrial economies of mass production grew, populations massed together and professionals and bureaucrats were hired</a:t>
            </a:r>
          </a:p>
          <a:p>
            <a:r>
              <a:rPr lang="en-GB" dirty="0"/>
              <a:t>Before 1900 there what little control over neighbourhoods, health, education existed, lay with local communities and faith groups</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68554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63374181"/>
              </p:ext>
            </p:extLst>
          </p:nvPr>
        </p:nvGraphicFramePr>
        <p:xfrm>
          <a:off x="1524000" y="1397000"/>
          <a:ext cx="67056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263283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A41F25F-2735-4020-AC23-494FA0AFA30C}"/>
                                            </p:graphicEl>
                                          </p:spTgt>
                                        </p:tgtEl>
                                        <p:attrNameLst>
                                          <p:attrName>style.visibility</p:attrName>
                                        </p:attrNameLst>
                                      </p:cBhvr>
                                      <p:to>
                                        <p:strVal val="visible"/>
                                      </p:to>
                                    </p:set>
                                    <p:animEffect transition="in" filter="fade">
                                      <p:cBhvr>
                                        <p:cTn id="7" dur="500"/>
                                        <p:tgtEl>
                                          <p:spTgt spid="5">
                                            <p:graphicEl>
                                              <a:dgm id="{9A41F25F-2735-4020-AC23-494FA0AFA3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08304B9-2803-4E61-BBEE-66784BA58BB4}"/>
                                            </p:graphicEl>
                                          </p:spTgt>
                                        </p:tgtEl>
                                        <p:attrNameLst>
                                          <p:attrName>style.visibility</p:attrName>
                                        </p:attrNameLst>
                                      </p:cBhvr>
                                      <p:to>
                                        <p:strVal val="visible"/>
                                      </p:to>
                                    </p:set>
                                    <p:animEffect transition="in" filter="fade">
                                      <p:cBhvr>
                                        <p:cTn id="12" dur="500"/>
                                        <p:tgtEl>
                                          <p:spTgt spid="5">
                                            <p:graphicEl>
                                              <a:dgm id="{208304B9-2803-4E61-BBEE-66784BA58BB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AA001FD-911A-4573-9E69-DCF3C6238C18}"/>
                                            </p:graphicEl>
                                          </p:spTgt>
                                        </p:tgtEl>
                                        <p:attrNameLst>
                                          <p:attrName>style.visibility</p:attrName>
                                        </p:attrNameLst>
                                      </p:cBhvr>
                                      <p:to>
                                        <p:strVal val="visible"/>
                                      </p:to>
                                    </p:set>
                                    <p:animEffect transition="in" filter="fade">
                                      <p:cBhvr>
                                        <p:cTn id="17" dur="500"/>
                                        <p:tgtEl>
                                          <p:spTgt spid="5">
                                            <p:graphicEl>
                                              <a:dgm id="{4AA001FD-911A-4573-9E69-DCF3C6238C1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47FA0D9-8EBF-4B20-B2A1-8E7AB6C4386B}"/>
                                            </p:graphicEl>
                                          </p:spTgt>
                                        </p:tgtEl>
                                        <p:attrNameLst>
                                          <p:attrName>style.visibility</p:attrName>
                                        </p:attrNameLst>
                                      </p:cBhvr>
                                      <p:to>
                                        <p:strVal val="visible"/>
                                      </p:to>
                                    </p:set>
                                    <p:animEffect transition="in" filter="fade">
                                      <p:cBhvr>
                                        <p:cTn id="22" dur="500"/>
                                        <p:tgtEl>
                                          <p:spTgt spid="5">
                                            <p:graphicEl>
                                              <a:dgm id="{F47FA0D9-8EBF-4B20-B2A1-8E7AB6C438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099024387"/>
              </p:ext>
            </p:extLst>
          </p:nvPr>
        </p:nvGraphicFramePr>
        <p:xfrm>
          <a:off x="1524000" y="1397000"/>
          <a:ext cx="67818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29</a:t>
            </a:fld>
            <a:endParaRPr lang="en-US"/>
          </a:p>
        </p:txBody>
      </p:sp>
    </p:spTree>
    <p:extLst>
      <p:ext uri="{BB962C8B-B14F-4D97-AF65-F5344CB8AC3E}">
        <p14:creationId xmlns:p14="http://schemas.microsoft.com/office/powerpoint/2010/main" val="418829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50F60D9-63A9-43A7-B12D-13A7634FB8E1}"/>
                                            </p:graphicEl>
                                          </p:spTgt>
                                        </p:tgtEl>
                                        <p:attrNameLst>
                                          <p:attrName>style.visibility</p:attrName>
                                        </p:attrNameLst>
                                      </p:cBhvr>
                                      <p:to>
                                        <p:strVal val="visible"/>
                                      </p:to>
                                    </p:set>
                                    <p:animEffect transition="in" filter="fade">
                                      <p:cBhvr>
                                        <p:cTn id="7" dur="500"/>
                                        <p:tgtEl>
                                          <p:spTgt spid="5">
                                            <p:graphicEl>
                                              <a:dgm id="{E50F60D9-63A9-43A7-B12D-13A7634FB8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91C9AE9-9C3F-4131-B618-E4844090AE37}"/>
                                            </p:graphicEl>
                                          </p:spTgt>
                                        </p:tgtEl>
                                        <p:attrNameLst>
                                          <p:attrName>style.visibility</p:attrName>
                                        </p:attrNameLst>
                                      </p:cBhvr>
                                      <p:to>
                                        <p:strVal val="visible"/>
                                      </p:to>
                                    </p:set>
                                    <p:animEffect transition="in" filter="fade">
                                      <p:cBhvr>
                                        <p:cTn id="12" dur="500"/>
                                        <p:tgtEl>
                                          <p:spTgt spid="5">
                                            <p:graphicEl>
                                              <a:dgm id="{791C9AE9-9C3F-4131-B618-E4844090AE3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E3066A3-03A5-4323-A9CC-603F935F9343}"/>
                                            </p:graphicEl>
                                          </p:spTgt>
                                        </p:tgtEl>
                                        <p:attrNameLst>
                                          <p:attrName>style.visibility</p:attrName>
                                        </p:attrNameLst>
                                      </p:cBhvr>
                                      <p:to>
                                        <p:strVal val="visible"/>
                                      </p:to>
                                    </p:set>
                                    <p:animEffect transition="in" filter="fade">
                                      <p:cBhvr>
                                        <p:cTn id="17" dur="500"/>
                                        <p:tgtEl>
                                          <p:spTgt spid="5">
                                            <p:graphicEl>
                                              <a:dgm id="{6E3066A3-03A5-4323-A9CC-603F935F934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2ED41194-5010-47C1-8C87-7C42C7DDDB2A}"/>
                                            </p:graphicEl>
                                          </p:spTgt>
                                        </p:tgtEl>
                                        <p:attrNameLst>
                                          <p:attrName>style.visibility</p:attrName>
                                        </p:attrNameLst>
                                      </p:cBhvr>
                                      <p:to>
                                        <p:strVal val="visible"/>
                                      </p:to>
                                    </p:set>
                                    <p:animEffect transition="in" filter="fade">
                                      <p:cBhvr>
                                        <p:cTn id="22" dur="500"/>
                                        <p:tgtEl>
                                          <p:spTgt spid="5">
                                            <p:graphicEl>
                                              <a:dgm id="{2ED41194-5010-47C1-8C87-7C42C7DDDB2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2290464100"/>
              </p:ext>
            </p:extLst>
          </p:nvPr>
        </p:nvGraphicFramePr>
        <p:xfrm>
          <a:off x="1524000" y="1397000"/>
          <a:ext cx="6781800" cy="4546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418829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CF6B78F-5C96-494C-9EDB-080163755C23}"/>
                                            </p:graphicEl>
                                          </p:spTgt>
                                        </p:tgtEl>
                                        <p:attrNameLst>
                                          <p:attrName>style.visibility</p:attrName>
                                        </p:attrNameLst>
                                      </p:cBhvr>
                                      <p:to>
                                        <p:strVal val="visible"/>
                                      </p:to>
                                    </p:set>
                                    <p:animEffect transition="in" filter="fade">
                                      <p:cBhvr>
                                        <p:cTn id="7" dur="500"/>
                                        <p:tgtEl>
                                          <p:spTgt spid="5">
                                            <p:graphicEl>
                                              <a:dgm id="{4CF6B78F-5C96-494C-9EDB-080163755C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BD58B6C-FE3A-4A24-BE72-CAF4F1375E19}"/>
                                            </p:graphicEl>
                                          </p:spTgt>
                                        </p:tgtEl>
                                        <p:attrNameLst>
                                          <p:attrName>style.visibility</p:attrName>
                                        </p:attrNameLst>
                                      </p:cBhvr>
                                      <p:to>
                                        <p:strVal val="visible"/>
                                      </p:to>
                                    </p:set>
                                    <p:animEffect transition="in" filter="fade">
                                      <p:cBhvr>
                                        <p:cTn id="12" dur="500"/>
                                        <p:tgtEl>
                                          <p:spTgt spid="5">
                                            <p:graphicEl>
                                              <a:dgm id="{3BD58B6C-FE3A-4A24-BE72-CAF4F1375E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811C9D4-D53C-4AE9-9885-1F392EFA3802}"/>
                                            </p:graphicEl>
                                          </p:spTgt>
                                        </p:tgtEl>
                                        <p:attrNameLst>
                                          <p:attrName>style.visibility</p:attrName>
                                        </p:attrNameLst>
                                      </p:cBhvr>
                                      <p:to>
                                        <p:strVal val="visible"/>
                                      </p:to>
                                    </p:set>
                                    <p:animEffect transition="in" filter="fade">
                                      <p:cBhvr>
                                        <p:cTn id="17" dur="500"/>
                                        <p:tgtEl>
                                          <p:spTgt spid="5">
                                            <p:graphicEl>
                                              <a:dgm id="{E811C9D4-D53C-4AE9-9885-1F392EFA38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C368FA9C-4A6C-4F7A-A7C2-0C39BBBE8505}"/>
                                            </p:graphicEl>
                                          </p:spTgt>
                                        </p:tgtEl>
                                        <p:attrNameLst>
                                          <p:attrName>style.visibility</p:attrName>
                                        </p:attrNameLst>
                                      </p:cBhvr>
                                      <p:to>
                                        <p:strVal val="visible"/>
                                      </p:to>
                                    </p:set>
                                    <p:animEffect transition="in" filter="fade">
                                      <p:cBhvr>
                                        <p:cTn id="22" dur="500"/>
                                        <p:tgtEl>
                                          <p:spTgt spid="5">
                                            <p:graphicEl>
                                              <a:dgm id="{C368FA9C-4A6C-4F7A-A7C2-0C39BBBE85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v Community Services</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John </a:t>
            </a:r>
            <a:r>
              <a:rPr lang="en-GB" dirty="0" err="1"/>
              <a:t>Macknight</a:t>
            </a:r>
            <a:r>
              <a:rPr lang="en-GB" dirty="0"/>
              <a:t> of </a:t>
            </a:r>
            <a:r>
              <a:rPr lang="en-GB" dirty="0" err="1"/>
              <a:t>Northwestern</a:t>
            </a:r>
            <a:r>
              <a:rPr lang="en-GB" dirty="0"/>
              <a:t> University’s Centre for Urban Affairs and Policy Research, cited in Osborne and </a:t>
            </a:r>
            <a:r>
              <a:rPr lang="en-GB" dirty="0" err="1"/>
              <a:t>Gaebler</a:t>
            </a:r>
            <a:r>
              <a:rPr lang="en-GB" dirty="0"/>
              <a:t> p66/70</a:t>
            </a:r>
          </a:p>
        </p:txBody>
      </p:sp>
      <p:graphicFrame>
        <p:nvGraphicFramePr>
          <p:cNvPr id="5" name="Diagram 4"/>
          <p:cNvGraphicFramePr/>
          <p:nvPr>
            <p:extLst>
              <p:ext uri="{D42A27DB-BD31-4B8C-83A1-F6EECF244321}">
                <p14:modId xmlns:p14="http://schemas.microsoft.com/office/powerpoint/2010/main" val="3365463278"/>
              </p:ext>
            </p:extLst>
          </p:nvPr>
        </p:nvGraphicFramePr>
        <p:xfrm>
          <a:off x="1524000" y="1397000"/>
          <a:ext cx="6781800"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160329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CF6B78F-5C96-494C-9EDB-080163755C23}"/>
                                            </p:graphicEl>
                                          </p:spTgt>
                                        </p:tgtEl>
                                        <p:attrNameLst>
                                          <p:attrName>style.visibility</p:attrName>
                                        </p:attrNameLst>
                                      </p:cBhvr>
                                      <p:to>
                                        <p:strVal val="visible"/>
                                      </p:to>
                                    </p:set>
                                    <p:animEffect transition="in" filter="fade">
                                      <p:cBhvr>
                                        <p:cTn id="7" dur="500"/>
                                        <p:tgtEl>
                                          <p:spTgt spid="5">
                                            <p:graphicEl>
                                              <a:dgm id="{4CF6B78F-5C96-494C-9EDB-080163755C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BD58B6C-FE3A-4A24-BE72-CAF4F1375E19}"/>
                                            </p:graphicEl>
                                          </p:spTgt>
                                        </p:tgtEl>
                                        <p:attrNameLst>
                                          <p:attrName>style.visibility</p:attrName>
                                        </p:attrNameLst>
                                      </p:cBhvr>
                                      <p:to>
                                        <p:strVal val="visible"/>
                                      </p:to>
                                    </p:set>
                                    <p:animEffect transition="in" filter="fade">
                                      <p:cBhvr>
                                        <p:cTn id="12" dur="500"/>
                                        <p:tgtEl>
                                          <p:spTgt spid="5">
                                            <p:graphicEl>
                                              <a:dgm id="{3BD58B6C-FE3A-4A24-BE72-CAF4F1375E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811C9D4-D53C-4AE9-9885-1F392EFA3802}"/>
                                            </p:graphicEl>
                                          </p:spTgt>
                                        </p:tgtEl>
                                        <p:attrNameLst>
                                          <p:attrName>style.visibility</p:attrName>
                                        </p:attrNameLst>
                                      </p:cBhvr>
                                      <p:to>
                                        <p:strVal val="visible"/>
                                      </p:to>
                                    </p:set>
                                    <p:animEffect transition="in" filter="fade">
                                      <p:cBhvr>
                                        <p:cTn id="17" dur="500"/>
                                        <p:tgtEl>
                                          <p:spTgt spid="5">
                                            <p:graphicEl>
                                              <a:dgm id="{E811C9D4-D53C-4AE9-9885-1F392EFA380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C368FA9C-4A6C-4F7A-A7C2-0C39BBBE8505}"/>
                                            </p:graphicEl>
                                          </p:spTgt>
                                        </p:tgtEl>
                                        <p:attrNameLst>
                                          <p:attrName>style.visibility</p:attrName>
                                        </p:attrNameLst>
                                      </p:cBhvr>
                                      <p:to>
                                        <p:strVal val="visible"/>
                                      </p:to>
                                    </p:set>
                                    <p:animEffect transition="in" filter="fade">
                                      <p:cBhvr>
                                        <p:cTn id="22" dur="500"/>
                                        <p:tgtEl>
                                          <p:spTgt spid="5">
                                            <p:graphicEl>
                                              <a:dgm id="{C368FA9C-4A6C-4F7A-A7C2-0C39BBBE85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service to empowerment</a:t>
            </a:r>
          </a:p>
        </p:txBody>
      </p:sp>
      <p:sp>
        <p:nvSpPr>
          <p:cNvPr id="3" name="Content Placeholder 2"/>
          <p:cNvSpPr>
            <a:spLocks noGrp="1"/>
          </p:cNvSpPr>
          <p:nvPr>
            <p:ph idx="1"/>
          </p:nvPr>
        </p:nvSpPr>
        <p:spPr/>
        <p:txBody>
          <a:bodyPr>
            <a:normAutofit/>
          </a:bodyPr>
          <a:lstStyle/>
          <a:p>
            <a:r>
              <a:rPr lang="en-GB" dirty="0"/>
              <a:t>Work with leaders in the relevant context to make empowerment legally possible and desirable</a:t>
            </a:r>
          </a:p>
          <a:p>
            <a:r>
              <a:rPr lang="en-GB" dirty="0"/>
              <a:t>1980s amendment to the American Housing Act provided:</a:t>
            </a:r>
          </a:p>
          <a:p>
            <a:pPr>
              <a:buFont typeface="Wingdings" panose="05000000000000000000" pitchFamily="2" charset="2"/>
              <a:buChar char="ü"/>
            </a:pPr>
            <a:r>
              <a:rPr lang="en-GB" sz="2400" dirty="0"/>
              <a:t>Resident councils the right to manage</a:t>
            </a:r>
          </a:p>
          <a:p>
            <a:pPr>
              <a:buFont typeface="Wingdings" panose="05000000000000000000" pitchFamily="2" charset="2"/>
              <a:buChar char="ü"/>
            </a:pPr>
            <a:r>
              <a:rPr lang="en-GB" sz="2400" dirty="0"/>
              <a:t>HUD renovation grants</a:t>
            </a:r>
          </a:p>
          <a:p>
            <a:pPr>
              <a:buFont typeface="Wingdings" panose="05000000000000000000" pitchFamily="2" charset="2"/>
              <a:buChar char="ü"/>
            </a:pPr>
            <a:r>
              <a:rPr lang="en-GB" sz="2400" dirty="0"/>
              <a:t>The right to buy for tenant managed organisations</a:t>
            </a:r>
          </a:p>
          <a:p>
            <a:pPr>
              <a:buFont typeface="Wingdings" panose="05000000000000000000" pitchFamily="2" charset="2"/>
              <a:buChar char="ü"/>
            </a:pPr>
            <a:r>
              <a:rPr lang="en-GB" sz="2400" dirty="0"/>
              <a:t>$50m to train 50 projects in self-management</a:t>
            </a:r>
          </a:p>
        </p:txBody>
      </p:sp>
      <p:sp>
        <p:nvSpPr>
          <p:cNvPr id="4" name="TextBox 3"/>
          <p:cNvSpPr txBox="1"/>
          <p:nvPr/>
        </p:nvSpPr>
        <p:spPr>
          <a:xfrm>
            <a:off x="914400" y="6096000"/>
            <a:ext cx="7391400" cy="646331"/>
          </a:xfrm>
          <a:prstGeom prst="rect">
            <a:avLst/>
          </a:prstGeom>
          <a:noFill/>
        </p:spPr>
        <p:txBody>
          <a:bodyPr wrap="square" rtlCol="0">
            <a:spAutoFit/>
          </a:bodyPr>
          <a:lstStyle/>
          <a:p>
            <a:r>
              <a:rPr lang="en-GB" dirty="0"/>
              <a:t>Ref. Jack Kemp, secretary for Housing and Urban Development (HUD) cited in Osborne and </a:t>
            </a:r>
            <a:r>
              <a:rPr lang="en-GB" dirty="0" err="1"/>
              <a:t>Gaebler</a:t>
            </a:r>
            <a:r>
              <a:rPr lang="en-GB" dirty="0"/>
              <a:t> p71</a:t>
            </a:r>
          </a:p>
        </p:txBody>
      </p:sp>
      <p:sp>
        <p:nvSpPr>
          <p:cNvPr id="5" name="Slide Number Placeholder 4"/>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359105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257800" cy="1143000"/>
          </a:xfrm>
        </p:spPr>
        <p:txBody>
          <a:bodyPr>
            <a:normAutofit fontScale="90000"/>
          </a:bodyPr>
          <a:lstStyle/>
          <a:p>
            <a:r>
              <a:rPr lang="en-GB" dirty="0"/>
              <a:t>People cannot be forced [71]</a:t>
            </a:r>
          </a:p>
        </p:txBody>
      </p:sp>
      <p:sp>
        <p:nvSpPr>
          <p:cNvPr id="3" name="Content Placeholder 2"/>
          <p:cNvSpPr>
            <a:spLocks noGrp="1"/>
          </p:cNvSpPr>
          <p:nvPr>
            <p:ph idx="1"/>
          </p:nvPr>
        </p:nvSpPr>
        <p:spPr/>
        <p:txBody>
          <a:bodyPr>
            <a:normAutofit lnSpcReduction="10000"/>
          </a:bodyPr>
          <a:lstStyle/>
          <a:p>
            <a:pPr marL="0" indent="0">
              <a:buNone/>
            </a:pPr>
            <a:r>
              <a:rPr lang="en-GB" dirty="0"/>
              <a:t>Kemp:</a:t>
            </a:r>
          </a:p>
          <a:p>
            <a:r>
              <a:rPr lang="en-GB" i="1" dirty="0"/>
              <a:t>‘I’m not suggesting that we’re going to force it down people’s throats</a:t>
            </a:r>
          </a:p>
          <a:p>
            <a:r>
              <a:rPr lang="en-GB" i="1" dirty="0"/>
              <a:t>… and I’m not suggesting that everybody might want to do it</a:t>
            </a:r>
          </a:p>
          <a:p>
            <a:r>
              <a:rPr lang="en-GB" i="1" dirty="0"/>
              <a:t>… and I’m not suggesting that everybody should be treated in exactly the same manner</a:t>
            </a:r>
          </a:p>
          <a:p>
            <a:r>
              <a:rPr lang="en-GB" i="1" dirty="0"/>
              <a:t>… But I at least want the opportunity out there for everybody.’</a:t>
            </a:r>
          </a:p>
          <a:p>
            <a:pPr marL="0" indent="0">
              <a:buNone/>
            </a:pPr>
            <a:endParaRPr lang="en-GB" dirty="0"/>
          </a:p>
        </p:txBody>
      </p:sp>
      <p:pic>
        <p:nvPicPr>
          <p:cNvPr id="2050" name="Picture 2" descr="http://ts1.mm.bing.net/th?&amp;id=JN.zUQQY0tDe0eB9zWTkAXvrA&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228600"/>
            <a:ext cx="2857500" cy="19431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33</a:t>
            </a:fld>
            <a:endParaRPr lang="en-US"/>
          </a:p>
        </p:txBody>
      </p:sp>
    </p:spTree>
    <p:extLst>
      <p:ext uri="{BB962C8B-B14F-4D97-AF65-F5344CB8AC3E}">
        <p14:creationId xmlns:p14="http://schemas.microsoft.com/office/powerpoint/2010/main" val="59237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04800"/>
            <a:ext cx="8636000" cy="462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999" y="762000"/>
            <a:ext cx="8548515" cy="4352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1064" y="1066800"/>
            <a:ext cx="7738450" cy="5683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34</a:t>
            </a:fld>
            <a:endParaRPr lang="en-US"/>
          </a:p>
        </p:txBody>
      </p:sp>
    </p:spTree>
    <p:extLst>
      <p:ext uri="{BB962C8B-B14F-4D97-AF65-F5344CB8AC3E}">
        <p14:creationId xmlns:p14="http://schemas.microsoft.com/office/powerpoint/2010/main" val="405439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fade">
                                      <p:cBhvr>
                                        <p:cTn id="7" dur="5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44"/>
                                        </p:tgtEl>
                                        <p:attrNameLst>
                                          <p:attrName>style.visibility</p:attrName>
                                        </p:attrNameLst>
                                      </p:cBhvr>
                                      <p:to>
                                        <p:strVal val="visible"/>
                                      </p:to>
                                    </p:set>
                                    <p:animEffect transition="in" filter="fade">
                                      <p:cBhvr>
                                        <p:cTn id="12" dur="500"/>
                                        <p:tgtEl>
                                          <p:spTgt spid="1024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45"/>
                                        </p:tgtEl>
                                        <p:attrNameLst>
                                          <p:attrName>style.visibility</p:attrName>
                                        </p:attrNameLst>
                                      </p:cBhvr>
                                      <p:to>
                                        <p:strVal val="visible"/>
                                      </p:to>
                                    </p:set>
                                    <p:animEffect transition="in" filter="fade">
                                      <p:cBhvr>
                                        <p:cTn id="17"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9100"/>
            <a:ext cx="9101198" cy="590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67000" y="6324600"/>
            <a:ext cx="3596754" cy="369332"/>
          </a:xfrm>
          <a:prstGeom prst="rect">
            <a:avLst/>
          </a:prstGeom>
        </p:spPr>
        <p:txBody>
          <a:bodyPr wrap="none">
            <a:spAutoFit/>
          </a:bodyPr>
          <a:lstStyle/>
          <a:p>
            <a:r>
              <a:rPr lang="en-GB" dirty="0">
                <a:hlinkClick r:id="rId3"/>
              </a:rPr>
              <a:t>https://www.phoenix.gov/residents</a:t>
            </a:r>
            <a:r>
              <a:rPr lang="en-GB" dirty="0"/>
              <a: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35</a:t>
            </a:fld>
            <a:endParaRPr lang="en-US"/>
          </a:p>
        </p:txBody>
      </p:sp>
    </p:spTree>
    <p:extLst>
      <p:ext uri="{BB962C8B-B14F-4D97-AF65-F5344CB8AC3E}">
        <p14:creationId xmlns:p14="http://schemas.microsoft.com/office/powerpoint/2010/main" val="33109887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lnSpcReduction="10000"/>
          </a:bodyPr>
          <a:lstStyle/>
          <a:p>
            <a:r>
              <a:rPr lang="en-GB" dirty="0"/>
              <a:t>1978: Phoenix, Arizona decided to contract-out refuse (garbage) collection services</a:t>
            </a:r>
          </a:p>
          <a:p>
            <a:r>
              <a:rPr lang="en-GB" dirty="0"/>
              <a:t>The union protested strongly</a:t>
            </a:r>
          </a:p>
          <a:p>
            <a:r>
              <a:rPr lang="en-GB" dirty="0"/>
              <a:t>City council met and voted to go ahead</a:t>
            </a:r>
          </a:p>
          <a:p>
            <a:pPr marL="0" indent="0" algn="ctr">
              <a:buNone/>
            </a:pPr>
            <a:r>
              <a:rPr lang="en-GB" sz="3600" b="1" dirty="0"/>
              <a:t>What were the key concerns at the time?</a:t>
            </a:r>
          </a:p>
          <a:p>
            <a:pPr algn="ctr">
              <a:buFontTx/>
              <a:buChar char="-"/>
            </a:pPr>
            <a:r>
              <a:rPr lang="en-GB" sz="3600" b="1" dirty="0"/>
              <a:t>For the Council?</a:t>
            </a:r>
          </a:p>
          <a:p>
            <a:pPr algn="ctr">
              <a:buFontTx/>
              <a:buChar char="-"/>
            </a:pPr>
            <a:r>
              <a:rPr lang="en-GB" sz="3600" b="1" dirty="0"/>
              <a:t>For the staff?</a:t>
            </a:r>
          </a:p>
          <a:p>
            <a:pPr algn="ctr">
              <a:buFontTx/>
              <a:buChar char="-"/>
            </a:pPr>
            <a:r>
              <a:rPr lang="en-GB" sz="3600" b="1" dirty="0"/>
              <a:t>For the people of Phoenix?</a:t>
            </a:r>
          </a:p>
          <a:p>
            <a:pPr marL="0" indent="0" algn="ctr">
              <a:buNone/>
            </a:pPr>
            <a:endParaRPr lang="en-GB" sz="4800" b="1"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146261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The mayor asked Mr Jensen the </a:t>
            </a:r>
            <a:r>
              <a:rPr lang="en-GB" b="1" dirty="0"/>
              <a:t>Public Works </a:t>
            </a:r>
            <a:r>
              <a:rPr lang="en-GB" dirty="0"/>
              <a:t>Director if he was going to compare the cost of bids with their costs</a:t>
            </a:r>
          </a:p>
          <a:p>
            <a:r>
              <a:rPr lang="en-GB" dirty="0"/>
              <a:t>Jensen said they would bid for the work too</a:t>
            </a:r>
          </a:p>
          <a:p>
            <a:r>
              <a:rPr lang="en-GB" dirty="0"/>
              <a:t>This was the start of one of America’s most extensive experiment in private-public competition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37</a:t>
            </a:fld>
            <a:endParaRPr lang="en-US"/>
          </a:p>
        </p:txBody>
      </p:sp>
    </p:spTree>
    <p:extLst>
      <p:ext uri="{BB962C8B-B14F-4D97-AF65-F5344CB8AC3E}">
        <p14:creationId xmlns:p14="http://schemas.microsoft.com/office/powerpoint/2010/main" val="236722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Contracts for city districts</a:t>
            </a:r>
          </a:p>
          <a:p>
            <a:r>
              <a:rPr lang="en-GB" dirty="0"/>
              <a:t>5-7 year contracts were on offer</a:t>
            </a:r>
          </a:p>
          <a:p>
            <a:r>
              <a:rPr lang="en-GB" dirty="0"/>
              <a:t>No lay-off policy for existing workers</a:t>
            </a:r>
          </a:p>
          <a:p>
            <a:r>
              <a:rPr lang="en-GB" dirty="0"/>
              <a:t>Private contractors to hire public employees</a:t>
            </a:r>
          </a:p>
          <a:p>
            <a:r>
              <a:rPr lang="en-GB" dirty="0"/>
              <a:t>Option for public employees to be transferred into other city jobs</a:t>
            </a:r>
          </a:p>
          <a:p>
            <a:r>
              <a:rPr lang="en-GB" dirty="0"/>
              <a:t>Public Works submitted bids three times without success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38</a:t>
            </a:fld>
            <a:endParaRPr lang="en-US"/>
          </a:p>
        </p:txBody>
      </p:sp>
    </p:spTree>
    <p:extLst>
      <p:ext uri="{BB962C8B-B14F-4D97-AF65-F5344CB8AC3E}">
        <p14:creationId xmlns:p14="http://schemas.microsoft.com/office/powerpoint/2010/main" val="209670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fontScale="92500" lnSpcReduction="20000"/>
          </a:bodyPr>
          <a:lstStyle/>
          <a:p>
            <a:r>
              <a:rPr lang="en-GB" dirty="0"/>
              <a:t>They persevered and decided to innovate</a:t>
            </a:r>
          </a:p>
          <a:p>
            <a:r>
              <a:rPr lang="en-GB" dirty="0"/>
              <a:t>Three person to one person trucks but other competitors did they same</a:t>
            </a:r>
          </a:p>
          <a:p>
            <a:r>
              <a:rPr lang="en-GB" dirty="0"/>
              <a:t>Drivers redesigned routes, ‘partnership teams’ were created, more efficient financial system to show per household costs per month</a:t>
            </a:r>
          </a:p>
          <a:p>
            <a:r>
              <a:rPr lang="en-GB" dirty="0"/>
              <a:t>Followed Sacramento: from 25 cubic yard trucks to 32</a:t>
            </a:r>
          </a:p>
          <a:p>
            <a:r>
              <a:rPr lang="en-GB" dirty="0"/>
              <a:t>They won the contract for the largest district by $6 million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39</a:t>
            </a:fld>
            <a:endParaRPr lang="en-US"/>
          </a:p>
        </p:txBody>
      </p:sp>
    </p:spTree>
    <p:extLst>
      <p:ext uri="{BB962C8B-B14F-4D97-AF65-F5344CB8AC3E}">
        <p14:creationId xmlns:p14="http://schemas.microsoft.com/office/powerpoint/2010/main" val="2213767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Incentive scheme where employees could earn 10% of savings from staff suggestions up to $2,000, with regular rewards for the best drivers</a:t>
            </a:r>
          </a:p>
          <a:p>
            <a:r>
              <a:rPr lang="en-GB" dirty="0"/>
              <a:t>Morale soared</a:t>
            </a:r>
          </a:p>
          <a:p>
            <a:r>
              <a:rPr lang="en-GB" dirty="0"/>
              <a:t>Management held a dinner and handed out new ‘Sanitation #1’ hats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40</a:t>
            </a:fld>
            <a:endParaRPr lang="en-US"/>
          </a:p>
        </p:txBody>
      </p:sp>
    </p:spTree>
    <p:extLst>
      <p:ext uri="{BB962C8B-B14F-4D97-AF65-F5344CB8AC3E}">
        <p14:creationId xmlns:p14="http://schemas.microsoft.com/office/powerpoint/2010/main" val="20135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p:txBody>
          <a:bodyPr>
            <a:normAutofit/>
          </a:bodyPr>
          <a:lstStyle/>
          <a:p>
            <a:r>
              <a:rPr lang="en-GB" dirty="0"/>
              <a:t>By 1988 the Public Works Department won all 5 contracts</a:t>
            </a:r>
          </a:p>
          <a:p>
            <a:r>
              <a:rPr lang="en-GB" dirty="0"/>
              <a:t>Union leader Charles </a:t>
            </a:r>
            <a:r>
              <a:rPr lang="en-GB" dirty="0" err="1"/>
              <a:t>Fanniel</a:t>
            </a:r>
            <a:r>
              <a:rPr lang="en-GB" dirty="0"/>
              <a:t> agreed that overall working conditions and pay were better than in 1978: </a:t>
            </a:r>
            <a:r>
              <a:rPr lang="en-GB" b="1" dirty="0"/>
              <a:t>‘What happens with this bidding system is you cut all the fat.’</a:t>
            </a:r>
          </a:p>
          <a:p>
            <a:r>
              <a:rPr lang="en-GB" dirty="0"/>
              <a:t>Communications between workers and managers is good</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41</a:t>
            </a:fld>
            <a:endParaRPr lang="en-US"/>
          </a:p>
        </p:txBody>
      </p:sp>
    </p:spTree>
    <p:extLst>
      <p:ext uri="{BB962C8B-B14F-4D97-AF65-F5344CB8AC3E}">
        <p14:creationId xmlns:p14="http://schemas.microsoft.com/office/powerpoint/2010/main" val="187116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Competitive Government [76-80]</a:t>
            </a:r>
          </a:p>
        </p:txBody>
      </p:sp>
      <p:sp>
        <p:nvSpPr>
          <p:cNvPr id="3" name="Content Placeholder 2"/>
          <p:cNvSpPr>
            <a:spLocks noGrp="1"/>
          </p:cNvSpPr>
          <p:nvPr>
            <p:ph idx="1"/>
          </p:nvPr>
        </p:nvSpPr>
        <p:spPr>
          <a:xfrm>
            <a:off x="457200" y="1371600"/>
            <a:ext cx="8305800" cy="5105400"/>
          </a:xfrm>
        </p:spPr>
        <p:txBody>
          <a:bodyPr>
            <a:normAutofit fontScale="85000" lnSpcReduction="20000"/>
          </a:bodyPr>
          <a:lstStyle/>
          <a:p>
            <a:r>
              <a:rPr lang="en-GB" sz="3300" dirty="0"/>
              <a:t>Phoenix has used competition extensively</a:t>
            </a:r>
          </a:p>
          <a:p>
            <a:pPr lvl="1"/>
            <a:r>
              <a:rPr lang="en-GB" dirty="0"/>
              <a:t>Landfill operation</a:t>
            </a:r>
          </a:p>
          <a:p>
            <a:pPr lvl="1"/>
            <a:r>
              <a:rPr lang="en-GB" dirty="0"/>
              <a:t>Custodial services</a:t>
            </a:r>
          </a:p>
          <a:p>
            <a:pPr lvl="1"/>
            <a:r>
              <a:rPr lang="en-GB" dirty="0"/>
              <a:t>Parking management</a:t>
            </a:r>
          </a:p>
          <a:p>
            <a:pPr lvl="1"/>
            <a:r>
              <a:rPr lang="en-GB" dirty="0"/>
              <a:t>Golf course management</a:t>
            </a:r>
          </a:p>
          <a:p>
            <a:pPr lvl="1"/>
            <a:r>
              <a:rPr lang="en-GB" dirty="0"/>
              <a:t>Street sweeping</a:t>
            </a:r>
          </a:p>
          <a:p>
            <a:pPr lvl="1"/>
            <a:r>
              <a:rPr lang="en-GB" dirty="0"/>
              <a:t>Street repair</a:t>
            </a:r>
          </a:p>
          <a:p>
            <a:pPr lvl="1"/>
            <a:r>
              <a:rPr lang="en-GB" dirty="0"/>
              <a:t>Food and beverage concessions</a:t>
            </a:r>
          </a:p>
          <a:p>
            <a:pPr lvl="1"/>
            <a:r>
              <a:rPr lang="en-GB" dirty="0"/>
              <a:t>Printing and security</a:t>
            </a:r>
          </a:p>
          <a:p>
            <a:r>
              <a:rPr lang="en-GB" sz="3300" dirty="0"/>
              <a:t>Between 1981 and 1984: Phoenix went from 53 major private contracts to 179 but some went back to the public sector</a:t>
            </a:r>
          </a:p>
          <a:p>
            <a:r>
              <a:rPr lang="en-GB" sz="3300" dirty="0"/>
              <a:t>Real difference: </a:t>
            </a:r>
            <a:r>
              <a:rPr lang="en-GB" sz="3300" b="1" dirty="0"/>
              <a:t>monopoly v competition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42</a:t>
            </a:fld>
            <a:endParaRPr lang="en-US"/>
          </a:p>
        </p:txBody>
      </p:sp>
    </p:spTree>
    <p:extLst>
      <p:ext uri="{BB962C8B-B14F-4D97-AF65-F5344CB8AC3E}">
        <p14:creationId xmlns:p14="http://schemas.microsoft.com/office/powerpoint/2010/main" val="875851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63A0-16B2-49FA-9FBB-35E0BAC949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7241B4-6080-47C5-94FB-81868C4ABE14}"/>
              </a:ext>
            </a:extLst>
          </p:cNvPr>
          <p:cNvSpPr>
            <a:spLocks noGrp="1"/>
          </p:cNvSpPr>
          <p:nvPr>
            <p:ph idx="1"/>
          </p:nvPr>
        </p:nvSpPr>
        <p:spPr/>
        <p:txBody>
          <a:bodyPr/>
          <a:lstStyle/>
          <a:p>
            <a:r>
              <a:rPr lang="en-GB" dirty="0"/>
              <a:t>Contemporary Issues week </a:t>
            </a:r>
            <a:r>
              <a:rPr lang="en-GB"/>
              <a:t>9 lecture 2020</a:t>
            </a:r>
          </a:p>
        </p:txBody>
      </p:sp>
      <p:sp>
        <p:nvSpPr>
          <p:cNvPr id="4" name="Slide Number Placeholder 3">
            <a:extLst>
              <a:ext uri="{FF2B5EF4-FFF2-40B4-BE49-F238E27FC236}">
                <a16:creationId xmlns:a16="http://schemas.microsoft.com/office/drawing/2014/main" id="{A39294F9-C3C6-4C44-B418-B93CEB91EDFF}"/>
              </a:ext>
            </a:extLst>
          </p:cNvPr>
          <p:cNvSpPr>
            <a:spLocks noGrp="1"/>
          </p:cNvSpPr>
          <p:nvPr>
            <p:ph type="sldNum" sz="quarter" idx="12"/>
          </p:nvPr>
        </p:nvSpPr>
        <p:spPr/>
        <p:txBody>
          <a:bodyPr/>
          <a:lstStyle/>
          <a:p>
            <a:fld id="{B6F15528-21DE-4FAA-801E-634DDDAF4B2B}" type="slidenum">
              <a:rPr lang="en-US" smtClean="0"/>
              <a:pPr/>
              <a:t>43</a:t>
            </a:fld>
            <a:endParaRPr lang="en-US"/>
          </a:p>
        </p:txBody>
      </p:sp>
    </p:spTree>
    <p:extLst>
      <p:ext uri="{BB962C8B-B14F-4D97-AF65-F5344CB8AC3E}">
        <p14:creationId xmlns:p14="http://schemas.microsoft.com/office/powerpoint/2010/main" val="27237831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04800"/>
            <a:ext cx="8636000" cy="4622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999" y="762000"/>
            <a:ext cx="8548515" cy="4352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91064" y="1066800"/>
            <a:ext cx="7738450" cy="5683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44</a:t>
            </a:fld>
            <a:endParaRPr lang="en-US"/>
          </a:p>
        </p:txBody>
      </p:sp>
    </p:spTree>
    <p:extLst>
      <p:ext uri="{BB962C8B-B14F-4D97-AF65-F5344CB8AC3E}">
        <p14:creationId xmlns:p14="http://schemas.microsoft.com/office/powerpoint/2010/main" val="270497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3"/>
                                        </p:tgtEl>
                                        <p:attrNameLst>
                                          <p:attrName>style.visibility</p:attrName>
                                        </p:attrNameLst>
                                      </p:cBhvr>
                                      <p:to>
                                        <p:strVal val="visible"/>
                                      </p:to>
                                    </p:set>
                                    <p:animEffect transition="in" filter="fade">
                                      <p:cBhvr>
                                        <p:cTn id="7" dur="500"/>
                                        <p:tgtEl>
                                          <p:spTgt spid="1024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44"/>
                                        </p:tgtEl>
                                        <p:attrNameLst>
                                          <p:attrName>style.visibility</p:attrName>
                                        </p:attrNameLst>
                                      </p:cBhvr>
                                      <p:to>
                                        <p:strVal val="visible"/>
                                      </p:to>
                                    </p:set>
                                    <p:animEffect transition="in" filter="fade">
                                      <p:cBhvr>
                                        <p:cTn id="12" dur="500"/>
                                        <p:tgtEl>
                                          <p:spTgt spid="1024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45"/>
                                        </p:tgtEl>
                                        <p:attrNameLst>
                                          <p:attrName>style.visibility</p:attrName>
                                        </p:attrNameLst>
                                      </p:cBhvr>
                                      <p:to>
                                        <p:strVal val="visible"/>
                                      </p:to>
                                    </p:set>
                                    <p:animEffect transition="in" filter="fade">
                                      <p:cBhvr>
                                        <p:cTn id="17"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19100"/>
            <a:ext cx="9101198" cy="590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667000" y="6324600"/>
            <a:ext cx="3596754" cy="369332"/>
          </a:xfrm>
          <a:prstGeom prst="rect">
            <a:avLst/>
          </a:prstGeom>
        </p:spPr>
        <p:txBody>
          <a:bodyPr wrap="none">
            <a:spAutoFit/>
          </a:bodyPr>
          <a:lstStyle/>
          <a:p>
            <a:r>
              <a:rPr lang="en-GB" dirty="0">
                <a:hlinkClick r:id="rId3"/>
              </a:rPr>
              <a:t>https://www.phoenix.gov/residents</a:t>
            </a:r>
            <a:r>
              <a:rPr lang="en-GB" dirty="0"/>
              <a: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45</a:t>
            </a:fld>
            <a:endParaRPr lang="en-US"/>
          </a:p>
        </p:txBody>
      </p:sp>
    </p:spTree>
    <p:extLst>
      <p:ext uri="{BB962C8B-B14F-4D97-AF65-F5344CB8AC3E}">
        <p14:creationId xmlns:p14="http://schemas.microsoft.com/office/powerpoint/2010/main" val="41307994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57400" y="6384800"/>
            <a:ext cx="5029200" cy="369332"/>
          </a:xfrm>
          <a:prstGeom prst="rect">
            <a:avLst/>
          </a:prstGeom>
        </p:spPr>
        <p:txBody>
          <a:bodyPr wrap="square">
            <a:spAutoFit/>
          </a:bodyPr>
          <a:lstStyle/>
          <a:p>
            <a:r>
              <a:rPr lang="en-GB" dirty="0">
                <a:hlinkClick r:id="rId2"/>
              </a:rPr>
              <a:t>http://dtphx.org/about/downtown-phoenix-inc/</a:t>
            </a:r>
            <a:r>
              <a:rPr lang="en-GB" dirty="0"/>
              <a:t>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46</a:t>
            </a:fld>
            <a:endParaRPr lang="en-US"/>
          </a:p>
        </p:txBody>
      </p:sp>
      <p:pic>
        <p:nvPicPr>
          <p:cNvPr id="2" name="Picture 1">
            <a:hlinkClick r:id="rId2"/>
            <a:extLst>
              <a:ext uri="{FF2B5EF4-FFF2-40B4-BE49-F238E27FC236}">
                <a16:creationId xmlns:a16="http://schemas.microsoft.com/office/drawing/2014/main" id="{BB8C9FB5-4389-43EA-8D00-75C2AFA20D14}"/>
              </a:ext>
            </a:extLst>
          </p:cNvPr>
          <p:cNvPicPr>
            <a:picLocks noChangeAspect="1"/>
          </p:cNvPicPr>
          <p:nvPr/>
        </p:nvPicPr>
        <p:blipFill>
          <a:blip r:embed="rId3"/>
          <a:stretch>
            <a:fillRect/>
          </a:stretch>
        </p:blipFill>
        <p:spPr>
          <a:xfrm>
            <a:off x="0" y="566279"/>
            <a:ext cx="9144000" cy="5725442"/>
          </a:xfrm>
          <a:prstGeom prst="rect">
            <a:avLst/>
          </a:prstGeom>
        </p:spPr>
      </p:pic>
    </p:spTree>
    <p:extLst>
      <p:ext uri="{BB962C8B-B14F-4D97-AF65-F5344CB8AC3E}">
        <p14:creationId xmlns:p14="http://schemas.microsoft.com/office/powerpoint/2010/main" val="42251792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47</a:t>
            </a:fld>
            <a:endParaRPr lang="en-US"/>
          </a:p>
        </p:txBody>
      </p:sp>
      <p:pic>
        <p:nvPicPr>
          <p:cNvPr id="2050" name="Picture 2" descr="http://www.southwales-eveningpost.co.uk/images/localworld/ugc-images/276352/Article/images/23055680/6991022-larg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5001129"/>
            <a:ext cx="1870538" cy="125913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tse1.mm.bing.net/th?&amp;id=OIP.M6cfe00e410e00610667ae8c7b7be8cc9o0&amp;w=300&amp;h=300&amp;c=0&amp;pid=1.9&amp;rs=0&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054" y="304800"/>
            <a:ext cx="2017058" cy="13716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tse1.mm.bing.net/th?&amp;id=OIP.M5b4837516eb5cbaab3e6f037dd837c05H0&amp;w=300&amp;h=300&amp;c=0&amp;pid=1.9&amp;rs=0&amp;p=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0999" y="2721608"/>
            <a:ext cx="1870539" cy="1240792"/>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3200" y="304800"/>
            <a:ext cx="6299200" cy="5955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V="1">
            <a:off x="2279112" y="1219200"/>
            <a:ext cx="5569488" cy="762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2271908" y="5334000"/>
            <a:ext cx="4814692" cy="30310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279112" y="3282531"/>
            <a:ext cx="845088" cy="171859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361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6"/>
                                        </p:tgtEl>
                                        <p:attrNameLst>
                                          <p:attrName>style.visibility</p:attrName>
                                        </p:attrNameLst>
                                      </p:cBhvr>
                                      <p:to>
                                        <p:strVal val="visible"/>
                                      </p:to>
                                    </p:set>
                                    <p:animEffect transition="in" filter="fade">
                                      <p:cBhvr>
                                        <p:cTn id="17" dur="500"/>
                                        <p:tgtEl>
                                          <p:spTgt spid="20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54"/>
                                        </p:tgtEl>
                                        <p:attrNameLst>
                                          <p:attrName>style.visibility</p:attrName>
                                        </p:attrNameLst>
                                      </p:cBhvr>
                                      <p:to>
                                        <p:strVal val="visible"/>
                                      </p:to>
                                    </p:set>
                                    <p:animEffect transition="in" filter="fade">
                                      <p:cBhvr>
                                        <p:cTn id="27" dur="500"/>
                                        <p:tgtEl>
                                          <p:spTgt spid="205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94BDB3-FF7A-4FC0-9A98-C755C576822E}"/>
              </a:ext>
            </a:extLst>
          </p:cNvPr>
          <p:cNvPicPr>
            <a:picLocks noChangeAspect="1"/>
          </p:cNvPicPr>
          <p:nvPr/>
        </p:nvPicPr>
        <p:blipFill rotWithShape="1">
          <a:blip r:embed="rId2"/>
          <a:srcRect t="8056" r="-1" b="18256"/>
          <a:stretch/>
        </p:blipFill>
        <p:spPr>
          <a:xfrm>
            <a:off x="20" y="10"/>
            <a:ext cx="9143980" cy="6857990"/>
          </a:xfrm>
          <a:prstGeom prst="rect">
            <a:avLst/>
          </a:prstGeom>
        </p:spPr>
      </p:pic>
      <p:sp>
        <p:nvSpPr>
          <p:cNvPr id="2" name="Slide Number Placeholder 1">
            <a:extLst>
              <a:ext uri="{FF2B5EF4-FFF2-40B4-BE49-F238E27FC236}">
                <a16:creationId xmlns:a16="http://schemas.microsoft.com/office/drawing/2014/main" id="{B7780DF8-5CF1-4F50-9252-E98A7BE71ECA}"/>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rgbClr val="FFFFFF"/>
                </a:solidFill>
              </a:rPr>
              <a:pPr>
                <a:spcAft>
                  <a:spcPts val="600"/>
                </a:spcAft>
              </a:pPr>
              <a:t>48</a:t>
            </a:fld>
            <a:endParaRPr lang="en-US">
              <a:solidFill>
                <a:srgbClr val="FFFFFF"/>
              </a:solidFill>
            </a:endParaRPr>
          </a:p>
        </p:txBody>
      </p:sp>
    </p:spTree>
    <p:extLst>
      <p:ext uri="{BB962C8B-B14F-4D97-AF65-F5344CB8AC3E}">
        <p14:creationId xmlns:p14="http://schemas.microsoft.com/office/powerpoint/2010/main" val="1451396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City Centre Developments</a:t>
            </a:r>
          </a:p>
        </p:txBody>
      </p:sp>
      <p:sp>
        <p:nvSpPr>
          <p:cNvPr id="2" name="Slide Number Placeholder 1"/>
          <p:cNvSpPr>
            <a:spLocks noGrp="1"/>
          </p:cNvSpPr>
          <p:nvPr>
            <p:ph type="sldNum" sz="quarter" idx="12"/>
          </p:nvPr>
        </p:nvSpPr>
        <p:spPr/>
        <p:txBody>
          <a:bodyPr/>
          <a:lstStyle/>
          <a:p>
            <a:fld id="{B6F15528-21DE-4FAA-801E-634DDDAF4B2B}" type="slidenum">
              <a:rPr lang="en-US" smtClean="0"/>
              <a:pPr/>
              <a:t>49</a:t>
            </a:fld>
            <a:endParaRPr lang="en-US"/>
          </a:p>
        </p:txBody>
      </p:sp>
      <p:pic>
        <p:nvPicPr>
          <p:cNvPr id="4" name="Picture 3">
            <a:hlinkClick r:id="rId2"/>
          </p:cNvPr>
          <p:cNvPicPr>
            <a:picLocks noChangeAspect="1"/>
          </p:cNvPicPr>
          <p:nvPr/>
        </p:nvPicPr>
        <p:blipFill>
          <a:blip r:embed="rId3"/>
          <a:stretch>
            <a:fillRect/>
          </a:stretch>
        </p:blipFill>
        <p:spPr>
          <a:xfrm>
            <a:off x="454152" y="244475"/>
            <a:ext cx="8013635" cy="6477000"/>
          </a:xfrm>
          <a:prstGeom prst="rect">
            <a:avLst/>
          </a:prstGeom>
        </p:spPr>
      </p:pic>
    </p:spTree>
    <p:extLst>
      <p:ext uri="{BB962C8B-B14F-4D97-AF65-F5344CB8AC3E}">
        <p14:creationId xmlns:p14="http://schemas.microsoft.com/office/powerpoint/2010/main" val="5119857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50</a:t>
            </a:fld>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571500"/>
            <a:ext cx="85725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590800" y="6310389"/>
            <a:ext cx="3472489" cy="369332"/>
          </a:xfrm>
          <a:prstGeom prst="rect">
            <a:avLst/>
          </a:prstGeom>
        </p:spPr>
        <p:txBody>
          <a:bodyPr wrap="none">
            <a:spAutoFit/>
          </a:bodyPr>
          <a:lstStyle/>
          <a:p>
            <a:r>
              <a:rPr lang="en-GB" dirty="0">
                <a:hlinkClick r:id="rId3"/>
              </a:rPr>
              <a:t>https://www.cplc.org/default.aspx</a:t>
            </a:r>
            <a:r>
              <a:rPr lang="en-GB" dirty="0"/>
              <a:t> </a:t>
            </a:r>
          </a:p>
        </p:txBody>
      </p:sp>
      <p:pic>
        <p:nvPicPr>
          <p:cNvPr id="1028" name="Picture 4" descr="http://ts1.mm.bing.net/th?&amp;id=JN.yZPVA10XyCD%2bWRveDv1/yg&amp;w=300&amp;h=300&amp;c=0&amp;pid=1.9&amp;rs=0&amp;p=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611" y="571500"/>
            <a:ext cx="2857500" cy="733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0654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a:t>
            </a:r>
          </a:p>
        </p:txBody>
      </p:sp>
      <p:sp>
        <p:nvSpPr>
          <p:cNvPr id="3" name="Content Placeholder 2"/>
          <p:cNvSpPr>
            <a:spLocks noGrp="1"/>
          </p:cNvSpPr>
          <p:nvPr>
            <p:ph idx="1"/>
          </p:nvPr>
        </p:nvSpPr>
        <p:spPr/>
        <p:txBody>
          <a:bodyPr/>
          <a:lstStyle/>
          <a:p>
            <a:r>
              <a:rPr lang="en-GB" dirty="0"/>
              <a:t>Bureaucracy can clog up the system</a:t>
            </a:r>
          </a:p>
          <a:p>
            <a:r>
              <a:rPr lang="en-GB" dirty="0"/>
              <a:t>Osborne and </a:t>
            </a:r>
            <a:r>
              <a:rPr lang="en-GB" dirty="0" err="1"/>
              <a:t>Gaebler</a:t>
            </a:r>
            <a:r>
              <a:rPr lang="en-GB" dirty="0"/>
              <a:t> highlight a number on </a:t>
            </a:r>
            <a:r>
              <a:rPr lang="en-GB" b="1" dirty="0"/>
              <a:t>‘non-profit’ </a:t>
            </a:r>
            <a:r>
              <a:rPr lang="en-GB" dirty="0"/>
              <a:t>organisations created to circumvent unbelievably detailed bureaucratic requirements</a:t>
            </a:r>
          </a:p>
          <a:p>
            <a:r>
              <a:rPr lang="en-GB" dirty="0"/>
              <a:t>They argue forcefully that </a:t>
            </a:r>
            <a:r>
              <a:rPr lang="en-GB" b="1" dirty="0"/>
              <a:t>‘mission-driven’ </a:t>
            </a:r>
            <a:r>
              <a:rPr lang="en-GB" dirty="0"/>
              <a:t>government is better in every way than </a:t>
            </a:r>
            <a:r>
              <a:rPr lang="en-GB" b="1" dirty="0"/>
              <a:t>‘rule-driven’ </a:t>
            </a:r>
            <a:r>
              <a:rPr lang="en-GB" dirty="0"/>
              <a:t>government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51</a:t>
            </a:fld>
            <a:endParaRPr lang="en-US"/>
          </a:p>
        </p:txBody>
      </p:sp>
    </p:spTree>
    <p:extLst>
      <p:ext uri="{BB962C8B-B14F-4D97-AF65-F5344CB8AC3E}">
        <p14:creationId xmlns:p14="http://schemas.microsoft.com/office/powerpoint/2010/main" val="407004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mission-driven government [113]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744372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17787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4B7A86D-00F3-492B-A3AA-15661D8EFA0C}"/>
                                            </p:graphicEl>
                                          </p:spTgt>
                                        </p:tgtEl>
                                        <p:attrNameLst>
                                          <p:attrName>style.visibility</p:attrName>
                                        </p:attrNameLst>
                                      </p:cBhvr>
                                      <p:to>
                                        <p:strVal val="visible"/>
                                      </p:to>
                                    </p:set>
                                    <p:animEffect transition="in" filter="fade">
                                      <p:cBhvr>
                                        <p:cTn id="7" dur="500"/>
                                        <p:tgtEl>
                                          <p:spTgt spid="4">
                                            <p:graphicEl>
                                              <a:dgm id="{14B7A86D-00F3-492B-A3AA-15661D8EFA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179CFFD-D3D8-41B6-A651-BDBB094577DF}"/>
                                            </p:graphicEl>
                                          </p:spTgt>
                                        </p:tgtEl>
                                        <p:attrNameLst>
                                          <p:attrName>style.visibility</p:attrName>
                                        </p:attrNameLst>
                                      </p:cBhvr>
                                      <p:to>
                                        <p:strVal val="visible"/>
                                      </p:to>
                                    </p:set>
                                    <p:animEffect transition="in" filter="fade">
                                      <p:cBhvr>
                                        <p:cTn id="12" dur="500"/>
                                        <p:tgtEl>
                                          <p:spTgt spid="4">
                                            <p:graphicEl>
                                              <a:dgm id="{2179CFFD-D3D8-41B6-A651-BDBB094577D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D652F23-6ABD-4FD2-B323-D340249A8EF5}"/>
                                            </p:graphicEl>
                                          </p:spTgt>
                                        </p:tgtEl>
                                        <p:attrNameLst>
                                          <p:attrName>style.visibility</p:attrName>
                                        </p:attrNameLst>
                                      </p:cBhvr>
                                      <p:to>
                                        <p:strVal val="visible"/>
                                      </p:to>
                                    </p:set>
                                    <p:animEffect transition="in" filter="fade">
                                      <p:cBhvr>
                                        <p:cTn id="17" dur="500"/>
                                        <p:tgtEl>
                                          <p:spTgt spid="4">
                                            <p:graphicEl>
                                              <a:dgm id="{7D652F23-6ABD-4FD2-B323-D340249A8E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mission-driven government [113]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5746650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53</a:t>
            </a:fld>
            <a:endParaRPr lang="en-US"/>
          </a:p>
        </p:txBody>
      </p:sp>
    </p:spTree>
    <p:extLst>
      <p:ext uri="{BB962C8B-B14F-4D97-AF65-F5344CB8AC3E}">
        <p14:creationId xmlns:p14="http://schemas.microsoft.com/office/powerpoint/2010/main" val="267730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4B7A86D-00F3-492B-A3AA-15661D8EFA0C}"/>
                                            </p:graphicEl>
                                          </p:spTgt>
                                        </p:tgtEl>
                                        <p:attrNameLst>
                                          <p:attrName>style.visibility</p:attrName>
                                        </p:attrNameLst>
                                      </p:cBhvr>
                                      <p:to>
                                        <p:strVal val="visible"/>
                                      </p:to>
                                    </p:set>
                                    <p:animEffect transition="in" filter="fade">
                                      <p:cBhvr>
                                        <p:cTn id="7" dur="500"/>
                                        <p:tgtEl>
                                          <p:spTgt spid="4">
                                            <p:graphicEl>
                                              <a:dgm id="{14B7A86D-00F3-492B-A3AA-15661D8EFA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179CFFD-D3D8-41B6-A651-BDBB094577DF}"/>
                                            </p:graphicEl>
                                          </p:spTgt>
                                        </p:tgtEl>
                                        <p:attrNameLst>
                                          <p:attrName>style.visibility</p:attrName>
                                        </p:attrNameLst>
                                      </p:cBhvr>
                                      <p:to>
                                        <p:strVal val="visible"/>
                                      </p:to>
                                    </p:set>
                                    <p:animEffect transition="in" filter="fade">
                                      <p:cBhvr>
                                        <p:cTn id="12" dur="500"/>
                                        <p:tgtEl>
                                          <p:spTgt spid="4">
                                            <p:graphicEl>
                                              <a:dgm id="{2179CFFD-D3D8-41B6-A651-BDBB094577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Mission: an over-arching driver</a:t>
            </a:r>
          </a:p>
        </p:txBody>
      </p:sp>
      <p:sp>
        <p:nvSpPr>
          <p:cNvPr id="3" name="Content Placeholder 2"/>
          <p:cNvSpPr>
            <a:spLocks noGrp="1"/>
          </p:cNvSpPr>
          <p:nvPr>
            <p:ph idx="1"/>
          </p:nvPr>
        </p:nvSpPr>
        <p:spPr/>
        <p:txBody>
          <a:bodyPr/>
          <a:lstStyle/>
          <a:p>
            <a:r>
              <a:rPr lang="en-GB" dirty="0"/>
              <a:t>Mission-driven budgeting</a:t>
            </a:r>
          </a:p>
          <a:p>
            <a:r>
              <a:rPr lang="en-GB" dirty="0"/>
              <a:t>Transform rule-driven human resources</a:t>
            </a:r>
          </a:p>
          <a:p>
            <a:r>
              <a:rPr lang="en-GB" dirty="0"/>
              <a:t>Mission-driven organisations</a:t>
            </a:r>
          </a:p>
          <a:p>
            <a:r>
              <a:rPr lang="en-GB" dirty="0"/>
              <a:t>Mission statements to encapsulate the purpose of the organisation, clarify what’s important and set goals to align practice</a:t>
            </a:r>
          </a:p>
          <a:p>
            <a:r>
              <a:rPr lang="en-GB" dirty="0"/>
              <a:t>Create a culture around the mission</a:t>
            </a:r>
          </a:p>
          <a:p>
            <a:r>
              <a:rPr lang="en-GB" dirty="0"/>
              <a:t>Create permission to fail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54</a:t>
            </a:fld>
            <a:endParaRPr lang="en-US"/>
          </a:p>
        </p:txBody>
      </p:sp>
    </p:spTree>
    <p:extLst>
      <p:ext uri="{BB962C8B-B14F-4D97-AF65-F5344CB8AC3E}">
        <p14:creationId xmlns:p14="http://schemas.microsoft.com/office/powerpoint/2010/main" val="415382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Obstacles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33858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55</a:t>
            </a:fld>
            <a:endParaRPr lang="en-US"/>
          </a:p>
        </p:txBody>
      </p:sp>
    </p:spTree>
    <p:extLst>
      <p:ext uri="{BB962C8B-B14F-4D97-AF65-F5344CB8AC3E}">
        <p14:creationId xmlns:p14="http://schemas.microsoft.com/office/powerpoint/2010/main" val="49210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98F5DF1-8B4B-413A-B45A-351CD1CA64BA}"/>
                                            </p:graphicEl>
                                          </p:spTgt>
                                        </p:tgtEl>
                                        <p:attrNameLst>
                                          <p:attrName>style.visibility</p:attrName>
                                        </p:attrNameLst>
                                      </p:cBhvr>
                                      <p:to>
                                        <p:strVal val="visible"/>
                                      </p:to>
                                    </p:set>
                                    <p:animEffect transition="in" filter="fade">
                                      <p:cBhvr>
                                        <p:cTn id="7" dur="500"/>
                                        <p:tgtEl>
                                          <p:spTgt spid="4">
                                            <p:graphicEl>
                                              <a:dgm id="{998F5DF1-8B4B-413A-B45A-351CD1CA64B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DD14C3D-C65A-4B38-9EFD-4532A12ADF5A}"/>
                                            </p:graphicEl>
                                          </p:spTgt>
                                        </p:tgtEl>
                                        <p:attrNameLst>
                                          <p:attrName>style.visibility</p:attrName>
                                        </p:attrNameLst>
                                      </p:cBhvr>
                                      <p:to>
                                        <p:strVal val="visible"/>
                                      </p:to>
                                    </p:set>
                                    <p:animEffect transition="in" filter="fade">
                                      <p:cBhvr>
                                        <p:cTn id="12" dur="500"/>
                                        <p:tgtEl>
                                          <p:spTgt spid="4">
                                            <p:graphicEl>
                                              <a:dgm id="{0DD14C3D-C65A-4B38-9EFD-4532A12ADF5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BEEEB54-594C-4151-94F8-CE0348F1C307}"/>
                                            </p:graphicEl>
                                          </p:spTgt>
                                        </p:tgtEl>
                                        <p:attrNameLst>
                                          <p:attrName>style.visibility</p:attrName>
                                        </p:attrNameLst>
                                      </p:cBhvr>
                                      <p:to>
                                        <p:strVal val="visible"/>
                                      </p:to>
                                    </p:set>
                                    <p:animEffect transition="in" filter="fade">
                                      <p:cBhvr>
                                        <p:cTn id="17" dur="500"/>
                                        <p:tgtEl>
                                          <p:spTgt spid="4">
                                            <p:graphicEl>
                                              <a:dgm id="{8BEEEB54-594C-4151-94F8-CE0348F1C30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5193989"/>
              </p:ext>
            </p:extLst>
          </p:nvPr>
        </p:nvGraphicFramePr>
        <p:xfrm>
          <a:off x="457200" y="1219200"/>
          <a:ext cx="8305800" cy="490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B6F15528-21DE-4FAA-801E-634DDDAF4B2B}" type="slidenum">
              <a:rPr lang="en-US" smtClean="0"/>
              <a:pPr/>
              <a:t>56</a:t>
            </a:fld>
            <a:endParaRPr lang="en-US"/>
          </a:p>
        </p:txBody>
      </p:sp>
    </p:spTree>
    <p:extLst>
      <p:ext uri="{BB962C8B-B14F-4D97-AF65-F5344CB8AC3E}">
        <p14:creationId xmlns:p14="http://schemas.microsoft.com/office/powerpoint/2010/main" val="296082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7C8E5CD-0E97-41B6-8BAC-0B2C0C046DAE}"/>
                                            </p:graphicEl>
                                          </p:spTgt>
                                        </p:tgtEl>
                                        <p:attrNameLst>
                                          <p:attrName>style.visibility</p:attrName>
                                        </p:attrNameLst>
                                      </p:cBhvr>
                                      <p:to>
                                        <p:strVal val="visible"/>
                                      </p:to>
                                    </p:set>
                                    <p:animEffect transition="in" filter="fade">
                                      <p:cBhvr>
                                        <p:cTn id="17" dur="500"/>
                                        <p:tgtEl>
                                          <p:spTgt spid="4">
                                            <p:graphicEl>
                                              <a:dgm id="{27C8E5CD-0E97-41B6-8BAC-0B2C0C046D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72899376"/>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57</a:t>
            </a:fld>
            <a:endParaRPr lang="en-US"/>
          </a:p>
        </p:txBody>
      </p:sp>
    </p:spTree>
    <p:extLst>
      <p:ext uri="{BB962C8B-B14F-4D97-AF65-F5344CB8AC3E}">
        <p14:creationId xmlns:p14="http://schemas.microsoft.com/office/powerpoint/2010/main" val="359534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Performance Measurement [146-154]</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5643300"/>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B6F15528-21DE-4FAA-801E-634DDDAF4B2B}" type="slidenum">
              <a:rPr lang="en-US" smtClean="0"/>
              <a:pPr/>
              <a:t>58</a:t>
            </a:fld>
            <a:endParaRPr lang="en-US"/>
          </a:p>
        </p:txBody>
      </p:sp>
    </p:spTree>
    <p:extLst>
      <p:ext uri="{BB962C8B-B14F-4D97-AF65-F5344CB8AC3E}">
        <p14:creationId xmlns:p14="http://schemas.microsoft.com/office/powerpoint/2010/main" val="143572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D0AE03-8C73-4AF6-AB28-4E93907CB286}"/>
                                            </p:graphicEl>
                                          </p:spTgt>
                                        </p:tgtEl>
                                        <p:attrNameLst>
                                          <p:attrName>style.visibility</p:attrName>
                                        </p:attrNameLst>
                                      </p:cBhvr>
                                      <p:to>
                                        <p:strVal val="visible"/>
                                      </p:to>
                                    </p:set>
                                    <p:animEffect transition="in" filter="fade">
                                      <p:cBhvr>
                                        <p:cTn id="7" dur="500"/>
                                        <p:tgtEl>
                                          <p:spTgt spid="4">
                                            <p:graphicEl>
                                              <a:dgm id="{29D0AE03-8C73-4AF6-AB28-4E93907CB2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92349CD-F564-472B-B973-11BEAFEE5849}"/>
                                            </p:graphicEl>
                                          </p:spTgt>
                                        </p:tgtEl>
                                        <p:attrNameLst>
                                          <p:attrName>style.visibility</p:attrName>
                                        </p:attrNameLst>
                                      </p:cBhvr>
                                      <p:to>
                                        <p:strVal val="visible"/>
                                      </p:to>
                                    </p:set>
                                    <p:animEffect transition="in" filter="fade">
                                      <p:cBhvr>
                                        <p:cTn id="12" dur="500"/>
                                        <p:tgtEl>
                                          <p:spTgt spid="4">
                                            <p:graphicEl>
                                              <a:dgm id="{292349CD-F564-472B-B973-11BEAFEE58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54524-FE9C-4DC6-80EC-7B49C4E6F9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CD5947-DACD-4E35-BEC0-7CACAC9EF581}"/>
              </a:ext>
            </a:extLst>
          </p:cNvPr>
          <p:cNvSpPr>
            <a:spLocks noGrp="1"/>
          </p:cNvSpPr>
          <p:nvPr>
            <p:ph idx="1"/>
          </p:nvPr>
        </p:nvSpPr>
        <p:spPr/>
        <p:txBody>
          <a:bodyPr/>
          <a:lstStyle/>
          <a:p>
            <a:r>
              <a:rPr lang="en-US" dirty="0"/>
              <a:t>Rodriguez, J. (2007) Spanish Harlem: El Barrio in the 80s. Powerhouse Books</a:t>
            </a:r>
            <a:endParaRPr lang="en-GB" dirty="0"/>
          </a:p>
        </p:txBody>
      </p:sp>
      <p:sp>
        <p:nvSpPr>
          <p:cNvPr id="4" name="Slide Number Placeholder 3">
            <a:extLst>
              <a:ext uri="{FF2B5EF4-FFF2-40B4-BE49-F238E27FC236}">
                <a16:creationId xmlns:a16="http://schemas.microsoft.com/office/drawing/2014/main" id="{BEDAB733-BD5C-47B8-91E0-E945F4DDC6BD}"/>
              </a:ext>
            </a:extLst>
          </p:cNvPr>
          <p:cNvSpPr>
            <a:spLocks noGrp="1"/>
          </p:cNvSpPr>
          <p:nvPr>
            <p:ph type="sldNum" sz="quarter" idx="12"/>
          </p:nvPr>
        </p:nvSpPr>
        <p:spPr/>
        <p:txBody>
          <a:bodyPr/>
          <a:lstStyle/>
          <a:p>
            <a:fld id="{B6F15528-21DE-4FAA-801E-634DDDAF4B2B}" type="slidenum">
              <a:rPr lang="en-US" smtClean="0"/>
              <a:pPr/>
              <a:t>59</a:t>
            </a:fld>
            <a:endParaRPr lang="en-US"/>
          </a:p>
        </p:txBody>
      </p:sp>
    </p:spTree>
    <p:extLst>
      <p:ext uri="{BB962C8B-B14F-4D97-AF65-F5344CB8AC3E}">
        <p14:creationId xmlns:p14="http://schemas.microsoft.com/office/powerpoint/2010/main" val="3660272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2283</Words>
  <Application>Microsoft Office PowerPoint</Application>
  <PresentationFormat>On-screen Show (4:3)</PresentationFormat>
  <Paragraphs>275</Paragraphs>
  <Slides>59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Helvetica Neue Medium</vt:lpstr>
      <vt:lpstr>Wingdings</vt:lpstr>
      <vt:lpstr>Office Theme</vt:lpstr>
      <vt:lpstr>Reinventing Government</vt:lpstr>
      <vt:lpstr>Underlying beliefs</vt:lpstr>
      <vt:lpstr>Underlying beliefs</vt:lpstr>
      <vt:lpstr>Public Entrepreneurial Management</vt:lpstr>
      <vt:lpstr>Public Entrepreneurial Management</vt:lpstr>
      <vt:lpstr>Expenditure Control Budget</vt:lpstr>
      <vt:lpstr>PowerPoint Presentation</vt:lpstr>
      <vt:lpstr>Public Entrepreneurial Management</vt:lpstr>
      <vt:lpstr>Public Entrepreneurial Management</vt:lpstr>
      <vt:lpstr>Public Entrepreneurial Management</vt:lpstr>
      <vt:lpstr>East Harlem</vt:lpstr>
      <vt:lpstr>Mums</vt:lpstr>
      <vt:lpstr>PowerPoint Presentation</vt:lpstr>
      <vt:lpstr>East Harlem</vt:lpstr>
      <vt:lpstr>East Harlem</vt:lpstr>
      <vt:lpstr>New York Times June 27, 1987  A good year for District 4 schools: White House recognition and Macarthur Fellowship  On budget for the first time ever Deputy School Superintendent Seymour Fliegel: ''How do we do it? You know Shaw's ''Pygmalion'' when they ask the difference between a lady and a flower girl and the answer is not how she behaves but how she is treated?‘’   </vt:lpstr>
      <vt:lpstr>Progress and stagnation</vt:lpstr>
      <vt:lpstr>From bureaucracy to entrepreneurship</vt:lpstr>
      <vt:lpstr>PowerPoint Presentation</vt:lpstr>
      <vt:lpstr>Common Threads of Change [19]</vt:lpstr>
      <vt:lpstr>Common Threads of Change [19]</vt:lpstr>
      <vt:lpstr>A Third Choice [22]</vt:lpstr>
      <vt:lpstr>PowerPoint Presentation</vt:lpstr>
      <vt:lpstr>Clients v Citizens</vt:lpstr>
      <vt:lpstr>Clients v Citizens</vt:lpstr>
      <vt:lpstr>Clients v Citizens</vt:lpstr>
      <vt:lpstr>Ownership: from bureaucracy to communities [52]</vt:lpstr>
      <vt:lpstr>Professional v Community Services</vt:lpstr>
      <vt:lpstr>Professional v Community Services</vt:lpstr>
      <vt:lpstr>Professional v Community Services</vt:lpstr>
      <vt:lpstr>Professional v Community Services</vt:lpstr>
      <vt:lpstr>From service to empowerment</vt:lpstr>
      <vt:lpstr>People cannot be forced [71]</vt:lpstr>
      <vt:lpstr>PowerPoint Presentation</vt:lpstr>
      <vt:lpstr>PowerPoint Presentation</vt:lpstr>
      <vt:lpstr>Competitive Government [76-80]</vt:lpstr>
      <vt:lpstr>Competitive Government [76-80]</vt:lpstr>
      <vt:lpstr>Competitive Government [76-80]</vt:lpstr>
      <vt:lpstr>Competitive Government [76-80]</vt:lpstr>
      <vt:lpstr>Competitive Government [76-80]</vt:lpstr>
      <vt:lpstr>Competitive Government [76-80]</vt:lpstr>
      <vt:lpstr>Competitive Government [76-80]</vt:lpstr>
      <vt:lpstr>PowerPoint Presentation</vt:lpstr>
      <vt:lpstr>PowerPoint Presentation</vt:lpstr>
      <vt:lpstr>PowerPoint Presentation</vt:lpstr>
      <vt:lpstr>PowerPoint Presentation</vt:lpstr>
      <vt:lpstr>PowerPoint Presentation</vt:lpstr>
      <vt:lpstr>PowerPoint Presentation</vt:lpstr>
      <vt:lpstr>City Centre Developments</vt:lpstr>
      <vt:lpstr>PowerPoint Presentation</vt:lpstr>
      <vt:lpstr>Rules</vt:lpstr>
      <vt:lpstr>Advantages of mission-driven government [113]</vt:lpstr>
      <vt:lpstr>Advantages of mission-driven government [113]</vt:lpstr>
      <vt:lpstr>Mission: an over-arching driver</vt:lpstr>
      <vt:lpstr>Obstacles</vt:lpstr>
      <vt:lpstr>Performance Measurement [146-154]</vt:lpstr>
      <vt:lpstr>Performance Measurement [146-154]</vt:lpstr>
      <vt:lpstr>Performance Measurement [146-154]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Reinventing Government</dc:title>
  <dc:creator>Mike Durke</dc:creator>
  <cp:lastModifiedBy>Mike Durke</cp:lastModifiedBy>
  <cp:revision>2</cp:revision>
  <dcterms:created xsi:type="dcterms:W3CDTF">2020-11-24T09:21:27Z</dcterms:created>
  <dcterms:modified xsi:type="dcterms:W3CDTF">2020-11-24T13:33:22Z</dcterms:modified>
</cp:coreProperties>
</file>