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2996" autoAdjust="0"/>
  </p:normalViewPr>
  <p:slideViewPr>
    <p:cSldViewPr snapToGrid="0" snapToObjects="1">
      <p:cViewPr varScale="1">
        <p:scale>
          <a:sx n="101" d="100"/>
          <a:sy n="101" d="100"/>
        </p:scale>
        <p:origin x="9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winkal Patel" userId="42111f401a9eb502" providerId="LiveId" clId="{D00385DB-F5EF-4C7D-A962-80336317FA9C}"/>
    <pc:docChg chg="mod">
      <pc:chgData name="Twinkal Patel" userId="42111f401a9eb502" providerId="LiveId" clId="{D00385DB-F5EF-4C7D-A962-80336317FA9C}" dt="2026-07-20T22:28:03.284"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87877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The failures of Mid Staffordshire NHS Foundation Trust in patient care over the five years between 2005 and 2009 led to avoidable harm and high mortality rates. The Francis Report (2013) identified poor leadership, insufficient staffing, poor clinical governance and an organisation that emphasised financial goals above patient safety as some of the reasons for these failures. This presentation aims to critically consider the root causes of the issues, the theories that exist around quality management, the policy issues and their impact on service provision, while identifying lessons for sustainable quality improvement (Francis, 2013).</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The Swiss Cheese Model explains that adverse events occur when multiple organisational safety barriers fail simultaneously (Shabani </a:t>
            </a:r>
            <a:r>
              <a:rPr lang="en-IN" sz="1200" i="1" kern="1200" dirty="0">
                <a:solidFill>
                  <a:schemeClr val="tx1"/>
                </a:solidFill>
                <a:effectLst/>
                <a:latin typeface="Arial" panose="020B0604020202020204" pitchFamily="34" charset="0"/>
                <a:ea typeface="+mn-ea"/>
                <a:cs typeface="Arial" panose="020B0604020202020204" pitchFamily="34" charset="0"/>
              </a:rPr>
              <a:t>et al.</a:t>
            </a:r>
            <a:r>
              <a:rPr lang="en-IN" sz="1200" kern="1200" dirty="0">
                <a:solidFill>
                  <a:schemeClr val="tx1"/>
                </a:solidFill>
                <a:effectLst/>
                <a:latin typeface="Arial" panose="020B0604020202020204" pitchFamily="34" charset="0"/>
                <a:ea typeface="+mn-ea"/>
                <a:cs typeface="Arial" panose="020B0604020202020204" pitchFamily="34" charset="0"/>
              </a:rPr>
              <a:t> 2024). Poor leadership, inadequate staffing, ineffective clinical governance, failure to investigate complaints and poor communication led to gaps in patient safety in Mid Staffordshire. Despite recognising warning signs, the Trust prioritised financial performance and Foundation Trust status over quality care. These interlocking failures enabled unacceptable standards to continue for several years and the Francis Report showed that patient harm was caused by systemic organisational failures rather than by individual clinical incidents (Francis, 2013).</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Benchmarking involves a comparison of the performance of the organisation with a nationally accepted healthcare standard. NHS quality frameworks include the importance of safe staffing, patient-centred care, effective clinical governance and transparency on reporting safety incidents (NHS, 2026a). Mid Staffordshire breached these core standards and the Francis Report attributed a lack of leadership and management, insufficient staffing, poor accountability &amp; monitoring and ineffective controls as contributing to unsafe care. The experiences and complaints of the patients were disregarded as the performance indicators of the organisation was valued more than the quality of care that was provided. The benchmarking exercise clearly shows the large disparity that exists between the expected quality standards of the NHS and the actual performance of the Trust (Francis, 2013).</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Root Cause Analysis (RCA) analyses the underlying organisational causes as opposed to the actual clinical incident (</a:t>
            </a:r>
            <a:r>
              <a:rPr lang="en-IN" sz="1200" kern="1200" dirty="0" err="1">
                <a:solidFill>
                  <a:schemeClr val="tx1"/>
                </a:solidFill>
                <a:effectLst/>
                <a:latin typeface="Arial" panose="020B0604020202020204" pitchFamily="34" charset="0"/>
                <a:ea typeface="+mn-ea"/>
                <a:cs typeface="Arial" panose="020B0604020202020204" pitchFamily="34" charset="0"/>
              </a:rPr>
              <a:t>Tsamasiotis</a:t>
            </a:r>
            <a:r>
              <a:rPr lang="en-IN" sz="1200" kern="1200" dirty="0">
                <a:solidFill>
                  <a:schemeClr val="tx1"/>
                </a:solidFill>
                <a:effectLst/>
                <a:latin typeface="Arial" panose="020B0604020202020204" pitchFamily="34" charset="0"/>
                <a:ea typeface="+mn-ea"/>
                <a:cs typeface="Arial" panose="020B0604020202020204" pitchFamily="34" charset="0"/>
              </a:rPr>
              <a:t> </a:t>
            </a:r>
            <a:r>
              <a:rPr lang="en-IN" sz="1200" i="1" kern="1200" dirty="0">
                <a:solidFill>
                  <a:schemeClr val="tx1"/>
                </a:solidFill>
                <a:effectLst/>
                <a:latin typeface="Arial" panose="020B0604020202020204" pitchFamily="34" charset="0"/>
                <a:ea typeface="+mn-ea"/>
                <a:cs typeface="Arial" panose="020B0604020202020204" pitchFamily="34" charset="0"/>
              </a:rPr>
              <a:t>et al</a:t>
            </a:r>
            <a:r>
              <a:rPr lang="en-IN" sz="1200" kern="1200" dirty="0">
                <a:solidFill>
                  <a:schemeClr val="tx1"/>
                </a:solidFill>
                <a:effectLst/>
                <a:latin typeface="Arial" panose="020B0604020202020204" pitchFamily="34" charset="0"/>
                <a:ea typeface="+mn-ea"/>
                <a:cs typeface="Arial" panose="020B0604020202020204" pitchFamily="34" charset="0"/>
              </a:rPr>
              <a:t>. 2024). In Mid Staffordshire, RCA uncovers leadership failures, understaffing, poor governance and organisational learning as key factors in the poor care. The Donabedian Model further elaborates how structural deficiencies including poor governance and limited resources, negatively affected clinical processes such as monitoring, communication and decision-making (Yang </a:t>
            </a:r>
            <a:r>
              <a:rPr lang="en-IN" sz="1200" i="1" kern="1200" dirty="0">
                <a:solidFill>
                  <a:schemeClr val="tx1"/>
                </a:solidFill>
                <a:effectLst/>
                <a:latin typeface="Arial" panose="020B0604020202020204" pitchFamily="34" charset="0"/>
                <a:ea typeface="+mn-ea"/>
                <a:cs typeface="Arial" panose="020B0604020202020204" pitchFamily="34" charset="0"/>
              </a:rPr>
              <a:t>et al.</a:t>
            </a:r>
            <a:r>
              <a:rPr lang="en-IN" sz="1200" kern="1200" dirty="0">
                <a:solidFill>
                  <a:schemeClr val="tx1"/>
                </a:solidFill>
                <a:effectLst/>
                <a:latin typeface="Arial" panose="020B0604020202020204" pitchFamily="34" charset="0"/>
                <a:ea typeface="+mn-ea"/>
                <a:cs typeface="Arial" panose="020B0604020202020204" pitchFamily="34" charset="0"/>
              </a:rPr>
              <a:t> 2025). These models present the need for organisational and clinical process improvement to sustain quality improvement.</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In the Mid Staffordshire case study, organisational failure occurred due to poor implementation of policies as opposed to the lack of policies. The national governance systems including NHS Foundation Trust oversight and regulatory monitoring, concentrated on financial success and achievement of targets at the expense of patient outcomes (DOH, 2013). Regulators failed to detect warning signs despite increasing complaints and mortality indicators. Inadequate policies of staffing, incident reporting, risk management and leadership accountability also made it impossible to intervene in time. Thus, the governance structures became compliance-driven and ignored quality assurance. According to the Francis Report, patient safety requires the implementation of policies with transparent leadership and accountability (Francis, 2013).</a:t>
            </a: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Organisational failures in Mid Staffordshire had serious negative impacts on the quality, efficiency and equity of health care services. The quality suffered due to the patients experiencing avoidable harm, dignity violations, neglect and poor safety. Efficiency declined as repeated investigations, workforce shortages, legal claims and reputational damage increased financial pressures and disrupted service delivery. Equity was compromised due to poor standards of care and lack of advocacy provided to vulnerable patients, such as older adults. This case shows that poor quality assurance has negative impacts beyond individual organisations. Therefore, the Francis Report confirms the need for good governance and quality improvement (Francis, 2013).</a:t>
            </a:r>
          </a:p>
          <a:p>
            <a:pPr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The Francis Report identified many systemic changes required to avoid the same problem in the NHS. Strong leadership and robust clinical governance should be patient-centred and accountable. Creating a positive safety culture promotes an open environment, learning and reporting incidents (Kumah, 2025). Staff education, digital reporting of incidents and continuous clinical audit contribute to organisational learning and risk management. Moreover, patient and family engagement in evaluating the quality of services contributes to greater transparency and responsiveness. All these improvements help to sustain healthcare through quality assurance and continuous organisational learning.</a:t>
            </a:r>
          </a:p>
          <a:p>
            <a:pPr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The report accompanying this presentation will provide a detailed critical analysis. It will start with an introduction and literature review, followed by a detailed analysis of root causes of failure based on the quality management theories. The next parts will discuss critically policy failures and their effects on the quality, efficiency and equity of health care services provided. Finally, evidence-based recommendations for sustainable quality improvement will be given. </a:t>
            </a:r>
          </a:p>
          <a:p>
            <a:pPr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Arial" panose="020B0604020202020204" pitchFamily="34" charset="0"/>
                <a:ea typeface="+mn-ea"/>
                <a:cs typeface="Arial" panose="020B0604020202020204" pitchFamily="34" charset="0"/>
              </a:rPr>
              <a:t>The Mid Staffordshire scandal proves that the patient suffering was caused by the interaction of leadership, governance, staff and culture issues. Poor quality assurance and policy implementation failures reduced the level of patient safety, service quality and trust in the service. Application of safety models and evidence-based approaches reveals the need for continuous organisational learning and patient-centred leadership to assure sustainable healthcare.</a:t>
            </a:r>
          </a:p>
          <a:p>
            <a:pPr algn="just"/>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9144000" cy="5143500"/>
          </a:xfrm>
          <a:prstGeom prst="rect">
            <a:avLst/>
          </a:prstGeom>
        </p:spPr>
      </p:pic>
      <p:sp>
        <p:nvSpPr>
          <p:cNvPr id="3" name="Shape 0"/>
          <p:cNvSpPr/>
          <p:nvPr/>
        </p:nvSpPr>
        <p:spPr>
          <a:xfrm>
            <a:off x="0" y="0"/>
            <a:ext cx="9144000" cy="5143500"/>
          </a:xfrm>
          <a:prstGeom prst="rect">
            <a:avLst/>
          </a:prstGeom>
          <a:solidFill>
            <a:srgbClr val="FFFDFA"/>
          </a:solidFill>
          <a:ln/>
        </p:spPr>
        <p:txBody>
          <a:bodyPr/>
          <a:lstStyle/>
          <a:p>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hyperlink" Target="https://www.england.nhs.uk/wp-content/uploads/2021/04/Developing-workforce-safeguards.pdf" TargetMode="External"/><Relationship Id="rId13" Type="http://schemas.openxmlformats.org/officeDocument/2006/relationships/hyperlink" Target="https://medicearth.in/author/sarvendra-singh/" TargetMode="External"/><Relationship Id="rId3" Type="http://schemas.openxmlformats.org/officeDocument/2006/relationships/hyperlink" Target="https://doi.org/10.1007/s44155-025-00226-0" TargetMode="External"/><Relationship Id="rId7" Type="http://schemas.openxmlformats.org/officeDocument/2006/relationships/hyperlink" Target="https://doi.org/10.3390/ijerph19063722" TargetMode="External"/><Relationship Id="rId12" Type="http://schemas.openxmlformats.org/officeDocument/2006/relationships/hyperlink" Target="https://link.springer.com/article/10.1007/s42797-023-00091-7" TargetMode="External"/><Relationship Id="rId2" Type="http://schemas.openxmlformats.org/officeDocument/2006/relationships/notesSlide" Target="../notesSlides/notesSlide11.xml"/><Relationship Id="rId16" Type="http://schemas.openxmlformats.org/officeDocument/2006/relationships/hyperlink" Target="https://doi.org/10.3389/fpubh.2023.1148277" TargetMode="External"/><Relationship Id="rId1" Type="http://schemas.openxmlformats.org/officeDocument/2006/relationships/slideLayout" Target="../slideLayouts/slideLayout2.xml"/><Relationship Id="rId6" Type="http://schemas.openxmlformats.org/officeDocument/2006/relationships/hyperlink" Target="https://doi.org/10.3389/frhs.2025.1581516" TargetMode="External"/><Relationship Id="rId11" Type="http://schemas.openxmlformats.org/officeDocument/2006/relationships/hyperlink" Target="https://www.england.nhs.uk/patient-safety/the-nhs-patient-safety-strategy/" TargetMode="External"/><Relationship Id="rId5" Type="http://schemas.openxmlformats.org/officeDocument/2006/relationships/hyperlink" Target="https://assets.publishing.service.gov.uk/government/uploads/system/uploads/attachment_data/file/279124/0947.pdf" TargetMode="External"/><Relationship Id="rId15" Type="http://schemas.openxmlformats.org/officeDocument/2006/relationships/hyperlink" Target="https://doi.org/10.1155/jonm/6893336" TargetMode="External"/><Relationship Id="rId10" Type="http://schemas.openxmlformats.org/officeDocument/2006/relationships/hyperlink" Target="https://www.hee.nhs.uk/our-work/person-centred-care" TargetMode="External"/><Relationship Id="rId4" Type="http://schemas.openxmlformats.org/officeDocument/2006/relationships/hyperlink" Target="https://assets.publishing.service.gov.uk/media/5a7b94daed915d41476214f8/regulation-oversight-NHS-trusts.pdf" TargetMode="External"/><Relationship Id="rId9" Type="http://schemas.openxmlformats.org/officeDocument/2006/relationships/hyperlink" Target="https://performanceandimprovement.nhs.wales/functions/quality-safety-and-improvement/improvement/improvement-cymru-academy/resource-library/academy-toolkit-guides/reasons-swiss-cheese-safety-model-toolkit/" TargetMode="External"/><Relationship Id="rId14" Type="http://schemas.openxmlformats.org/officeDocument/2006/relationships/hyperlink" Target="https://doi.org/10.2147/RMHP.S466852"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083286F-6D1E-DB4C-9096-1BA3171B268E}"/>
              </a:ext>
            </a:extLst>
          </p:cNvPr>
          <p:cNvSpPr/>
          <p:nvPr/>
        </p:nvSpPr>
        <p:spPr>
          <a:xfrm>
            <a:off x="170688" y="0"/>
            <a:ext cx="8790432" cy="5143500"/>
          </a:xfrm>
          <a:prstGeom prst="rect">
            <a:avLst/>
          </a:prstGeom>
          <a:solidFill>
            <a:schemeClr val="tx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7" name="Text 0">
            <a:extLst>
              <a:ext uri="{FF2B5EF4-FFF2-40B4-BE49-F238E27FC236}">
                <a16:creationId xmlns:a16="http://schemas.microsoft.com/office/drawing/2014/main" id="{7E0B7F5F-17EB-FCA1-62DD-1AD834FBB210}"/>
              </a:ext>
            </a:extLst>
          </p:cNvPr>
          <p:cNvSpPr/>
          <p:nvPr/>
        </p:nvSpPr>
        <p:spPr>
          <a:xfrm>
            <a:off x="496119" y="21371"/>
            <a:ext cx="8151763" cy="775097"/>
          </a:xfrm>
          <a:prstGeom prst="rect">
            <a:avLst/>
          </a:prstGeom>
          <a:noFill/>
          <a:ln/>
        </p:spPr>
        <p:txBody>
          <a:bodyPr wrap="square" lIns="0" tIns="0" rIns="0" bIns="0" rtlCol="0" anchor="t">
            <a:normAutofit/>
          </a:bodyPr>
          <a:lstStyle/>
          <a:p>
            <a:pPr marL="0" indent="0" algn="ctr">
              <a:lnSpc>
                <a:spcPct val="150000"/>
              </a:lnSpc>
              <a:buNone/>
            </a:pPr>
            <a:r>
              <a:rPr lang="en-US" u="sng" dirty="0">
                <a:solidFill>
                  <a:srgbClr val="5C4E3D"/>
                </a:solidFill>
                <a:latin typeface="Arial" panose="020B0604020202020204" pitchFamily="34" charset="0"/>
                <a:ea typeface="Libre Baskerville" pitchFamily="34" charset="-122"/>
                <a:cs typeface="Arial" panose="020B0604020202020204" pitchFamily="34" charset="0"/>
              </a:rPr>
              <a:t>Systemic Failures in Quality Assurance and Patient Safety</a:t>
            </a:r>
            <a:endParaRPr lang="en-US" u="sng" dirty="0">
              <a:latin typeface="Arial" panose="020B0604020202020204" pitchFamily="34" charset="0"/>
              <a:cs typeface="Arial" panose="020B0604020202020204" pitchFamily="34" charset="0"/>
            </a:endParaRPr>
          </a:p>
        </p:txBody>
      </p:sp>
      <p:sp>
        <p:nvSpPr>
          <p:cNvPr id="9" name="Text 1">
            <a:extLst>
              <a:ext uri="{FF2B5EF4-FFF2-40B4-BE49-F238E27FC236}">
                <a16:creationId xmlns:a16="http://schemas.microsoft.com/office/drawing/2014/main" id="{1D31E6A1-1053-5C58-52C0-6E7C5C08CF49}"/>
              </a:ext>
            </a:extLst>
          </p:cNvPr>
          <p:cNvSpPr/>
          <p:nvPr/>
        </p:nvSpPr>
        <p:spPr>
          <a:xfrm>
            <a:off x="496119" y="508096"/>
            <a:ext cx="8151763" cy="193849"/>
          </a:xfrm>
          <a:prstGeom prst="rect">
            <a:avLst/>
          </a:prstGeom>
          <a:noFill/>
          <a:ln/>
        </p:spPr>
        <p:txBody>
          <a:bodyPr wrap="none" lIns="0" tIns="0" rIns="0" bIns="0" rtlCol="0" anchor="t"/>
          <a:lstStyle/>
          <a:p>
            <a:pPr marL="0" indent="0" algn="ctr">
              <a:lnSpc>
                <a:spcPct val="150000"/>
              </a:lnSpc>
              <a:buNone/>
            </a:pPr>
            <a:r>
              <a:rPr lang="en-US" u="sng" dirty="0">
                <a:solidFill>
                  <a:srgbClr val="5C4E3D"/>
                </a:solidFill>
                <a:latin typeface="Arial" panose="020B0604020202020204" pitchFamily="34" charset="0"/>
                <a:ea typeface="Libre Baskerville" pitchFamily="34" charset="-122"/>
                <a:cs typeface="Arial" panose="020B0604020202020204" pitchFamily="34" charset="0"/>
              </a:rPr>
              <a:t>A Critical Analysis of the Mid Staffordshire NHS Foundation Trust Scandal</a:t>
            </a:r>
            <a:endParaRPr lang="en-US" u="sng" dirty="0">
              <a:latin typeface="Arial" panose="020B0604020202020204" pitchFamily="34" charset="0"/>
              <a:cs typeface="Arial" panose="020B0604020202020204" pitchFamily="34" charset="0"/>
            </a:endParaRPr>
          </a:p>
        </p:txBody>
      </p:sp>
      <p:sp>
        <p:nvSpPr>
          <p:cNvPr id="11" name="Text 2">
            <a:extLst>
              <a:ext uri="{FF2B5EF4-FFF2-40B4-BE49-F238E27FC236}">
                <a16:creationId xmlns:a16="http://schemas.microsoft.com/office/drawing/2014/main" id="{9D919F3D-51C9-5CBD-90A0-B2B15AE0A70C}"/>
              </a:ext>
            </a:extLst>
          </p:cNvPr>
          <p:cNvSpPr/>
          <p:nvPr/>
        </p:nvSpPr>
        <p:spPr>
          <a:xfrm>
            <a:off x="496119" y="1414753"/>
            <a:ext cx="8151763" cy="2564383"/>
          </a:xfrm>
          <a:prstGeom prst="rect">
            <a:avLst/>
          </a:prstGeom>
          <a:noFill/>
          <a:ln/>
        </p:spPr>
        <p:txBody>
          <a:bodyPr wrap="square" lIns="0" tIns="0" rIns="0" bIns="0" rtlCol="0" anchor="t"/>
          <a:lstStyle/>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Programme: MSc Public Health and Social Care in Practice</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Module code: LCHS7006</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Module: Quality Assurance and Service Improvements</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Assignment Title: Component 1 Individual Presentation</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Student ID:2529441</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Lecturer: Dilhara Mampitiya</a:t>
            </a:r>
            <a:endParaRPr lang="en-US" sz="1500" dirty="0">
              <a:latin typeface="Arial" panose="020B0604020202020204" pitchFamily="34" charset="0"/>
              <a:cs typeface="Arial" panose="020B0604020202020204" pitchFamily="34" charset="0"/>
            </a:endParaRPr>
          </a:p>
          <a:p>
            <a:pPr marL="0" indent="0" algn="just">
              <a:lnSpc>
                <a:spcPct val="150000"/>
              </a:lnSpc>
              <a:spcAft>
                <a:spcPts val="1050"/>
              </a:spcAft>
              <a:buNone/>
            </a:pPr>
            <a:r>
              <a:rPr lang="en-US" sz="1500" dirty="0">
                <a:solidFill>
                  <a:srgbClr val="454240"/>
                </a:solidFill>
                <a:latin typeface="Arial" panose="020B0604020202020204" pitchFamily="34" charset="0"/>
                <a:ea typeface="DM Sans" pitchFamily="34" charset="-122"/>
                <a:cs typeface="Arial" panose="020B0604020202020204" pitchFamily="34" charset="0"/>
              </a:rPr>
              <a:t>Christopher Mafuva</a:t>
            </a:r>
            <a:endParaRPr lang="en-US" sz="1500" dirty="0">
              <a:latin typeface="Arial" panose="020B0604020202020204" pitchFamily="34" charset="0"/>
              <a:cs typeface="Arial" panose="020B0604020202020204" pitchFamily="34" charset="0"/>
            </a:endParaRPr>
          </a:p>
          <a:p>
            <a:pPr marL="0" indent="0" algn="just">
              <a:lnSpc>
                <a:spcPct val="150000"/>
              </a:lnSpc>
              <a:buNone/>
            </a:pP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Text 0"/>
          <p:cNvSpPr/>
          <p:nvPr/>
        </p:nvSpPr>
        <p:spPr>
          <a:xfrm>
            <a:off x="496119" y="105585"/>
            <a:ext cx="4722763" cy="775097"/>
          </a:xfrm>
          <a:prstGeom prst="rect">
            <a:avLst/>
          </a:prstGeom>
          <a:noFill/>
          <a:ln/>
        </p:spPr>
        <p:txBody>
          <a:bodyPr wrap="square" lIns="0" tIns="0" rIns="0" bIns="0" rtlCol="0" anchor="t">
            <a:normAutofit/>
          </a:bodyPr>
          <a:lstStyle/>
          <a:p>
            <a:pPr marL="0" indent="0" algn="l">
              <a:lnSpc>
                <a:spcPct val="150000"/>
              </a:lnSpc>
              <a:buNone/>
            </a:pPr>
            <a:r>
              <a:rPr lang="en-US" sz="2000" b="1" u="sng" dirty="0">
                <a:solidFill>
                  <a:srgbClr val="5C4E3D"/>
                </a:solidFill>
                <a:latin typeface="Arial" panose="020B0604020202020204" pitchFamily="34" charset="0"/>
                <a:ea typeface="Libre Baskerville" pitchFamily="34" charset="-122"/>
                <a:cs typeface="Arial" panose="020B0604020202020204" pitchFamily="34" charset="0"/>
              </a:rPr>
              <a:t>Introduction and Case Background</a:t>
            </a:r>
            <a:endParaRPr lang="en-US" sz="2000" b="1" u="sng"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10923" y="836432"/>
            <a:ext cx="186035" cy="186035"/>
          </a:xfrm>
          <a:prstGeom prst="rect">
            <a:avLst/>
          </a:prstGeom>
        </p:spPr>
      </p:pic>
      <p:sp>
        <p:nvSpPr>
          <p:cNvPr id="5" name="Text 1"/>
          <p:cNvSpPr/>
          <p:nvPr/>
        </p:nvSpPr>
        <p:spPr>
          <a:xfrm>
            <a:off x="542627" y="725341"/>
            <a:ext cx="5285856" cy="396925"/>
          </a:xfrm>
          <a:prstGeom prst="rect">
            <a:avLst/>
          </a:prstGeom>
          <a:noFill/>
          <a:ln/>
        </p:spPr>
        <p:txBody>
          <a:bodyPr wrap="square" lIns="0" tIns="0" rIns="0" bIns="0" rtlCol="0" anchor="t">
            <a:noAutofit/>
          </a:bodyPr>
          <a:lstStyle/>
          <a:p>
            <a:pPr marL="0" indent="0" algn="l">
              <a:lnSpc>
                <a:spcPct val="150000"/>
              </a:lnSpc>
              <a:buNone/>
            </a:pPr>
            <a:r>
              <a:rPr lang="en-US" dirty="0">
                <a:solidFill>
                  <a:srgbClr val="454240"/>
                </a:solidFill>
                <a:latin typeface="Arial" panose="020B0604020202020204" pitchFamily="34" charset="0"/>
                <a:ea typeface="DM Sans" pitchFamily="34" charset="-122"/>
                <a:cs typeface="Arial" panose="020B0604020202020204" pitchFamily="34" charset="0"/>
              </a:rPr>
              <a:t>Mid Staffordshire NHS Foundation Trust (2005-2009) analyses significant patient care and patient governance failures.</a:t>
            </a:r>
            <a:endParaRPr lang="en-US" dirty="0">
              <a:latin typeface="Arial" panose="020B0604020202020204" pitchFamily="34" charset="0"/>
              <a:cs typeface="Arial" panose="020B0604020202020204" pitchFamily="34" charset="0"/>
            </a:endParaRPr>
          </a:p>
        </p:txBody>
      </p:sp>
      <p:pic>
        <p:nvPicPr>
          <p:cNvPr id="6"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84689" y="2130944"/>
            <a:ext cx="186035" cy="186035"/>
          </a:xfrm>
          <a:prstGeom prst="rect">
            <a:avLst/>
          </a:prstGeom>
        </p:spPr>
      </p:pic>
      <p:sp>
        <p:nvSpPr>
          <p:cNvPr id="7" name="Text 2"/>
          <p:cNvSpPr/>
          <p:nvPr/>
        </p:nvSpPr>
        <p:spPr>
          <a:xfrm>
            <a:off x="423657" y="2028655"/>
            <a:ext cx="5087126" cy="396925"/>
          </a:xfrm>
          <a:prstGeom prst="rect">
            <a:avLst/>
          </a:prstGeom>
          <a:noFill/>
          <a:ln/>
        </p:spPr>
        <p:txBody>
          <a:bodyPr wrap="square" lIns="0" tIns="0" rIns="0" bIns="0" rtlCol="0" anchor="t">
            <a:noAutofit/>
          </a:bodyPr>
          <a:lstStyle/>
          <a:p>
            <a:pPr marL="0" indent="0" algn="l">
              <a:lnSpc>
                <a:spcPct val="150000"/>
              </a:lnSpc>
              <a:buNone/>
            </a:pPr>
            <a:r>
              <a:rPr lang="en-US" dirty="0">
                <a:solidFill>
                  <a:srgbClr val="454240"/>
                </a:solidFill>
                <a:latin typeface="Arial" panose="020B0604020202020204" pitchFamily="34" charset="0"/>
                <a:ea typeface="DM Sans" pitchFamily="34" charset="-122"/>
                <a:cs typeface="Arial" panose="020B0604020202020204" pitchFamily="34" charset="0"/>
              </a:rPr>
              <a:t>The systemic weaknesses were exposed by the Francis Report (Francis, 2013).</a:t>
            </a:r>
            <a:endParaRPr lang="en-US" dirty="0">
              <a:latin typeface="Arial" panose="020B0604020202020204" pitchFamily="34" charset="0"/>
              <a:cs typeface="Arial" panose="020B0604020202020204" pitchFamily="34" charset="0"/>
            </a:endParaRPr>
          </a:p>
        </p:txBody>
      </p:sp>
      <p:pic>
        <p:nvPicPr>
          <p:cNvPr id="8"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46617" y="3023062"/>
            <a:ext cx="186035" cy="186035"/>
          </a:xfrm>
          <a:prstGeom prst="rect">
            <a:avLst/>
          </a:prstGeom>
        </p:spPr>
      </p:pic>
      <p:sp>
        <p:nvSpPr>
          <p:cNvPr id="9" name="Text 3"/>
          <p:cNvSpPr/>
          <p:nvPr/>
        </p:nvSpPr>
        <p:spPr>
          <a:xfrm>
            <a:off x="411465" y="2868674"/>
            <a:ext cx="4319736" cy="198462"/>
          </a:xfrm>
          <a:prstGeom prst="rect">
            <a:avLst/>
          </a:prstGeom>
          <a:noFill/>
          <a:ln/>
        </p:spPr>
        <p:txBody>
          <a:bodyPr wrap="none" lIns="0" tIns="0" rIns="0" bIns="0" rtlCol="0" anchor="t"/>
          <a:lstStyle/>
          <a:p>
            <a:pPr marL="0" indent="0" algn="l">
              <a:lnSpc>
                <a:spcPct val="150000"/>
              </a:lnSpc>
              <a:buNone/>
            </a:pPr>
            <a:r>
              <a:rPr lang="en-US" dirty="0">
                <a:solidFill>
                  <a:srgbClr val="454240"/>
                </a:solidFill>
                <a:latin typeface="Arial" panose="020B0604020202020204" pitchFamily="34" charset="0"/>
                <a:ea typeface="DM Sans" pitchFamily="34" charset="-122"/>
                <a:cs typeface="Arial" panose="020B0604020202020204" pitchFamily="34" charset="0"/>
              </a:rPr>
              <a:t>It mainly focuses on quality assurance and service </a:t>
            </a:r>
          </a:p>
          <a:p>
            <a:pPr marL="0" indent="0" algn="l">
              <a:lnSpc>
                <a:spcPct val="150000"/>
              </a:lnSpc>
              <a:buNone/>
            </a:pPr>
            <a:r>
              <a:rPr lang="en-US" dirty="0">
                <a:solidFill>
                  <a:srgbClr val="454240"/>
                </a:solidFill>
                <a:latin typeface="Arial" panose="020B0604020202020204" pitchFamily="34" charset="0"/>
                <a:ea typeface="DM Sans" pitchFamily="34" charset="-122"/>
                <a:cs typeface="Arial" panose="020B0604020202020204" pitchFamily="34" charset="0"/>
              </a:rPr>
              <a:t>improvement</a:t>
            </a:r>
            <a:endParaRPr lang="en-US" dirty="0">
              <a:latin typeface="Arial" panose="020B0604020202020204" pitchFamily="34" charset="0"/>
              <a:cs typeface="Arial" panose="020B0604020202020204" pitchFamily="34" charset="0"/>
            </a:endParaRPr>
          </a:p>
        </p:txBody>
      </p:sp>
      <p:pic>
        <p:nvPicPr>
          <p:cNvPr id="10"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9565" y="3797165"/>
            <a:ext cx="186035" cy="186035"/>
          </a:xfrm>
          <a:prstGeom prst="rect">
            <a:avLst/>
          </a:prstGeom>
        </p:spPr>
      </p:pic>
      <p:sp>
        <p:nvSpPr>
          <p:cNvPr id="11" name="Text 4"/>
          <p:cNvSpPr/>
          <p:nvPr/>
        </p:nvSpPr>
        <p:spPr>
          <a:xfrm>
            <a:off x="396958" y="3665631"/>
            <a:ext cx="5431525" cy="396925"/>
          </a:xfrm>
          <a:prstGeom prst="rect">
            <a:avLst/>
          </a:prstGeom>
          <a:noFill/>
          <a:ln/>
        </p:spPr>
        <p:txBody>
          <a:bodyPr wrap="square" lIns="0" tIns="0" rIns="0" bIns="0" rtlCol="0" anchor="t">
            <a:noAutofit/>
          </a:bodyPr>
          <a:lstStyle/>
          <a:p>
            <a:pPr marL="0" indent="0" algn="l">
              <a:lnSpc>
                <a:spcPct val="150000"/>
              </a:lnSpc>
              <a:buNone/>
            </a:pPr>
            <a:r>
              <a:rPr lang="en-US" dirty="0">
                <a:solidFill>
                  <a:srgbClr val="454240"/>
                </a:solidFill>
                <a:latin typeface="Arial" panose="020B0604020202020204" pitchFamily="34" charset="0"/>
                <a:ea typeface="DM Sans" pitchFamily="34" charset="-122"/>
                <a:cs typeface="Arial" panose="020B0604020202020204" pitchFamily="34" charset="0"/>
              </a:rPr>
              <a:t>This presentation seeks to provide a critical examination and analysis of root causes as well as policy failures and their effect on healthcare quality.</a:t>
            </a:r>
            <a:endParaRPr lang="en-US"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8D4EACDD-5873-B99C-9160-435F71113A98}"/>
              </a:ext>
            </a:extLst>
          </p:cNvPr>
          <p:cNvPicPr>
            <a:picLocks noChangeAspect="1"/>
          </p:cNvPicPr>
          <p:nvPr/>
        </p:nvPicPr>
        <p:blipFill>
          <a:blip r:embed="rId4"/>
          <a:stretch>
            <a:fillRect/>
          </a:stretch>
        </p:blipFill>
        <p:spPr>
          <a:xfrm>
            <a:off x="5828483" y="34620"/>
            <a:ext cx="3315517" cy="510888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153219" y="86853"/>
            <a:ext cx="8151763" cy="387548"/>
          </a:xfrm>
          <a:prstGeom prst="rect">
            <a:avLst/>
          </a:prstGeom>
          <a:noFill/>
          <a:ln/>
        </p:spPr>
        <p:txBody>
          <a:bodyPr wrap="none" lIns="0" tIns="0" rIns="0" bIns="0" rtlCol="0" anchor="t"/>
          <a:lstStyle/>
          <a:p>
            <a:pPr marL="0" indent="0" algn="l">
              <a:lnSpc>
                <a:spcPct val="104000"/>
              </a:lnSpc>
              <a:buNone/>
            </a:pPr>
            <a:r>
              <a:rPr lang="en-GB" b="1" u="sng" dirty="0">
                <a:solidFill>
                  <a:srgbClr val="5C4E3D"/>
                </a:solidFill>
                <a:latin typeface="Arial" panose="020B0604020202020204" pitchFamily="34" charset="0"/>
                <a:ea typeface="Libre Baskerville" pitchFamily="34" charset="-122"/>
                <a:cs typeface="Arial" panose="020B0604020202020204" pitchFamily="34" charset="0"/>
              </a:rPr>
              <a:t>Identifying Root Causes – Systems-Based Safety Analysis (Swiss Cheese Model)</a:t>
            </a:r>
            <a:endParaRPr lang="en-US" b="1" u="sng"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E9363D07-5A68-E357-470A-EF5406817FED}"/>
              </a:ext>
            </a:extLst>
          </p:cNvPr>
          <p:cNvSpPr/>
          <p:nvPr/>
        </p:nvSpPr>
        <p:spPr>
          <a:xfrm>
            <a:off x="101601" y="474401"/>
            <a:ext cx="5981699" cy="4582246"/>
          </a:xfrm>
          <a:prstGeom prst="rect">
            <a:avLst/>
          </a:prstGeom>
          <a:solidFill>
            <a:schemeClr val="tx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GB" sz="1200" dirty="0">
                <a:solidFill>
                  <a:schemeClr val="tx1"/>
                </a:solidFill>
                <a:latin typeface="Arial" panose="020B0604020202020204" pitchFamily="34" charset="0"/>
                <a:cs typeface="Arial" panose="020B0604020202020204" pitchFamily="34" charset="0"/>
              </a:rPr>
              <a:t>The Swiss cheese theory is a complex linear theory that seeks to explain the cause of accidents in different industries like aviation, engineering and health care, and it was developed by Professor James Reason (NHS, 2025).</a:t>
            </a:r>
            <a:endParaRPr lang="en-IN" sz="1200"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There was a lack of proper clinical governance and good leadership, which led to low accountability and poor quality management </a:t>
            </a:r>
            <a:r>
              <a:rPr lang="en-IN" sz="1200" dirty="0">
                <a:solidFill>
                  <a:schemeClr val="tx1"/>
                </a:solidFill>
                <a:latin typeface="Arial" panose="020B0604020202020204" pitchFamily="34" charset="0"/>
                <a:ea typeface="Times New Roman" panose="02020603050405020304" pitchFamily="18" charset="0"/>
                <a:cs typeface="Arial" panose="020B0604020202020204" pitchFamily="34" charset="0"/>
              </a:rPr>
              <a:t>(Francis, 2013)</a:t>
            </a:r>
            <a:r>
              <a:rPr lang="en-IN" sz="1200" dirty="0">
                <a:solidFill>
                  <a:schemeClr val="tx1"/>
                </a:solidFill>
                <a:latin typeface="Arial" panose="020B0604020202020204" pitchFamily="34" charset="0"/>
                <a:cs typeface="Arial" panose="020B0604020202020204" pitchFamily="34" charset="0"/>
              </a:rPr>
              <a:t>.</a:t>
            </a: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Staffing problems and poor skills mix impacted the provision of quality and safe patient care.</a:t>
            </a: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Priorities within the organisation were about achieving financial and performance goals instead of focusing on patients’ needs.</a:t>
            </a: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Poor communication and reporting of incidents hindered organisational learning and risk management.</a:t>
            </a: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Inappropriate response to complaints from patients resulted in the existence of safety issues.</a:t>
            </a:r>
          </a:p>
          <a:p>
            <a:pPr marL="285750" indent="-285750" algn="just">
              <a:lnSpc>
                <a:spcPct val="150000"/>
              </a:lnSpc>
              <a:buFont typeface="Arial" panose="020B0604020202020204" pitchFamily="34" charset="0"/>
              <a:buChar char="•"/>
            </a:pPr>
            <a:r>
              <a:rPr lang="en-IN" sz="1200" dirty="0">
                <a:solidFill>
                  <a:schemeClr val="tx1"/>
                </a:solidFill>
                <a:latin typeface="Arial" panose="020B0604020202020204" pitchFamily="34" charset="0"/>
                <a:cs typeface="Arial" panose="020B0604020202020204" pitchFamily="34" charset="0"/>
              </a:rPr>
              <a:t>The Swiss Cheese Model explains that these systemic failures aligned across multiple organisational defence layers, enabling patient harm through cumulative weaknesses rather than isolated clinical errors.</a:t>
            </a:r>
          </a:p>
        </p:txBody>
      </p:sp>
      <p:pic>
        <p:nvPicPr>
          <p:cNvPr id="6" name="Picture 5">
            <a:extLst>
              <a:ext uri="{FF2B5EF4-FFF2-40B4-BE49-F238E27FC236}">
                <a16:creationId xmlns:a16="http://schemas.microsoft.com/office/drawing/2014/main" id="{8347F6F6-E7A6-FE82-6324-CF6876F72401}"/>
              </a:ext>
            </a:extLst>
          </p:cNvPr>
          <p:cNvPicPr>
            <a:picLocks noChangeAspect="1"/>
          </p:cNvPicPr>
          <p:nvPr/>
        </p:nvPicPr>
        <p:blipFill>
          <a:blip r:embed="rId3"/>
          <a:stretch>
            <a:fillRect/>
          </a:stretch>
        </p:blipFill>
        <p:spPr>
          <a:xfrm>
            <a:off x="6197600" y="1066800"/>
            <a:ext cx="2844799" cy="2692401"/>
          </a:xfrm>
          <a:prstGeom prst="rect">
            <a:avLst/>
          </a:prstGeom>
        </p:spPr>
      </p:pic>
      <p:sp>
        <p:nvSpPr>
          <p:cNvPr id="7" name="TextBox 6">
            <a:extLst>
              <a:ext uri="{FF2B5EF4-FFF2-40B4-BE49-F238E27FC236}">
                <a16:creationId xmlns:a16="http://schemas.microsoft.com/office/drawing/2014/main" id="{31D8F890-C958-E2A4-6986-D46916D1BA30}"/>
              </a:ext>
            </a:extLst>
          </p:cNvPr>
          <p:cNvSpPr txBox="1"/>
          <p:nvPr/>
        </p:nvSpPr>
        <p:spPr>
          <a:xfrm>
            <a:off x="6299200" y="4000500"/>
            <a:ext cx="2844800" cy="461665"/>
          </a:xfrm>
          <a:prstGeom prst="rect">
            <a:avLst/>
          </a:prstGeom>
          <a:noFill/>
        </p:spPr>
        <p:txBody>
          <a:bodyPr wrap="square" rtlCol="0">
            <a:spAutoFit/>
          </a:bodyPr>
          <a:lstStyle/>
          <a:p>
            <a:r>
              <a:rPr lang="en-GB" sz="1200" dirty="0"/>
              <a:t>Figure 1: The Swiss Cheese Model</a:t>
            </a:r>
          </a:p>
          <a:p>
            <a:r>
              <a:rPr lang="en-GB" sz="1200" dirty="0"/>
              <a:t>(Source: NHS, 2025)</a:t>
            </a:r>
            <a:endParaRPr lang="en-IN"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3" name="Text 0"/>
          <p:cNvSpPr/>
          <p:nvPr/>
        </p:nvSpPr>
        <p:spPr>
          <a:xfrm>
            <a:off x="496119" y="28847"/>
            <a:ext cx="8501577" cy="519794"/>
          </a:xfrm>
          <a:prstGeom prst="rect">
            <a:avLst/>
          </a:prstGeom>
          <a:noFill/>
          <a:ln/>
        </p:spPr>
        <p:txBody>
          <a:bodyPr wrap="square" lIns="0" tIns="0" rIns="0" bIns="0" rtlCol="0" anchor="t">
            <a:noAutofit/>
          </a:bodyPr>
          <a:lstStyle/>
          <a:p>
            <a:pPr marL="0" indent="0" algn="l">
              <a:lnSpc>
                <a:spcPct val="150000"/>
              </a:lnSpc>
              <a:buNone/>
            </a:pPr>
            <a:r>
              <a:rPr lang="en-US" sz="2200" b="1" u="sng" dirty="0">
                <a:solidFill>
                  <a:srgbClr val="5C4E3D"/>
                </a:solidFill>
                <a:latin typeface="Arial" panose="020B0604020202020204" pitchFamily="34" charset="0"/>
                <a:ea typeface="Libre Baskerville" pitchFamily="34" charset="-122"/>
                <a:cs typeface="Arial" panose="020B0604020202020204" pitchFamily="34" charset="0"/>
              </a:rPr>
              <a:t>Benchmarking Against National Quality Standards</a:t>
            </a:r>
            <a:endParaRPr lang="en-US" sz="2200" b="1" u="sng" dirty="0">
              <a:latin typeface="Arial" panose="020B0604020202020204" pitchFamily="34" charset="0"/>
              <a:cs typeface="Arial" panose="020B0604020202020204" pitchFamily="34" charset="0"/>
            </a:endParaRPr>
          </a:p>
        </p:txBody>
      </p:sp>
      <p:graphicFrame>
        <p:nvGraphicFramePr>
          <p:cNvPr id="5" name="Table 4">
            <a:extLst>
              <a:ext uri="{FF2B5EF4-FFF2-40B4-BE49-F238E27FC236}">
                <a16:creationId xmlns:a16="http://schemas.microsoft.com/office/drawing/2014/main" id="{6DFA608D-95AE-A0F4-A8D7-6BF23E1FAF6E}"/>
              </a:ext>
            </a:extLst>
          </p:cNvPr>
          <p:cNvGraphicFramePr>
            <a:graphicFrameLocks noGrp="1"/>
          </p:cNvGraphicFramePr>
          <p:nvPr>
            <p:extLst>
              <p:ext uri="{D42A27DB-BD31-4B8C-83A1-F6EECF244321}">
                <p14:modId xmlns:p14="http://schemas.microsoft.com/office/powerpoint/2010/main" val="2367297645"/>
              </p:ext>
            </p:extLst>
          </p:nvPr>
        </p:nvGraphicFramePr>
        <p:xfrm>
          <a:off x="243840" y="548641"/>
          <a:ext cx="8668512" cy="4267200"/>
        </p:xfrm>
        <a:graphic>
          <a:graphicData uri="http://schemas.openxmlformats.org/drawingml/2006/table">
            <a:tbl>
              <a:tblPr>
                <a:tableStyleId>{073A0DAA-6AF3-43AB-8588-CEC1D06C72B9}</a:tableStyleId>
              </a:tblPr>
              <a:tblGrid>
                <a:gridCol w="2145792">
                  <a:extLst>
                    <a:ext uri="{9D8B030D-6E8A-4147-A177-3AD203B41FA5}">
                      <a16:colId xmlns:a16="http://schemas.microsoft.com/office/drawing/2014/main" val="2400878711"/>
                    </a:ext>
                  </a:extLst>
                </a:gridCol>
                <a:gridCol w="3340608">
                  <a:extLst>
                    <a:ext uri="{9D8B030D-6E8A-4147-A177-3AD203B41FA5}">
                      <a16:colId xmlns:a16="http://schemas.microsoft.com/office/drawing/2014/main" val="1116654409"/>
                    </a:ext>
                  </a:extLst>
                </a:gridCol>
                <a:gridCol w="3182112">
                  <a:extLst>
                    <a:ext uri="{9D8B030D-6E8A-4147-A177-3AD203B41FA5}">
                      <a16:colId xmlns:a16="http://schemas.microsoft.com/office/drawing/2014/main" val="1342689879"/>
                    </a:ext>
                  </a:extLst>
                </a:gridCol>
              </a:tblGrid>
              <a:tr h="563385">
                <a:tc>
                  <a:txBody>
                    <a:bodyPr/>
                    <a:lstStyle/>
                    <a:p>
                      <a:pPr algn="just">
                        <a:buNone/>
                      </a:pPr>
                      <a:r>
                        <a:rPr lang="en-IN" sz="1300" b="1" dirty="0">
                          <a:latin typeface="Arial" panose="020B0604020202020204" pitchFamily="34" charset="0"/>
                          <a:cs typeface="Arial" panose="020B0604020202020204" pitchFamily="34" charset="0"/>
                        </a:rPr>
                        <a:t>Benchmark Domain</a:t>
                      </a:r>
                      <a:endParaRPr lang="en-IN" sz="1300" dirty="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b="1">
                          <a:latin typeface="Arial" panose="020B0604020202020204" pitchFamily="34" charset="0"/>
                          <a:cs typeface="Arial" panose="020B0604020202020204" pitchFamily="34" charset="0"/>
                        </a:rPr>
                        <a:t>National Quality Standard (NHS Expected Performance)</a:t>
                      </a:r>
                      <a:endParaRPr lang="en-IN" sz="130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b="1">
                          <a:latin typeface="Arial" panose="020B0604020202020204" pitchFamily="34" charset="0"/>
                          <a:cs typeface="Arial" panose="020B0604020202020204" pitchFamily="34" charset="0"/>
                        </a:rPr>
                        <a:t>Mid Staffordshire NHS Foundation Trust (Actual Performance)</a:t>
                      </a:r>
                      <a:endParaRPr lang="en-IN" sz="1300">
                        <a:latin typeface="Arial" panose="020B0604020202020204" pitchFamily="34" charset="0"/>
                        <a:cs typeface="Arial" panose="020B0604020202020204" pitchFamily="34" charset="0"/>
                      </a:endParaRPr>
                    </a:p>
                  </a:txBody>
                  <a:tcPr marL="40275" marR="40275" marT="20138" marB="20138" anchor="ctr"/>
                </a:tc>
                <a:extLst>
                  <a:ext uri="{0D108BD9-81ED-4DB2-BD59-A6C34878D82A}">
                    <a16:rowId xmlns:a16="http://schemas.microsoft.com/office/drawing/2014/main" val="1909387659"/>
                  </a:ext>
                </a:extLst>
              </a:tr>
              <a:tr h="740763">
                <a:tc>
                  <a:txBody>
                    <a:bodyPr/>
                    <a:lstStyle/>
                    <a:p>
                      <a:pPr algn="just">
                        <a:buNone/>
                      </a:pPr>
                      <a:r>
                        <a:rPr lang="en-IN" sz="1300" b="1">
                          <a:latin typeface="Arial" panose="020B0604020202020204" pitchFamily="34" charset="0"/>
                          <a:cs typeface="Arial" panose="020B0604020202020204" pitchFamily="34" charset="0"/>
                        </a:rPr>
                        <a:t>Patient-Centred Care</a:t>
                      </a:r>
                      <a:endParaRPr lang="en-IN" sz="130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Deliver compassionate, dignified and patient-centred care (</a:t>
                      </a:r>
                      <a:r>
                        <a:rPr lang="en-IN" sz="1400" kern="1200" dirty="0">
                          <a:solidFill>
                            <a:schemeClr val="tx1"/>
                          </a:solidFill>
                          <a:effectLst/>
                          <a:latin typeface="Arial" panose="020B0604020202020204" pitchFamily="34" charset="0"/>
                          <a:ea typeface="+mn-ea"/>
                          <a:cs typeface="Arial" panose="020B0604020202020204" pitchFamily="34" charset="0"/>
                        </a:rPr>
                        <a:t>NHS, 2026a</a:t>
                      </a:r>
                      <a:r>
                        <a:rPr lang="en-IN" sz="1300" dirty="0">
                          <a:latin typeface="Arial" panose="020B0604020202020204" pitchFamily="34" charset="0"/>
                          <a:cs typeface="Arial" panose="020B0604020202020204" pitchFamily="34" charset="0"/>
                        </a:rPr>
                        <a:t>).</a:t>
                      </a: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Patients experienced neglect, poor dignity and inadequate communication.</a:t>
                      </a:r>
                    </a:p>
                  </a:txBody>
                  <a:tcPr marL="40275" marR="40275" marT="20138" marB="20138" anchor="ctr"/>
                </a:tc>
                <a:extLst>
                  <a:ext uri="{0D108BD9-81ED-4DB2-BD59-A6C34878D82A}">
                    <a16:rowId xmlns:a16="http://schemas.microsoft.com/office/drawing/2014/main" val="2072907976"/>
                  </a:ext>
                </a:extLst>
              </a:tr>
              <a:tr h="740763">
                <a:tc>
                  <a:txBody>
                    <a:bodyPr/>
                    <a:lstStyle/>
                    <a:p>
                      <a:pPr algn="just">
                        <a:buNone/>
                      </a:pPr>
                      <a:r>
                        <a:rPr lang="en-IN" sz="1300" b="1" dirty="0">
                          <a:latin typeface="Arial" panose="020B0604020202020204" pitchFamily="34" charset="0"/>
                          <a:cs typeface="Arial" panose="020B0604020202020204" pitchFamily="34" charset="0"/>
                        </a:rPr>
                        <a:t>Safe Staffing</a:t>
                      </a:r>
                      <a:endParaRPr lang="en-IN" sz="1300" dirty="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Maintain adequate staffing levels and an appropriate skill mix (NHS, 2018).</a:t>
                      </a:r>
                    </a:p>
                  </a:txBody>
                  <a:tcPr marL="40275" marR="40275" marT="20138" marB="20138" anchor="ctr"/>
                </a:tc>
                <a:tc>
                  <a:txBody>
                    <a:bodyPr/>
                    <a:lstStyle/>
                    <a:p>
                      <a:pPr algn="just">
                        <a:buNone/>
                      </a:pPr>
                      <a:r>
                        <a:rPr lang="en-IN" sz="1300">
                          <a:latin typeface="Arial" panose="020B0604020202020204" pitchFamily="34" charset="0"/>
                          <a:cs typeface="Arial" panose="020B0604020202020204" pitchFamily="34" charset="0"/>
                        </a:rPr>
                        <a:t>Nurse shortages and poor workforce planning compromised patient safety (Francis, 2013).</a:t>
                      </a:r>
                    </a:p>
                  </a:txBody>
                  <a:tcPr marL="40275" marR="40275" marT="20138" marB="20138" anchor="ctr"/>
                </a:tc>
                <a:extLst>
                  <a:ext uri="{0D108BD9-81ED-4DB2-BD59-A6C34878D82A}">
                    <a16:rowId xmlns:a16="http://schemas.microsoft.com/office/drawing/2014/main" val="353639485"/>
                  </a:ext>
                </a:extLst>
              </a:tr>
              <a:tr h="740763">
                <a:tc>
                  <a:txBody>
                    <a:bodyPr/>
                    <a:lstStyle/>
                    <a:p>
                      <a:pPr algn="just">
                        <a:buNone/>
                      </a:pPr>
                      <a:r>
                        <a:rPr lang="en-IN" sz="1300" b="1">
                          <a:latin typeface="Arial" panose="020B0604020202020204" pitchFamily="34" charset="0"/>
                          <a:cs typeface="Arial" panose="020B0604020202020204" pitchFamily="34" charset="0"/>
                        </a:rPr>
                        <a:t>Clinical Governance</a:t>
                      </a:r>
                      <a:endParaRPr lang="en-IN" sz="130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Ensure effective leadership, governance and quality monitoring (</a:t>
                      </a:r>
                      <a:r>
                        <a:rPr lang="en-IN" sz="1400" kern="1200" dirty="0">
                          <a:solidFill>
                            <a:schemeClr val="tx1"/>
                          </a:solidFill>
                          <a:effectLst/>
                          <a:latin typeface="Arial" panose="020B0604020202020204" pitchFamily="34" charset="0"/>
                          <a:ea typeface="+mn-ea"/>
                          <a:cs typeface="Arial" panose="020B0604020202020204" pitchFamily="34" charset="0"/>
                        </a:rPr>
                        <a:t>NHS, 2026a</a:t>
                      </a:r>
                      <a:r>
                        <a:rPr lang="en-IN" sz="1300" dirty="0">
                          <a:latin typeface="Arial" panose="020B0604020202020204" pitchFamily="34" charset="0"/>
                          <a:cs typeface="Arial" panose="020B0604020202020204" pitchFamily="34" charset="0"/>
                        </a:rPr>
                        <a:t>).</a:t>
                      </a:r>
                    </a:p>
                  </a:txBody>
                  <a:tcPr marL="40275" marR="40275" marT="20138" marB="20138" anchor="ctr"/>
                </a:tc>
                <a:tc>
                  <a:txBody>
                    <a:bodyPr/>
                    <a:lstStyle/>
                    <a:p>
                      <a:pPr algn="just">
                        <a:buNone/>
                      </a:pPr>
                      <a:r>
                        <a:rPr lang="en-IN" sz="1300">
                          <a:latin typeface="Arial" panose="020B0604020202020204" pitchFamily="34" charset="0"/>
                          <a:cs typeface="Arial" panose="020B0604020202020204" pitchFamily="34" charset="0"/>
                        </a:rPr>
                        <a:t>Weak leadership and governance prioritised targets over patient care (Francis, 2013).</a:t>
                      </a:r>
                    </a:p>
                  </a:txBody>
                  <a:tcPr marL="40275" marR="40275" marT="20138" marB="20138" anchor="ctr"/>
                </a:tc>
                <a:extLst>
                  <a:ext uri="{0D108BD9-81ED-4DB2-BD59-A6C34878D82A}">
                    <a16:rowId xmlns:a16="http://schemas.microsoft.com/office/drawing/2014/main" val="1398764915"/>
                  </a:ext>
                </a:extLst>
              </a:tr>
              <a:tr h="740763">
                <a:tc>
                  <a:txBody>
                    <a:bodyPr/>
                    <a:lstStyle/>
                    <a:p>
                      <a:pPr algn="just">
                        <a:buNone/>
                      </a:pPr>
                      <a:r>
                        <a:rPr lang="en-IN" sz="1300" b="1">
                          <a:latin typeface="Arial" panose="020B0604020202020204" pitchFamily="34" charset="0"/>
                          <a:cs typeface="Arial" panose="020B0604020202020204" pitchFamily="34" charset="0"/>
                        </a:rPr>
                        <a:t>Incident Reporting</a:t>
                      </a:r>
                      <a:endParaRPr lang="en-IN" sz="130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Promote open reporting, investigation and organisational learning.</a:t>
                      </a: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Complaints and safety incidents were ignored, limiting organisational learning.</a:t>
                      </a:r>
                    </a:p>
                  </a:txBody>
                  <a:tcPr marL="40275" marR="40275" marT="20138" marB="20138" anchor="ctr"/>
                </a:tc>
                <a:extLst>
                  <a:ext uri="{0D108BD9-81ED-4DB2-BD59-A6C34878D82A}">
                    <a16:rowId xmlns:a16="http://schemas.microsoft.com/office/drawing/2014/main" val="2493679012"/>
                  </a:ext>
                </a:extLst>
              </a:tr>
              <a:tr h="740763">
                <a:tc>
                  <a:txBody>
                    <a:bodyPr/>
                    <a:lstStyle/>
                    <a:p>
                      <a:pPr algn="just">
                        <a:buNone/>
                      </a:pPr>
                      <a:r>
                        <a:rPr lang="en-IN" sz="1300" b="1">
                          <a:latin typeface="Arial" panose="020B0604020202020204" pitchFamily="34" charset="0"/>
                          <a:cs typeface="Arial" panose="020B0604020202020204" pitchFamily="34" charset="0"/>
                        </a:rPr>
                        <a:t>Overall Performance</a:t>
                      </a:r>
                      <a:endParaRPr lang="en-IN" sz="1300">
                        <a:latin typeface="Arial" panose="020B0604020202020204" pitchFamily="34" charset="0"/>
                        <a:cs typeface="Arial" panose="020B0604020202020204" pitchFamily="34" charset="0"/>
                      </a:endParaRP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Continuously improve safe, effective and patient-focused care (NHS, 2026b).</a:t>
                      </a:r>
                    </a:p>
                  </a:txBody>
                  <a:tcPr marL="40275" marR="40275" marT="20138" marB="20138" anchor="ctr"/>
                </a:tc>
                <a:tc>
                  <a:txBody>
                    <a:bodyPr/>
                    <a:lstStyle/>
                    <a:p>
                      <a:pPr algn="just">
                        <a:buNone/>
                      </a:pPr>
                      <a:r>
                        <a:rPr lang="en-IN" sz="1300" dirty="0">
                          <a:latin typeface="Arial" panose="020B0604020202020204" pitchFamily="34" charset="0"/>
                          <a:cs typeface="Arial" panose="020B0604020202020204" pitchFamily="34" charset="0"/>
                        </a:rPr>
                        <a:t>Significant gaps in quality resulted in avoidable patient harm and loss of public trust (Francis, 2013).</a:t>
                      </a:r>
                    </a:p>
                  </a:txBody>
                  <a:tcPr marL="40275" marR="40275" marT="20138" marB="20138" anchor="ctr"/>
                </a:tc>
                <a:extLst>
                  <a:ext uri="{0D108BD9-81ED-4DB2-BD59-A6C34878D82A}">
                    <a16:rowId xmlns:a16="http://schemas.microsoft.com/office/drawing/2014/main" val="4017364122"/>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374199" y="111737"/>
            <a:ext cx="8151763" cy="459763"/>
          </a:xfrm>
          <a:prstGeom prst="rect">
            <a:avLst/>
          </a:prstGeom>
          <a:noFill/>
          <a:ln/>
        </p:spPr>
        <p:txBody>
          <a:bodyPr wrap="square" lIns="0" tIns="0" rIns="0" bIns="0" rtlCol="0" anchor="t">
            <a:normAutofit/>
          </a:bodyPr>
          <a:lstStyle/>
          <a:p>
            <a:pPr marL="0" indent="0" algn="ctr">
              <a:lnSpc>
                <a:spcPct val="150000"/>
              </a:lnSpc>
              <a:buNone/>
            </a:pPr>
            <a:r>
              <a:rPr lang="en-US" sz="2000" b="1" u="sng" dirty="0">
                <a:solidFill>
                  <a:srgbClr val="5C4E3D"/>
                </a:solidFill>
                <a:latin typeface="Arial" panose="020B0604020202020204" pitchFamily="34" charset="0"/>
                <a:ea typeface="Libre Baskerville" pitchFamily="34" charset="-122"/>
                <a:cs typeface="Arial" panose="020B0604020202020204" pitchFamily="34" charset="0"/>
              </a:rPr>
              <a:t>Root Cause Analysis Using Quality Improvement Models</a:t>
            </a:r>
            <a:endParaRPr lang="en-US" sz="2000" b="1" u="sng" dirty="0">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3A8154A9-3F47-3497-40F5-650A927BE218}"/>
              </a:ext>
            </a:extLst>
          </p:cNvPr>
          <p:cNvSpPr/>
          <p:nvPr/>
        </p:nvSpPr>
        <p:spPr>
          <a:xfrm>
            <a:off x="195073" y="571499"/>
            <a:ext cx="5864351" cy="4460263"/>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Root Cause Analysis investigates the organisational, managerial and governance failures that cause negative healthcare incidents rather than solely the clinical failures (</a:t>
            </a:r>
            <a:r>
              <a:rPr lang="en-IN" sz="1150" dirty="0" err="1">
                <a:solidFill>
                  <a:schemeClr val="tx1"/>
                </a:solidFill>
                <a:latin typeface="Arial" panose="020B0604020202020204" pitchFamily="34" charset="0"/>
                <a:cs typeface="Arial" panose="020B0604020202020204" pitchFamily="34" charset="0"/>
              </a:rPr>
              <a:t>Tsamasiotis</a:t>
            </a:r>
            <a:r>
              <a:rPr lang="en-IN" sz="1150" dirty="0">
                <a:solidFill>
                  <a:schemeClr val="tx1"/>
                </a:solidFill>
                <a:latin typeface="Arial" panose="020B0604020202020204" pitchFamily="34" charset="0"/>
                <a:cs typeface="Arial" panose="020B0604020202020204" pitchFamily="34" charset="0"/>
              </a:rPr>
              <a:t> </a:t>
            </a:r>
            <a:r>
              <a:rPr lang="en-IN" sz="1150" i="1" dirty="0">
                <a:solidFill>
                  <a:schemeClr val="tx1"/>
                </a:solidFill>
                <a:latin typeface="Arial" panose="020B0604020202020204" pitchFamily="34" charset="0"/>
                <a:cs typeface="Arial" panose="020B0604020202020204" pitchFamily="34" charset="0"/>
              </a:rPr>
              <a:t>et al.</a:t>
            </a:r>
            <a:r>
              <a:rPr lang="en-IN" sz="1150" dirty="0">
                <a:solidFill>
                  <a:schemeClr val="tx1"/>
                </a:solidFill>
                <a:latin typeface="Arial" panose="020B0604020202020204" pitchFamily="34" charset="0"/>
                <a:cs typeface="Arial" panose="020B0604020202020204" pitchFamily="34" charset="0"/>
              </a:rPr>
              <a:t> 2024).</a:t>
            </a:r>
          </a:p>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The Donabedian Model assesses the quality of healthcare delivery using three interrelated components of structure, process, and outcomes (Yang </a:t>
            </a:r>
            <a:r>
              <a:rPr lang="en-IN" sz="1150" i="1" dirty="0">
                <a:solidFill>
                  <a:schemeClr val="tx1"/>
                </a:solidFill>
                <a:latin typeface="Arial" panose="020B0604020202020204" pitchFamily="34" charset="0"/>
                <a:cs typeface="Arial" panose="020B0604020202020204" pitchFamily="34" charset="0"/>
              </a:rPr>
              <a:t>et al.</a:t>
            </a:r>
            <a:r>
              <a:rPr lang="en-IN" sz="1150" dirty="0">
                <a:solidFill>
                  <a:schemeClr val="tx1"/>
                </a:solidFill>
                <a:latin typeface="Arial" panose="020B0604020202020204" pitchFamily="34" charset="0"/>
                <a:cs typeface="Arial" panose="020B0604020202020204" pitchFamily="34" charset="0"/>
              </a:rPr>
              <a:t> 2025).</a:t>
            </a:r>
          </a:p>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Weak organisational structures which include poor leadership, ineffective clinical governance, insufficient staffing and lack of organisational resources have a negative impact on healthcare processes.</a:t>
            </a:r>
          </a:p>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Ineffective healthcare processes including poor communication, incident reporting, patient monitoring and decision-making, have led to unsafe patient care practices.</a:t>
            </a:r>
          </a:p>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Consequently, these organisational failures lead to unnecessary patient harm, higher rates of mortality, lower levels of patient experience and loss of public trust as pointed out by the Francis Report (2013).</a:t>
            </a:r>
          </a:p>
          <a:p>
            <a:pPr marL="285750" indent="-285750" algn="just">
              <a:lnSpc>
                <a:spcPct val="150000"/>
              </a:lnSpc>
              <a:buFont typeface="Arial" panose="020B0604020202020204" pitchFamily="34" charset="0"/>
              <a:buChar char="•"/>
            </a:pPr>
            <a:r>
              <a:rPr lang="en-IN" sz="1150" dirty="0">
                <a:solidFill>
                  <a:schemeClr val="tx1"/>
                </a:solidFill>
                <a:latin typeface="Arial" panose="020B0604020202020204" pitchFamily="34" charset="0"/>
                <a:cs typeface="Arial" panose="020B0604020202020204" pitchFamily="34" charset="0"/>
              </a:rPr>
              <a:t>The Donabedian Model shows that the quality improvement of healthcare delivery is possible when both organisational structures and healthcare processes are improved (Singh, 2025).</a:t>
            </a:r>
            <a:endParaRPr lang="en-IN" sz="1150" dirty="0">
              <a:solidFill>
                <a:schemeClr val="tx1"/>
              </a:solidFill>
              <a:effectLst/>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DFA5B0F-4C22-6B99-F858-DCF97F854658}"/>
              </a:ext>
            </a:extLst>
          </p:cNvPr>
          <p:cNvPicPr>
            <a:picLocks noChangeAspect="1"/>
          </p:cNvPicPr>
          <p:nvPr/>
        </p:nvPicPr>
        <p:blipFill>
          <a:blip r:embed="rId3"/>
          <a:stretch>
            <a:fillRect/>
          </a:stretch>
        </p:blipFill>
        <p:spPr>
          <a:xfrm>
            <a:off x="6144768" y="1316737"/>
            <a:ext cx="2999232" cy="2438400"/>
          </a:xfrm>
          <a:prstGeom prst="rect">
            <a:avLst/>
          </a:prstGeom>
        </p:spPr>
      </p:pic>
      <p:sp>
        <p:nvSpPr>
          <p:cNvPr id="5" name="TextBox 4">
            <a:extLst>
              <a:ext uri="{FF2B5EF4-FFF2-40B4-BE49-F238E27FC236}">
                <a16:creationId xmlns:a16="http://schemas.microsoft.com/office/drawing/2014/main" id="{2A092AB9-C2DA-A2A5-CACD-BA36F7DF5FD0}"/>
              </a:ext>
            </a:extLst>
          </p:cNvPr>
          <p:cNvSpPr txBox="1"/>
          <p:nvPr/>
        </p:nvSpPr>
        <p:spPr>
          <a:xfrm>
            <a:off x="6230112" y="3913632"/>
            <a:ext cx="2718815" cy="646331"/>
          </a:xfrm>
          <a:prstGeom prst="rect">
            <a:avLst/>
          </a:prstGeom>
          <a:noFill/>
        </p:spPr>
        <p:txBody>
          <a:bodyPr wrap="square" rtlCol="0">
            <a:spAutoFit/>
          </a:bodyPr>
          <a:lstStyle/>
          <a:p>
            <a:pPr algn="ctr"/>
            <a:r>
              <a:rPr lang="en-GB" sz="1200" dirty="0">
                <a:latin typeface="Arial" panose="020B0604020202020204" pitchFamily="34" charset="0"/>
                <a:cs typeface="Arial" panose="020B0604020202020204" pitchFamily="34" charset="0"/>
              </a:rPr>
              <a:t>Figure 2: Quality of care by Donabedian model</a:t>
            </a:r>
          </a:p>
          <a:p>
            <a:pPr algn="ctr"/>
            <a:r>
              <a:rPr lang="en-GB" sz="1200" dirty="0">
                <a:latin typeface="Arial" panose="020B0604020202020204" pitchFamily="34" charset="0"/>
                <a:cs typeface="Arial" panose="020B0604020202020204" pitchFamily="34" charset="0"/>
              </a:rPr>
              <a:t>(Source: Singh, 2025)</a:t>
            </a:r>
            <a:endParaRPr lang="en-IN" sz="12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307616" y="259762"/>
            <a:ext cx="8151763" cy="775097"/>
          </a:xfrm>
          <a:prstGeom prst="rect">
            <a:avLst/>
          </a:prstGeom>
          <a:noFill/>
          <a:ln/>
        </p:spPr>
        <p:txBody>
          <a:bodyPr wrap="square" lIns="0" tIns="0" rIns="0" bIns="0" rtlCol="0" anchor="t">
            <a:normAutofit/>
          </a:bodyPr>
          <a:lstStyle/>
          <a:p>
            <a:pPr marL="0" indent="0" algn="ctr">
              <a:lnSpc>
                <a:spcPct val="104000"/>
              </a:lnSpc>
              <a:buNone/>
            </a:pPr>
            <a:r>
              <a:rPr lang="en-US" sz="2500" b="1" u="sng" dirty="0">
                <a:solidFill>
                  <a:srgbClr val="5C4E3D"/>
                </a:solidFill>
                <a:latin typeface="Arial" panose="020B0604020202020204" pitchFamily="34" charset="0"/>
                <a:ea typeface="Libre Baskerville" pitchFamily="34" charset="-122"/>
                <a:cs typeface="Arial" panose="020B0604020202020204" pitchFamily="34" charset="0"/>
              </a:rPr>
              <a:t>Policy Issues Contributing to Organisational Failure</a:t>
            </a:r>
            <a:endParaRPr lang="en-US" sz="2500" b="1" u="sng" dirty="0">
              <a:latin typeface="Arial" panose="020B0604020202020204" pitchFamily="34" charset="0"/>
              <a:cs typeface="Arial" panose="020B0604020202020204" pitchFamily="34" charset="0"/>
            </a:endParaRPr>
          </a:p>
        </p:txBody>
      </p:sp>
      <p:pic>
        <p:nvPicPr>
          <p:cNvPr id="5"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7015" y="1034859"/>
            <a:ext cx="7849970" cy="3720021"/>
          </a:xfrm>
          <a:prstGeom prst="rect">
            <a:avLst/>
          </a:prstGeom>
        </p:spPr>
      </p:pic>
      <p:sp>
        <p:nvSpPr>
          <p:cNvPr id="14" name="TextBox 13">
            <a:extLst>
              <a:ext uri="{FF2B5EF4-FFF2-40B4-BE49-F238E27FC236}">
                <a16:creationId xmlns:a16="http://schemas.microsoft.com/office/drawing/2014/main" id="{A487E124-8180-AFC6-17DC-ED8DF240165C}"/>
              </a:ext>
            </a:extLst>
          </p:cNvPr>
          <p:cNvSpPr txBox="1"/>
          <p:nvPr/>
        </p:nvSpPr>
        <p:spPr>
          <a:xfrm>
            <a:off x="1158240" y="1266497"/>
            <a:ext cx="7071360" cy="3365024"/>
          </a:xfrm>
          <a:prstGeom prst="rect">
            <a:avLst/>
          </a:prstGeom>
          <a:noFill/>
        </p:spPr>
        <p:txBody>
          <a:bodyPr wrap="square">
            <a:spAutoFit/>
          </a:bodyPr>
          <a:lstStyle/>
          <a:p>
            <a:pPr marL="342900" lvl="0" indent="-342900" algn="just">
              <a:lnSpc>
                <a:spcPct val="150000"/>
              </a:lnSpc>
              <a:spcBef>
                <a:spcPts val="1200"/>
              </a:spcBef>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National governance focused on targets instead of patient-centred care (Francis, 2013).</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Regulatory oversight did not detect increasing risks.</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Local policies of staffing and incident reporting did not work.</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Weak leadership accountability hampered organisational learning.</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spcAft>
                <a:spcPts val="1200"/>
              </a:spcAft>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Poor policy implementation affected quality assurance and patient safety.</a:t>
            </a:r>
            <a:endParaRPr lang="en-IN" sz="1600" u="none" strike="noStrike" dirty="0">
              <a:effectLst/>
              <a:latin typeface="Arial" panose="020B0604020202020204" pitchFamily="34" charset="0"/>
              <a:ea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6119" y="244813"/>
            <a:ext cx="8151763" cy="775097"/>
          </a:xfrm>
          <a:prstGeom prst="rect">
            <a:avLst/>
          </a:prstGeom>
          <a:noFill/>
          <a:ln/>
        </p:spPr>
        <p:txBody>
          <a:bodyPr wrap="square" lIns="0" tIns="0" rIns="0" bIns="0" rtlCol="0" anchor="t">
            <a:normAutofit/>
          </a:bodyPr>
          <a:lstStyle/>
          <a:p>
            <a:pPr marL="0" indent="0" algn="ctr">
              <a:lnSpc>
                <a:spcPct val="150000"/>
              </a:lnSpc>
              <a:buNone/>
            </a:pPr>
            <a:r>
              <a:rPr lang="en-US" b="1" dirty="0">
                <a:solidFill>
                  <a:srgbClr val="5C4E3D"/>
                </a:solidFill>
                <a:latin typeface="Arial" panose="020B0604020202020204" pitchFamily="34" charset="0"/>
                <a:ea typeface="Libre Baskerville" pitchFamily="34" charset="-122"/>
                <a:cs typeface="Arial" panose="020B0604020202020204" pitchFamily="34" charset="0"/>
              </a:rPr>
              <a:t>Impact on Health and Social Care Service Provision</a:t>
            </a:r>
            <a:endParaRPr lang="en-US" b="1" dirty="0">
              <a:latin typeface="Arial" panose="020B0604020202020204" pitchFamily="34" charset="0"/>
              <a:cs typeface="Arial" panose="020B0604020202020204" pitchFamily="34" charset="0"/>
            </a:endParaRPr>
          </a:p>
        </p:txBody>
      </p:sp>
      <p:sp>
        <p:nvSpPr>
          <p:cNvPr id="3" name="Shape 1"/>
          <p:cNvSpPr/>
          <p:nvPr/>
        </p:nvSpPr>
        <p:spPr>
          <a:xfrm>
            <a:off x="414941" y="795017"/>
            <a:ext cx="7689026" cy="1307526"/>
          </a:xfrm>
          <a:prstGeom prst="roundRect">
            <a:avLst>
              <a:gd name="adj" fmla="val 3823"/>
            </a:avLst>
          </a:prstGeom>
          <a:solidFill>
            <a:srgbClr val="F7EDD4"/>
          </a:solidFill>
          <a:ln w="4763">
            <a:solidFill>
              <a:srgbClr val="DDD3BA"/>
            </a:solidFill>
            <a:prstDash val="solid"/>
          </a:ln>
        </p:spPr>
        <p:txBody>
          <a:bodyPr/>
          <a:lstStyle/>
          <a:p>
            <a:endParaRPr lang="en-IN"/>
          </a:p>
        </p:txBody>
      </p:sp>
      <p:sp>
        <p:nvSpPr>
          <p:cNvPr id="4" name="Text 2"/>
          <p:cNvSpPr/>
          <p:nvPr/>
        </p:nvSpPr>
        <p:spPr>
          <a:xfrm>
            <a:off x="624854" y="838123"/>
            <a:ext cx="3947146" cy="345786"/>
          </a:xfrm>
          <a:prstGeom prst="rect">
            <a:avLst/>
          </a:prstGeom>
          <a:noFill/>
          <a:ln/>
        </p:spPr>
        <p:txBody>
          <a:bodyPr wrap="none" lIns="0" tIns="0" rIns="0" bIns="0" rtlCol="0" anchor="t"/>
          <a:lstStyle/>
          <a:p>
            <a:pPr marL="0" indent="0" algn="l">
              <a:lnSpc>
                <a:spcPct val="150000"/>
              </a:lnSpc>
              <a:buNone/>
            </a:pPr>
            <a:r>
              <a:rPr lang="en-US" u="sng" dirty="0">
                <a:solidFill>
                  <a:srgbClr val="454240"/>
                </a:solidFill>
                <a:latin typeface="Arial" panose="020B0604020202020204" pitchFamily="34" charset="0"/>
                <a:ea typeface="Libre Baskerville" pitchFamily="34" charset="-122"/>
                <a:cs typeface="Arial" panose="020B0604020202020204" pitchFamily="34" charset="0"/>
              </a:rPr>
              <a:t>1. </a:t>
            </a:r>
            <a:r>
              <a:rPr lang="en-US" i="1" u="sng" dirty="0">
                <a:solidFill>
                  <a:srgbClr val="454240"/>
                </a:solidFill>
                <a:latin typeface="Arial" panose="020B0604020202020204" pitchFamily="34" charset="0"/>
                <a:ea typeface="Libre Baskerville" pitchFamily="34" charset="-122"/>
                <a:cs typeface="Arial" panose="020B0604020202020204" pitchFamily="34" charset="0"/>
              </a:rPr>
              <a:t>Quality</a:t>
            </a:r>
            <a:endParaRPr lang="en-US" i="1" u="sng" dirty="0">
              <a:latin typeface="Arial" panose="020B0604020202020204" pitchFamily="34" charset="0"/>
              <a:cs typeface="Arial" panose="020B0604020202020204" pitchFamily="34" charset="0"/>
            </a:endParaRPr>
          </a:p>
        </p:txBody>
      </p:sp>
      <p:sp>
        <p:nvSpPr>
          <p:cNvPr id="5" name="Text 3"/>
          <p:cNvSpPr/>
          <p:nvPr/>
        </p:nvSpPr>
        <p:spPr>
          <a:xfrm>
            <a:off x="624853" y="1284218"/>
            <a:ext cx="7324331" cy="440308"/>
          </a:xfrm>
          <a:prstGeom prst="rect">
            <a:avLst/>
          </a:prstGeom>
          <a:noFill/>
          <a:ln/>
        </p:spPr>
        <p:txBody>
          <a:bodyPr wrap="square" lIns="0" tIns="0" rIns="0" bIns="0" rtlCol="0" anchor="t">
            <a:noAutofit/>
          </a:bodyPr>
          <a:lstStyle/>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Poor safety and increased mortality.</a:t>
            </a:r>
            <a:endParaRPr lang="en-US" dirty="0">
              <a:latin typeface="Arial" panose="020B0604020202020204" pitchFamily="34" charset="0"/>
              <a:cs typeface="Arial" panose="020B0604020202020204" pitchFamily="34" charset="0"/>
            </a:endParaRPr>
          </a:p>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Poor dignity and patient safety.</a:t>
            </a:r>
            <a:endParaRPr lang="en-US" dirty="0">
              <a:latin typeface="Arial" panose="020B0604020202020204" pitchFamily="34" charset="0"/>
              <a:cs typeface="Arial" panose="020B0604020202020204" pitchFamily="34" charset="0"/>
            </a:endParaRPr>
          </a:p>
        </p:txBody>
      </p:sp>
      <p:sp>
        <p:nvSpPr>
          <p:cNvPr id="6" name="Shape 4"/>
          <p:cNvSpPr/>
          <p:nvPr/>
        </p:nvSpPr>
        <p:spPr>
          <a:xfrm>
            <a:off x="414941" y="2272422"/>
            <a:ext cx="7689026" cy="1393884"/>
          </a:xfrm>
          <a:prstGeom prst="roundRect">
            <a:avLst>
              <a:gd name="adj" fmla="val 0"/>
            </a:avLst>
          </a:prstGeom>
          <a:solidFill>
            <a:srgbClr val="F7EDD4"/>
          </a:solidFill>
          <a:ln w="4763">
            <a:solidFill>
              <a:srgbClr val="DDD3BA"/>
            </a:solidFill>
            <a:prstDash val="solid"/>
          </a:ln>
        </p:spPr>
        <p:txBody>
          <a:bodyPr/>
          <a:lstStyle/>
          <a:p>
            <a:endParaRPr lang="en-IN"/>
          </a:p>
        </p:txBody>
      </p:sp>
      <p:sp>
        <p:nvSpPr>
          <p:cNvPr id="7" name="Text 5"/>
          <p:cNvSpPr/>
          <p:nvPr/>
        </p:nvSpPr>
        <p:spPr>
          <a:xfrm>
            <a:off x="686804" y="2338885"/>
            <a:ext cx="6226060" cy="127947"/>
          </a:xfrm>
          <a:prstGeom prst="rect">
            <a:avLst/>
          </a:prstGeom>
          <a:noFill/>
          <a:ln/>
        </p:spPr>
        <p:txBody>
          <a:bodyPr wrap="none" lIns="0" tIns="0" rIns="0" bIns="0" rtlCol="0" anchor="t"/>
          <a:lstStyle/>
          <a:p>
            <a:pPr marL="0" indent="0" algn="l">
              <a:lnSpc>
                <a:spcPct val="150000"/>
              </a:lnSpc>
              <a:buNone/>
            </a:pPr>
            <a:r>
              <a:rPr lang="en-US" u="sng" dirty="0">
                <a:solidFill>
                  <a:srgbClr val="454240"/>
                </a:solidFill>
                <a:latin typeface="Arial" panose="020B0604020202020204" pitchFamily="34" charset="0"/>
                <a:ea typeface="Libre Baskerville" pitchFamily="34" charset="-122"/>
                <a:cs typeface="Arial" panose="020B0604020202020204" pitchFamily="34" charset="0"/>
              </a:rPr>
              <a:t>2. </a:t>
            </a:r>
            <a:r>
              <a:rPr lang="en-US" i="1" u="sng" dirty="0">
                <a:solidFill>
                  <a:srgbClr val="454240"/>
                </a:solidFill>
                <a:latin typeface="Arial" panose="020B0604020202020204" pitchFamily="34" charset="0"/>
                <a:ea typeface="Libre Baskerville" pitchFamily="34" charset="-122"/>
                <a:cs typeface="Arial" panose="020B0604020202020204" pitchFamily="34" charset="0"/>
              </a:rPr>
              <a:t>Efficiency</a:t>
            </a:r>
            <a:endParaRPr lang="en-US" i="1" u="sng" dirty="0">
              <a:latin typeface="Arial" panose="020B0604020202020204" pitchFamily="34" charset="0"/>
              <a:cs typeface="Arial" panose="020B0604020202020204" pitchFamily="34" charset="0"/>
            </a:endParaRPr>
          </a:p>
        </p:txBody>
      </p:sp>
      <p:sp>
        <p:nvSpPr>
          <p:cNvPr id="8" name="Text 6"/>
          <p:cNvSpPr/>
          <p:nvPr/>
        </p:nvSpPr>
        <p:spPr>
          <a:xfrm>
            <a:off x="624854" y="2752080"/>
            <a:ext cx="7751050" cy="837233"/>
          </a:xfrm>
          <a:prstGeom prst="rect">
            <a:avLst/>
          </a:prstGeom>
          <a:noFill/>
          <a:ln/>
        </p:spPr>
        <p:txBody>
          <a:bodyPr wrap="square" lIns="0" tIns="0" rIns="0" bIns="0" rtlCol="0" anchor="t">
            <a:noAutofit/>
          </a:bodyPr>
          <a:lstStyle/>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Legal costs, investigations and workforce losses.</a:t>
            </a:r>
            <a:endParaRPr lang="en-US" dirty="0">
              <a:latin typeface="Arial" panose="020B0604020202020204" pitchFamily="34" charset="0"/>
              <a:cs typeface="Arial" panose="020B0604020202020204" pitchFamily="34" charset="0"/>
            </a:endParaRPr>
          </a:p>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Financial and operational inefficiencies.</a:t>
            </a:r>
            <a:endParaRPr lang="en-US" dirty="0">
              <a:latin typeface="Arial" panose="020B0604020202020204" pitchFamily="34" charset="0"/>
              <a:cs typeface="Arial" panose="020B0604020202020204" pitchFamily="34" charset="0"/>
            </a:endParaRPr>
          </a:p>
        </p:txBody>
      </p:sp>
      <p:sp>
        <p:nvSpPr>
          <p:cNvPr id="9" name="Shape 7"/>
          <p:cNvSpPr/>
          <p:nvPr/>
        </p:nvSpPr>
        <p:spPr>
          <a:xfrm>
            <a:off x="441871" y="3836185"/>
            <a:ext cx="7662096" cy="1156116"/>
          </a:xfrm>
          <a:prstGeom prst="roundRect">
            <a:avLst>
              <a:gd name="adj" fmla="val 3823"/>
            </a:avLst>
          </a:prstGeom>
          <a:solidFill>
            <a:srgbClr val="F7EDD4"/>
          </a:solidFill>
          <a:ln w="4763">
            <a:solidFill>
              <a:srgbClr val="DDD3BA"/>
            </a:solidFill>
            <a:prstDash val="solid"/>
          </a:ln>
        </p:spPr>
        <p:txBody>
          <a:bodyPr/>
          <a:lstStyle/>
          <a:p>
            <a:pPr>
              <a:lnSpc>
                <a:spcPct val="150000"/>
              </a:lnSpc>
            </a:pPr>
            <a:endParaRPr lang="en-IN" dirty="0">
              <a:latin typeface="Arial" panose="020B0604020202020204" pitchFamily="34" charset="0"/>
              <a:cs typeface="Arial" panose="020B0604020202020204" pitchFamily="34" charset="0"/>
            </a:endParaRPr>
          </a:p>
        </p:txBody>
      </p:sp>
      <p:sp>
        <p:nvSpPr>
          <p:cNvPr id="10" name="Text 8"/>
          <p:cNvSpPr/>
          <p:nvPr/>
        </p:nvSpPr>
        <p:spPr>
          <a:xfrm>
            <a:off x="686804" y="3875231"/>
            <a:ext cx="6226060" cy="271652"/>
          </a:xfrm>
          <a:prstGeom prst="rect">
            <a:avLst/>
          </a:prstGeom>
          <a:noFill/>
          <a:ln/>
        </p:spPr>
        <p:txBody>
          <a:bodyPr wrap="none" lIns="0" tIns="0" rIns="0" bIns="0" rtlCol="0" anchor="t"/>
          <a:lstStyle/>
          <a:p>
            <a:pPr marL="0" indent="0" algn="l">
              <a:lnSpc>
                <a:spcPct val="150000"/>
              </a:lnSpc>
              <a:buNone/>
            </a:pPr>
            <a:r>
              <a:rPr lang="en-US" dirty="0">
                <a:solidFill>
                  <a:srgbClr val="454240"/>
                </a:solidFill>
                <a:latin typeface="Arial" panose="020B0604020202020204" pitchFamily="34" charset="0"/>
                <a:ea typeface="Libre Baskerville" pitchFamily="34" charset="-122"/>
                <a:cs typeface="Arial" panose="020B0604020202020204" pitchFamily="34" charset="0"/>
              </a:rPr>
              <a:t>3. </a:t>
            </a:r>
            <a:r>
              <a:rPr lang="en-US" i="1" u="sng" dirty="0">
                <a:solidFill>
                  <a:srgbClr val="454240"/>
                </a:solidFill>
                <a:latin typeface="Arial" panose="020B0604020202020204" pitchFamily="34" charset="0"/>
                <a:ea typeface="Libre Baskerville" pitchFamily="34" charset="-122"/>
                <a:cs typeface="Arial" panose="020B0604020202020204" pitchFamily="34" charset="0"/>
              </a:rPr>
              <a:t>Equity</a:t>
            </a:r>
            <a:endParaRPr lang="en-US" i="1" u="sng" dirty="0">
              <a:latin typeface="Arial" panose="020B0604020202020204" pitchFamily="34" charset="0"/>
              <a:cs typeface="Arial" panose="020B0604020202020204" pitchFamily="34" charset="0"/>
            </a:endParaRPr>
          </a:p>
        </p:txBody>
      </p:sp>
      <p:sp>
        <p:nvSpPr>
          <p:cNvPr id="11" name="Text 9"/>
          <p:cNvSpPr/>
          <p:nvPr/>
        </p:nvSpPr>
        <p:spPr>
          <a:xfrm>
            <a:off x="686878" y="4208036"/>
            <a:ext cx="7689026" cy="638770"/>
          </a:xfrm>
          <a:prstGeom prst="rect">
            <a:avLst/>
          </a:prstGeom>
          <a:noFill/>
          <a:ln/>
        </p:spPr>
        <p:txBody>
          <a:bodyPr wrap="square" lIns="0" tIns="0" rIns="0" bIns="0" rtlCol="0" anchor="t">
            <a:noAutofit/>
          </a:bodyPr>
          <a:lstStyle/>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Inequity in care provision for vulnerable patients.</a:t>
            </a:r>
            <a:endParaRPr lang="en-US" dirty="0">
              <a:latin typeface="Arial" panose="020B0604020202020204" pitchFamily="34" charset="0"/>
              <a:cs typeface="Arial" panose="020B0604020202020204" pitchFamily="34" charset="0"/>
            </a:endParaRPr>
          </a:p>
          <a:p>
            <a:pPr marL="193040" indent="-193040" algn="l">
              <a:lnSpc>
                <a:spcPct val="150000"/>
              </a:lnSpc>
              <a:buSzPct val="100000"/>
              <a:buChar char="•"/>
            </a:pPr>
            <a:r>
              <a:rPr lang="en-US" dirty="0">
                <a:solidFill>
                  <a:srgbClr val="454240"/>
                </a:solidFill>
                <a:latin typeface="Arial" panose="020B0604020202020204" pitchFamily="34" charset="0"/>
                <a:ea typeface="DM Sans" pitchFamily="34" charset="-122"/>
                <a:cs typeface="Arial" panose="020B0604020202020204" pitchFamily="34" charset="0"/>
              </a:rPr>
              <a:t>Declining public trust (Francis, 2013).</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96119" y="303041"/>
            <a:ext cx="8151763" cy="387548"/>
          </a:xfrm>
          <a:prstGeom prst="rect">
            <a:avLst/>
          </a:prstGeom>
          <a:noFill/>
          <a:ln/>
        </p:spPr>
        <p:txBody>
          <a:bodyPr wrap="none" lIns="0" tIns="0" rIns="0" bIns="0" rtlCol="0" anchor="t"/>
          <a:lstStyle/>
          <a:p>
            <a:pPr marL="0" indent="0" algn="ctr">
              <a:lnSpc>
                <a:spcPct val="150000"/>
              </a:lnSpc>
              <a:buNone/>
            </a:pPr>
            <a:r>
              <a:rPr lang="en-US" sz="2500" b="1" u="sng" dirty="0">
                <a:solidFill>
                  <a:srgbClr val="5C4E3D"/>
                </a:solidFill>
                <a:latin typeface="Arial" panose="020B0604020202020204" pitchFamily="34" charset="0"/>
                <a:ea typeface="Libre Baskerville" pitchFamily="34" charset="-122"/>
                <a:cs typeface="Arial" panose="020B0604020202020204" pitchFamily="34" charset="0"/>
              </a:rPr>
              <a:t>Service Improvement and Sustainable Future</a:t>
            </a:r>
            <a:endParaRPr lang="en-US" sz="2500" b="1" u="sng"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905F6DA0-C514-17C1-20AD-AC8E5EB593AB}"/>
              </a:ext>
            </a:extLst>
          </p:cNvPr>
          <p:cNvSpPr/>
          <p:nvPr/>
        </p:nvSpPr>
        <p:spPr>
          <a:xfrm>
            <a:off x="633984" y="1353312"/>
            <a:ext cx="8013898" cy="3389376"/>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Develop strong leadership and clinical governance.</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Introduce a positive patient safety culture (Lu </a:t>
            </a:r>
            <a:r>
              <a:rPr lang="en-IN" i="1" dirty="0">
                <a:solidFill>
                  <a:schemeClr val="tx1"/>
                </a:solidFill>
                <a:latin typeface="Arial" panose="020B0604020202020204" pitchFamily="34" charset="0"/>
                <a:cs typeface="Arial" panose="020B0604020202020204" pitchFamily="34" charset="0"/>
              </a:rPr>
              <a:t>et al.</a:t>
            </a:r>
            <a:r>
              <a:rPr lang="en-IN" dirty="0">
                <a:solidFill>
                  <a:schemeClr val="tx1"/>
                </a:solidFill>
                <a:latin typeface="Arial" panose="020B0604020202020204" pitchFamily="34" charset="0"/>
                <a:cs typeface="Arial" panose="020B0604020202020204" pitchFamily="34" charset="0"/>
              </a:rPr>
              <a:t> 2022).</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Enhance staff education (Yu </a:t>
            </a:r>
            <a:r>
              <a:rPr lang="en-IN" i="1" dirty="0">
                <a:solidFill>
                  <a:schemeClr val="tx1"/>
                </a:solidFill>
                <a:latin typeface="Arial" panose="020B0604020202020204" pitchFamily="34" charset="0"/>
                <a:cs typeface="Arial" panose="020B0604020202020204" pitchFamily="34" charset="0"/>
              </a:rPr>
              <a:t>et al.</a:t>
            </a:r>
            <a:r>
              <a:rPr lang="en-IN" dirty="0">
                <a:solidFill>
                  <a:schemeClr val="tx1"/>
                </a:solidFill>
                <a:latin typeface="Arial" panose="020B0604020202020204" pitchFamily="34" charset="0"/>
                <a:cs typeface="Arial" panose="020B0604020202020204" pitchFamily="34" charset="0"/>
              </a:rPr>
              <a:t> 2023).</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Introduce electronic reporting and continuous audit process.</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Involvement of patients for sustainable quality improvement (</a:t>
            </a:r>
            <a:r>
              <a:rPr lang="en-IN" dirty="0" err="1">
                <a:solidFill>
                  <a:schemeClr val="tx1"/>
                </a:solidFill>
                <a:latin typeface="Arial" panose="020B0604020202020204" pitchFamily="34" charset="0"/>
                <a:cs typeface="Arial" panose="020B0604020202020204" pitchFamily="34" charset="0"/>
              </a:rPr>
              <a:t>Bhaladhare</a:t>
            </a:r>
            <a:r>
              <a:rPr lang="en-IN" dirty="0">
                <a:solidFill>
                  <a:schemeClr val="tx1"/>
                </a:solidFill>
                <a:latin typeface="Arial" panose="020B0604020202020204" pitchFamily="34" charset="0"/>
                <a:cs typeface="Arial" panose="020B0604020202020204" pitchFamily="34" charset="0"/>
              </a:rPr>
              <a:t> and </a:t>
            </a:r>
            <a:r>
              <a:rPr lang="en-IN" dirty="0" err="1">
                <a:solidFill>
                  <a:schemeClr val="tx1"/>
                </a:solidFill>
                <a:latin typeface="Arial" panose="020B0604020202020204" pitchFamily="34" charset="0"/>
                <a:cs typeface="Arial" panose="020B0604020202020204" pitchFamily="34" charset="0"/>
              </a:rPr>
              <a:t>Rishipathak</a:t>
            </a:r>
            <a:r>
              <a:rPr lang="en-IN" dirty="0">
                <a:solidFill>
                  <a:schemeClr val="tx1"/>
                </a:solidFill>
                <a:latin typeface="Arial" panose="020B0604020202020204" pitchFamily="34" charset="0"/>
                <a:cs typeface="Arial" panose="020B0604020202020204" pitchFamily="34" charset="0"/>
              </a:rPr>
              <a:t>, 2025).</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96119" y="164931"/>
            <a:ext cx="8151763" cy="387548"/>
          </a:xfrm>
          <a:prstGeom prst="rect">
            <a:avLst/>
          </a:prstGeom>
          <a:noFill/>
          <a:ln/>
        </p:spPr>
        <p:txBody>
          <a:bodyPr wrap="none" lIns="0" tIns="0" rIns="0" bIns="0" rtlCol="0" anchor="t"/>
          <a:lstStyle/>
          <a:p>
            <a:pPr marL="0" indent="0" algn="just">
              <a:lnSpc>
                <a:spcPct val="150000"/>
              </a:lnSpc>
              <a:buNone/>
            </a:pPr>
            <a:r>
              <a:rPr lang="en-US" sz="2500" b="1" u="sng" dirty="0">
                <a:solidFill>
                  <a:srgbClr val="5C4E3D"/>
                </a:solidFill>
                <a:latin typeface="Arial" panose="020B0604020202020204" pitchFamily="34" charset="0"/>
                <a:ea typeface="Libre Baskerville" pitchFamily="34" charset="-122"/>
                <a:cs typeface="Arial" panose="020B0604020202020204" pitchFamily="34" charset="0"/>
              </a:rPr>
              <a:t>Structure of Component 2 Report</a:t>
            </a:r>
            <a:endParaRPr lang="en-US" sz="2500" b="1" u="sng" dirty="0">
              <a:latin typeface="Arial" panose="020B0604020202020204" pitchFamily="34" charset="0"/>
              <a:cs typeface="Arial" panose="020B0604020202020204" pitchFamily="34" charset="0"/>
            </a:endParaRPr>
          </a:p>
        </p:txBody>
      </p:sp>
      <p:sp>
        <p:nvSpPr>
          <p:cNvPr id="24" name="Rectangle 23">
            <a:extLst>
              <a:ext uri="{FF2B5EF4-FFF2-40B4-BE49-F238E27FC236}">
                <a16:creationId xmlns:a16="http://schemas.microsoft.com/office/drawing/2014/main" id="{F8D5F44C-99F2-4B23-5923-D3E5395CAB6C}"/>
              </a:ext>
            </a:extLst>
          </p:cNvPr>
          <p:cNvSpPr/>
          <p:nvPr/>
        </p:nvSpPr>
        <p:spPr>
          <a:xfrm>
            <a:off x="377952" y="926592"/>
            <a:ext cx="8522208" cy="3877056"/>
          </a:xfrm>
          <a:prstGeom prst="rect">
            <a:avLst/>
          </a:prstGeom>
          <a:solidFill>
            <a:schemeClr val="tx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algn="just">
              <a:lnSpc>
                <a:spcPct val="150000"/>
              </a:lnSpc>
              <a:buFont typeface="Arial" panose="020B0604020202020204" pitchFamily="34" charset="0"/>
              <a:buChar char="•"/>
            </a:pPr>
            <a:r>
              <a:rPr lang="en-IN" sz="1200" b="1" dirty="0">
                <a:solidFill>
                  <a:schemeClr val="tx1"/>
                </a:solidFill>
                <a:latin typeface="Arial" panose="020B0604020202020204" pitchFamily="34" charset="0"/>
                <a:cs typeface="Arial" panose="020B0604020202020204" pitchFamily="34" charset="0"/>
              </a:rPr>
              <a:t>Introduction &amp; Background </a:t>
            </a:r>
            <a:r>
              <a:rPr lang="en-IN" sz="1200" dirty="0">
                <a:solidFill>
                  <a:schemeClr val="tx1"/>
                </a:solidFill>
                <a:latin typeface="Arial" panose="020B0604020202020204" pitchFamily="34" charset="0"/>
                <a:cs typeface="Arial" panose="020B0604020202020204" pitchFamily="34" charset="0"/>
              </a:rPr>
              <a:t>- The introduction section provides background information on the case of Mid Staffordshire NHS Foundation Trust, the importance of quality assurance and patient safety failures and the objectives of the report.</a:t>
            </a:r>
          </a:p>
          <a:p>
            <a:pPr marL="171450" indent="-171450" algn="just">
              <a:lnSpc>
                <a:spcPct val="150000"/>
              </a:lnSpc>
              <a:buFont typeface="Arial" panose="020B0604020202020204" pitchFamily="34" charset="0"/>
              <a:buChar char="•"/>
            </a:pPr>
            <a:r>
              <a:rPr lang="en-IN" sz="1200" b="1" dirty="0">
                <a:solidFill>
                  <a:schemeClr val="tx1"/>
                </a:solidFill>
                <a:latin typeface="Arial" panose="020B0604020202020204" pitchFamily="34" charset="0"/>
                <a:cs typeface="Arial" panose="020B0604020202020204" pitchFamily="34" charset="0"/>
              </a:rPr>
              <a:t>Literature Review &amp; Theoretical Framework </a:t>
            </a:r>
            <a:r>
              <a:rPr lang="en-IN" sz="1200" dirty="0">
                <a:solidFill>
                  <a:schemeClr val="tx1"/>
                </a:solidFill>
                <a:latin typeface="Arial" panose="020B0604020202020204" pitchFamily="34" charset="0"/>
                <a:cs typeface="Arial" panose="020B0604020202020204" pitchFamily="34" charset="0"/>
              </a:rPr>
              <a:t>- This section provides a critical analysis of existing literature on the issue of quality management in healthcare. This section will be used to demonstrate how organizational failures resulted in adverse effects on patients through the application of the Swiss Cheese Model, Root Cause Analysis (RCA) and the Donabedian Model.</a:t>
            </a:r>
          </a:p>
          <a:p>
            <a:pPr marL="171450" indent="-171450" algn="just">
              <a:lnSpc>
                <a:spcPct val="150000"/>
              </a:lnSpc>
              <a:buFont typeface="Arial" panose="020B0604020202020204" pitchFamily="34" charset="0"/>
              <a:buChar char="•"/>
            </a:pPr>
            <a:r>
              <a:rPr lang="en-IN" sz="1200" b="1" dirty="0">
                <a:solidFill>
                  <a:schemeClr val="tx1"/>
                </a:solidFill>
                <a:latin typeface="Arial" panose="020B0604020202020204" pitchFamily="34" charset="0"/>
                <a:cs typeface="Arial" panose="020B0604020202020204" pitchFamily="34" charset="0"/>
              </a:rPr>
              <a:t>Analysis of Policy and Governance </a:t>
            </a:r>
            <a:r>
              <a:rPr lang="en-IN" sz="1200" dirty="0">
                <a:solidFill>
                  <a:schemeClr val="tx1"/>
                </a:solidFill>
                <a:latin typeface="Arial" panose="020B0604020202020204" pitchFamily="34" charset="0"/>
                <a:cs typeface="Arial" panose="020B0604020202020204" pitchFamily="34" charset="0"/>
              </a:rPr>
              <a:t>- This section analyses the governance framework, regulatory control, leadership responsibility and organisational policies contributing to organisational failures with the impact of such on quality of healthcare services.</a:t>
            </a:r>
          </a:p>
          <a:p>
            <a:pPr marL="171450" indent="-171450" algn="just">
              <a:lnSpc>
                <a:spcPct val="150000"/>
              </a:lnSpc>
              <a:buFont typeface="Arial" panose="020B0604020202020204" pitchFamily="34" charset="0"/>
              <a:buChar char="•"/>
            </a:pPr>
            <a:r>
              <a:rPr lang="en-IN" sz="1200" b="1" dirty="0">
                <a:solidFill>
                  <a:schemeClr val="tx1"/>
                </a:solidFill>
                <a:latin typeface="Arial" panose="020B0604020202020204" pitchFamily="34" charset="0"/>
                <a:cs typeface="Arial" panose="020B0604020202020204" pitchFamily="34" charset="0"/>
              </a:rPr>
              <a:t>Impact on Healthcare Services Provision </a:t>
            </a:r>
            <a:r>
              <a:rPr lang="en-IN" sz="1200" dirty="0">
                <a:solidFill>
                  <a:schemeClr val="tx1"/>
                </a:solidFill>
                <a:latin typeface="Arial" panose="020B0604020202020204" pitchFamily="34" charset="0"/>
                <a:cs typeface="Arial" panose="020B0604020202020204" pitchFamily="34" charset="0"/>
              </a:rPr>
              <a:t>- This section analyses the effect of organisational failures on quality, efficiency &amp; equity of healthcare services and demonstrates how poor governance influenced patient outcomes.</a:t>
            </a:r>
          </a:p>
          <a:p>
            <a:pPr marL="171450" indent="-171450" algn="just">
              <a:lnSpc>
                <a:spcPct val="150000"/>
              </a:lnSpc>
              <a:buFont typeface="Arial" panose="020B0604020202020204" pitchFamily="34" charset="0"/>
              <a:buChar char="•"/>
            </a:pPr>
            <a:r>
              <a:rPr lang="en-IN" sz="1200" b="1" dirty="0">
                <a:solidFill>
                  <a:schemeClr val="tx1"/>
                </a:solidFill>
                <a:latin typeface="Arial" panose="020B0604020202020204" pitchFamily="34" charset="0"/>
                <a:cs typeface="Arial" panose="020B0604020202020204" pitchFamily="34" charset="0"/>
              </a:rPr>
              <a:t>Recommendation and Conclusion </a:t>
            </a:r>
            <a:r>
              <a:rPr lang="en-IN" sz="1200" dirty="0">
                <a:solidFill>
                  <a:schemeClr val="tx1"/>
                </a:solidFill>
                <a:latin typeface="Arial" panose="020B0604020202020204" pitchFamily="34" charset="0"/>
                <a:cs typeface="Arial" panose="020B0604020202020204" pitchFamily="34" charset="0"/>
              </a:rPr>
              <a:t>- This section provides evidence-based recommendations for enhancing leadership, clinical governance, patient safety culture and the continuous quality improvement process, followed by a conclusion.</a:t>
            </a:r>
            <a:endParaRPr lang="en-IN" sz="1200" dirty="0">
              <a:solidFill>
                <a:schemeClr val="tx1"/>
              </a:solidFill>
              <a:effectLst/>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961888" y="0"/>
            <a:ext cx="3182112" cy="5143500"/>
          </a:xfrm>
          <a:prstGeom prst="rect">
            <a:avLst/>
          </a:prstGeom>
        </p:spPr>
      </p:pic>
      <p:sp>
        <p:nvSpPr>
          <p:cNvPr id="3" name="Text 0"/>
          <p:cNvSpPr/>
          <p:nvPr/>
        </p:nvSpPr>
        <p:spPr>
          <a:xfrm>
            <a:off x="496119" y="198052"/>
            <a:ext cx="4722763" cy="387548"/>
          </a:xfrm>
          <a:prstGeom prst="rect">
            <a:avLst/>
          </a:prstGeom>
          <a:noFill/>
          <a:ln/>
        </p:spPr>
        <p:txBody>
          <a:bodyPr wrap="none" lIns="0" tIns="0" rIns="0" bIns="0" rtlCol="0" anchor="t"/>
          <a:lstStyle/>
          <a:p>
            <a:pPr marL="0" indent="0" algn="just">
              <a:lnSpc>
                <a:spcPct val="150000"/>
              </a:lnSpc>
              <a:buNone/>
            </a:pPr>
            <a:r>
              <a:rPr lang="en-US" sz="2500" b="1" u="sng" dirty="0">
                <a:solidFill>
                  <a:srgbClr val="5C4E3D"/>
                </a:solidFill>
                <a:latin typeface="Arial" panose="020B0604020202020204" pitchFamily="34" charset="0"/>
                <a:ea typeface="Libre Baskerville" pitchFamily="34" charset="-122"/>
                <a:cs typeface="Arial" panose="020B0604020202020204" pitchFamily="34" charset="0"/>
              </a:rPr>
              <a:t>Conclusion</a:t>
            </a:r>
            <a:endParaRPr lang="en-US" sz="2500" b="1" u="sng" dirty="0">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728" y="914400"/>
            <a:ext cx="5730240" cy="4031048"/>
          </a:xfrm>
          <a:prstGeom prst="rect">
            <a:avLst/>
          </a:prstGeom>
        </p:spPr>
      </p:pic>
      <p:sp>
        <p:nvSpPr>
          <p:cNvPr id="13" name="TextBox 12">
            <a:extLst>
              <a:ext uri="{FF2B5EF4-FFF2-40B4-BE49-F238E27FC236}">
                <a16:creationId xmlns:a16="http://schemas.microsoft.com/office/drawing/2014/main" id="{9DFAEAF0-FCB7-EAE8-FF0B-48C828B827AA}"/>
              </a:ext>
            </a:extLst>
          </p:cNvPr>
          <p:cNvSpPr txBox="1"/>
          <p:nvPr/>
        </p:nvSpPr>
        <p:spPr>
          <a:xfrm>
            <a:off x="195072" y="1291851"/>
            <a:ext cx="5486400" cy="3365024"/>
          </a:xfrm>
          <a:prstGeom prst="rect">
            <a:avLst/>
          </a:prstGeom>
          <a:noFill/>
        </p:spPr>
        <p:txBody>
          <a:bodyPr wrap="square">
            <a:spAutoFit/>
          </a:bodyPr>
          <a:lstStyle/>
          <a:p>
            <a:pPr marL="342900" lvl="0" indent="-342900" algn="just">
              <a:lnSpc>
                <a:spcPct val="150000"/>
              </a:lnSpc>
              <a:spcBef>
                <a:spcPts val="1200"/>
              </a:spcBef>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Systemic root causes were responsible for the organisational failure.</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Weaknesses in quality assurance reduced patient safety.</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Failures in policy implementation increased risks.</a:t>
            </a:r>
            <a:endParaRPr lang="en-IN"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spcAft>
                <a:spcPts val="1200"/>
              </a:spcAft>
              <a:buFont typeface="Arial" panose="020B0604020202020204" pitchFamily="34" charset="0"/>
              <a:buChar char="●"/>
            </a:pPr>
            <a:r>
              <a:rPr lang="en-IN" sz="1800" u="none" strike="noStrike" dirty="0">
                <a:effectLst/>
                <a:latin typeface="Arial" panose="020B0604020202020204" pitchFamily="34" charset="0"/>
                <a:ea typeface="Times New Roman" panose="02020603050405020304" pitchFamily="18" charset="0"/>
              </a:rPr>
              <a:t>Evidence-based changes help to develop sustainable patient-centred care.</a:t>
            </a:r>
            <a:endParaRPr lang="en-IN" sz="1600" u="none" strike="noStrike" dirty="0">
              <a:effectLst/>
              <a:latin typeface="Arial" panose="020B0604020202020204" pitchFamily="34" charset="0"/>
              <a:ea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96119" y="38844"/>
            <a:ext cx="8151763" cy="333077"/>
          </a:xfrm>
          <a:prstGeom prst="rect">
            <a:avLst/>
          </a:prstGeom>
          <a:noFill/>
          <a:ln/>
        </p:spPr>
        <p:txBody>
          <a:bodyPr wrap="none" lIns="0" tIns="0" rIns="0" bIns="0" rtlCol="0" anchor="t"/>
          <a:lstStyle/>
          <a:p>
            <a:pPr marL="0" indent="0" algn="just">
              <a:lnSpc>
                <a:spcPct val="150000"/>
              </a:lnSpc>
              <a:buNone/>
            </a:pPr>
            <a:r>
              <a:rPr lang="en-US" sz="2000" b="1" u="sng" dirty="0">
                <a:solidFill>
                  <a:srgbClr val="5C4E3D"/>
                </a:solidFill>
                <a:latin typeface="Arial" panose="020B0604020202020204" pitchFamily="34" charset="0"/>
                <a:ea typeface="Libre Baskerville" pitchFamily="34" charset="-122"/>
                <a:cs typeface="Arial" panose="020B0604020202020204" pitchFamily="34" charset="0"/>
              </a:rPr>
              <a:t>References</a:t>
            </a:r>
            <a:endParaRPr lang="en-US" sz="2000" b="1" u="sng" dirty="0">
              <a:latin typeface="Arial" panose="020B0604020202020204" pitchFamily="34" charset="0"/>
              <a:cs typeface="Arial" panose="020B0604020202020204" pitchFamily="34" charset="0"/>
            </a:endParaRPr>
          </a:p>
        </p:txBody>
      </p:sp>
      <p:sp>
        <p:nvSpPr>
          <p:cNvPr id="3" name="Text 1"/>
          <p:cNvSpPr/>
          <p:nvPr/>
        </p:nvSpPr>
        <p:spPr>
          <a:xfrm>
            <a:off x="134113" y="616089"/>
            <a:ext cx="8814816" cy="3939853"/>
          </a:xfrm>
          <a:prstGeom prst="rect">
            <a:avLst/>
          </a:prstGeom>
          <a:noFill/>
          <a:ln/>
        </p:spPr>
        <p:txBody>
          <a:bodyPr wrap="square" lIns="0" tIns="0" rIns="0" bIns="0" rtlCol="0" anchor="t">
            <a:noAutofit/>
          </a:bodyPr>
          <a:lstStyle/>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Bhaladhare, R. and Rishipathak, P., 2025. Strategies of quality improvement in healthcare organizations on sustainable healthcare system. </a:t>
            </a:r>
            <a:r>
              <a:rPr lang="en-US" sz="800" i="1" dirty="0">
                <a:solidFill>
                  <a:srgbClr val="454240"/>
                </a:solidFill>
                <a:latin typeface="Arial" panose="020B0604020202020204" pitchFamily="34" charset="0"/>
                <a:ea typeface="DM Sans" pitchFamily="34" charset="-122"/>
                <a:cs typeface="Arial" panose="020B0604020202020204" pitchFamily="34" charset="0"/>
              </a:rPr>
              <a:t>Discover Social Science and Health</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5</a:t>
            </a:r>
            <a:r>
              <a:rPr lang="en-US" sz="800" dirty="0">
                <a:solidFill>
                  <a:srgbClr val="454240"/>
                </a:solidFill>
                <a:latin typeface="Arial" panose="020B0604020202020204" pitchFamily="34" charset="0"/>
                <a:ea typeface="DM Sans" pitchFamily="34" charset="-122"/>
                <a:cs typeface="Arial" panose="020B0604020202020204" pitchFamily="34" charset="0"/>
              </a:rPr>
              <a:t>(1), p.74.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3">
                  <a:extLst>
                    <a:ext uri="{A12FA001-AC4F-418D-AE19-62706E023703}">
                      <ahyp:hlinkClr xmlns:ahyp="http://schemas.microsoft.com/office/drawing/2018/hyperlinkcolor" val="tx"/>
                    </a:ext>
                  </a:extLst>
                </a:hlinkClick>
              </a:rPr>
              <a:t>https://doi.org/10.1007/s44155-025-00226-0</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DOH, 2013. The regulation and oversight of NHS trusts and NHS foundation trusts. [Online]. Available at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4">
                  <a:extLst>
                    <a:ext uri="{A12FA001-AC4F-418D-AE19-62706E023703}">
                      <ahyp:hlinkClr xmlns:ahyp="http://schemas.microsoft.com/office/drawing/2018/hyperlinkcolor" val="tx"/>
                    </a:ext>
                  </a:extLst>
                </a:hlinkClick>
              </a:rPr>
              <a:t>https://assets.publishing.service.gov.uk/media/5a7b94daed915d41476214f8/regulation-oversight-NHS-trusts.pdf</a:t>
            </a:r>
            <a:r>
              <a:rPr lang="en-US" sz="800" dirty="0">
                <a:solidFill>
                  <a:srgbClr val="454240"/>
                </a:solidFill>
                <a:latin typeface="Arial" panose="020B0604020202020204" pitchFamily="34" charset="0"/>
                <a:ea typeface="DM Sans" pitchFamily="34" charset="-122"/>
                <a:cs typeface="Arial" panose="020B0604020202020204" pitchFamily="34" charset="0"/>
              </a:rPr>
              <a:t> [Accessed on 10.07.2026]</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Francis. R., 2013. Report of the Mid Staffordshire NHS Foundation Trust Public Inquiry. [Online]. Available at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5">
                  <a:extLst>
                    <a:ext uri="{A12FA001-AC4F-418D-AE19-62706E023703}">
                      <ahyp:hlinkClr xmlns:ahyp="http://schemas.microsoft.com/office/drawing/2018/hyperlinkcolor" val="tx"/>
                    </a:ext>
                  </a:extLst>
                </a:hlinkClick>
              </a:rPr>
              <a:t>Report of the Mid Staffordshire NHS Foundation Trust Public Inquiry: executive summary HC 947, Session 2012-2013</a:t>
            </a:r>
            <a:r>
              <a:rPr lang="en-US" sz="800" dirty="0">
                <a:solidFill>
                  <a:srgbClr val="454240"/>
                </a:solidFill>
                <a:latin typeface="Arial" panose="020B0604020202020204" pitchFamily="34" charset="0"/>
                <a:ea typeface="DM Sans" pitchFamily="34" charset="-122"/>
                <a:cs typeface="Arial" panose="020B0604020202020204" pitchFamily="34" charset="0"/>
              </a:rPr>
              <a:t> [Accessed on: 10.07.2026]</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Kumah, A., 2025. Adverse event reporting and patient safety: the role of a just culture. </a:t>
            </a:r>
            <a:r>
              <a:rPr lang="en-US" sz="800" i="1" dirty="0">
                <a:solidFill>
                  <a:srgbClr val="454240"/>
                </a:solidFill>
                <a:latin typeface="Arial" panose="020B0604020202020204" pitchFamily="34" charset="0"/>
                <a:ea typeface="DM Sans" pitchFamily="34" charset="-122"/>
                <a:cs typeface="Arial" panose="020B0604020202020204" pitchFamily="34" charset="0"/>
              </a:rPr>
              <a:t>Frontiers in Health Services</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5</a:t>
            </a:r>
            <a:r>
              <a:rPr lang="en-US" sz="800" dirty="0">
                <a:solidFill>
                  <a:srgbClr val="454240"/>
                </a:solidFill>
                <a:latin typeface="Arial" panose="020B0604020202020204" pitchFamily="34" charset="0"/>
                <a:ea typeface="DM Sans" pitchFamily="34" charset="-122"/>
                <a:cs typeface="Arial" panose="020B0604020202020204" pitchFamily="34" charset="0"/>
              </a:rPr>
              <a:t>, p.1581516.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6">
                  <a:extLst>
                    <a:ext uri="{A12FA001-AC4F-418D-AE19-62706E023703}">
                      <ahyp:hlinkClr xmlns:ahyp="http://schemas.microsoft.com/office/drawing/2018/hyperlinkcolor" val="tx"/>
                    </a:ext>
                  </a:extLst>
                </a:hlinkClick>
              </a:rPr>
              <a:t>https://doi.org/10.3389/frhs.2025.1581516</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Lu, L., Ko, Y.M., Chen, H.Y., Chueh, J.W., Chen, P.Y. and Cooper, C.L., 2022. Patient safety and staff well-being: organizational culture as a resource. </a:t>
            </a:r>
            <a:r>
              <a:rPr lang="en-US" sz="800" i="1" dirty="0">
                <a:solidFill>
                  <a:srgbClr val="454240"/>
                </a:solidFill>
                <a:latin typeface="Arial" panose="020B0604020202020204" pitchFamily="34" charset="0"/>
                <a:ea typeface="DM Sans" pitchFamily="34" charset="-122"/>
                <a:cs typeface="Arial" panose="020B0604020202020204" pitchFamily="34" charset="0"/>
              </a:rPr>
              <a:t>International Journal of Environmental Research and Public Health</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19</a:t>
            </a:r>
            <a:r>
              <a:rPr lang="en-US" sz="800" dirty="0">
                <a:solidFill>
                  <a:srgbClr val="454240"/>
                </a:solidFill>
                <a:latin typeface="Arial" panose="020B0604020202020204" pitchFamily="34" charset="0"/>
                <a:ea typeface="DM Sans" pitchFamily="34" charset="-122"/>
                <a:cs typeface="Arial" panose="020B0604020202020204" pitchFamily="34" charset="0"/>
              </a:rPr>
              <a:t>(6), p.3722.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7">
                  <a:extLst>
                    <a:ext uri="{A12FA001-AC4F-418D-AE19-62706E023703}">
                      <ahyp:hlinkClr xmlns:ahyp="http://schemas.microsoft.com/office/drawing/2018/hyperlinkcolor" val="tx"/>
                    </a:ext>
                  </a:extLst>
                </a:hlinkClick>
              </a:rPr>
              <a:t>https://doi.org/10.3390/ijerph19063722</a:t>
            </a:r>
            <a:endParaRPr lang="en-US" sz="800" b="1" u="sng" dirty="0">
              <a:solidFill>
                <a:srgbClr val="AB8421"/>
              </a:solidFill>
              <a:latin typeface="Arial" panose="020B0604020202020204" pitchFamily="34" charset="0"/>
              <a:ea typeface="DM Sans Bold" pitchFamily="34" charset="-122"/>
              <a:cs typeface="Arial" panose="020B0604020202020204" pitchFamily="34" charset="0"/>
            </a:endParaRPr>
          </a:p>
          <a:p>
            <a:pPr algn="just">
              <a:lnSpc>
                <a:spcPct val="150000"/>
              </a:lnSpc>
            </a:pPr>
            <a:r>
              <a:rPr lang="en-IN" sz="800" dirty="0">
                <a:latin typeface="Arial" panose="020B0604020202020204" pitchFamily="34" charset="0"/>
                <a:cs typeface="Arial" panose="020B0604020202020204" pitchFamily="34" charset="0"/>
              </a:rPr>
              <a:t>NHS., 2018. Developing workforce safeguards. [Online]. Available at </a:t>
            </a:r>
            <a:r>
              <a:rPr lang="en-IN" sz="800" u="sng" dirty="0">
                <a:latin typeface="Arial" panose="020B0604020202020204" pitchFamily="34" charset="0"/>
                <a:cs typeface="Arial" panose="020B0604020202020204" pitchFamily="34" charset="0"/>
                <a:hlinkClick r:id="rId8"/>
              </a:rPr>
              <a:t>https://www.england.nhs.uk/wp-content/uploads/2021/04/Developing-workforce-safeguards.pdf</a:t>
            </a:r>
            <a:r>
              <a:rPr lang="en-IN" sz="800" dirty="0">
                <a:latin typeface="Arial" panose="020B0604020202020204" pitchFamily="34" charset="0"/>
                <a:cs typeface="Arial" panose="020B0604020202020204" pitchFamily="34" charset="0"/>
              </a:rPr>
              <a:t> [Accessed on 18.07.2026]</a:t>
            </a:r>
            <a:endParaRPr lang="en-US" sz="800" b="1" u="sng" dirty="0">
              <a:solidFill>
                <a:srgbClr val="AB8421"/>
              </a:solidFill>
              <a:latin typeface="Arial" panose="020B0604020202020204" pitchFamily="34" charset="0"/>
              <a:ea typeface="DM Sans Bold" pitchFamily="34" charset="-122"/>
              <a:cs typeface="Arial" panose="020B0604020202020204" pitchFamily="34" charset="0"/>
            </a:endParaRPr>
          </a:p>
          <a:p>
            <a:pPr algn="just">
              <a:lnSpc>
                <a:spcPct val="150000"/>
              </a:lnSpc>
            </a:pPr>
            <a:r>
              <a:rPr lang="en-IN" sz="800">
                <a:latin typeface="Arial" panose="020B0604020202020204" pitchFamily="34" charset="0"/>
                <a:cs typeface="Arial" panose="020B0604020202020204" pitchFamily="34" charset="0"/>
              </a:rPr>
              <a:t>NHS., </a:t>
            </a:r>
            <a:r>
              <a:rPr lang="en-IN" sz="800" dirty="0">
                <a:latin typeface="Arial" panose="020B0604020202020204" pitchFamily="34" charset="0"/>
                <a:cs typeface="Arial" panose="020B0604020202020204" pitchFamily="34" charset="0"/>
              </a:rPr>
              <a:t>2025. Reason’s Swiss Cheese Model. [Online]. Available at </a:t>
            </a:r>
            <a:r>
              <a:rPr lang="en-IN" sz="800" u="sng" dirty="0">
                <a:latin typeface="Arial" panose="020B0604020202020204" pitchFamily="34" charset="0"/>
                <a:cs typeface="Arial" panose="020B0604020202020204" pitchFamily="34" charset="0"/>
                <a:hlinkClick r:id="rId9"/>
              </a:rPr>
              <a:t>https://performanceandimprovement.nhs.wales/functions/quality-safety-and-improvement/improvement/improvement-cymru-academy/resource-library/academy-toolkit-guides/reasons-swiss-cheese-safety-model-toolkit/</a:t>
            </a:r>
            <a:r>
              <a:rPr lang="en-IN" sz="800" dirty="0">
                <a:latin typeface="Arial" panose="020B0604020202020204" pitchFamily="34" charset="0"/>
                <a:cs typeface="Arial" panose="020B0604020202020204" pitchFamily="34" charset="0"/>
              </a:rPr>
              <a:t> [Accessed on 18.07.2026] </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NHS., 2026a. Person-centred care. [Online]. Available at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10">
                  <a:extLst>
                    <a:ext uri="{A12FA001-AC4F-418D-AE19-62706E023703}">
                      <ahyp:hlinkClr xmlns:ahyp="http://schemas.microsoft.com/office/drawing/2018/hyperlinkcolor" val="tx"/>
                    </a:ext>
                  </a:extLst>
                </a:hlinkClick>
              </a:rPr>
              <a:t>https://www.hee.nhs.uk/our-work/person-centred-care</a:t>
            </a:r>
            <a:r>
              <a:rPr lang="en-US" sz="800" dirty="0">
                <a:solidFill>
                  <a:srgbClr val="454240"/>
                </a:solidFill>
                <a:latin typeface="Arial" panose="020B0604020202020204" pitchFamily="34" charset="0"/>
                <a:ea typeface="DM Sans" pitchFamily="34" charset="-122"/>
                <a:cs typeface="Arial" panose="020B0604020202020204" pitchFamily="34" charset="0"/>
              </a:rPr>
              <a:t> [Accessed on: 10.07.2026]</a:t>
            </a:r>
          </a:p>
          <a:p>
            <a:pPr algn="just">
              <a:lnSpc>
                <a:spcPct val="150000"/>
              </a:lnSpc>
            </a:pPr>
            <a:r>
              <a:rPr lang="en-IN" sz="800" dirty="0">
                <a:latin typeface="Arial" panose="020B0604020202020204" pitchFamily="34" charset="0"/>
                <a:cs typeface="Arial" panose="020B0604020202020204" pitchFamily="34" charset="0"/>
              </a:rPr>
              <a:t>NHS., 2026b. The NHS Patient Safety Strategy. [Online]. Available at </a:t>
            </a:r>
            <a:r>
              <a:rPr lang="en-IN" sz="800" u="sng" dirty="0">
                <a:latin typeface="Arial" panose="020B0604020202020204" pitchFamily="34" charset="0"/>
                <a:cs typeface="Arial" panose="020B0604020202020204" pitchFamily="34" charset="0"/>
                <a:hlinkClick r:id="rId11"/>
              </a:rPr>
              <a:t>https://www.england.nhs.uk/patient-safety/the-nhs-patient-safety-strategy/</a:t>
            </a:r>
            <a:r>
              <a:rPr lang="en-IN" sz="800" dirty="0">
                <a:latin typeface="Arial" panose="020B0604020202020204" pitchFamily="34" charset="0"/>
                <a:cs typeface="Arial" panose="020B0604020202020204" pitchFamily="34" charset="0"/>
              </a:rPr>
              <a:t> [Accessed on 18.07.2026]</a:t>
            </a:r>
            <a:endParaRPr lang="en-US" sz="800" dirty="0">
              <a:latin typeface="Arial" panose="020B0604020202020204" pitchFamily="34" charset="0"/>
              <a:cs typeface="Arial" panose="020B0604020202020204" pitchFamily="34" charset="0"/>
            </a:endParaRPr>
          </a:p>
          <a:p>
            <a:pPr algn="just">
              <a:lnSpc>
                <a:spcPct val="150000"/>
              </a:lnSpc>
            </a:pPr>
            <a:r>
              <a:rPr lang="en-US" sz="800" dirty="0">
                <a:solidFill>
                  <a:srgbClr val="454240"/>
                </a:solidFill>
                <a:latin typeface="Arial" panose="020B0604020202020204" pitchFamily="34" charset="0"/>
                <a:ea typeface="DM Sans" pitchFamily="34" charset="-122"/>
                <a:cs typeface="Arial" panose="020B0604020202020204" pitchFamily="34" charset="0"/>
              </a:rPr>
              <a:t>Shabani, T., Jerie, S. and Shabani, T., 2024. A comprehensive review of the Swiss cheese model in risk management. </a:t>
            </a:r>
            <a:r>
              <a:rPr lang="en-US" sz="800" i="1" dirty="0">
                <a:solidFill>
                  <a:srgbClr val="454240"/>
                </a:solidFill>
                <a:latin typeface="Arial" panose="020B0604020202020204" pitchFamily="34" charset="0"/>
                <a:ea typeface="DM Sans" pitchFamily="34" charset="-122"/>
                <a:cs typeface="Arial" panose="020B0604020202020204" pitchFamily="34" charset="0"/>
              </a:rPr>
              <a:t>Safety in extreme environments</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6</a:t>
            </a:r>
            <a:r>
              <a:rPr lang="en-US" sz="800" dirty="0">
                <a:solidFill>
                  <a:srgbClr val="454240"/>
                </a:solidFill>
                <a:latin typeface="Arial" panose="020B0604020202020204" pitchFamily="34" charset="0"/>
                <a:ea typeface="DM Sans" pitchFamily="34" charset="-122"/>
                <a:cs typeface="Arial" panose="020B0604020202020204" pitchFamily="34" charset="0"/>
              </a:rPr>
              <a:t>(1), pp.43-57. </a:t>
            </a:r>
            <a:r>
              <a:rPr lang="en-US" sz="800" dirty="0">
                <a:solidFill>
                  <a:srgbClr val="454240"/>
                </a:solidFill>
                <a:latin typeface="Arial" panose="020B0604020202020204" pitchFamily="34" charset="0"/>
                <a:ea typeface="DM Sans" pitchFamily="34" charset="-122"/>
                <a:cs typeface="Arial" panose="020B0604020202020204" pitchFamily="34" charset="0"/>
                <a:hlinkClick r:id="rId12"/>
              </a:rPr>
              <a:t>https://link.springer.com/article/10.1007/s42797-023-00091-7</a:t>
            </a:r>
            <a:r>
              <a:rPr lang="en-US" sz="800" dirty="0">
                <a:solidFill>
                  <a:srgbClr val="454240"/>
                </a:solidFill>
                <a:latin typeface="Arial" panose="020B0604020202020204" pitchFamily="34" charset="0"/>
                <a:ea typeface="DM Sans" pitchFamily="34" charset="-122"/>
                <a:cs typeface="Arial" panose="020B0604020202020204" pitchFamily="34" charset="0"/>
              </a:rPr>
              <a:t> </a:t>
            </a:r>
          </a:p>
          <a:p>
            <a:pPr algn="just">
              <a:lnSpc>
                <a:spcPct val="150000"/>
              </a:lnSpc>
            </a:pPr>
            <a:r>
              <a:rPr lang="en-IN" sz="800" dirty="0">
                <a:latin typeface="Arial" panose="020B0604020202020204" pitchFamily="34" charset="0"/>
                <a:cs typeface="Arial" panose="020B0604020202020204" pitchFamily="34" charset="0"/>
                <a:hlinkClick r:id="rId13"/>
              </a:rPr>
              <a:t>Singh</a:t>
            </a:r>
            <a:r>
              <a:rPr lang="en-IN" sz="800" dirty="0">
                <a:latin typeface="Arial" panose="020B0604020202020204" pitchFamily="34" charset="0"/>
                <a:cs typeface="Arial" panose="020B0604020202020204" pitchFamily="34" charset="0"/>
              </a:rPr>
              <a:t>. S., 2025. Donabedian Model: Structure, Process, and Outcome for Healthcare Quality Assessment. [Online]. Available at </a:t>
            </a:r>
            <a:r>
              <a:rPr lang="en-IN" sz="800" u="sng" dirty="0">
                <a:latin typeface="Arial" panose="020B0604020202020204" pitchFamily="34" charset="0"/>
                <a:cs typeface="Arial" panose="020B0604020202020204" pitchFamily="34" charset="0"/>
                <a:hlinkClick r:id="rId8"/>
              </a:rPr>
              <a:t>https://www.england.nhs.uk/wp-content/uploads/2021/04/Developing-workforce-safeguards.pdf</a:t>
            </a:r>
            <a:r>
              <a:rPr lang="en-IN" sz="800" dirty="0">
                <a:latin typeface="Arial" panose="020B0604020202020204" pitchFamily="34" charset="0"/>
                <a:cs typeface="Arial" panose="020B0604020202020204" pitchFamily="34" charset="0"/>
              </a:rPr>
              <a:t> [Accessed on 18.07.2026] </a:t>
            </a:r>
            <a:endParaRPr lang="en-US" sz="800" dirty="0">
              <a:solidFill>
                <a:srgbClr val="454240"/>
              </a:solidFill>
              <a:latin typeface="Arial" panose="020B0604020202020204" pitchFamily="34" charset="0"/>
              <a:ea typeface="DM Sans" pitchFamily="34" charset="-122"/>
              <a:cs typeface="Arial" panose="020B0604020202020204" pitchFamily="34" charset="0"/>
            </a:endParaRPr>
          </a:p>
          <a:p>
            <a:pPr marL="0" indent="0" algn="just">
              <a:lnSpc>
                <a:spcPct val="150000"/>
              </a:lnSpc>
              <a:buNone/>
            </a:pPr>
            <a:r>
              <a:rPr lang="en-US" sz="800" dirty="0" err="1">
                <a:solidFill>
                  <a:srgbClr val="454240"/>
                </a:solidFill>
                <a:latin typeface="Arial" panose="020B0604020202020204" pitchFamily="34" charset="0"/>
                <a:ea typeface="DM Sans" pitchFamily="34" charset="-122"/>
                <a:cs typeface="Arial" panose="020B0604020202020204" pitchFamily="34" charset="0"/>
              </a:rPr>
              <a:t>Tsamasiotis</a:t>
            </a:r>
            <a:r>
              <a:rPr lang="en-US" sz="800" dirty="0">
                <a:solidFill>
                  <a:srgbClr val="454240"/>
                </a:solidFill>
                <a:latin typeface="Arial" panose="020B0604020202020204" pitchFamily="34" charset="0"/>
                <a:ea typeface="DM Sans" pitchFamily="34" charset="-122"/>
                <a:cs typeface="Arial" panose="020B0604020202020204" pitchFamily="34" charset="0"/>
              </a:rPr>
              <a:t>, C., Fiard, G., Bouzat, P., François, P., Fond, G., Boyer, L. and Boussat, B., 2024. From Reporting to Improving: How Root Cause Analysis in Teams Shape Patient Safety Culture. </a:t>
            </a:r>
            <a:r>
              <a:rPr lang="en-US" sz="800" i="1" dirty="0">
                <a:solidFill>
                  <a:srgbClr val="454240"/>
                </a:solidFill>
                <a:latin typeface="Arial" panose="020B0604020202020204" pitchFamily="34" charset="0"/>
                <a:ea typeface="DM Sans" pitchFamily="34" charset="-122"/>
                <a:cs typeface="Arial" panose="020B0604020202020204" pitchFamily="34" charset="0"/>
              </a:rPr>
              <a:t>Risk Management and Healthcare Policy</a:t>
            </a:r>
            <a:r>
              <a:rPr lang="en-US" sz="800" dirty="0">
                <a:solidFill>
                  <a:srgbClr val="454240"/>
                </a:solidFill>
                <a:latin typeface="Arial" panose="020B0604020202020204" pitchFamily="34" charset="0"/>
                <a:ea typeface="DM Sans" pitchFamily="34" charset="-122"/>
                <a:cs typeface="Arial" panose="020B0604020202020204" pitchFamily="34" charset="0"/>
              </a:rPr>
              <a:t>, pp.1847-1858.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14">
                  <a:extLst>
                    <a:ext uri="{A12FA001-AC4F-418D-AE19-62706E023703}">
                      <ahyp:hlinkClr xmlns:ahyp="http://schemas.microsoft.com/office/drawing/2018/hyperlinkcolor" val="tx"/>
                    </a:ext>
                  </a:extLst>
                </a:hlinkClick>
              </a:rPr>
              <a:t>https://doi.org/10.2147/RMHP.S466852</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Yang, J., Liu, F., Yang, C., Wei, J., Ma, Y., Xu, L., Xie, J. and Wang, J., 2025. Application of Donabedian Three‐Dimensional Model in Outpatient Care Quality: A Scoping Review. </a:t>
            </a:r>
            <a:r>
              <a:rPr lang="en-US" sz="800" i="1" dirty="0">
                <a:solidFill>
                  <a:srgbClr val="454240"/>
                </a:solidFill>
                <a:latin typeface="Arial" panose="020B0604020202020204" pitchFamily="34" charset="0"/>
                <a:ea typeface="DM Sans" pitchFamily="34" charset="-122"/>
                <a:cs typeface="Arial" panose="020B0604020202020204" pitchFamily="34" charset="0"/>
              </a:rPr>
              <a:t>Journal of nursing management</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2025</a:t>
            </a:r>
            <a:r>
              <a:rPr lang="en-US" sz="800" dirty="0">
                <a:solidFill>
                  <a:srgbClr val="454240"/>
                </a:solidFill>
                <a:latin typeface="Arial" panose="020B0604020202020204" pitchFamily="34" charset="0"/>
                <a:ea typeface="DM Sans" pitchFamily="34" charset="-122"/>
                <a:cs typeface="Arial" panose="020B0604020202020204" pitchFamily="34" charset="0"/>
              </a:rPr>
              <a:t>(1), p.6893336.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15">
                  <a:extLst>
                    <a:ext uri="{A12FA001-AC4F-418D-AE19-62706E023703}">
                      <ahyp:hlinkClr xmlns:ahyp="http://schemas.microsoft.com/office/drawing/2018/hyperlinkcolor" val="tx"/>
                    </a:ext>
                  </a:extLst>
                </a:hlinkClick>
              </a:rPr>
              <a:t>https://doi.org/10.1155/jonm/6893336</a:t>
            </a:r>
            <a:endParaRPr lang="en-US" sz="800" dirty="0">
              <a:latin typeface="Arial" panose="020B0604020202020204" pitchFamily="34" charset="0"/>
              <a:cs typeface="Arial" panose="020B0604020202020204" pitchFamily="34" charset="0"/>
            </a:endParaRPr>
          </a:p>
          <a:p>
            <a:pPr marL="0" indent="0" algn="just">
              <a:lnSpc>
                <a:spcPct val="150000"/>
              </a:lnSpc>
              <a:buNone/>
            </a:pPr>
            <a:r>
              <a:rPr lang="en-US" sz="800" dirty="0">
                <a:solidFill>
                  <a:srgbClr val="454240"/>
                </a:solidFill>
                <a:latin typeface="Arial" panose="020B0604020202020204" pitchFamily="34" charset="0"/>
                <a:ea typeface="DM Sans" pitchFamily="34" charset="-122"/>
                <a:cs typeface="Arial" panose="020B0604020202020204" pitchFamily="34" charset="0"/>
              </a:rPr>
              <a:t>Yu, C., Xian, Y., Jing, T., Bai, M., Li, X., Li, J., Liang, H., Yu, G. and Zhang, Z., 2023. More patient-centered care, better healthcare: the association between patient-centered care and healthcare outcomes in inpatients. </a:t>
            </a:r>
            <a:r>
              <a:rPr lang="en-US" sz="800" i="1" dirty="0">
                <a:solidFill>
                  <a:srgbClr val="454240"/>
                </a:solidFill>
                <a:latin typeface="Arial" panose="020B0604020202020204" pitchFamily="34" charset="0"/>
                <a:ea typeface="DM Sans" pitchFamily="34" charset="-122"/>
                <a:cs typeface="Arial" panose="020B0604020202020204" pitchFamily="34" charset="0"/>
              </a:rPr>
              <a:t>Frontiers in Public Health</a:t>
            </a:r>
            <a:r>
              <a:rPr lang="en-US" sz="800" dirty="0">
                <a:solidFill>
                  <a:srgbClr val="454240"/>
                </a:solidFill>
                <a:latin typeface="Arial" panose="020B0604020202020204" pitchFamily="34" charset="0"/>
                <a:ea typeface="DM Sans" pitchFamily="34" charset="-122"/>
                <a:cs typeface="Arial" panose="020B0604020202020204" pitchFamily="34" charset="0"/>
              </a:rPr>
              <a:t>, </a:t>
            </a:r>
            <a:r>
              <a:rPr lang="en-US" sz="800" i="1" dirty="0">
                <a:solidFill>
                  <a:srgbClr val="454240"/>
                </a:solidFill>
                <a:latin typeface="Arial" panose="020B0604020202020204" pitchFamily="34" charset="0"/>
                <a:ea typeface="DM Sans" pitchFamily="34" charset="-122"/>
                <a:cs typeface="Arial" panose="020B0604020202020204" pitchFamily="34" charset="0"/>
              </a:rPr>
              <a:t>11</a:t>
            </a:r>
            <a:r>
              <a:rPr lang="en-US" sz="800" dirty="0">
                <a:solidFill>
                  <a:srgbClr val="454240"/>
                </a:solidFill>
                <a:latin typeface="Arial" panose="020B0604020202020204" pitchFamily="34" charset="0"/>
                <a:ea typeface="DM Sans" pitchFamily="34" charset="-122"/>
                <a:cs typeface="Arial" panose="020B0604020202020204" pitchFamily="34" charset="0"/>
              </a:rPr>
              <a:t>, p.1148277. </a:t>
            </a:r>
            <a:r>
              <a:rPr lang="en-US" sz="800" b="1" u="sng" dirty="0">
                <a:solidFill>
                  <a:srgbClr val="AB8421"/>
                </a:solidFill>
                <a:latin typeface="Arial" panose="020B0604020202020204" pitchFamily="34" charset="0"/>
                <a:ea typeface="DM Sans Bold" pitchFamily="34" charset="-122"/>
                <a:cs typeface="Arial" panose="020B0604020202020204" pitchFamily="34" charset="0"/>
                <a:hlinkClick r:id="rId16">
                  <a:extLst>
                    <a:ext uri="{A12FA001-AC4F-418D-AE19-62706E023703}">
                      <ahyp:hlinkClr xmlns:ahyp="http://schemas.microsoft.com/office/drawing/2018/hyperlinkcolor" val="tx"/>
                    </a:ext>
                  </a:extLst>
                </a:hlinkClick>
              </a:rPr>
              <a:t>https://doi.org/10.3389/fpubh.2023.1148277</a:t>
            </a:r>
            <a:endParaRPr lang="en-US" sz="800" dirty="0">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429000" cy="5143500"/>
          </a:xfrm>
          <a:prstGeom prst="rect">
            <a:avLst/>
          </a:prstGeom>
        </p:spPr>
      </p:pic>
      <p:sp>
        <p:nvSpPr>
          <p:cNvPr id="3" name="Text 0"/>
          <p:cNvSpPr/>
          <p:nvPr/>
        </p:nvSpPr>
        <p:spPr>
          <a:xfrm>
            <a:off x="3925119" y="2184127"/>
            <a:ext cx="4722763" cy="775246"/>
          </a:xfrm>
          <a:prstGeom prst="rect">
            <a:avLst/>
          </a:prstGeom>
          <a:noFill/>
          <a:ln/>
        </p:spPr>
        <p:txBody>
          <a:bodyPr wrap="none" lIns="0" tIns="0" rIns="0" bIns="0" rtlCol="0" anchor="t"/>
          <a:lstStyle/>
          <a:p>
            <a:pPr marL="0" indent="0" algn="ctr">
              <a:lnSpc>
                <a:spcPct val="104000"/>
              </a:lnSpc>
              <a:buNone/>
            </a:pPr>
            <a:r>
              <a:rPr lang="en-US" sz="4850" dirty="0">
                <a:solidFill>
                  <a:srgbClr val="5C4E3D"/>
                </a:solidFill>
                <a:latin typeface="Arial" panose="020B0604020202020204" pitchFamily="34" charset="0"/>
                <a:ea typeface="Libre Baskerville" pitchFamily="34" charset="-122"/>
                <a:cs typeface="Arial" panose="020B0604020202020204" pitchFamily="34" charset="0"/>
              </a:rPr>
              <a:t>Thank You</a:t>
            </a:r>
            <a:endParaRPr lang="en-US" sz="485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AB842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TotalTime>
  <Words>2730</Words>
  <Application>Microsoft Office PowerPoint</Application>
  <PresentationFormat>On-screen Show (16:9)</PresentationFormat>
  <Paragraphs>123</Paragraphs>
  <Slides>12</Slides>
  <Notes>12</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12</vt:i4>
      </vt:variant>
    </vt:vector>
  </HeadingPairs>
  <TitlesOfParts>
    <vt:vector size="14" baseType="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Twinkal Patel</cp:lastModifiedBy>
  <cp:revision>1</cp:revision>
  <dcterms:created xsi:type="dcterms:W3CDTF">2026-07-18T10:50:15Z</dcterms:created>
  <dcterms:modified xsi:type="dcterms:W3CDTF">2026-07-20T22:28:14Z</dcterms:modified>
</cp:coreProperties>
</file>