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ink/ink14.xml" ContentType="application/inkml+xml"/>
  <Override PartName="/ppt/ink/ink15.xml" ContentType="application/inkml+xml"/>
  <Override PartName="/ppt/ink/ink16.xml" ContentType="application/inkml+xml"/>
  <Override PartName="/ppt/ink/ink17.xml" ContentType="application/inkml+xml"/>
  <Override PartName="/ppt/ink/ink18.xml" ContentType="application/inkml+xml"/>
  <Override PartName="/ppt/ink/ink19.xml" ContentType="application/inkml+xml"/>
  <Override PartName="/ppt/ink/ink20.xml" ContentType="application/inkml+xml"/>
  <Override PartName="/ppt/ink/ink21.xml" ContentType="application/inkml+xml"/>
  <Override PartName="/ppt/ink/ink22.xml" ContentType="application/inkml+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ink/ink23.xml" ContentType="application/inkml+xml"/>
  <Override PartName="/ppt/ink/ink24.xml" ContentType="application/inkml+xml"/>
  <Override PartName="/ppt/ink/ink25.xml" ContentType="application/inkml+xml"/>
  <Override PartName="/ppt/ink/ink26.xml" ContentType="application/inkml+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1"/>
    <p:sldMasterId id="2147483852" r:id="rId2"/>
  </p:sldMasterIdLst>
  <p:notesMasterIdLst>
    <p:notesMasterId r:id="rId19"/>
  </p:notesMasterIdLst>
  <p:sldIdLst>
    <p:sldId id="256" r:id="rId3"/>
    <p:sldId id="270" r:id="rId4"/>
    <p:sldId id="268" r:id="rId5"/>
    <p:sldId id="269" r:id="rId6"/>
    <p:sldId id="257" r:id="rId7"/>
    <p:sldId id="258" r:id="rId8"/>
    <p:sldId id="259" r:id="rId9"/>
    <p:sldId id="260" r:id="rId10"/>
    <p:sldId id="266" r:id="rId11"/>
    <p:sldId id="263" r:id="rId12"/>
    <p:sldId id="267" r:id="rId13"/>
    <p:sldId id="273" r:id="rId14"/>
    <p:sldId id="271" r:id="rId15"/>
    <p:sldId id="262" r:id="rId16"/>
    <p:sldId id="272" r:id="rId17"/>
    <p:sldId id="264"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1" autoAdjust="0"/>
    <p:restoredTop sz="85696" autoAdjust="0"/>
  </p:normalViewPr>
  <p:slideViewPr>
    <p:cSldViewPr snapToGrid="0">
      <p:cViewPr varScale="1">
        <p:scale>
          <a:sx n="109" d="100"/>
          <a:sy n="109" d="100"/>
        </p:scale>
        <p:origin x="38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3" Type="http://schemas.openxmlformats.org/officeDocument/2006/relationships/slide" Target="slides/slide1.xml"/><Relationship Id="rId21"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theme" Target="theme/theme1.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2-14T19:14:01.955"/>
    </inkml:context>
    <inkml:brush xml:id="br0">
      <inkml:brushProperty name="width" value="0.4" units="cm"/>
      <inkml:brushProperty name="height" value="0.8" units="cm"/>
      <inkml:brushProperty name="color" value="#E6E6E6"/>
      <inkml:brushProperty name="tip" value="rectangle"/>
      <inkml:brushProperty name="rasterOp" value="maskPen"/>
      <inkml:brushProperty name="ignorePressure" value="1"/>
    </inkml:brush>
  </inkml:definitions>
  <inkml:trace contextRef="#ctx0" brushRef="#br0">1 0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2-14T19:14:02.611"/>
    </inkml:context>
    <inkml:brush xml:id="br0">
      <inkml:brushProperty name="width" value="0.4" units="cm"/>
      <inkml:brushProperty name="height" value="0.8" units="cm"/>
      <inkml:brushProperty name="color" value="#E6E6E6"/>
      <inkml:brushProperty name="tip" value="rectangle"/>
      <inkml:brushProperty name="rasterOp" value="maskPen"/>
      <inkml:brushProperty name="ignorePressure" value="1"/>
    </inkml:brush>
  </inkml:definitions>
  <inkml:trace contextRef="#ctx0" brushRef="#br0">0 1</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2-14T19:14:03.127"/>
    </inkml:context>
    <inkml:brush xml:id="br0">
      <inkml:brushProperty name="width" value="0.4" units="cm"/>
      <inkml:brushProperty name="height" value="0.8" units="cm"/>
      <inkml:brushProperty name="color" value="#E6E6E6"/>
      <inkml:brushProperty name="tip" value="rectangle"/>
      <inkml:brushProperty name="rasterOp" value="maskPen"/>
      <inkml:brushProperty name="ignorePressure" value="1"/>
    </inkml:brush>
  </inkml:definitions>
  <inkml:trace contextRef="#ctx0" brushRef="#br0">1 1</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2-14T19:14:06.572"/>
    </inkml:context>
    <inkml:brush xml:id="br0">
      <inkml:brushProperty name="width" value="0.4" units="cm"/>
      <inkml:brushProperty name="height" value="0.8" units="cm"/>
      <inkml:brushProperty name="color" value="#E6E6E6"/>
      <inkml:brushProperty name="tip" value="rectangle"/>
      <inkml:brushProperty name="rasterOp" value="maskPen"/>
      <inkml:brushProperty name="ignorePressure" value="1"/>
    </inkml:brush>
  </inkml:definitions>
  <inkml:trace contextRef="#ctx0" brushRef="#br0">1 1,'24'21,"-19"-18,-1 1,1 0,-1 0,0 1,0-1,0 1,0 0,-1 0,0 0,0 0,4 11,28 69,4-1,82 132,127 138,-175-254,668 888,-430-579,214 256,57-37,-64-147,102 98,604 779,-96 92,-829-1056,737 922,71-57,400 242,-1168-1181</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2-14T19:14:08.392"/>
    </inkml:context>
    <inkml:brush xml:id="br0">
      <inkml:brushProperty name="width" value="0.4" units="cm"/>
      <inkml:brushProperty name="height" value="0.8" units="cm"/>
      <inkml:brushProperty name="color" value="#E6E6E6"/>
      <inkml:brushProperty name="tip" value="rectangle"/>
      <inkml:brushProperty name="rasterOp" value="maskPen"/>
      <inkml:brushProperty name="ignorePressure" value="1"/>
    </inkml:brush>
  </inkml:definitions>
  <inkml:trace contextRef="#ctx0" brushRef="#br0">1 0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2-14T19:14:08.724"/>
    </inkml:context>
    <inkml:brush xml:id="br0">
      <inkml:brushProperty name="width" value="0.4" units="cm"/>
      <inkml:brushProperty name="height" value="0.8" units="cm"/>
      <inkml:brushProperty name="color" value="#E6E6E6"/>
      <inkml:brushProperty name="tip" value="rectangle"/>
      <inkml:brushProperty name="rasterOp" value="maskPen"/>
      <inkml:brushProperty name="ignorePressure" value="1"/>
    </inkml:brush>
  </inkml:definitions>
  <inkml:trace contextRef="#ctx0" brushRef="#br0">1 0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2-14T19:14:09.084"/>
    </inkml:context>
    <inkml:brush xml:id="br0">
      <inkml:brushProperty name="width" value="0.4" units="cm"/>
      <inkml:brushProperty name="height" value="0.8" units="cm"/>
      <inkml:brushProperty name="color" value="#E6E6E6"/>
      <inkml:brushProperty name="tip" value="rectangle"/>
      <inkml:brushProperty name="rasterOp" value="maskPen"/>
      <inkml:brushProperty name="ignorePressure" value="1"/>
    </inkml:brush>
  </inkml:definitions>
  <inkml:trace contextRef="#ctx0" brushRef="#br0">1 0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2-14T19:14:09.677"/>
    </inkml:context>
    <inkml:brush xml:id="br0">
      <inkml:brushProperty name="width" value="0.4" units="cm"/>
      <inkml:brushProperty name="height" value="0.8" units="cm"/>
      <inkml:brushProperty name="color" value="#E6E6E6"/>
      <inkml:brushProperty name="tip" value="rectangle"/>
      <inkml:brushProperty name="rasterOp" value="maskPen"/>
      <inkml:brushProperty name="ignorePressure" value="1"/>
    </inkml:brush>
  </inkml:definitions>
  <inkml:trace contextRef="#ctx0" brushRef="#br0">1 0,'0'5,"0"6,0 0</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2-14T19:14:10.146"/>
    </inkml:context>
    <inkml:brush xml:id="br0">
      <inkml:brushProperty name="width" value="0.4" units="cm"/>
      <inkml:brushProperty name="height" value="0.8" units="cm"/>
      <inkml:brushProperty name="color" value="#E6E6E6"/>
      <inkml:brushProperty name="tip" value="rectangle"/>
      <inkml:brushProperty name="rasterOp" value="maskPen"/>
      <inkml:brushProperty name="ignorePressure" value="1"/>
    </inkml:brush>
  </inkml:definitions>
  <inkml:trace contextRef="#ctx0" brushRef="#br0">82 0,'0'14,"0"13,0 12,0 8,0-4</inkml:trace>
  <inkml:trace contextRef="#ctx0" brushRef="#br0" timeOffset="1">0 189</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2-14T19:14:17.928"/>
    </inkml:context>
    <inkml:brush xml:id="br0">
      <inkml:brushProperty name="width" value="0.4" units="cm"/>
      <inkml:brushProperty name="height" value="0.8" units="cm"/>
      <inkml:brushProperty name="color" value="#E6E6E6"/>
      <inkml:brushProperty name="tip" value="rectangle"/>
      <inkml:brushProperty name="rasterOp" value="maskPen"/>
      <inkml:brushProperty name="ignorePressure" value="1"/>
    </inkml:brush>
  </inkml:definitions>
  <inkml:trace contextRef="#ctx0" brushRef="#br0">1 0</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2-14T19:14:18.471"/>
    </inkml:context>
    <inkml:brush xml:id="br0">
      <inkml:brushProperty name="width" value="0.4" units="cm"/>
      <inkml:brushProperty name="height" value="0.8" units="cm"/>
      <inkml:brushProperty name="color" value="#E6E6E6"/>
      <inkml:brushProperty name="tip" value="rectangle"/>
      <inkml:brushProperty name="rasterOp" value="maskPen"/>
      <inkml:brushProperty name="ignorePressure" value="1"/>
    </inkml:brush>
  </inkml:definitions>
  <inkml:trace contextRef="#ctx0" brushRef="#br0">1 1</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2-14T19:14:18.814"/>
    </inkml:context>
    <inkml:brush xml:id="br0">
      <inkml:brushProperty name="width" value="0.4" units="cm"/>
      <inkml:brushProperty name="height" value="0.8" units="cm"/>
      <inkml:brushProperty name="color" value="#E6E6E6"/>
      <inkml:brushProperty name="tip" value="rectangle"/>
      <inkml:brushProperty name="rasterOp" value="maskPen"/>
      <inkml:brushProperty name="ignorePressure" value="1"/>
    </inkml:brush>
  </inkml:definitions>
  <inkml:trace contextRef="#ctx0" brushRef="#br0">1 1</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2-14T19:14:19.189"/>
    </inkml:context>
    <inkml:brush xml:id="br0">
      <inkml:brushProperty name="width" value="0.4" units="cm"/>
      <inkml:brushProperty name="height" value="0.8" units="cm"/>
      <inkml:brushProperty name="color" value="#E6E6E6"/>
      <inkml:brushProperty name="tip" value="rectangle"/>
      <inkml:brushProperty name="rasterOp" value="maskPen"/>
      <inkml:brushProperty name="ignorePressure" value="1"/>
    </inkml:brush>
  </inkml:definitions>
  <inkml:trace contextRef="#ctx0" brushRef="#br0">1 0</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2-14T19:14:19.533"/>
    </inkml:context>
    <inkml:brush xml:id="br0">
      <inkml:brushProperty name="width" value="0.4" units="cm"/>
      <inkml:brushProperty name="height" value="0.8" units="cm"/>
      <inkml:brushProperty name="color" value="#E6E6E6"/>
      <inkml:brushProperty name="tip" value="rectangle"/>
      <inkml:brushProperty name="rasterOp" value="maskPen"/>
      <inkml:brushProperty name="ignorePressure" value="1"/>
    </inkml:brush>
  </inkml:definitions>
  <inkml:trace contextRef="#ctx0" brushRef="#br0">5 0,'-5'9,"8"17,8 5,2-4</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2-14T19:14:19.892"/>
    </inkml:context>
    <inkml:brush xml:id="br0">
      <inkml:brushProperty name="width" value="0.4" units="cm"/>
      <inkml:brushProperty name="height" value="0.8" units="cm"/>
      <inkml:brushProperty name="color" value="#E6E6E6"/>
      <inkml:brushProperty name="tip" value="rectangle"/>
      <inkml:brushProperty name="rasterOp" value="maskPen"/>
      <inkml:brushProperty name="ignorePressure" value="1"/>
    </inkml:brush>
  </inkml:definitions>
  <inkml:trace contextRef="#ctx0" brushRef="#br0">0 1</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2-14T19:14:20.251"/>
    </inkml:context>
    <inkml:brush xml:id="br0">
      <inkml:brushProperty name="width" value="0.4" units="cm"/>
      <inkml:brushProperty name="height" value="0.8" units="cm"/>
      <inkml:brushProperty name="color" value="#E6E6E6"/>
      <inkml:brushProperty name="tip" value="rectangle"/>
      <inkml:brushProperty name="rasterOp" value="maskPen"/>
      <inkml:brushProperty name="ignorePressure" value="1"/>
    </inkml:brush>
  </inkml:definitions>
  <inkml:trace contextRef="#ctx0" brushRef="#br0">43 1,'0'9,"0"8,0 5,-9 9,-3 3,0 5,3-4</inkml:trace>
</inkml:ink>
</file>

<file path=ppt/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2-14T19:14:20.595"/>
    </inkml:context>
    <inkml:brush xml:id="br0">
      <inkml:brushProperty name="width" value="0.4" units="cm"/>
      <inkml:brushProperty name="height" value="0.8" units="cm"/>
      <inkml:brushProperty name="color" value="#E6E6E6"/>
      <inkml:brushProperty name="tip" value="rectangle"/>
      <inkml:brushProperty name="rasterOp" value="maskPen"/>
      <inkml:brushProperty name="ignorePressure" value="1"/>
    </inkml:brush>
  </inkml:definitions>
  <inkml:trace contextRef="#ctx0" brushRef="#br0">1 1</inkml:trace>
</inkml:ink>
</file>

<file path=ppt/ink/ink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2-14T19:14:21.126"/>
    </inkml:context>
    <inkml:brush xml:id="br0">
      <inkml:brushProperty name="width" value="0.4" units="cm"/>
      <inkml:brushProperty name="height" value="0.8" units="cm"/>
      <inkml:brushProperty name="color" value="#E6E6E6"/>
      <inkml:brushProperty name="tip" value="rectangle"/>
      <inkml:brushProperty name="rasterOp" value="maskPen"/>
      <inkml:brushProperty name="ignorePressure" value="1"/>
    </inkml:brush>
  </inkml:definitions>
  <inkml:trace contextRef="#ctx0" brushRef="#br0">1 0</inkml:trace>
</inkml:ink>
</file>

<file path=ppt/ink/ink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2-14T19:14:21.657"/>
    </inkml:context>
    <inkml:brush xml:id="br0">
      <inkml:brushProperty name="width" value="0.4" units="cm"/>
      <inkml:brushProperty name="height" value="0.8" units="cm"/>
      <inkml:brushProperty name="color" value="#E6E6E6"/>
      <inkml:brushProperty name="tip" value="rectangle"/>
      <inkml:brushProperty name="rasterOp" value="maskPen"/>
      <inkml:brushProperty name="ignorePressure" value="1"/>
    </inkml:brush>
  </inkml:definitions>
  <inkml:trace contextRef="#ctx0" brushRef="#br0">0 1</inkml:trace>
</inkml:ink>
</file>

<file path=ppt/ink/ink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2-14T19:14:22.017"/>
    </inkml:context>
    <inkml:brush xml:id="br0">
      <inkml:brushProperty name="width" value="0.4" units="cm"/>
      <inkml:brushProperty name="height" value="0.8" units="cm"/>
      <inkml:brushProperty name="color" value="#E6E6E6"/>
      <inkml:brushProperty name="tip" value="rectangle"/>
      <inkml:brushProperty name="rasterOp" value="maskPen"/>
      <inkml:brushProperty name="ignorePressure" value="1"/>
    </inkml:brush>
  </inkml:definitions>
  <inkml:trace contextRef="#ctx0" brushRef="#br0">0 1</inkml:trace>
</inkml:ink>
</file>

<file path=ppt/ink/ink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2-14T19:14:22.532"/>
    </inkml:context>
    <inkml:brush xml:id="br0">
      <inkml:brushProperty name="width" value="0.4" units="cm"/>
      <inkml:brushProperty name="height" value="0.8" units="cm"/>
      <inkml:brushProperty name="color" value="#E6E6E6"/>
      <inkml:brushProperty name="tip" value="rectangle"/>
      <inkml:brushProperty name="rasterOp" value="maskPen"/>
      <inkml:brushProperty name="ignorePressure" value="1"/>
    </inkml:brush>
  </inkml:definitions>
  <inkml:trace contextRef="#ctx0" brushRef="#br0">0 0</inkml:trace>
</inkml:ink>
</file>

<file path=ppt/ink/ink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2-14T19:14:23.204"/>
    </inkml:context>
    <inkml:brush xml:id="br0">
      <inkml:brushProperty name="width" value="0.4" units="cm"/>
      <inkml:brushProperty name="height" value="0.8" units="cm"/>
      <inkml:brushProperty name="color" value="#E6E6E6"/>
      <inkml:brushProperty name="tip" value="rectangle"/>
      <inkml:brushProperty name="rasterOp" value="maskPen"/>
      <inkml:brushProperty name="ignorePressure" value="1"/>
    </inkml:brush>
  </inkml:definitions>
  <inkml:trace contextRef="#ctx0" brushRef="#br0">0 0,'0'5,"0"1</inkml:trace>
</inkml:ink>
</file>

<file path=ppt/ink/ink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2-14T19:14:32.040"/>
    </inkml:context>
    <inkml:brush xml:id="br0">
      <inkml:brushProperty name="width" value="0.4" units="cm"/>
      <inkml:brushProperty name="height" value="0.8" units="cm"/>
      <inkml:brushProperty name="color" value="#E6E6E6"/>
      <inkml:brushProperty name="tip" value="rectangle"/>
      <inkml:brushProperty name="rasterOp" value="maskPen"/>
      <inkml:brushProperty name="ignorePressure" value="1"/>
    </inkml:brush>
  </inkml:definitions>
  <inkml:trace contextRef="#ctx0" brushRef="#br0">1941 0,'0'0,"1"0,-1 0,0 0,1 0,-1 0,1 0,-1 0,0 0,1 0,-1 0,1 0,-1 0,0 0,1 1,-1-1,0 0,1 0,-1 0,1 0,-1 1,0-1,0 0,1 0,-1 1,0-1,1 0,-1 0,0 1,0-1,1 0,-1 1,0-1,0 1,0-1,0 0,0 1,1 0,-9 15,-22 14,5-15,0-1,-1-1,-1-1,-40 12,-123 24,59-17,-479 151,455-134,66-16,-116 59,132-56,-2-2,-104 30,141-54</inkml:trace>
</inkml:ink>
</file>

<file path=ppt/ink/ink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2-14T19:14:33.407"/>
    </inkml:context>
    <inkml:brush xml:id="br0">
      <inkml:brushProperty name="width" value="0.4" units="cm"/>
      <inkml:brushProperty name="height" value="0.8" units="cm"/>
      <inkml:brushProperty name="color" value="#E6E6E6"/>
      <inkml:brushProperty name="tip" value="rectangle"/>
      <inkml:brushProperty name="rasterOp" value="maskPen"/>
      <inkml:brushProperty name="ignorePressure" value="1"/>
    </inkml:brush>
  </inkml:definitions>
  <inkml:trace contextRef="#ctx0" brushRef="#br0">1 0</inkml:trace>
</inkml:ink>
</file>

<file path=ppt/ink/ink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2-14T19:14:34.938"/>
    </inkml:context>
    <inkml:brush xml:id="br0">
      <inkml:brushProperty name="width" value="0.4" units="cm"/>
      <inkml:brushProperty name="height" value="0.8" units="cm"/>
      <inkml:brushProperty name="color" value="#E6E6E6"/>
      <inkml:brushProperty name="tip" value="rectangle"/>
      <inkml:brushProperty name="rasterOp" value="maskPen"/>
      <inkml:brushProperty name="ignorePressure" value="1"/>
    </inkml:brush>
  </inkml:definitions>
  <inkml:trace contextRef="#ctx0" brushRef="#br0">0 1</inkml:trace>
</inkml:ink>
</file>

<file path=ppt/ink/ink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2-14T19:14:36.656"/>
    </inkml:context>
    <inkml:brush xml:id="br0">
      <inkml:brushProperty name="width" value="0.4" units="cm"/>
      <inkml:brushProperty name="height" value="0.8" units="cm"/>
      <inkml:brushProperty name="color" value="#E6E6E6"/>
      <inkml:brushProperty name="tip" value="rectangle"/>
      <inkml:brushProperty name="rasterOp" value="maskPen"/>
      <inkml:brushProperty name="ignorePressure" value="1"/>
    </inkml:brush>
  </inkml:definitions>
  <inkml:trace contextRef="#ctx0" brushRef="#br0">5215 1,'-76'5,"0"3,0 3,-128 38,115-27,-85 20,-289 75,-307 51,-328-10,-95 17,1135-162,1 2,0 2,2 3,0 3,1 1,2 4,-86 57,-299 217,405-280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C20BB3-3CCB-4FE5-991B-82F6BCB48AF3}" type="datetimeFigureOut">
              <a:rPr lang="en-US" smtClean="0"/>
              <a:t>3/20/2022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746DE6-3336-457D-A091-FA20AC1C536E}" type="slidenum">
              <a:rPr lang="en-US" smtClean="0"/>
              <a:t>‹#›</a:t>
            </a:fld>
            <a:endParaRPr lang="en-US"/>
          </a:p>
        </p:txBody>
      </p:sp>
    </p:spTree>
    <p:extLst>
      <p:ext uri="{BB962C8B-B14F-4D97-AF65-F5344CB8AC3E}">
        <p14:creationId xmlns:p14="http://schemas.microsoft.com/office/powerpoint/2010/main" val="5816886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QuickStarter has created an outline to help you get started on your presentation. Some slides include information here in the notes to provide additional topics for you to research.</a:t>
            </a:r>
          </a:p>
          <a:p>
            <a:endParaRPr lang="en-US" dirty="0"/>
          </a:p>
        </p:txBody>
      </p:sp>
      <p:sp>
        <p:nvSpPr>
          <p:cNvPr id="4" name="Slide Number Placeholder 3"/>
          <p:cNvSpPr>
            <a:spLocks noGrp="1"/>
          </p:cNvSpPr>
          <p:nvPr>
            <p:ph type="sldNum" sz="quarter" idx="10"/>
          </p:nvPr>
        </p:nvSpPr>
        <p:spPr/>
        <p:txBody>
          <a:bodyPr/>
          <a:lstStyle/>
          <a:p>
            <a:fld id="{E0746DE6-3336-457D-A091-FA20AC1C536E}" type="slidenum">
              <a:rPr lang="en-US" smtClean="0"/>
              <a:t>1</a:t>
            </a:fld>
            <a:endParaRPr lang="en-US"/>
          </a:p>
        </p:txBody>
      </p:sp>
    </p:spTree>
    <p:extLst>
      <p:ext uri="{BB962C8B-B14F-4D97-AF65-F5344CB8AC3E}">
        <p14:creationId xmlns:p14="http://schemas.microsoft.com/office/powerpoint/2010/main" val="5816886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Century Schoolbook" panose="02040604050505020304" pitchFamily="18" charset="0"/>
              </a:rPr>
              <a:t>The Loom-weights kept the vertical threads in place and made to easier to cross weave, the weft threads through them, working from left to right, </a:t>
            </a:r>
          </a:p>
          <a:p>
            <a:r>
              <a:rPr lang="en-GB" dirty="0">
                <a:latin typeface="Century Schoolbook" panose="02040604050505020304" pitchFamily="18" charset="0"/>
              </a:rPr>
              <a:t>in-between the vertical hanging warp threads</a:t>
            </a:r>
          </a:p>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5</a:t>
            </a:fld>
            <a:endParaRPr lang="en-US"/>
          </a:p>
        </p:txBody>
      </p:sp>
    </p:spTree>
    <p:extLst>
      <p:ext uri="{BB962C8B-B14F-4D97-AF65-F5344CB8AC3E}">
        <p14:creationId xmlns:p14="http://schemas.microsoft.com/office/powerpoint/2010/main" val="1497886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8</a:t>
            </a:fld>
            <a:endParaRPr lang="en-US"/>
          </a:p>
        </p:txBody>
      </p:sp>
    </p:spTree>
    <p:extLst>
      <p:ext uri="{BB962C8B-B14F-4D97-AF65-F5344CB8AC3E}">
        <p14:creationId xmlns:p14="http://schemas.microsoft.com/office/powerpoint/2010/main" val="33257935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Different sizes of Loom-weight would have been used when weaving different weights of textile and vary the tension for heavy and light threads</a:t>
            </a:r>
          </a:p>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10</a:t>
            </a:fld>
            <a:endParaRPr lang="en-US"/>
          </a:p>
        </p:txBody>
      </p:sp>
    </p:spTree>
    <p:extLst>
      <p:ext uri="{BB962C8B-B14F-4D97-AF65-F5344CB8AC3E}">
        <p14:creationId xmlns:p14="http://schemas.microsoft.com/office/powerpoint/2010/main" val="30872791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11</a:t>
            </a:fld>
            <a:endParaRPr lang="en-US"/>
          </a:p>
        </p:txBody>
      </p:sp>
    </p:spTree>
    <p:extLst>
      <p:ext uri="{BB962C8B-B14F-4D97-AF65-F5344CB8AC3E}">
        <p14:creationId xmlns:p14="http://schemas.microsoft.com/office/powerpoint/2010/main" val="7187684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US" sz="1200" dirty="0"/>
            </a:br>
            <a:r>
              <a:rPr lang="en-US" sz="1200" dirty="0"/>
              <a:t>The Bronze Age find, of a fine fabric, shows about ten warp and weft threads in a centimeter.</a:t>
            </a:r>
          </a:p>
          <a:p>
            <a:endParaRPr lang="en-US" sz="1200" dirty="0"/>
          </a:p>
          <a:p>
            <a:r>
              <a:rPr lang="en-US" sz="1200" dirty="0"/>
              <a:t>This would produce a textile very similar to what today we call Muslin or Cheese-Cloth, </a:t>
            </a:r>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12</a:t>
            </a:fld>
            <a:endParaRPr lang="en-US"/>
          </a:p>
        </p:txBody>
      </p:sp>
    </p:spTree>
    <p:extLst>
      <p:ext uri="{BB962C8B-B14F-4D97-AF65-F5344CB8AC3E}">
        <p14:creationId xmlns:p14="http://schemas.microsoft.com/office/powerpoint/2010/main" val="7225161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Century Schoolbook" panose="02040604050505020304" pitchFamily="18" charset="0"/>
                <a:ea typeface="Calibri" panose="020F0502020204030204" pitchFamily="34" charset="0"/>
                <a:cs typeface="Times New Roman" panose="02020603050405020304" pitchFamily="18" charset="0"/>
              </a:rPr>
              <a:t>The original loom and tools are replicated and all the traditional procedures are followed.</a:t>
            </a:r>
          </a:p>
          <a:p>
            <a:endParaRPr lang="en-GB" sz="1200" dirty="0">
              <a:effectLst/>
              <a:latin typeface="Century Schoolbook" panose="02040604050505020304" pitchFamily="18" charset="0"/>
              <a:ea typeface="Calibri" panose="020F0502020204030204" pitchFamily="34" charset="0"/>
              <a:cs typeface="Times New Roman" panose="02020603050405020304" pitchFamily="18" charset="0"/>
            </a:endParaRPr>
          </a:p>
          <a:p>
            <a:r>
              <a:rPr lang="en-GB" sz="1200" dirty="0">
                <a:effectLst/>
                <a:latin typeface="Century Schoolbook" panose="02040604050505020304" pitchFamily="18" charset="0"/>
                <a:ea typeface="Calibri" panose="020F0502020204030204" pitchFamily="34" charset="0"/>
                <a:cs typeface="Times New Roman" panose="02020603050405020304" pitchFamily="18" charset="0"/>
              </a:rPr>
              <a:t>The Experimental weavers of today, follow the weavers of the Bronze Age in selecting different size and shape of Loom-weights </a:t>
            </a:r>
            <a:r>
              <a:rPr lang="en-GB" sz="1200" dirty="0">
                <a:latin typeface="Century Schoolbook" panose="02040604050505020304" pitchFamily="18" charset="0"/>
                <a:ea typeface="Calibri" panose="020F0502020204030204" pitchFamily="34" charset="0"/>
                <a:cs typeface="Times New Roman" panose="02020603050405020304" pitchFamily="18" charset="0"/>
              </a:rPr>
              <a:t>when </a:t>
            </a:r>
            <a:r>
              <a:rPr lang="en-GB" sz="1200" dirty="0">
                <a:effectLst/>
                <a:latin typeface="Century Schoolbook" panose="02040604050505020304" pitchFamily="18" charset="0"/>
                <a:ea typeface="Calibri" panose="020F0502020204030204" pitchFamily="34" charset="0"/>
                <a:cs typeface="Times New Roman" panose="02020603050405020304" pitchFamily="18" charset="0"/>
              </a:rPr>
              <a:t>weaving linen, </a:t>
            </a:r>
          </a:p>
          <a:p>
            <a:r>
              <a:rPr lang="en-GB" sz="1200" dirty="0">
                <a:latin typeface="Century Schoolbook" panose="02040604050505020304" pitchFamily="18" charset="0"/>
                <a:ea typeface="Calibri" panose="020F0502020204030204" pitchFamily="34" charset="0"/>
                <a:cs typeface="Times New Roman" panose="02020603050405020304" pitchFamily="18" charset="0"/>
              </a:rPr>
              <a:t>a</a:t>
            </a:r>
            <a:r>
              <a:rPr lang="en-GB" sz="1200" dirty="0">
                <a:effectLst/>
                <a:latin typeface="Century Schoolbook" panose="02040604050505020304" pitchFamily="18" charset="0"/>
                <a:ea typeface="Calibri" panose="020F0502020204030204" pitchFamily="34" charset="0"/>
                <a:cs typeface="Times New Roman" panose="02020603050405020304" pitchFamily="18" charset="0"/>
              </a:rPr>
              <a:t>nd other shapes and size Loom-weights when weaving wool or other yarns. </a:t>
            </a:r>
          </a:p>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13</a:t>
            </a:fld>
            <a:endParaRPr lang="en-US"/>
          </a:p>
        </p:txBody>
      </p:sp>
    </p:spTree>
    <p:extLst>
      <p:ext uri="{BB962C8B-B14F-4D97-AF65-F5344CB8AC3E}">
        <p14:creationId xmlns:p14="http://schemas.microsoft.com/office/powerpoint/2010/main" val="1097153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 the orange jacket we see</a:t>
            </a:r>
          </a:p>
          <a:p>
            <a:r>
              <a:rPr lang="en-GB" dirty="0"/>
              <a:t>-   Embroidery</a:t>
            </a:r>
          </a:p>
          <a:p>
            <a:pPr marL="285750" indent="-285750">
              <a:buFontTx/>
              <a:buChar char="-"/>
            </a:pPr>
            <a:r>
              <a:rPr lang="en-GB" dirty="0"/>
              <a:t>Possibly padded quilting &amp;</a:t>
            </a:r>
          </a:p>
          <a:p>
            <a:pPr marL="285750" indent="-285750">
              <a:buFontTx/>
              <a:buChar char="-"/>
            </a:pPr>
            <a:r>
              <a:rPr lang="en-GB" dirty="0"/>
              <a:t>Bold blue edging </a:t>
            </a:r>
          </a:p>
          <a:p>
            <a:pPr marL="285750" indent="-285750">
              <a:buFontTx/>
              <a:buChar char="-"/>
            </a:pPr>
            <a:endParaRPr lang="en-GB" dirty="0"/>
          </a:p>
          <a:p>
            <a:r>
              <a:rPr lang="en-GB" dirty="0"/>
              <a:t>On the head-dress we see beadwork on what could be a woven woollen hair-band</a:t>
            </a:r>
          </a:p>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14</a:t>
            </a:fld>
            <a:endParaRPr lang="en-US"/>
          </a:p>
        </p:txBody>
      </p:sp>
    </p:spTree>
    <p:extLst>
      <p:ext uri="{BB962C8B-B14F-4D97-AF65-F5344CB8AC3E}">
        <p14:creationId xmlns:p14="http://schemas.microsoft.com/office/powerpoint/2010/main" val="17220677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And these textiles were gifted throughout the region because they </a:t>
            </a:r>
            <a:r>
              <a:rPr lang="en-GB" dirty="0"/>
              <a:t>were well construction to provide protection against the bad weather and burning sun.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indent="0">
              <a:buNone/>
            </a:pPr>
            <a:r>
              <a:rPr lang="en-GB" dirty="0"/>
              <a:t>The quality of these textiles was partly due to the even-ness which was created by the use of the insignificant looking Loom-weights.</a:t>
            </a:r>
          </a:p>
          <a:p>
            <a:pPr marL="0" indent="0">
              <a:buNone/>
            </a:pPr>
            <a:endParaRPr lang="en-GB" dirty="0"/>
          </a:p>
          <a:p>
            <a:pPr marL="0" indent="0">
              <a:buNone/>
            </a:pPr>
            <a:r>
              <a:rPr lang="en-GB" dirty="0"/>
              <a:t>That is…   insignificant Loom-weights similar to the ceramic balls which can be seen on exhibit at the British Museum. </a:t>
            </a:r>
          </a:p>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15</a:t>
            </a:fld>
            <a:endParaRPr lang="en-US"/>
          </a:p>
        </p:txBody>
      </p:sp>
    </p:spTree>
    <p:extLst>
      <p:ext uri="{BB962C8B-B14F-4D97-AF65-F5344CB8AC3E}">
        <p14:creationId xmlns:p14="http://schemas.microsoft.com/office/powerpoint/2010/main" val="19406133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261872" y="758952"/>
            <a:ext cx="9418320" cy="4041648"/>
          </a:xfrm>
        </p:spPr>
        <p:txBody>
          <a:bodyPr anchor="b">
            <a:normAutofit/>
          </a:bodyPr>
          <a:lstStyle>
            <a:lvl1pPr algn="l">
              <a:lnSpc>
                <a:spcPct val="85000"/>
              </a:lnSpc>
              <a:defRPr sz="7200" baseline="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1261872" y="4800600"/>
            <a:ext cx="9418320" cy="1691640"/>
          </a:xfrm>
        </p:spPr>
        <p:txBody>
          <a:bodyPr>
            <a:normAutofit/>
          </a:bodyPr>
          <a:lstStyle>
            <a:lvl1pPr marL="0" indent="0" algn="l">
              <a:buNone/>
              <a:defRPr sz="2200" baseline="0">
                <a:solidFill>
                  <a:schemeClr val="tx1">
                    <a:lumMod val="75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chemeClr val="tx1">
                    <a:lumMod val="50000"/>
                  </a:schemeClr>
                </a:solidFill>
              </a:defRPr>
            </a:lvl1pPr>
          </a:lstStyle>
          <a:p>
            <a:fld id="{9E016143-E03C-4CFD-AFDC-14E5BDEA754C}" type="datetimeFigureOut">
              <a:rPr lang="en-US" dirty="0"/>
              <a:t>3/20/2022</a:t>
            </a:fld>
            <a:endParaRPr lang="en-US" dirty="0"/>
          </a:p>
        </p:txBody>
      </p:sp>
      <p:sp>
        <p:nvSpPr>
          <p:cNvPr id="5" name="Footer Placeholder 4"/>
          <p:cNvSpPr>
            <a:spLocks noGrp="1"/>
          </p:cNvSpPr>
          <p:nvPr>
            <p:ph type="ftr" sz="quarter" idx="11"/>
          </p:nvPr>
        </p:nvSpPr>
        <p:spPr/>
        <p:txBody>
          <a:bodyPr/>
          <a:lstStyle>
            <a:lvl1pPr>
              <a:defRPr>
                <a:solidFill>
                  <a:schemeClr val="tx1">
                    <a:lumMod val="65000"/>
                  </a:schemeClr>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tx1">
                    <a:lumMod val="65000"/>
                  </a:schemeClr>
                </a:solidFill>
              </a:defRPr>
            </a:lvl1pPr>
          </a:lstStyle>
          <a:p>
            <a:fld id="{4FAB73BC-B049-4115-A692-8D63A059BFB8}" type="slidenum">
              <a:rPr lang="en-US" dirty="0"/>
              <a:pPr/>
              <a:t>‹#›</a:t>
            </a:fld>
            <a:endParaRPr lang="en-US" dirty="0"/>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500513957"/>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8C94063-DF36-4330-A365-08DA1FA5B7D6}" type="datetimeFigureOut">
              <a:rPr lang="en-US" dirty="0"/>
              <a:t>3/20/2022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488276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61872" y="758952"/>
            <a:ext cx="9418320" cy="4041648"/>
          </a:xfrm>
        </p:spPr>
        <p:txBody>
          <a:bodyPr anchor="b">
            <a:normAutofit/>
          </a:bodyPr>
          <a:lstStyle>
            <a:lvl1pPr>
              <a:lnSpc>
                <a:spcPct val="85000"/>
              </a:lnSpc>
              <a:defRPr sz="7200" b="0"/>
            </a:lvl1pPr>
          </a:lstStyle>
          <a:p>
            <a:r>
              <a:rPr lang="en-US"/>
              <a:t>Click to edit Master title style</a:t>
            </a:r>
            <a:endParaRPr lang="en-US" dirty="0"/>
          </a:p>
        </p:txBody>
      </p:sp>
      <p:sp>
        <p:nvSpPr>
          <p:cNvPr id="3" name="Text Placeholder 2"/>
          <p:cNvSpPr>
            <a:spLocks noGrp="1"/>
          </p:cNvSpPr>
          <p:nvPr>
            <p:ph type="body" idx="1"/>
          </p:nvPr>
        </p:nvSpPr>
        <p:spPr>
          <a:xfrm>
            <a:off x="1261872" y="4800600"/>
            <a:ext cx="9418320" cy="1691640"/>
          </a:xfrm>
        </p:spPr>
        <p:txBody>
          <a:bodyPr anchor="t">
            <a:normAutofit/>
          </a:bodyPr>
          <a:lstStyle>
            <a:lvl1pPr marL="0" indent="0">
              <a:buNone/>
              <a:defRPr sz="22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08A7C6C-0F39-4D70-8E8D-FE5B9C95FA73}" type="datetimeFigureOut">
              <a:rPr lang="en-US" dirty="0"/>
              <a:t>3/20/2022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705858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61872"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26480"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FCFA4AC-08CC-42CE-BD01-C191750A04EC}" type="datetimeFigureOut">
              <a:rPr lang="en-US" dirty="0"/>
              <a:t>3/20/2022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7607180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61872" y="1713655"/>
            <a:ext cx="4480560" cy="731520"/>
          </a:xfrm>
        </p:spPr>
        <p:txBody>
          <a:bodyPr anchor="b">
            <a:normAutofit/>
          </a:bodyPr>
          <a:lstStyle>
            <a:lvl1pPr marL="0" indent="0">
              <a:spcBef>
                <a:spcPts val="0"/>
              </a:spcBef>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61872"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26480" y="1713655"/>
            <a:ext cx="4480560" cy="731520"/>
          </a:xfrm>
        </p:spPr>
        <p:txBody>
          <a:bodyPr anchor="b">
            <a:normAutofit/>
          </a:bodyPr>
          <a:lstStyle>
            <a:lvl1pPr marL="0" indent="0">
              <a:lnSpc>
                <a:spcPct val="95000"/>
              </a:lnSpc>
              <a:spcBef>
                <a:spcPts val="0"/>
              </a:spcBef>
              <a:buNone/>
              <a:defRPr lang="en-US" sz="2000" b="0" kern="1200" dirty="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2000"/>
              </a:spcBef>
              <a:buFontTx/>
              <a:buNone/>
            </a:pPr>
            <a:r>
              <a:rPr lang="en-US"/>
              <a:t>Click to edit Master text styles</a:t>
            </a:r>
          </a:p>
        </p:txBody>
      </p:sp>
      <p:sp>
        <p:nvSpPr>
          <p:cNvPr id="6" name="Content Placeholder 5"/>
          <p:cNvSpPr>
            <a:spLocks noGrp="1"/>
          </p:cNvSpPr>
          <p:nvPr>
            <p:ph sz="quarter" idx="4"/>
          </p:nvPr>
        </p:nvSpPr>
        <p:spPr>
          <a:xfrm>
            <a:off x="6126480"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BA7A723-92A7-435B-B681-F25B092FEFEB}" type="datetimeFigureOut">
              <a:rPr lang="en-US" dirty="0"/>
              <a:t>3/20/2022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2270593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F170639-886C-4FCF-9EAB-ABB5DA3F3F4A}" type="datetimeFigureOut">
              <a:rPr lang="en-US" dirty="0"/>
              <a:t>3/20/2022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6867578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2230651-31F4-45D2-98AE-A2108F41BC07}" type="datetimeFigureOut">
              <a:rPr lang="en-US" dirty="0"/>
              <a:t>3/20/2022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152057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1248" y="457200"/>
            <a:ext cx="3200400" cy="1600197"/>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4504267" y="685800"/>
            <a:ext cx="6079066" cy="548640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1248" y="2099734"/>
            <a:ext cx="3200400" cy="3810001"/>
          </a:xfrm>
        </p:spPr>
        <p:txBody>
          <a:bodyPr>
            <a:normAutofit/>
          </a:bodyPr>
          <a:lstStyle>
            <a:lvl1pPr marL="0" indent="0">
              <a:lnSpc>
                <a:spcPct val="114000"/>
              </a:lnSpc>
              <a:spcBef>
                <a:spcPts val="800"/>
              </a:spcBef>
              <a:buNone/>
              <a:defRPr sz="13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F53789A-C914-4DB1-8815-80B5EC7335C5}" type="datetimeFigureOut">
              <a:rPr lang="en-US" dirty="0"/>
              <a:t>3/20/2022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4353092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5105400"/>
            <a:ext cx="11292840" cy="17526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14400" y="5257800"/>
            <a:ext cx="9982200" cy="914400"/>
          </a:xfrm>
        </p:spPr>
        <p:txBody>
          <a:bodyPr anchor="b">
            <a:normAutofit/>
          </a:bodyPr>
          <a:lstStyle>
            <a:lvl1pPr>
              <a:defRPr sz="2800" b="0">
                <a:solidFill>
                  <a:schemeClr val="bg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11292840" cy="5128923"/>
          </a:xfrm>
          <a:solidFill>
            <a:schemeClr val="accent1"/>
          </a:solidFill>
        </p:spPr>
        <p:txBody>
          <a:bodyPr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4400" y="6108589"/>
            <a:ext cx="9982200" cy="597011"/>
          </a:xfrm>
        </p:spPr>
        <p:txBody>
          <a:bodyPr>
            <a:normAutofit/>
          </a:bodyPr>
          <a:lstStyle>
            <a:lvl1pPr marL="0" indent="0">
              <a:lnSpc>
                <a:spcPct val="100000"/>
              </a:lnSpc>
              <a:spcBef>
                <a:spcPts val="800"/>
              </a:spcBef>
              <a:buNone/>
              <a:defRPr sz="1300">
                <a:solidFill>
                  <a:schemeClr val="bg1">
                    <a:lumMod val="8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E6440AA-91A0-436F-8FDB-C0F939DCAE21}" type="datetimeFigureOut">
              <a:rPr lang="en-US" dirty="0"/>
              <a:t>3/20/2022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066527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033E54A-A8CA-48C1-9504-691B58049D29}" type="datetimeFigureOut">
              <a:rPr lang="en-US" dirty="0"/>
              <a:t>3/20/2022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514041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48700" y="381000"/>
            <a:ext cx="247650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62000" y="381000"/>
            <a:ext cx="7734300"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5F6C806-BBF7-471C-9527-881CE2266695}" type="datetimeFigureOut">
              <a:rPr lang="en-US" dirty="0"/>
              <a:t>3/20/2022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8628978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34260" y="462455"/>
            <a:ext cx="10515600" cy="822263"/>
          </a:xfrm>
        </p:spPr>
        <p:txBody>
          <a:bodyPr>
            <a:normAutofit/>
          </a:bodyPr>
          <a:lstStyle>
            <a:lvl1pPr>
              <a:defRPr sz="3600">
                <a:solidFill>
                  <a:srgbClr val="D24726"/>
                </a:solidFill>
                <a:latin typeface="Segoe UI Light" panose="020B0502040204020203" pitchFamily="34" charset="0"/>
                <a:cs typeface="Segoe UI Light" panose="020B0502040204020203" pitchFamily="34" charset="0"/>
              </a:defRPr>
            </a:lvl1pPr>
          </a:lstStyle>
          <a:p>
            <a:r>
              <a:rPr lang="en-US" dirty="0"/>
              <a:t>Click to edit Master title style</a:t>
            </a:r>
          </a:p>
        </p:txBody>
      </p:sp>
      <p:sp>
        <p:nvSpPr>
          <p:cNvPr id="3" name="Content Placeholder 2"/>
          <p:cNvSpPr>
            <a:spLocks noGrp="1"/>
          </p:cNvSpPr>
          <p:nvPr>
            <p:ph idx="1"/>
          </p:nvPr>
        </p:nvSpPr>
        <p:spPr>
          <a:xfrm>
            <a:off x="838200" y="1625936"/>
            <a:ext cx="10515600" cy="4351338"/>
          </a:xfrm>
        </p:spPr>
        <p:txBody>
          <a:bodyPr/>
          <a:lstStyle>
            <a:lvl1pPr>
              <a:defRPr sz="1400" baseline="0">
                <a:solidFill>
                  <a:srgbClr val="595959"/>
                </a:solidFill>
                <a:latin typeface="Segoe UI Semilight" panose="020B0402040204020203" pitchFamily="34" charset="0"/>
                <a:cs typeface="Segoe UI Semilight" panose="020B0402040204020203" pitchFamily="34" charset="0"/>
              </a:defRPr>
            </a:lvl1pPr>
            <a:lvl2pPr>
              <a:defRPr sz="1200" baseline="0">
                <a:solidFill>
                  <a:srgbClr val="595959"/>
                </a:solidFill>
                <a:latin typeface="Segoe UI Semilight" panose="020B0402040204020203" pitchFamily="34" charset="0"/>
                <a:cs typeface="Segoe UI Semilight" panose="020B0402040204020203" pitchFamily="34" charset="0"/>
              </a:defRPr>
            </a:lvl2pPr>
            <a:lvl3pPr>
              <a:defRPr sz="1200" baseline="0">
                <a:solidFill>
                  <a:srgbClr val="595959"/>
                </a:solidFill>
                <a:latin typeface="Segoe UI Semilight" panose="020B0402040204020203" pitchFamily="34" charset="0"/>
                <a:cs typeface="Segoe UI Semilight" panose="020B0402040204020203" pitchFamily="34" charset="0"/>
              </a:defRPr>
            </a:lvl3pPr>
            <a:lvl4pPr>
              <a:defRPr sz="1200" baseline="0">
                <a:solidFill>
                  <a:srgbClr val="595959"/>
                </a:solidFill>
                <a:latin typeface="Segoe UI Semilight" panose="020B0402040204020203" pitchFamily="34" charset="0"/>
                <a:cs typeface="Segoe UI Semilight" panose="020B0402040204020203" pitchFamily="34" charset="0"/>
              </a:defRPr>
            </a:lvl4pPr>
            <a:lvl5pPr>
              <a:defRPr sz="1200" baseline="0">
                <a:solidFill>
                  <a:srgbClr val="595959"/>
                </a:solidFill>
                <a:latin typeface="Segoe UI Semilight" panose="020B0402040204020203" pitchFamily="34" charset="0"/>
                <a:cs typeface="Segoe UI Semilight" panose="020B0402040204020203"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3652CD92-9D15-43B4-8516-073FCDAC90D4}" type="datetimeFigureOut">
              <a:rPr lang="en-US" smtClean="0"/>
              <a:t>3/20/2022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75E1560-7126-406C-A531-3A398E8D0EEA}" type="slidenum">
              <a:rPr lang="en-US" smtClean="0"/>
              <a:t>‹#›</a:t>
            </a:fld>
            <a:endParaRPr lang="en-US"/>
          </a:p>
        </p:txBody>
      </p:sp>
      <p:cxnSp>
        <p:nvCxnSpPr>
          <p:cNvPr id="7" name="Straight Connector 6"/>
          <p:cNvCxnSpPr/>
          <p:nvPr userDrawn="1"/>
        </p:nvCxnSpPr>
        <p:spPr>
          <a:xfrm>
            <a:off x="952500" y="1284718"/>
            <a:ext cx="10363200"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855252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129284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61872" y="365760"/>
            <a:ext cx="9692640" cy="1325562"/>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261872" y="1828800"/>
            <a:ext cx="8595360" cy="43513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16200000">
            <a:off x="10797542" y="998537"/>
            <a:ext cx="1904999" cy="365125"/>
          </a:xfrm>
          <a:prstGeom prst="rect">
            <a:avLst/>
          </a:prstGeom>
        </p:spPr>
        <p:txBody>
          <a:bodyPr vert="horz" lIns="91440" tIns="45720" rIns="91440" bIns="45720" rtlCol="0" anchor="ctr"/>
          <a:lstStyle>
            <a:lvl1pPr algn="r">
              <a:defRPr sz="1050" b="0">
                <a:solidFill>
                  <a:schemeClr val="tx2">
                    <a:lumMod val="20000"/>
                    <a:lumOff val="80000"/>
                  </a:schemeClr>
                </a:solidFill>
              </a:defRPr>
            </a:lvl1pPr>
          </a:lstStyle>
          <a:p>
            <a:fld id="{0E59FD0C-5451-4CA0-86AF-E70AE3279989}" type="datetimeFigureOut">
              <a:rPr lang="en-US" dirty="0"/>
              <a:t>3/20/2022</a:t>
            </a:fld>
            <a:endParaRPr lang="en-US" dirty="0"/>
          </a:p>
        </p:txBody>
      </p:sp>
      <p:sp>
        <p:nvSpPr>
          <p:cNvPr id="5" name="Footer Placeholder 4"/>
          <p:cNvSpPr>
            <a:spLocks noGrp="1"/>
          </p:cNvSpPr>
          <p:nvPr>
            <p:ph type="ftr" sz="quarter" idx="3"/>
          </p:nvPr>
        </p:nvSpPr>
        <p:spPr>
          <a:xfrm rot="16200000">
            <a:off x="9959341" y="4046537"/>
            <a:ext cx="3581400" cy="365125"/>
          </a:xfrm>
          <a:prstGeom prst="rect">
            <a:avLst/>
          </a:prstGeom>
        </p:spPr>
        <p:txBody>
          <a:bodyPr vert="horz" lIns="91440" tIns="45720" rIns="91440" bIns="45720" rtlCol="0" anchor="ctr"/>
          <a:lstStyle>
            <a:lvl1pPr algn="l">
              <a:defRPr sz="1050">
                <a:solidFill>
                  <a:schemeClr val="tx2">
                    <a:lumMod val="20000"/>
                    <a:lumOff val="80000"/>
                  </a:schemeClr>
                </a:solidFill>
              </a:defRPr>
            </a:lvl1pPr>
          </a:lstStyle>
          <a:p>
            <a:endParaRPr lang="en-US" dirty="0"/>
          </a:p>
        </p:txBody>
      </p:sp>
      <p:sp>
        <p:nvSpPr>
          <p:cNvPr id="6" name="Slide Number Placeholder 5"/>
          <p:cNvSpPr>
            <a:spLocks noGrp="1"/>
          </p:cNvSpPr>
          <p:nvPr>
            <p:ph type="sldNum" sz="quarter" idx="4"/>
          </p:nvPr>
        </p:nvSpPr>
        <p:spPr>
          <a:xfrm>
            <a:off x="11292840" y="6172200"/>
            <a:ext cx="914400" cy="593725"/>
          </a:xfrm>
          <a:prstGeom prst="rect">
            <a:avLst/>
          </a:prstGeom>
        </p:spPr>
        <p:txBody>
          <a:bodyPr vert="horz" lIns="45720" tIns="45720" rIns="45720" bIns="45720" rtlCol="0" anchor="ctr">
            <a:normAutofit/>
          </a:bodyPr>
          <a:lstStyle>
            <a:lvl1pPr algn="ctr">
              <a:defRPr sz="3600">
                <a:solidFill>
                  <a:schemeClr val="tx2">
                    <a:lumMod val="60000"/>
                    <a:lumOff val="40000"/>
                  </a:schemeClr>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1345122972"/>
      </p:ext>
    </p:extLst>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4400" kern="1200" spc="-50" baseline="0">
          <a:solidFill>
            <a:schemeClr val="tx1"/>
          </a:solidFill>
          <a:latin typeface="+mj-lt"/>
          <a:ea typeface="+mj-ea"/>
          <a:cs typeface="+mj-cs"/>
        </a:defRPr>
      </a:lvl1pPr>
    </p:titleStyle>
    <p:body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652CD92-9D15-43B4-8516-073FCDAC90D4}" type="datetimeFigureOut">
              <a:rPr lang="en-US" smtClean="0"/>
              <a:t>3/20/2022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75E1560-7126-406C-A531-3A398E8D0EEA}" type="slidenum">
              <a:rPr lang="en-US" smtClean="0"/>
              <a:t>‹#›</a:t>
            </a:fld>
            <a:endParaRPr lang="en-US"/>
          </a:p>
        </p:txBody>
      </p:sp>
    </p:spTree>
    <p:extLst>
      <p:ext uri="{BB962C8B-B14F-4D97-AF65-F5344CB8AC3E}">
        <p14:creationId xmlns:p14="http://schemas.microsoft.com/office/powerpoint/2010/main" val="3184122265"/>
      </p:ext>
    </p:extLst>
  </p:cSld>
  <p:clrMap bg1="lt1" tx1="dk1" bg2="lt2" tx2="dk2" accent1="accent1" accent2="accent2" accent3="accent3" accent4="accent4" accent5="accent5" accent6="accent6" hlink="hlink" folHlink="folHlink"/>
  <p:sldLayoutIdLst>
    <p:sldLayoutId id="214748385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hyperlink" Target="https://www.britishmuseum.org/collection/term/x7732" TargetMode="External"/><Relationship Id="rId2" Type="http://schemas.openxmlformats.org/officeDocument/2006/relationships/image" Target="../media/image3.png"/><Relationship Id="rId1" Type="http://schemas.openxmlformats.org/officeDocument/2006/relationships/slideLayout" Target="../slideLayouts/slideLayout5.xml"/><Relationship Id="rId6" Type="http://schemas.openxmlformats.org/officeDocument/2006/relationships/hyperlink" Target="https://www.britishmuseum.org/collection/term/x31289" TargetMode="External"/><Relationship Id="rId5" Type="http://schemas.openxmlformats.org/officeDocument/2006/relationships/hyperlink" Target="https://www.britishmuseum.org/collection/term/x27069" TargetMode="External"/><Relationship Id="rId4" Type="http://schemas.openxmlformats.org/officeDocument/2006/relationships/hyperlink" Target="https://www.britishmuseum.org/collection/term/x14161"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customXml" Target="../ink/ink4.xml"/><Relationship Id="rId13" Type="http://schemas.openxmlformats.org/officeDocument/2006/relationships/customXml" Target="../ink/ink8.xml"/><Relationship Id="rId18" Type="http://schemas.openxmlformats.org/officeDocument/2006/relationships/customXml" Target="../ink/ink11.xml"/><Relationship Id="rId26" Type="http://schemas.openxmlformats.org/officeDocument/2006/relationships/customXml" Target="../ink/ink17.xml"/><Relationship Id="rId3" Type="http://schemas.openxmlformats.org/officeDocument/2006/relationships/image" Target="../media/image7.png"/><Relationship Id="rId21" Type="http://schemas.openxmlformats.org/officeDocument/2006/relationships/customXml" Target="../ink/ink14.xml"/><Relationship Id="rId7" Type="http://schemas.openxmlformats.org/officeDocument/2006/relationships/customXml" Target="../ink/ink3.xml"/><Relationship Id="rId12" Type="http://schemas.openxmlformats.org/officeDocument/2006/relationships/customXml" Target="../ink/ink7.xml"/><Relationship Id="rId17" Type="http://schemas.openxmlformats.org/officeDocument/2006/relationships/customXml" Target="../ink/ink10.xml"/><Relationship Id="rId25" Type="http://schemas.openxmlformats.org/officeDocument/2006/relationships/image" Target="../media/image11.png"/><Relationship Id="rId2" Type="http://schemas.openxmlformats.org/officeDocument/2006/relationships/notesSlide" Target="../notesSlides/notesSlide3.xml"/><Relationship Id="rId16" Type="http://schemas.openxmlformats.org/officeDocument/2006/relationships/image" Target="../media/image9.png"/><Relationship Id="rId20" Type="http://schemas.openxmlformats.org/officeDocument/2006/relationships/customXml" Target="../ink/ink13.xml"/><Relationship Id="rId29" Type="http://schemas.openxmlformats.org/officeDocument/2006/relationships/customXml" Target="../ink/ink20.xml"/><Relationship Id="rId1" Type="http://schemas.openxmlformats.org/officeDocument/2006/relationships/slideLayout" Target="../slideLayouts/slideLayout2.xml"/><Relationship Id="rId6" Type="http://schemas.openxmlformats.org/officeDocument/2006/relationships/customXml" Target="../ink/ink2.xml"/><Relationship Id="rId11" Type="http://schemas.openxmlformats.org/officeDocument/2006/relationships/customXml" Target="../ink/ink6.xml"/><Relationship Id="rId24" Type="http://schemas.openxmlformats.org/officeDocument/2006/relationships/customXml" Target="../ink/ink16.xml"/><Relationship Id="rId32" Type="http://schemas.openxmlformats.org/officeDocument/2006/relationships/image" Target="../media/image12.png"/><Relationship Id="rId5" Type="http://schemas.openxmlformats.org/officeDocument/2006/relationships/image" Target="../media/image60.png"/><Relationship Id="rId15" Type="http://schemas.openxmlformats.org/officeDocument/2006/relationships/customXml" Target="../ink/ink9.xml"/><Relationship Id="rId23" Type="http://schemas.openxmlformats.org/officeDocument/2006/relationships/customXml" Target="../ink/ink15.xml"/><Relationship Id="rId28" Type="http://schemas.openxmlformats.org/officeDocument/2006/relationships/customXml" Target="../ink/ink19.xml"/><Relationship Id="rId10" Type="http://schemas.openxmlformats.org/officeDocument/2006/relationships/customXml" Target="../ink/ink5.xml"/><Relationship Id="rId19" Type="http://schemas.openxmlformats.org/officeDocument/2006/relationships/customXml" Target="../ink/ink12.xml"/><Relationship Id="rId31" Type="http://schemas.openxmlformats.org/officeDocument/2006/relationships/customXml" Target="../ink/ink22.xml"/><Relationship Id="rId4" Type="http://schemas.openxmlformats.org/officeDocument/2006/relationships/customXml" Target="../ink/ink1.xml"/><Relationship Id="rId9" Type="http://schemas.openxmlformats.org/officeDocument/2006/relationships/image" Target="../media/image70.png"/><Relationship Id="rId14" Type="http://schemas.openxmlformats.org/officeDocument/2006/relationships/image" Target="../media/image8.png"/><Relationship Id="rId22" Type="http://schemas.openxmlformats.org/officeDocument/2006/relationships/image" Target="../media/image10.png"/><Relationship Id="rId27" Type="http://schemas.openxmlformats.org/officeDocument/2006/relationships/customXml" Target="../ink/ink18.xml"/><Relationship Id="rId30" Type="http://schemas.openxmlformats.org/officeDocument/2006/relationships/customXml" Target="../ink/ink21.xml"/></Relationships>
</file>

<file path=ppt/slides/_rels/slide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8" Type="http://schemas.openxmlformats.org/officeDocument/2006/relationships/customXml" Target="../ink/ink26.xml"/><Relationship Id="rId3" Type="http://schemas.openxmlformats.org/officeDocument/2006/relationships/customXml" Target="../ink/ink23.xml"/><Relationship Id="rId7" Type="http://schemas.openxmlformats.org/officeDocument/2006/relationships/customXml" Target="../ink/ink25.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60.png"/><Relationship Id="rId5" Type="http://schemas.openxmlformats.org/officeDocument/2006/relationships/customXml" Target="../ink/ink24.xml"/><Relationship Id="rId10" Type="http://schemas.openxmlformats.org/officeDocument/2006/relationships/image" Target="../media/image17.jpeg"/><Relationship Id="rId4" Type="http://schemas.openxmlformats.org/officeDocument/2006/relationships/image" Target="../media/image14.png"/><Relationship Id="rId9" Type="http://schemas.openxmlformats.org/officeDocument/2006/relationships/image" Target="../media/image15.png"/></Relationships>
</file>

<file path=ppt/slides/_rels/slide1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britishmuseum.org/collection/object/G_1907-0119-187?msclkid=f3ce7802a86011ec958e41770cfda116" TargetMode="External"/><Relationship Id="rId2" Type="http://schemas.openxmlformats.org/officeDocument/2006/relationships/hyperlink" Target="https://sites.google.com/site/yourdestinationgreecesantorini/aegean-islands---cyclades---santorini---discover---past---prehistoric-gastronomy" TargetMode="External"/><Relationship Id="rId1" Type="http://schemas.openxmlformats.org/officeDocument/2006/relationships/slideLayout" Target="../slideLayouts/slideLayout2.xml"/><Relationship Id="rId5" Type="http://schemas.openxmlformats.org/officeDocument/2006/relationships/hyperlink" Target="https://exarc.net/events/course-weaving-weight-loom" TargetMode="External"/><Relationship Id="rId4" Type="http://schemas.openxmlformats.org/officeDocument/2006/relationships/hyperlink" Target="http://www.salimbeti.com/micenei/ships.htm" TargetMode="External"/></Relationships>
</file>

<file path=ppt/slides/slide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6B76E6-8E55-4532-B4C9-362459A30A05}"/>
              </a:ext>
            </a:extLst>
          </p:cNvPr>
          <p:cNvSpPr>
            <a:spLocks noGrp="1"/>
          </p:cNvSpPr>
          <p:nvPr>
            <p:ph type="title"/>
          </p:nvPr>
        </p:nvSpPr>
        <p:spPr/>
        <p:txBody>
          <a:bodyPr>
            <a:normAutofit/>
          </a:bodyPr>
          <a:lstStyle/>
          <a:p>
            <a:r>
              <a:rPr lang="en-US" dirty="0">
                <a:latin typeface="Segoe UI Light" panose="020B0702040204020203" pitchFamily="34" charset="0"/>
                <a:ea typeface="Segoe UI Light" panose="020B0702040204020203" pitchFamily="34" charset="0"/>
                <a:cs typeface="Segoe UI" panose="020B0502040204020203" pitchFamily="34" charset="0"/>
              </a:rPr>
              <a:t>        </a:t>
            </a:r>
            <a:r>
              <a:rPr lang="en-US" sz="4800" dirty="0">
                <a:solidFill>
                  <a:schemeClr val="accent2">
                    <a:lumMod val="75000"/>
                  </a:schemeClr>
                </a:solidFill>
                <a:latin typeface="Century Schoolbook" panose="02040604050505020304" pitchFamily="18" charset="0"/>
                <a:ea typeface="Segoe UI Light" panose="020B0702040204020203" pitchFamily="34" charset="0"/>
                <a:cs typeface="Segoe UI" panose="020B0502040204020203" pitchFamily="34" charset="0"/>
              </a:rPr>
              <a:t>Object</a:t>
            </a:r>
            <a:r>
              <a:rPr lang="en-US" sz="4800" dirty="0">
                <a:latin typeface="Century Schoolbook" panose="02040604050505020304" pitchFamily="18" charset="0"/>
                <a:ea typeface="Segoe UI Light" panose="020B0702040204020203" pitchFamily="34" charset="0"/>
                <a:cs typeface="Segoe UI" panose="020B0502040204020203" pitchFamily="34" charset="0"/>
              </a:rPr>
              <a:t> from the British Museum</a:t>
            </a:r>
            <a:endParaRPr lang="en-US" sz="4800" b="1" dirty="0">
              <a:latin typeface="Century Schoolbook" panose="02040604050505020304" pitchFamily="18" charset="0"/>
              <a:ea typeface="Segoe UI Light" panose="020B0702040204020203" pitchFamily="34" charset="0"/>
              <a:cs typeface="Segoe UI" panose="020B0502040204020203" pitchFamily="34" charset="0"/>
            </a:endParaRPr>
          </a:p>
        </p:txBody>
      </p:sp>
      <p:sp>
        <p:nvSpPr>
          <p:cNvPr id="20" name="Text 2"/>
          <p:cNvSpPr/>
          <p:nvPr/>
        </p:nvSpPr>
        <p:spPr>
          <a:xfrm>
            <a:off x="838200" y="1461299"/>
            <a:ext cx="10462846" cy="375359"/>
          </a:xfrm>
          <a:prstGeom prst="rect">
            <a:avLst/>
          </a:prstGeom>
        </p:spPr>
        <p:txBody>
          <a:bodyPr wrap="square">
            <a:spAutoFit/>
          </a:bodyPr>
          <a:lstStyle/>
          <a:p>
            <a:pPr>
              <a:lnSpc>
                <a:spcPct val="150000"/>
              </a:lnSpc>
            </a:pPr>
            <a:r>
              <a:rPr lang="en-US" sz="1400" dirty="0">
                <a:solidFill>
                  <a:srgbClr val="D24726"/>
                </a:solidFill>
                <a:latin typeface="Century Schoolbook" panose="02040604050505020304" pitchFamily="18" charset="0"/>
                <a:ea typeface="Segoe UI Semibold" panose="020B0702040204020203" pitchFamily="34" charset="0"/>
                <a:cs typeface="Segoe UI" panose="020B0502040204020203" pitchFamily="34" charset="0"/>
              </a:rPr>
              <a:t>Introduction</a:t>
            </a:r>
          </a:p>
        </p:txBody>
      </p:sp>
      <p:sp>
        <p:nvSpPr>
          <p:cNvPr id="21" name="Content Placeholder 2"/>
          <p:cNvSpPr txBox="1">
            <a:spLocks/>
          </p:cNvSpPr>
          <p:nvPr/>
        </p:nvSpPr>
        <p:spPr>
          <a:xfrm>
            <a:off x="850250" y="1876798"/>
            <a:ext cx="10465450" cy="4000000"/>
          </a:xfrm>
          <a:prstGeom prst="rect">
            <a:avLst/>
          </a:prstGeom>
          <a:ln w="57150">
            <a:noFill/>
          </a:ln>
        </p:spPr>
        <p:txBody>
          <a:bodyPr vert="horz" lIns="91440" tIns="45720" rIns="91440" bIns="45720" numCol="1" rtlCol="0" anchor="t">
            <a:normAutofit/>
          </a:bodyPr>
          <a:lstStyle/>
          <a:p>
            <a:pPr marL="0" indent="0">
              <a:lnSpc>
                <a:spcPct val="150000"/>
              </a:lnSpc>
              <a:spcBef>
                <a:spcPts val="0"/>
              </a:spcBef>
              <a:buFont typeface="Arial" panose="020B0604020202020204" pitchFamily="34" charset="0"/>
              <a:buNone/>
            </a:pPr>
            <a:r>
              <a:rPr lang="en-US" sz="2800" dirty="0">
                <a:solidFill>
                  <a:schemeClr val="tx1">
                    <a:lumMod val="65000"/>
                    <a:lumOff val="35000"/>
                  </a:schemeClr>
                </a:solidFill>
                <a:latin typeface="Century Schoolbook" panose="02040604050505020304" pitchFamily="18" charset="0"/>
                <a:ea typeface="Segoe UI" panose="020B0502040204020203" pitchFamily="34" charset="0"/>
                <a:cs typeface="Segoe UI Semilight" panose="020B0402040204020203" pitchFamily="34" charset="0"/>
              </a:rPr>
              <a:t>Before I describe, the Bronze Age object, I have chosen from the British Museum, I need to explain something to you about Textiles from this period.</a:t>
            </a:r>
          </a:p>
          <a:p>
            <a:pPr marL="0" indent="0">
              <a:lnSpc>
                <a:spcPct val="150000"/>
              </a:lnSpc>
              <a:spcBef>
                <a:spcPts val="0"/>
              </a:spcBef>
              <a:buFont typeface="Arial" panose="020B0604020202020204" pitchFamily="34" charset="0"/>
              <a:buNone/>
            </a:pPr>
            <a:endParaRPr lang="en-US" sz="2800" dirty="0">
              <a:solidFill>
                <a:schemeClr val="tx1">
                  <a:lumMod val="65000"/>
                  <a:lumOff val="35000"/>
                </a:schemeClr>
              </a:solidFill>
              <a:latin typeface="Century Schoolbook" panose="02040604050505020304" pitchFamily="18" charset="0"/>
              <a:ea typeface="Segoe UI" panose="020B0502040204020203" pitchFamily="34" charset="0"/>
              <a:cs typeface="Segoe UI Semilight" panose="020B0402040204020203" pitchFamily="34" charset="0"/>
            </a:endParaRPr>
          </a:p>
          <a:p>
            <a:pPr marL="0" indent="0">
              <a:lnSpc>
                <a:spcPct val="150000"/>
              </a:lnSpc>
              <a:spcBef>
                <a:spcPts val="0"/>
              </a:spcBef>
              <a:buFont typeface="Arial" panose="020B0604020202020204" pitchFamily="34" charset="0"/>
              <a:buNone/>
            </a:pPr>
            <a:r>
              <a:rPr lang="en-US" sz="2800" dirty="0">
                <a:solidFill>
                  <a:schemeClr val="tx1">
                    <a:lumMod val="65000"/>
                    <a:lumOff val="35000"/>
                  </a:schemeClr>
                </a:solidFill>
                <a:latin typeface="Century Schoolbook" panose="02040604050505020304" pitchFamily="18" charset="0"/>
                <a:ea typeface="Segoe UI" panose="020B0502040204020203" pitchFamily="34" charset="0"/>
                <a:cs typeface="Segoe UI Semilight" panose="020B0402040204020203" pitchFamily="34" charset="0"/>
              </a:rPr>
              <a:t>We have little evidence of the textiles produced during the Bronze Age Period </a:t>
            </a:r>
          </a:p>
          <a:p>
            <a:pPr marL="0" indent="0">
              <a:lnSpc>
                <a:spcPct val="150000"/>
              </a:lnSpc>
              <a:spcBef>
                <a:spcPts val="0"/>
              </a:spcBef>
              <a:buFont typeface="Arial" panose="020B0604020202020204" pitchFamily="34" charset="0"/>
              <a:buNone/>
            </a:pPr>
            <a:endParaRPr lang="en-US" sz="2800" dirty="0">
              <a:solidFill>
                <a:schemeClr val="tx1">
                  <a:lumMod val="65000"/>
                  <a:lumOff val="35000"/>
                </a:schemeClr>
              </a:solidFill>
              <a:latin typeface="Century Schoolbook" panose="02040604050505020304" pitchFamily="18" charset="0"/>
              <a:ea typeface="Segoe UI" panose="020B0502040204020203" pitchFamily="34" charset="0"/>
              <a:cs typeface="Segoe UI Semilight" panose="020B0402040204020203" pitchFamily="34" charset="0"/>
            </a:endParaRPr>
          </a:p>
          <a:p>
            <a:pPr marL="0" indent="0">
              <a:lnSpc>
                <a:spcPct val="150000"/>
              </a:lnSpc>
              <a:spcBef>
                <a:spcPts val="0"/>
              </a:spcBef>
              <a:buFont typeface="Arial" panose="020B0604020202020204" pitchFamily="34" charset="0"/>
              <a:buNone/>
            </a:pPr>
            <a:endParaRPr lang="en-US" sz="2000" dirty="0">
              <a:solidFill>
                <a:schemeClr val="tx1">
                  <a:lumMod val="65000"/>
                  <a:lumOff val="35000"/>
                </a:schemeClr>
              </a:solidFill>
              <a:latin typeface="Segoe UI Semilight" panose="020B0402040204020203" pitchFamily="34" charset="0"/>
              <a:ea typeface="Segoe UI" panose="020B0502040204020203" pitchFamily="34" charset="0"/>
              <a:cs typeface="Segoe UI Semilight" panose="020B0402040204020203" pitchFamily="34" charset="0"/>
            </a:endParaRPr>
          </a:p>
        </p:txBody>
      </p:sp>
    </p:spTree>
    <p:extLst>
      <p:ext uri="{BB962C8B-B14F-4D97-AF65-F5344CB8AC3E}">
        <p14:creationId xmlns:p14="http://schemas.microsoft.com/office/powerpoint/2010/main" val="37486675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A2FEB61-5781-409F-A61A-9AF5D02590EB}"/>
              </a:ext>
            </a:extLst>
          </p:cNvPr>
          <p:cNvSpPr>
            <a:spLocks noGrp="1"/>
          </p:cNvSpPr>
          <p:nvPr>
            <p:ph idx="1"/>
          </p:nvPr>
        </p:nvSpPr>
        <p:spPr>
          <a:xfrm>
            <a:off x="838200" y="580292"/>
            <a:ext cx="6617677" cy="5396982"/>
          </a:xfrm>
        </p:spPr>
        <p:txBody>
          <a:bodyPr>
            <a:normAutofit fontScale="77500" lnSpcReduction="20000"/>
          </a:bodyPr>
          <a:lstStyle/>
          <a:p>
            <a:pPr marL="0" indent="0">
              <a:lnSpc>
                <a:spcPct val="150000"/>
              </a:lnSpc>
              <a:spcBef>
                <a:spcPts val="0"/>
              </a:spcBef>
              <a:buFont typeface="Arial" panose="020B0604020202020204" pitchFamily="34" charset="0"/>
              <a:buNone/>
            </a:pPr>
            <a:r>
              <a:rPr lang="en-US" sz="4700" dirty="0">
                <a:solidFill>
                  <a:schemeClr val="accent2">
                    <a:lumMod val="75000"/>
                  </a:schemeClr>
                </a:solidFill>
                <a:latin typeface="Century Schoolbook" panose="02040604050505020304" pitchFamily="18" charset="0"/>
                <a:ea typeface="Segoe UI" panose="020B0502040204020203" pitchFamily="34" charset="0"/>
                <a:cs typeface="Segoe UI Semilight" panose="020B0402040204020203" pitchFamily="34" charset="0"/>
              </a:rPr>
              <a:t>But….</a:t>
            </a:r>
          </a:p>
          <a:p>
            <a:pPr marL="0" indent="0">
              <a:lnSpc>
                <a:spcPct val="150000"/>
              </a:lnSpc>
              <a:spcBef>
                <a:spcPts val="0"/>
              </a:spcBef>
              <a:buFont typeface="Arial" panose="020B0604020202020204" pitchFamily="34" charset="0"/>
              <a:buNone/>
            </a:pPr>
            <a:endParaRPr lang="en-US" sz="2800" dirty="0">
              <a:solidFill>
                <a:schemeClr val="tx1">
                  <a:lumMod val="65000"/>
                  <a:lumOff val="35000"/>
                </a:schemeClr>
              </a:solidFill>
              <a:latin typeface="Century Schoolbook" panose="02040604050505020304" pitchFamily="18" charset="0"/>
              <a:ea typeface="Segoe UI" panose="020B0502040204020203" pitchFamily="34" charset="0"/>
              <a:cs typeface="Segoe UI Semilight" panose="020B0402040204020203" pitchFamily="34" charset="0"/>
            </a:endParaRPr>
          </a:p>
          <a:p>
            <a:pPr marL="0" indent="0">
              <a:lnSpc>
                <a:spcPct val="150000"/>
              </a:lnSpc>
              <a:spcBef>
                <a:spcPts val="0"/>
              </a:spcBef>
              <a:buFont typeface="Arial" panose="020B0604020202020204" pitchFamily="34" charset="0"/>
              <a:buNone/>
            </a:pPr>
            <a:r>
              <a:rPr lang="en-US" sz="2800" dirty="0">
                <a:solidFill>
                  <a:schemeClr val="tx1">
                    <a:lumMod val="65000"/>
                    <a:lumOff val="35000"/>
                  </a:schemeClr>
                </a:solidFill>
                <a:latin typeface="Century Schoolbook" panose="02040604050505020304" pitchFamily="18" charset="0"/>
                <a:ea typeface="Segoe UI" panose="020B0502040204020203" pitchFamily="34" charset="0"/>
                <a:cs typeface="Segoe UI Semilight" panose="020B0402040204020203" pitchFamily="34" charset="0"/>
              </a:rPr>
              <a:t>with the use of experimental archaeology to replicate the processes of construction and copies Bronze Age looms and tools, </a:t>
            </a:r>
          </a:p>
          <a:p>
            <a:pPr marL="0" indent="0">
              <a:lnSpc>
                <a:spcPct val="150000"/>
              </a:lnSpc>
              <a:spcBef>
                <a:spcPts val="0"/>
              </a:spcBef>
              <a:buFont typeface="Arial" panose="020B0604020202020204" pitchFamily="34" charset="0"/>
              <a:buNone/>
            </a:pPr>
            <a:endParaRPr lang="en-US" sz="2800" dirty="0">
              <a:solidFill>
                <a:schemeClr val="tx1">
                  <a:lumMod val="65000"/>
                  <a:lumOff val="35000"/>
                </a:schemeClr>
              </a:solidFill>
              <a:latin typeface="Century Schoolbook" panose="02040604050505020304" pitchFamily="18" charset="0"/>
              <a:ea typeface="Segoe UI" panose="020B0502040204020203" pitchFamily="34" charset="0"/>
              <a:cs typeface="Segoe UI Semilight" panose="020B0402040204020203" pitchFamily="34" charset="0"/>
            </a:endParaRPr>
          </a:p>
          <a:p>
            <a:pPr marL="0" indent="0">
              <a:lnSpc>
                <a:spcPct val="150000"/>
              </a:lnSpc>
              <a:spcBef>
                <a:spcPts val="0"/>
              </a:spcBef>
              <a:buFont typeface="Arial" panose="020B0604020202020204" pitchFamily="34" charset="0"/>
              <a:buNone/>
            </a:pPr>
            <a:r>
              <a:rPr lang="en-US" sz="2800" dirty="0">
                <a:solidFill>
                  <a:schemeClr val="tx1">
                    <a:lumMod val="65000"/>
                    <a:lumOff val="35000"/>
                  </a:schemeClr>
                </a:solidFill>
                <a:latin typeface="Century Schoolbook" panose="02040604050505020304" pitchFamily="18" charset="0"/>
                <a:ea typeface="Segoe UI" panose="020B0502040204020203" pitchFamily="34" charset="0"/>
                <a:cs typeface="Segoe UI Semilight" panose="020B0402040204020203" pitchFamily="34" charset="0"/>
              </a:rPr>
              <a:t>we can reproduce similar woolen and linen clothing fabric, and tough flax-sails, that were made and used in the Aegean and Eastern Mediterranean during the Bronze Age. </a:t>
            </a:r>
          </a:p>
          <a:p>
            <a:endParaRPr lang="en-GB" dirty="0"/>
          </a:p>
        </p:txBody>
      </p:sp>
      <p:pic>
        <p:nvPicPr>
          <p:cNvPr id="2050" name="Picture 2" descr="See the source image">
            <a:extLst>
              <a:ext uri="{FF2B5EF4-FFF2-40B4-BE49-F238E27FC236}">
                <a16:creationId xmlns:a16="http://schemas.microsoft.com/office/drawing/2014/main" id="{647743B9-C2A2-433E-AAC0-BA5683CE39E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27377" y="1688123"/>
            <a:ext cx="3599303" cy="37241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234248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74EDD-C92F-49CD-845F-B467C04AC6B0}"/>
              </a:ext>
            </a:extLst>
          </p:cNvPr>
          <p:cNvSpPr>
            <a:spLocks noGrp="1"/>
          </p:cNvSpPr>
          <p:nvPr>
            <p:ph type="title"/>
          </p:nvPr>
        </p:nvSpPr>
        <p:spPr>
          <a:xfrm>
            <a:off x="430823" y="365759"/>
            <a:ext cx="5117123" cy="6052626"/>
          </a:xfrm>
        </p:spPr>
        <p:txBody>
          <a:bodyPr>
            <a:normAutofit/>
          </a:bodyPr>
          <a:lstStyle/>
          <a:p>
            <a:br>
              <a:rPr lang="en-US" sz="3600" dirty="0">
                <a:solidFill>
                  <a:schemeClr val="tx1">
                    <a:lumMod val="65000"/>
                    <a:lumOff val="35000"/>
                  </a:schemeClr>
                </a:solidFill>
                <a:latin typeface="Segoe UI Semilight" panose="020B0402040204020203" pitchFamily="34" charset="0"/>
                <a:ea typeface="Segoe UI" panose="020B0502040204020203" pitchFamily="34" charset="0"/>
                <a:cs typeface="Segoe UI Semilight" panose="020B0402040204020203" pitchFamily="34" charset="0"/>
              </a:rPr>
            </a:br>
            <a:r>
              <a:rPr lang="en-US" sz="3600" dirty="0">
                <a:solidFill>
                  <a:srgbClr val="FF0000"/>
                </a:solidFill>
                <a:latin typeface="Century Schoolbook" panose="02040604050505020304" pitchFamily="18" charset="0"/>
                <a:ea typeface="Segoe UI" panose="020B0502040204020203" pitchFamily="34" charset="0"/>
                <a:cs typeface="Segoe UI Semilight" panose="020B0402040204020203" pitchFamily="34" charset="0"/>
              </a:rPr>
              <a:t>Additional information about such textiles…</a:t>
            </a:r>
            <a:br>
              <a:rPr lang="en-US" sz="3600" dirty="0">
                <a:solidFill>
                  <a:schemeClr val="tx1">
                    <a:lumMod val="65000"/>
                    <a:lumOff val="35000"/>
                  </a:schemeClr>
                </a:solidFill>
                <a:latin typeface="Century Schoolbook" panose="02040604050505020304" pitchFamily="18" charset="0"/>
                <a:ea typeface="Segoe UI" panose="020B0502040204020203" pitchFamily="34" charset="0"/>
                <a:cs typeface="Segoe UI Semilight" panose="020B0402040204020203" pitchFamily="34" charset="0"/>
              </a:rPr>
            </a:br>
            <a:br>
              <a:rPr lang="en-US" sz="3600" dirty="0">
                <a:solidFill>
                  <a:schemeClr val="tx1">
                    <a:lumMod val="65000"/>
                    <a:lumOff val="35000"/>
                  </a:schemeClr>
                </a:solidFill>
                <a:latin typeface="Century Schoolbook" panose="02040604050505020304" pitchFamily="18" charset="0"/>
                <a:ea typeface="Segoe UI" panose="020B0502040204020203" pitchFamily="34" charset="0"/>
                <a:cs typeface="Segoe UI Semilight" panose="020B0402040204020203" pitchFamily="34" charset="0"/>
              </a:rPr>
            </a:br>
            <a:r>
              <a:rPr lang="en-US" sz="3600" dirty="0">
                <a:solidFill>
                  <a:schemeClr val="tx1">
                    <a:lumMod val="65000"/>
                    <a:lumOff val="35000"/>
                  </a:schemeClr>
                </a:solidFill>
                <a:latin typeface="Century Schoolbook" panose="02040604050505020304" pitchFamily="18" charset="0"/>
                <a:ea typeface="Segoe UI" panose="020B0502040204020203" pitchFamily="34" charset="0"/>
                <a:cs typeface="Segoe UI Semilight" panose="020B0402040204020203" pitchFamily="34" charset="0"/>
              </a:rPr>
              <a:t>is found from scraps of charred and recovered fabrics </a:t>
            </a:r>
            <a:br>
              <a:rPr lang="en-US" sz="3600" dirty="0">
                <a:solidFill>
                  <a:schemeClr val="tx1">
                    <a:lumMod val="65000"/>
                    <a:lumOff val="35000"/>
                  </a:schemeClr>
                </a:solidFill>
                <a:latin typeface="Century Schoolbook" panose="02040604050505020304" pitchFamily="18" charset="0"/>
                <a:ea typeface="Segoe UI" panose="020B0502040204020203" pitchFamily="34" charset="0"/>
                <a:cs typeface="Segoe UI Semilight" panose="020B0402040204020203" pitchFamily="34" charset="0"/>
              </a:rPr>
            </a:br>
            <a:br>
              <a:rPr lang="en-US" sz="3600" dirty="0">
                <a:solidFill>
                  <a:schemeClr val="tx1">
                    <a:lumMod val="65000"/>
                    <a:lumOff val="35000"/>
                  </a:schemeClr>
                </a:solidFill>
                <a:latin typeface="Century Schoolbook" panose="02040604050505020304" pitchFamily="18" charset="0"/>
                <a:ea typeface="Segoe UI" panose="020B0502040204020203" pitchFamily="34" charset="0"/>
                <a:cs typeface="Segoe UI Semilight" panose="020B0402040204020203" pitchFamily="34" charset="0"/>
              </a:rPr>
            </a:br>
            <a:r>
              <a:rPr lang="en-US" sz="3600" dirty="0">
                <a:solidFill>
                  <a:schemeClr val="tx1">
                    <a:lumMod val="65000"/>
                    <a:lumOff val="35000"/>
                  </a:schemeClr>
                </a:solidFill>
                <a:latin typeface="Century Schoolbook" panose="02040604050505020304" pitchFamily="18" charset="0"/>
                <a:ea typeface="Segoe UI" panose="020B0502040204020203" pitchFamily="34" charset="0"/>
                <a:cs typeface="Segoe UI Semilight" panose="020B0402040204020203" pitchFamily="34" charset="0"/>
              </a:rPr>
              <a:t>and textile imprints on pots and from details of the textiles we see on frescos and artwork. </a:t>
            </a:r>
            <a:endParaRPr lang="en-GB" dirty="0"/>
          </a:p>
        </p:txBody>
      </p:sp>
      <p:sp>
        <p:nvSpPr>
          <p:cNvPr id="5" name="Text Placeholder 4">
            <a:extLst>
              <a:ext uri="{FF2B5EF4-FFF2-40B4-BE49-F238E27FC236}">
                <a16:creationId xmlns:a16="http://schemas.microsoft.com/office/drawing/2014/main" id="{F446E4D2-27CC-421D-90AB-8574294F90D2}"/>
              </a:ext>
            </a:extLst>
          </p:cNvPr>
          <p:cNvSpPr>
            <a:spLocks noGrp="1"/>
          </p:cNvSpPr>
          <p:nvPr>
            <p:ph type="body" sz="quarter" idx="3"/>
          </p:nvPr>
        </p:nvSpPr>
        <p:spPr/>
        <p:txBody>
          <a:bodyPr>
            <a:normAutofit/>
          </a:bodyPr>
          <a:lstStyle/>
          <a:p>
            <a:r>
              <a:rPr lang="en-GB" dirty="0"/>
              <a:t>Santorini Bronze Age Fresco – Crocus picker or Saffron Gatherer</a:t>
            </a:r>
          </a:p>
        </p:txBody>
      </p:sp>
      <p:pic>
        <p:nvPicPr>
          <p:cNvPr id="1026" name="Picture 2" descr="See the source image">
            <a:extLst>
              <a:ext uri="{FF2B5EF4-FFF2-40B4-BE49-F238E27FC236}">
                <a16:creationId xmlns:a16="http://schemas.microsoft.com/office/drawing/2014/main" id="{CFEF744E-FDE7-4992-9315-94B2E084665F}"/>
              </a:ext>
            </a:extLst>
          </p:cNvPr>
          <p:cNvPicPr>
            <a:picLocks noGrp="1" noChangeAspect="1" noChangeArrowheads="1"/>
          </p:cNvPicPr>
          <p:nvPr>
            <p:ph sz="quarter" idx="4"/>
          </p:nvPr>
        </p:nvPicPr>
        <p:blipFill>
          <a:blip r:embed="rId2">
            <a:extLst>
              <a:ext uri="{28A0092B-C50C-407E-A947-70E740481C1C}">
                <a14:useLocalDpi xmlns:a14="http://schemas.microsoft.com/office/drawing/2010/main" val="0"/>
              </a:ext>
            </a:extLst>
          </a:blip>
          <a:srcRect/>
          <a:stretch>
            <a:fillRect/>
          </a:stretch>
        </p:blipFill>
        <p:spPr bwMode="auto">
          <a:xfrm>
            <a:off x="6126163" y="2939752"/>
            <a:ext cx="4481512" cy="28009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126773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B03D3A-2641-4F34-A9E0-E372B906AD79}"/>
              </a:ext>
            </a:extLst>
          </p:cNvPr>
          <p:cNvSpPr>
            <a:spLocks noGrp="1"/>
          </p:cNvSpPr>
          <p:nvPr>
            <p:ph type="title"/>
          </p:nvPr>
        </p:nvSpPr>
        <p:spPr>
          <a:xfrm>
            <a:off x="351691" y="1723292"/>
            <a:ext cx="8332179" cy="3947746"/>
          </a:xfrm>
        </p:spPr>
        <p:txBody>
          <a:bodyPr>
            <a:normAutofit fontScale="90000"/>
          </a:bodyPr>
          <a:lstStyle/>
          <a:p>
            <a:br>
              <a:rPr lang="en-GB" dirty="0">
                <a:solidFill>
                  <a:srgbClr val="FF0000"/>
                </a:solidFill>
              </a:rPr>
            </a:br>
            <a:br>
              <a:rPr lang="en-GB" dirty="0">
                <a:solidFill>
                  <a:srgbClr val="FF0000"/>
                </a:solidFill>
              </a:rPr>
            </a:br>
            <a:br>
              <a:rPr lang="en-GB" dirty="0">
                <a:solidFill>
                  <a:srgbClr val="FF0000"/>
                </a:solidFill>
              </a:rPr>
            </a:br>
            <a:br>
              <a:rPr lang="en-GB" dirty="0">
                <a:solidFill>
                  <a:srgbClr val="FF0000"/>
                </a:solidFill>
              </a:rPr>
            </a:br>
            <a:br>
              <a:rPr lang="en-GB" dirty="0">
                <a:solidFill>
                  <a:srgbClr val="FF0000"/>
                </a:solidFill>
              </a:rPr>
            </a:br>
            <a:br>
              <a:rPr lang="en-GB" dirty="0">
                <a:solidFill>
                  <a:srgbClr val="FF0000"/>
                </a:solidFill>
              </a:rPr>
            </a:br>
            <a:r>
              <a:rPr lang="en-GB" dirty="0">
                <a:solidFill>
                  <a:srgbClr val="FF0000"/>
                </a:solidFill>
              </a:rPr>
              <a:t>And this leads to a Loom-Weight…</a:t>
            </a:r>
            <a:br>
              <a:rPr lang="en-GB" dirty="0">
                <a:solidFill>
                  <a:schemeClr val="accent2">
                    <a:lumMod val="75000"/>
                  </a:schemeClr>
                </a:solidFill>
              </a:rPr>
            </a:br>
            <a:br>
              <a:rPr lang="en-GB" dirty="0"/>
            </a:br>
            <a:r>
              <a:rPr lang="en-GB" dirty="0"/>
              <a:t>which is my choice </a:t>
            </a:r>
            <a:br>
              <a:rPr lang="en-GB" dirty="0"/>
            </a:br>
            <a:r>
              <a:rPr lang="en-GB" dirty="0"/>
              <a:t>of object from the </a:t>
            </a:r>
            <a:br>
              <a:rPr lang="en-GB" dirty="0"/>
            </a:br>
            <a:r>
              <a:rPr lang="en-GB" dirty="0"/>
              <a:t>British Museum </a:t>
            </a:r>
            <a:br>
              <a:rPr lang="en-GB" dirty="0"/>
            </a:br>
            <a:r>
              <a:rPr lang="en-GB" dirty="0"/>
              <a:t>Collection </a:t>
            </a:r>
            <a:br>
              <a:rPr lang="en-GB" dirty="0"/>
            </a:br>
            <a:br>
              <a:rPr lang="en-GB" dirty="0"/>
            </a:br>
            <a:br>
              <a:rPr lang="en-GB" dirty="0"/>
            </a:br>
            <a:endParaRPr lang="en-GB" dirty="0"/>
          </a:p>
        </p:txBody>
      </p:sp>
      <p:pic>
        <p:nvPicPr>
          <p:cNvPr id="7" name="Picture 2">
            <a:extLst>
              <a:ext uri="{FF2B5EF4-FFF2-40B4-BE49-F238E27FC236}">
                <a16:creationId xmlns:a16="http://schemas.microsoft.com/office/drawing/2014/main" id="{BD12BB3B-135C-4B79-AD6C-7A56078829C3}"/>
              </a:ext>
            </a:extLst>
          </p:cNvPr>
          <p:cNvPicPr>
            <a:picLocks noGrp="1" noChangeAspect="1" noChangeArrowheads="1"/>
          </p:cNvPicPr>
          <p:nvPr>
            <p:ph sz="quarter" idx="4"/>
          </p:nvPr>
        </p:nvPicPr>
        <p:blipFill rotWithShape="1">
          <a:blip r:embed="rId2">
            <a:extLst>
              <a:ext uri="{28A0092B-C50C-407E-A947-70E740481C1C}">
                <a14:useLocalDpi xmlns:a14="http://schemas.microsoft.com/office/drawing/2010/main" val="0"/>
              </a:ext>
            </a:extLst>
          </a:blip>
          <a:srcRect l="18542" t="6630" r="-4827" b="-28432"/>
          <a:stretch/>
        </p:blipFill>
        <p:spPr bwMode="auto">
          <a:xfrm>
            <a:off x="5609491" y="1723292"/>
            <a:ext cx="7517423" cy="6019925"/>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2">
            <a:extLst>
              <a:ext uri="{FF2B5EF4-FFF2-40B4-BE49-F238E27FC236}">
                <a16:creationId xmlns:a16="http://schemas.microsoft.com/office/drawing/2014/main" id="{49865685-C57E-4317-A810-10F3C2B66A0B}"/>
              </a:ext>
            </a:extLst>
          </p:cNvPr>
          <p:cNvSpPr>
            <a:spLocks noChangeArrowheads="1"/>
          </p:cNvSpPr>
          <p:nvPr/>
        </p:nvSpPr>
        <p:spPr bwMode="auto">
          <a:xfrm>
            <a:off x="465992" y="4849679"/>
            <a:ext cx="3042139" cy="1862048"/>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300" b="0" i="0" u="none" strike="noStrike" cap="none" normalizeH="0" baseline="0" dirty="0">
              <a:ln>
                <a:noFill/>
              </a:ln>
              <a:solidFill>
                <a:srgbClr val="000000"/>
              </a:solidFill>
              <a:effectLst/>
              <a:latin typeface="Helvetica Neue"/>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rgbClr val="000000"/>
                </a:solidFill>
                <a:effectLst/>
                <a:latin typeface="Helvetica Neue"/>
              </a:rPr>
              <a:t>Object Type: </a:t>
            </a:r>
            <a:r>
              <a:rPr kumimoji="0" lang="en-US" altLang="en-US" sz="1000" b="0" i="0" u="none" strike="noStrike" cap="none" normalizeH="0" baseline="0" dirty="0">
                <a:ln>
                  <a:noFill/>
                </a:ln>
                <a:solidFill>
                  <a:srgbClr val="000000"/>
                </a:solidFill>
                <a:effectLst/>
                <a:latin typeface="Helvetica Neue"/>
                <a:hlinkClick r:id="rId3"/>
              </a:rPr>
              <a:t>loom-weight</a:t>
            </a:r>
            <a:endParaRPr kumimoji="0" lang="en-US" altLang="en-US" sz="1000" b="0" i="0" u="none" strike="noStrike" cap="none" normalizeH="0" baseline="0" dirty="0">
              <a:ln>
                <a:noFill/>
              </a:ln>
              <a:solidFill>
                <a:srgbClr val="000000"/>
              </a:solidFill>
              <a:effectLst/>
              <a:latin typeface="Helvetica Neue"/>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rgbClr val="000000"/>
                </a:solidFill>
                <a:effectLst/>
                <a:latin typeface="Helvetica Neue"/>
              </a:rPr>
              <a:t>Museum number: 1907,0119.187</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rgbClr val="000000"/>
                </a:solidFill>
                <a:effectLst/>
                <a:latin typeface="Helvetica Neue"/>
              </a:rPr>
              <a:t>Description: Spherical clay </a:t>
            </a:r>
            <a:r>
              <a:rPr kumimoji="0" lang="en-US" altLang="en-US" sz="1000" b="0" i="0" u="none" strike="noStrike" cap="none" normalizeH="0" baseline="0" dirty="0" err="1">
                <a:ln>
                  <a:noFill/>
                </a:ln>
                <a:solidFill>
                  <a:srgbClr val="000000"/>
                </a:solidFill>
                <a:effectLst/>
                <a:latin typeface="Helvetica Neue"/>
              </a:rPr>
              <a:t>loomweight</a:t>
            </a:r>
            <a:r>
              <a:rPr kumimoji="0" lang="en-US" altLang="en-US" sz="1000" b="0" i="0" u="none" strike="noStrike" cap="none" normalizeH="0" baseline="0" dirty="0">
                <a:ln>
                  <a:noFill/>
                </a:ln>
                <a:solidFill>
                  <a:srgbClr val="000000"/>
                </a:solidFill>
                <a:effectLst/>
                <a:latin typeface="Helvetica Neue"/>
              </a:rPr>
              <a:t>. Sides fluted.</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rgbClr val="000000"/>
                </a:solidFill>
                <a:effectLst/>
                <a:latin typeface="Helvetica Neue"/>
              </a:rPr>
              <a:t>Cultures/periods: </a:t>
            </a:r>
            <a:r>
              <a:rPr kumimoji="0" lang="en-US" altLang="en-US" sz="1000" b="0" i="0" u="none" strike="noStrike" cap="none" normalizeH="0" baseline="0" dirty="0">
                <a:ln>
                  <a:noFill/>
                </a:ln>
                <a:solidFill>
                  <a:srgbClr val="000000"/>
                </a:solidFill>
                <a:effectLst/>
                <a:latin typeface="Helvetica Neue"/>
                <a:hlinkClick r:id="rId4"/>
              </a:rPr>
              <a:t>Late Minoan</a:t>
            </a:r>
            <a:endParaRPr kumimoji="0" lang="en-US" altLang="en-US" sz="1000" b="0" i="0" u="none" strike="noStrike" cap="none" normalizeH="0" baseline="0" dirty="0">
              <a:ln>
                <a:noFill/>
              </a:ln>
              <a:solidFill>
                <a:srgbClr val="000000"/>
              </a:solidFill>
              <a:effectLst/>
              <a:latin typeface="Helvetica Neue"/>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rgbClr val="000000"/>
                </a:solidFill>
                <a:effectLst/>
                <a:latin typeface="Helvetica Neue"/>
              </a:rPr>
              <a:t>Production date: 1600BC-1350BC</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rgbClr val="000000"/>
                </a:solidFill>
                <a:effectLst/>
                <a:latin typeface="Helvetica Neue"/>
              </a:rPr>
              <a:t>Production place: Made in: </a:t>
            </a:r>
            <a:r>
              <a:rPr kumimoji="0" lang="en-US" altLang="en-US" sz="1000" b="0" i="0" u="none" strike="noStrike" cap="none" normalizeH="0" baseline="0" dirty="0">
                <a:ln>
                  <a:noFill/>
                </a:ln>
                <a:solidFill>
                  <a:srgbClr val="000000"/>
                </a:solidFill>
                <a:effectLst/>
                <a:latin typeface="Helvetica Neue"/>
                <a:hlinkClick r:id="rId5"/>
              </a:rPr>
              <a:t>Crete</a:t>
            </a:r>
            <a:endParaRPr kumimoji="0" lang="en-US" altLang="en-US" sz="1000" b="0" i="0" u="none" strike="noStrike" cap="none" normalizeH="0" baseline="0" dirty="0">
              <a:ln>
                <a:noFill/>
              </a:ln>
              <a:solidFill>
                <a:srgbClr val="000000"/>
              </a:solidFill>
              <a:effectLst/>
              <a:latin typeface="Helvetica Neue"/>
            </a:endParaRPr>
          </a:p>
          <a:p>
            <a:pPr marL="457200" marR="0" lvl="1" indent="-45720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rgbClr val="000000"/>
                </a:solidFill>
                <a:effectLst/>
                <a:latin typeface="Helvetica Neue"/>
              </a:rPr>
              <a:t>Europe: Greece: Crete</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rgbClr val="000000"/>
                </a:solidFill>
                <a:effectLst/>
                <a:latin typeface="Helvetica Neue"/>
              </a:rPr>
              <a:t>Findspot Excavated/Findspot: </a:t>
            </a:r>
            <a:r>
              <a:rPr kumimoji="0" lang="en-US" altLang="en-US" sz="1000" b="0" i="0" u="none" strike="noStrike" cap="none" normalizeH="0" baseline="0" dirty="0" err="1">
                <a:ln>
                  <a:noFill/>
                </a:ln>
                <a:solidFill>
                  <a:srgbClr val="000000"/>
                </a:solidFill>
                <a:effectLst/>
                <a:latin typeface="Helvetica Neue"/>
                <a:hlinkClick r:id="rId6"/>
              </a:rPr>
              <a:t>Palaikastro</a:t>
            </a:r>
            <a:endParaRPr kumimoji="0" lang="en-US" altLang="en-US" sz="1000" b="0" i="0" u="none" strike="noStrike" cap="none" normalizeH="0" baseline="0" dirty="0">
              <a:ln>
                <a:noFill/>
              </a:ln>
              <a:solidFill>
                <a:srgbClr val="000000"/>
              </a:solidFill>
              <a:effectLst/>
              <a:latin typeface="Helvetica Neue"/>
            </a:endParaRPr>
          </a:p>
          <a:p>
            <a:pPr marL="457200" marR="0" lvl="1" indent="-45720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rgbClr val="000000"/>
                </a:solidFill>
                <a:effectLst/>
                <a:latin typeface="Helvetica Neue"/>
              </a:rPr>
              <a:t>Europe: Greece: Crete: </a:t>
            </a:r>
            <a:r>
              <a:rPr kumimoji="0" lang="en-US" altLang="en-US" sz="1000" b="0" i="0" u="none" strike="noStrike" cap="none" normalizeH="0" baseline="0" dirty="0" err="1">
                <a:ln>
                  <a:noFill/>
                </a:ln>
                <a:solidFill>
                  <a:srgbClr val="000000"/>
                </a:solidFill>
                <a:effectLst/>
                <a:latin typeface="Helvetica Neue"/>
              </a:rPr>
              <a:t>Palaikastro</a:t>
            </a:r>
            <a:endParaRPr kumimoji="0" lang="en-US" altLang="en-US" sz="1000" b="0" i="0" u="none" strike="noStrike" cap="none" normalizeH="0" baseline="0" dirty="0">
              <a:ln>
                <a:noFill/>
              </a:ln>
              <a:solidFill>
                <a:srgbClr val="000000"/>
              </a:solidFill>
              <a:effectLst/>
              <a:latin typeface="Helvetica Neue"/>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4318316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2DA537-9EAD-4C2A-8B8C-B5471C6F5D65}"/>
              </a:ext>
            </a:extLst>
          </p:cNvPr>
          <p:cNvSpPr>
            <a:spLocks noGrp="1"/>
          </p:cNvSpPr>
          <p:nvPr>
            <p:ph type="title"/>
          </p:nvPr>
        </p:nvSpPr>
        <p:spPr/>
        <p:txBody>
          <a:bodyPr>
            <a:normAutofit/>
          </a:bodyPr>
          <a:lstStyle/>
          <a:p>
            <a:r>
              <a:rPr lang="en-US" sz="4400" b="1" dirty="0">
                <a:solidFill>
                  <a:srgbClr val="FF0000"/>
                </a:solidFill>
                <a:latin typeface="Century Schoolbook" panose="02040604050505020304" pitchFamily="18" charset="0"/>
                <a:ea typeface="Segoe UI Light" panose="020B0702040204020203" pitchFamily="34" charset="0"/>
                <a:cs typeface="Segoe UI" panose="020B0502040204020203" pitchFamily="34" charset="0"/>
              </a:rPr>
              <a:t>What is it? </a:t>
            </a:r>
          </a:p>
        </p:txBody>
      </p:sp>
      <p:pic>
        <p:nvPicPr>
          <p:cNvPr id="2050" name="Picture 2">
            <a:extLst>
              <a:ext uri="{FF2B5EF4-FFF2-40B4-BE49-F238E27FC236}">
                <a16:creationId xmlns:a16="http://schemas.microsoft.com/office/drawing/2014/main" id="{1CD96118-B785-4835-A1D9-2FB352E24CEA}"/>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030664" y="1333193"/>
            <a:ext cx="9405120" cy="5062352"/>
          </a:xfrm>
          <a:prstGeom prst="rect">
            <a:avLst/>
          </a:prstGeom>
          <a:noFill/>
          <a:extLst>
            <a:ext uri="{909E8E84-426E-40DD-AFC4-6F175D3DCCD1}">
              <a14:hiddenFill xmlns:a14="http://schemas.microsoft.com/office/drawing/2010/main">
                <a:solidFill>
                  <a:srgbClr val="FFFFFF"/>
                </a:solidFill>
              </a14:hiddenFill>
            </a:ext>
          </a:extLst>
        </p:spPr>
      </p:pic>
      <p:sp>
        <p:nvSpPr>
          <p:cNvPr id="18" name="TextBox 17">
            <a:extLst>
              <a:ext uri="{FF2B5EF4-FFF2-40B4-BE49-F238E27FC236}">
                <a16:creationId xmlns:a16="http://schemas.microsoft.com/office/drawing/2014/main" id="{0D0C0CC3-80D1-46C7-B6D9-2259AA39E2C5}"/>
              </a:ext>
            </a:extLst>
          </p:cNvPr>
          <p:cNvSpPr txBox="1"/>
          <p:nvPr/>
        </p:nvSpPr>
        <p:spPr>
          <a:xfrm>
            <a:off x="6654296" y="1692998"/>
            <a:ext cx="4695563" cy="5663089"/>
          </a:xfrm>
          <a:prstGeom prst="rect">
            <a:avLst/>
          </a:prstGeom>
          <a:noFill/>
        </p:spPr>
        <p:txBody>
          <a:bodyPr wrap="square" rtlCol="0">
            <a:spAutoFit/>
          </a:bodyPr>
          <a:lstStyle/>
          <a:p>
            <a:r>
              <a:rPr lang="en-GB" sz="2800" dirty="0">
                <a:latin typeface="Century Schoolbook" panose="02040604050505020304" pitchFamily="18" charset="0"/>
              </a:rPr>
              <a:t>This is a very basic Loom-weight of the Late Minoan period, 1600-1350BC.</a:t>
            </a:r>
          </a:p>
          <a:p>
            <a:endParaRPr lang="en-GB" sz="2800" dirty="0">
              <a:latin typeface="Century Schoolbook" panose="02040604050505020304" pitchFamily="18" charset="0"/>
            </a:endParaRPr>
          </a:p>
          <a:p>
            <a:r>
              <a:rPr lang="en-GB" sz="2800" dirty="0">
                <a:latin typeface="Century Schoolbook" panose="02040604050505020304" pitchFamily="18" charset="0"/>
              </a:rPr>
              <a:t>Loom-weights were used in the production of textiles. </a:t>
            </a:r>
          </a:p>
          <a:p>
            <a:endParaRPr lang="en-GB" sz="2800" dirty="0">
              <a:latin typeface="Century Schoolbook" panose="02040604050505020304" pitchFamily="18" charset="0"/>
            </a:endParaRPr>
          </a:p>
          <a:p>
            <a:r>
              <a:rPr lang="en-GB" sz="2800" dirty="0">
                <a:latin typeface="Century Schoolbook" panose="02040604050505020304" pitchFamily="18" charset="0"/>
              </a:rPr>
              <a:t>They were attached to the top and bottom of the warp threads that hung vertically on a loom.</a:t>
            </a:r>
          </a:p>
          <a:p>
            <a:endParaRPr lang="en-GB" dirty="0">
              <a:latin typeface="Century Schoolbook" panose="02040604050505020304" pitchFamily="18" charset="0"/>
            </a:endParaRPr>
          </a:p>
          <a:p>
            <a:endParaRPr lang="en-GB" dirty="0"/>
          </a:p>
          <a:p>
            <a:endParaRPr lang="en-GB" dirty="0"/>
          </a:p>
        </p:txBody>
      </p:sp>
    </p:spTree>
    <p:extLst>
      <p:ext uri="{BB962C8B-B14F-4D97-AF65-F5344CB8AC3E}">
        <p14:creationId xmlns:p14="http://schemas.microsoft.com/office/powerpoint/2010/main" val="16838662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lumMod val="75000"/>
          </a:schemeClr>
        </a:solidFill>
        <a:effectLst/>
      </p:bgPr>
    </p:bg>
    <p:spTree>
      <p:nvGrpSpPr>
        <p:cNvPr id="1" name=""/>
        <p:cNvGrpSpPr/>
        <p:nvPr/>
      </p:nvGrpSpPr>
      <p:grpSpPr>
        <a:xfrm>
          <a:off x="0" y="0"/>
          <a:ext cx="0" cy="0"/>
          <a:chOff x="0" y="0"/>
          <a:chExt cx="0" cy="0"/>
        </a:xfrm>
      </p:grpSpPr>
      <p:sp>
        <p:nvSpPr>
          <p:cNvPr id="3" name="Content Placeholder 2"/>
          <p:cNvSpPr>
            <a:spLocks noGrp="1"/>
          </p:cNvSpPr>
          <p:nvPr>
            <p:ph type="subTitle" idx="1"/>
          </p:nvPr>
        </p:nvSpPr>
        <p:spPr>
          <a:xfrm>
            <a:off x="791308" y="3991708"/>
            <a:ext cx="9888884" cy="2429224"/>
          </a:xfrm>
        </p:spPr>
        <p:txBody>
          <a:bodyPr>
            <a:normAutofit/>
          </a:bodyPr>
          <a:lstStyle/>
          <a:p>
            <a:r>
              <a:rPr lang="en-GB" sz="2800" dirty="0">
                <a:solidFill>
                  <a:schemeClr val="tx1"/>
                </a:solidFill>
              </a:rPr>
              <a:t>The British Museum website gives us two more examples of Minoan Loom-weights - a poppy-shape and a ball -</a:t>
            </a:r>
          </a:p>
          <a:p>
            <a:r>
              <a:rPr lang="en-GB" sz="2800" dirty="0">
                <a:solidFill>
                  <a:schemeClr val="tx1"/>
                </a:solidFill>
              </a:rPr>
              <a:t>but Archaeologists have found many and varied shapes of similar Bronze Age Loom-weights in many areas of the Aegean and Eastern Mediterranean.</a:t>
            </a:r>
          </a:p>
          <a:p>
            <a:pPr algn="ctr"/>
            <a:endParaRPr sz="2800" dirty="0">
              <a:solidFill>
                <a:schemeClr val="tx1"/>
              </a:solidFill>
            </a:endParaRPr>
          </a:p>
        </p:txBody>
      </p:sp>
      <p:cxnSp>
        <p:nvCxnSpPr>
          <p:cNvPr id="9" name="Straight Connector 8">
            <a:extLst>
              <a:ext uri="{FF2B5EF4-FFF2-40B4-BE49-F238E27FC236}">
                <a16:creationId xmlns:a16="http://schemas.microsoft.com/office/drawing/2014/main" id="{D7E8ECA2-60A0-4D39-817D-F1E982ED7F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51500" y="5097592"/>
            <a:ext cx="596394"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pic>
        <p:nvPicPr>
          <p:cNvPr id="3074" name="Picture 2">
            <a:extLst>
              <a:ext uri="{FF2B5EF4-FFF2-40B4-BE49-F238E27FC236}">
                <a16:creationId xmlns:a16="http://schemas.microsoft.com/office/drawing/2014/main" id="{894DBE29-F18F-41A2-989E-46EFB8F6CD9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92826" y="818848"/>
            <a:ext cx="4677365" cy="2517738"/>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a:extLst>
              <a:ext uri="{FF2B5EF4-FFF2-40B4-BE49-F238E27FC236}">
                <a16:creationId xmlns:a16="http://schemas.microsoft.com/office/drawing/2014/main" id="{BD5FF3C3-49C5-4747-AF0F-CC0BF2B83EC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6261" t="17873" b="19258"/>
          <a:stretch/>
        </p:blipFill>
        <p:spPr bwMode="auto">
          <a:xfrm>
            <a:off x="6247894" y="738554"/>
            <a:ext cx="4893166" cy="25980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816796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DB0431E-0B04-44A1-9C51-531E28D18A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261872" y="365760"/>
            <a:ext cx="9692640" cy="1463040"/>
          </a:xfrm>
        </p:spPr>
        <p:txBody>
          <a:bodyPr>
            <a:normAutofit/>
          </a:bodyPr>
          <a:lstStyle/>
          <a:p>
            <a:r>
              <a:rPr lang="en-US" dirty="0">
                <a:solidFill>
                  <a:srgbClr val="FFC000"/>
                </a:solidFill>
              </a:rPr>
              <a:t>How were Loom Weights used by Late Minoan Textile Weavers?</a:t>
            </a:r>
          </a:p>
        </p:txBody>
      </p:sp>
      <p:sp>
        <p:nvSpPr>
          <p:cNvPr id="3" name="Content Placeholder 2"/>
          <p:cNvSpPr>
            <a:spLocks noGrp="1"/>
          </p:cNvSpPr>
          <p:nvPr>
            <p:ph type="body" idx="1"/>
          </p:nvPr>
        </p:nvSpPr>
        <p:spPr>
          <a:xfrm>
            <a:off x="1261872" y="1828800"/>
            <a:ext cx="8595360" cy="4351337"/>
          </a:xfrm>
        </p:spPr>
        <p:txBody>
          <a:bodyPr>
            <a:normAutofit/>
          </a:bodyPr>
          <a:lstStyle/>
          <a:p>
            <a:endParaRPr lang="en-US" sz="3200" dirty="0"/>
          </a:p>
          <a:p>
            <a:r>
              <a:rPr lang="en-US" sz="3200" dirty="0"/>
              <a:t>A loom weight was tied to the top and bottom of the Warp Thread </a:t>
            </a:r>
          </a:p>
          <a:p>
            <a:endParaRPr lang="en-US" sz="3200" dirty="0"/>
          </a:p>
          <a:p>
            <a:r>
              <a:rPr lang="en-US" sz="3200" dirty="0"/>
              <a:t>Excess thread was wound around the weight so adjustments could be made during the weaving process</a:t>
            </a:r>
          </a:p>
        </p:txBody>
      </p:sp>
      <p:sp>
        <p:nvSpPr>
          <p:cNvPr id="11" name="Rectangle 10">
            <a:extLst>
              <a:ext uri="{FF2B5EF4-FFF2-40B4-BE49-F238E27FC236}">
                <a16:creationId xmlns:a16="http://schemas.microsoft.com/office/drawing/2014/main" id="{6B424749-EEE0-49C9-9ABF-97B171A3EA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7760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5" name="Picture 4">
            <a:extLst>
              <a:ext uri="{FF2B5EF4-FFF2-40B4-BE49-F238E27FC236}">
                <a16:creationId xmlns:a16="http://schemas.microsoft.com/office/drawing/2014/main" id="{98E4E590-1CAC-4B6D-8747-B0D825244B74}"/>
              </a:ext>
            </a:extLst>
          </p:cNvPr>
          <p:cNvPicPr>
            <a:picLocks noChangeAspect="1"/>
          </p:cNvPicPr>
          <p:nvPr/>
        </p:nvPicPr>
        <p:blipFill>
          <a:blip r:embed="rId2"/>
          <a:stretch>
            <a:fillRect/>
          </a:stretch>
        </p:blipFill>
        <p:spPr>
          <a:xfrm>
            <a:off x="-500526" y="233464"/>
            <a:ext cx="2878619" cy="6780756"/>
          </a:xfrm>
          <a:prstGeom prst="rect">
            <a:avLst/>
          </a:prstGeom>
        </p:spPr>
      </p:pic>
    </p:spTree>
    <p:extLst>
      <p:ext uri="{BB962C8B-B14F-4D97-AF65-F5344CB8AC3E}">
        <p14:creationId xmlns:p14="http://schemas.microsoft.com/office/powerpoint/2010/main" val="2500681982"/>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DB0431E-0B04-44A1-9C51-531E28D18A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72849" y="197346"/>
            <a:ext cx="10181663" cy="1493976"/>
          </a:xfrm>
        </p:spPr>
        <p:txBody>
          <a:bodyPr>
            <a:normAutofit/>
          </a:bodyPr>
          <a:lstStyle/>
          <a:p>
            <a:r>
              <a:rPr lang="en-US" dirty="0">
                <a:solidFill>
                  <a:srgbClr val="FF0000"/>
                </a:solidFill>
              </a:rPr>
              <a:t>This Skyphos cup…</a:t>
            </a:r>
          </a:p>
        </p:txBody>
      </p:sp>
      <p:pic>
        <p:nvPicPr>
          <p:cNvPr id="5" name="Content Placeholder 4">
            <a:extLst>
              <a:ext uri="{FF2B5EF4-FFF2-40B4-BE49-F238E27FC236}">
                <a16:creationId xmlns:a16="http://schemas.microsoft.com/office/drawing/2014/main" id="{098FDA8E-7F1B-43A9-99AA-FC63D8B7E038}"/>
              </a:ext>
            </a:extLst>
          </p:cNvPr>
          <p:cNvPicPr>
            <a:picLocks noGrp="1" noChangeAspect="1"/>
          </p:cNvPicPr>
          <p:nvPr>
            <p:ph idx="1"/>
          </p:nvPr>
        </p:nvPicPr>
        <p:blipFill>
          <a:blip r:embed="rId3"/>
          <a:stretch>
            <a:fillRect/>
          </a:stretch>
        </p:blipFill>
        <p:spPr>
          <a:xfrm>
            <a:off x="772849" y="1819072"/>
            <a:ext cx="5818277" cy="4351338"/>
          </a:xfrm>
        </p:spPr>
      </p:pic>
      <p:sp>
        <p:nvSpPr>
          <p:cNvPr id="11" name="Rectangle 10">
            <a:extLst>
              <a:ext uri="{FF2B5EF4-FFF2-40B4-BE49-F238E27FC236}">
                <a16:creationId xmlns:a16="http://schemas.microsoft.com/office/drawing/2014/main" id="{6B424749-EEE0-49C9-9ABF-97B171A3EA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7760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TextBox 5">
            <a:extLst>
              <a:ext uri="{FF2B5EF4-FFF2-40B4-BE49-F238E27FC236}">
                <a16:creationId xmlns:a16="http://schemas.microsoft.com/office/drawing/2014/main" id="{E000BFB9-0C44-48CB-BC76-BA08AEC4827C}"/>
              </a:ext>
            </a:extLst>
          </p:cNvPr>
          <p:cNvSpPr txBox="1"/>
          <p:nvPr/>
        </p:nvSpPr>
        <p:spPr>
          <a:xfrm>
            <a:off x="6974732" y="1691322"/>
            <a:ext cx="4085617" cy="4524315"/>
          </a:xfrm>
          <a:prstGeom prst="rect">
            <a:avLst/>
          </a:prstGeom>
          <a:noFill/>
        </p:spPr>
        <p:txBody>
          <a:bodyPr wrap="square" rtlCol="0">
            <a:spAutoFit/>
          </a:bodyPr>
          <a:lstStyle/>
          <a:p>
            <a:endParaRPr lang="en-GB" dirty="0"/>
          </a:p>
          <a:p>
            <a:r>
              <a:rPr lang="en-US" sz="3600" dirty="0"/>
              <a:t>shows a loom from 500 BCE</a:t>
            </a:r>
          </a:p>
          <a:p>
            <a:r>
              <a:rPr lang="en-GB" sz="3600" dirty="0"/>
              <a:t>with Loom- Weights hanging from the vertical threads of yarn.</a:t>
            </a:r>
          </a:p>
          <a:p>
            <a:endParaRPr lang="en-GB" dirty="0"/>
          </a:p>
          <a:p>
            <a:endParaRPr lang="en-GB" dirty="0"/>
          </a:p>
          <a:p>
            <a:endParaRPr lang="en-GB" dirty="0"/>
          </a:p>
        </p:txBody>
      </p:sp>
      <mc:AlternateContent xmlns:mc="http://schemas.openxmlformats.org/markup-compatibility/2006" xmlns:p14="http://schemas.microsoft.com/office/powerpoint/2010/main">
        <mc:Choice Requires="p14">
          <p:contentPart p14:bwMode="auto" r:id="rId4">
            <p14:nvContentPartPr>
              <p14:cNvPr id="45" name="Ink 44">
                <a:extLst>
                  <a:ext uri="{FF2B5EF4-FFF2-40B4-BE49-F238E27FC236}">
                    <a16:creationId xmlns:a16="http://schemas.microsoft.com/office/drawing/2014/main" id="{B8FD3910-90EF-4CF5-B874-0F2A074E8082}"/>
                  </a:ext>
                </a:extLst>
              </p14:cNvPr>
              <p14:cNvContentPartPr/>
              <p14:nvPr/>
            </p14:nvContentPartPr>
            <p14:xfrm>
              <a:off x="1614477" y="2927826"/>
              <a:ext cx="360" cy="360"/>
            </p14:xfrm>
          </p:contentPart>
        </mc:Choice>
        <mc:Fallback xmlns="">
          <p:pic>
            <p:nvPicPr>
              <p:cNvPr id="45" name="Ink 44">
                <a:extLst>
                  <a:ext uri="{FF2B5EF4-FFF2-40B4-BE49-F238E27FC236}">
                    <a16:creationId xmlns:a16="http://schemas.microsoft.com/office/drawing/2014/main" id="{B8FD3910-90EF-4CF5-B874-0F2A074E8082}"/>
                  </a:ext>
                </a:extLst>
              </p:cNvPr>
              <p:cNvPicPr/>
              <p:nvPr/>
            </p:nvPicPr>
            <p:blipFill>
              <a:blip r:embed="rId5"/>
              <a:stretch>
                <a:fillRect/>
              </a:stretch>
            </p:blipFill>
            <p:spPr>
              <a:xfrm>
                <a:off x="1542837" y="2783826"/>
                <a:ext cx="144000" cy="28800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46" name="Ink 45">
                <a:extLst>
                  <a:ext uri="{FF2B5EF4-FFF2-40B4-BE49-F238E27FC236}">
                    <a16:creationId xmlns:a16="http://schemas.microsoft.com/office/drawing/2014/main" id="{C468A0C9-9994-47AD-A4C3-29C55ECA539F}"/>
                  </a:ext>
                </a:extLst>
              </p14:cNvPr>
              <p14:cNvContentPartPr/>
              <p14:nvPr/>
            </p14:nvContentPartPr>
            <p14:xfrm>
              <a:off x="1488117" y="2908026"/>
              <a:ext cx="360" cy="360"/>
            </p14:xfrm>
          </p:contentPart>
        </mc:Choice>
        <mc:Fallback xmlns="">
          <p:pic>
            <p:nvPicPr>
              <p:cNvPr id="46" name="Ink 45">
                <a:extLst>
                  <a:ext uri="{FF2B5EF4-FFF2-40B4-BE49-F238E27FC236}">
                    <a16:creationId xmlns:a16="http://schemas.microsoft.com/office/drawing/2014/main" id="{C468A0C9-9994-47AD-A4C3-29C55ECA539F}"/>
                  </a:ext>
                </a:extLst>
              </p:cNvPr>
              <p:cNvPicPr/>
              <p:nvPr/>
            </p:nvPicPr>
            <p:blipFill>
              <a:blip r:embed="rId5"/>
              <a:stretch>
                <a:fillRect/>
              </a:stretch>
            </p:blipFill>
            <p:spPr>
              <a:xfrm>
                <a:off x="1416117" y="2764386"/>
                <a:ext cx="144000" cy="28800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47" name="Ink 46">
                <a:extLst>
                  <a:ext uri="{FF2B5EF4-FFF2-40B4-BE49-F238E27FC236}">
                    <a16:creationId xmlns:a16="http://schemas.microsoft.com/office/drawing/2014/main" id="{CB4940AD-D77B-426D-8FF0-2386BF641F97}"/>
                  </a:ext>
                </a:extLst>
              </p14:cNvPr>
              <p14:cNvContentPartPr/>
              <p14:nvPr/>
            </p14:nvContentPartPr>
            <p14:xfrm>
              <a:off x="1283637" y="3199986"/>
              <a:ext cx="360" cy="360"/>
            </p14:xfrm>
          </p:contentPart>
        </mc:Choice>
        <mc:Fallback xmlns="">
          <p:pic>
            <p:nvPicPr>
              <p:cNvPr id="47" name="Ink 46">
                <a:extLst>
                  <a:ext uri="{FF2B5EF4-FFF2-40B4-BE49-F238E27FC236}">
                    <a16:creationId xmlns:a16="http://schemas.microsoft.com/office/drawing/2014/main" id="{CB4940AD-D77B-426D-8FF0-2386BF641F97}"/>
                  </a:ext>
                </a:extLst>
              </p:cNvPr>
              <p:cNvPicPr/>
              <p:nvPr/>
            </p:nvPicPr>
            <p:blipFill>
              <a:blip r:embed="rId5"/>
              <a:stretch>
                <a:fillRect/>
              </a:stretch>
            </p:blipFill>
            <p:spPr>
              <a:xfrm>
                <a:off x="1211997" y="3056346"/>
                <a:ext cx="144000" cy="2880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48" name="Ink 47">
                <a:extLst>
                  <a:ext uri="{FF2B5EF4-FFF2-40B4-BE49-F238E27FC236}">
                    <a16:creationId xmlns:a16="http://schemas.microsoft.com/office/drawing/2014/main" id="{8D572B75-0FAC-4E25-9AFD-E05295E27641}"/>
                  </a:ext>
                </a:extLst>
              </p14:cNvPr>
              <p14:cNvContentPartPr/>
              <p14:nvPr/>
            </p14:nvContentPartPr>
            <p14:xfrm>
              <a:off x="719157" y="1799226"/>
              <a:ext cx="3790080" cy="4418640"/>
            </p14:xfrm>
          </p:contentPart>
        </mc:Choice>
        <mc:Fallback xmlns="">
          <p:pic>
            <p:nvPicPr>
              <p:cNvPr id="48" name="Ink 47">
                <a:extLst>
                  <a:ext uri="{FF2B5EF4-FFF2-40B4-BE49-F238E27FC236}">
                    <a16:creationId xmlns:a16="http://schemas.microsoft.com/office/drawing/2014/main" id="{8D572B75-0FAC-4E25-9AFD-E05295E27641}"/>
                  </a:ext>
                </a:extLst>
              </p:cNvPr>
              <p:cNvPicPr/>
              <p:nvPr/>
            </p:nvPicPr>
            <p:blipFill>
              <a:blip r:embed="rId9"/>
              <a:stretch>
                <a:fillRect/>
              </a:stretch>
            </p:blipFill>
            <p:spPr>
              <a:xfrm>
                <a:off x="647517" y="1655586"/>
                <a:ext cx="3933720" cy="470628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49" name="Ink 48">
                <a:extLst>
                  <a:ext uri="{FF2B5EF4-FFF2-40B4-BE49-F238E27FC236}">
                    <a16:creationId xmlns:a16="http://schemas.microsoft.com/office/drawing/2014/main" id="{66386608-CA2E-466D-B569-06B99D45FFEA}"/>
                  </a:ext>
                </a:extLst>
              </p14:cNvPr>
              <p14:cNvContentPartPr/>
              <p14:nvPr/>
            </p14:nvContentPartPr>
            <p14:xfrm>
              <a:off x="3666837" y="3618666"/>
              <a:ext cx="360" cy="360"/>
            </p14:xfrm>
          </p:contentPart>
        </mc:Choice>
        <mc:Fallback xmlns="">
          <p:pic>
            <p:nvPicPr>
              <p:cNvPr id="49" name="Ink 48">
                <a:extLst>
                  <a:ext uri="{FF2B5EF4-FFF2-40B4-BE49-F238E27FC236}">
                    <a16:creationId xmlns:a16="http://schemas.microsoft.com/office/drawing/2014/main" id="{66386608-CA2E-466D-B569-06B99D45FFEA}"/>
                  </a:ext>
                </a:extLst>
              </p:cNvPr>
              <p:cNvPicPr/>
              <p:nvPr/>
            </p:nvPicPr>
            <p:blipFill>
              <a:blip r:embed="rId5"/>
              <a:stretch>
                <a:fillRect/>
              </a:stretch>
            </p:blipFill>
            <p:spPr>
              <a:xfrm>
                <a:off x="3595197" y="3474666"/>
                <a:ext cx="144000" cy="28800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50" name="Ink 49">
                <a:extLst>
                  <a:ext uri="{FF2B5EF4-FFF2-40B4-BE49-F238E27FC236}">
                    <a16:creationId xmlns:a16="http://schemas.microsoft.com/office/drawing/2014/main" id="{F5A68885-5154-4EE5-8CD7-AF10206099F6}"/>
                  </a:ext>
                </a:extLst>
              </p14:cNvPr>
              <p14:cNvContentPartPr/>
              <p14:nvPr/>
            </p14:nvContentPartPr>
            <p14:xfrm>
              <a:off x="3666837" y="3608586"/>
              <a:ext cx="360" cy="360"/>
            </p14:xfrm>
          </p:contentPart>
        </mc:Choice>
        <mc:Fallback xmlns="">
          <p:pic>
            <p:nvPicPr>
              <p:cNvPr id="50" name="Ink 49">
                <a:extLst>
                  <a:ext uri="{FF2B5EF4-FFF2-40B4-BE49-F238E27FC236}">
                    <a16:creationId xmlns:a16="http://schemas.microsoft.com/office/drawing/2014/main" id="{F5A68885-5154-4EE5-8CD7-AF10206099F6}"/>
                  </a:ext>
                </a:extLst>
              </p:cNvPr>
              <p:cNvPicPr/>
              <p:nvPr/>
            </p:nvPicPr>
            <p:blipFill>
              <a:blip r:embed="rId5"/>
              <a:stretch>
                <a:fillRect/>
              </a:stretch>
            </p:blipFill>
            <p:spPr>
              <a:xfrm>
                <a:off x="3595197" y="3464586"/>
                <a:ext cx="144000" cy="28800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51" name="Ink 50">
                <a:extLst>
                  <a:ext uri="{FF2B5EF4-FFF2-40B4-BE49-F238E27FC236}">
                    <a16:creationId xmlns:a16="http://schemas.microsoft.com/office/drawing/2014/main" id="{8E876F43-7DAF-452F-8748-BDE5BCAEA24E}"/>
                  </a:ext>
                </a:extLst>
              </p14:cNvPr>
              <p14:cNvContentPartPr/>
              <p14:nvPr/>
            </p14:nvContentPartPr>
            <p14:xfrm>
              <a:off x="3666837" y="3608586"/>
              <a:ext cx="360" cy="360"/>
            </p14:xfrm>
          </p:contentPart>
        </mc:Choice>
        <mc:Fallback xmlns="">
          <p:pic>
            <p:nvPicPr>
              <p:cNvPr id="51" name="Ink 50">
                <a:extLst>
                  <a:ext uri="{FF2B5EF4-FFF2-40B4-BE49-F238E27FC236}">
                    <a16:creationId xmlns:a16="http://schemas.microsoft.com/office/drawing/2014/main" id="{8E876F43-7DAF-452F-8748-BDE5BCAEA24E}"/>
                  </a:ext>
                </a:extLst>
              </p:cNvPr>
              <p:cNvPicPr/>
              <p:nvPr/>
            </p:nvPicPr>
            <p:blipFill>
              <a:blip r:embed="rId5"/>
              <a:stretch>
                <a:fillRect/>
              </a:stretch>
            </p:blipFill>
            <p:spPr>
              <a:xfrm>
                <a:off x="3595197" y="3464586"/>
                <a:ext cx="144000" cy="288000"/>
              </a:xfrm>
              <a:prstGeom prst="rect">
                <a:avLst/>
              </a:prstGeom>
            </p:spPr>
          </p:pic>
        </mc:Fallback>
      </mc:AlternateContent>
      <mc:AlternateContent xmlns:mc="http://schemas.openxmlformats.org/markup-compatibility/2006" xmlns:p14="http://schemas.microsoft.com/office/powerpoint/2010/main">
        <mc:Choice Requires="p14">
          <p:contentPart p14:bwMode="auto" r:id="rId13">
            <p14:nvContentPartPr>
              <p14:cNvPr id="52" name="Ink 51">
                <a:extLst>
                  <a:ext uri="{FF2B5EF4-FFF2-40B4-BE49-F238E27FC236}">
                    <a16:creationId xmlns:a16="http://schemas.microsoft.com/office/drawing/2014/main" id="{1BDF9664-180F-4669-B5A4-13E6A8BECD14}"/>
                  </a:ext>
                </a:extLst>
              </p14:cNvPr>
              <p14:cNvContentPartPr/>
              <p14:nvPr/>
            </p14:nvContentPartPr>
            <p14:xfrm>
              <a:off x="2236917" y="3433626"/>
              <a:ext cx="360" cy="10080"/>
            </p14:xfrm>
          </p:contentPart>
        </mc:Choice>
        <mc:Fallback xmlns="">
          <p:pic>
            <p:nvPicPr>
              <p:cNvPr id="52" name="Ink 51">
                <a:extLst>
                  <a:ext uri="{FF2B5EF4-FFF2-40B4-BE49-F238E27FC236}">
                    <a16:creationId xmlns:a16="http://schemas.microsoft.com/office/drawing/2014/main" id="{1BDF9664-180F-4669-B5A4-13E6A8BECD14}"/>
                  </a:ext>
                </a:extLst>
              </p:cNvPr>
              <p:cNvPicPr/>
              <p:nvPr/>
            </p:nvPicPr>
            <p:blipFill>
              <a:blip r:embed="rId14"/>
              <a:stretch>
                <a:fillRect/>
              </a:stretch>
            </p:blipFill>
            <p:spPr>
              <a:xfrm>
                <a:off x="2165277" y="3289626"/>
                <a:ext cx="144000" cy="297720"/>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53" name="Ink 52">
                <a:extLst>
                  <a:ext uri="{FF2B5EF4-FFF2-40B4-BE49-F238E27FC236}">
                    <a16:creationId xmlns:a16="http://schemas.microsoft.com/office/drawing/2014/main" id="{0116A070-49E0-47A8-B000-16CF1E7FF219}"/>
                  </a:ext>
                </a:extLst>
              </p14:cNvPr>
              <p14:cNvContentPartPr/>
              <p14:nvPr/>
            </p14:nvContentPartPr>
            <p14:xfrm>
              <a:off x="2178597" y="3394746"/>
              <a:ext cx="29880" cy="68400"/>
            </p14:xfrm>
          </p:contentPart>
        </mc:Choice>
        <mc:Fallback xmlns="">
          <p:pic>
            <p:nvPicPr>
              <p:cNvPr id="53" name="Ink 52">
                <a:extLst>
                  <a:ext uri="{FF2B5EF4-FFF2-40B4-BE49-F238E27FC236}">
                    <a16:creationId xmlns:a16="http://schemas.microsoft.com/office/drawing/2014/main" id="{0116A070-49E0-47A8-B000-16CF1E7FF219}"/>
                  </a:ext>
                </a:extLst>
              </p:cNvPr>
              <p:cNvPicPr/>
              <p:nvPr/>
            </p:nvPicPr>
            <p:blipFill>
              <a:blip r:embed="rId16"/>
              <a:stretch>
                <a:fillRect/>
              </a:stretch>
            </p:blipFill>
            <p:spPr>
              <a:xfrm>
                <a:off x="2106597" y="3250746"/>
                <a:ext cx="173520" cy="356040"/>
              </a:xfrm>
              <a:prstGeom prst="rect">
                <a:avLst/>
              </a:prstGeom>
            </p:spPr>
          </p:pic>
        </mc:Fallback>
      </mc:AlternateContent>
      <mc:AlternateContent xmlns:mc="http://schemas.openxmlformats.org/markup-compatibility/2006" xmlns:p14="http://schemas.microsoft.com/office/powerpoint/2010/main">
        <mc:Choice Requires="p14">
          <p:contentPart p14:bwMode="auto" r:id="rId17">
            <p14:nvContentPartPr>
              <p14:cNvPr id="54" name="Ink 53">
                <a:extLst>
                  <a:ext uri="{FF2B5EF4-FFF2-40B4-BE49-F238E27FC236}">
                    <a16:creationId xmlns:a16="http://schemas.microsoft.com/office/drawing/2014/main" id="{1111EB77-85F0-4042-B506-27E6B5EF76F8}"/>
                  </a:ext>
                </a:extLst>
              </p14:cNvPr>
              <p14:cNvContentPartPr/>
              <p14:nvPr/>
            </p14:nvContentPartPr>
            <p14:xfrm>
              <a:off x="3326277" y="3170826"/>
              <a:ext cx="360" cy="360"/>
            </p14:xfrm>
          </p:contentPart>
        </mc:Choice>
        <mc:Fallback xmlns="">
          <p:pic>
            <p:nvPicPr>
              <p:cNvPr id="54" name="Ink 53">
                <a:extLst>
                  <a:ext uri="{FF2B5EF4-FFF2-40B4-BE49-F238E27FC236}">
                    <a16:creationId xmlns:a16="http://schemas.microsoft.com/office/drawing/2014/main" id="{1111EB77-85F0-4042-B506-27E6B5EF76F8}"/>
                  </a:ext>
                </a:extLst>
              </p:cNvPr>
              <p:cNvPicPr/>
              <p:nvPr/>
            </p:nvPicPr>
            <p:blipFill>
              <a:blip r:embed="rId5"/>
              <a:stretch>
                <a:fillRect/>
              </a:stretch>
            </p:blipFill>
            <p:spPr>
              <a:xfrm>
                <a:off x="3254637" y="3026826"/>
                <a:ext cx="144000" cy="288000"/>
              </a:xfrm>
              <a:prstGeom prst="rect">
                <a:avLst/>
              </a:prstGeom>
            </p:spPr>
          </p:pic>
        </mc:Fallback>
      </mc:AlternateContent>
      <mc:AlternateContent xmlns:mc="http://schemas.openxmlformats.org/markup-compatibility/2006" xmlns:p14="http://schemas.microsoft.com/office/powerpoint/2010/main">
        <mc:Choice Requires="p14">
          <p:contentPart p14:bwMode="auto" r:id="rId18">
            <p14:nvContentPartPr>
              <p14:cNvPr id="55" name="Ink 54">
                <a:extLst>
                  <a:ext uri="{FF2B5EF4-FFF2-40B4-BE49-F238E27FC236}">
                    <a16:creationId xmlns:a16="http://schemas.microsoft.com/office/drawing/2014/main" id="{E19B9C06-B422-4919-9796-2ABB051EF7CD}"/>
                  </a:ext>
                </a:extLst>
              </p14:cNvPr>
              <p14:cNvContentPartPr/>
              <p14:nvPr/>
            </p14:nvContentPartPr>
            <p14:xfrm>
              <a:off x="3219357" y="3404106"/>
              <a:ext cx="360" cy="360"/>
            </p14:xfrm>
          </p:contentPart>
        </mc:Choice>
        <mc:Fallback xmlns="">
          <p:pic>
            <p:nvPicPr>
              <p:cNvPr id="55" name="Ink 54">
                <a:extLst>
                  <a:ext uri="{FF2B5EF4-FFF2-40B4-BE49-F238E27FC236}">
                    <a16:creationId xmlns:a16="http://schemas.microsoft.com/office/drawing/2014/main" id="{E19B9C06-B422-4919-9796-2ABB051EF7CD}"/>
                  </a:ext>
                </a:extLst>
              </p:cNvPr>
              <p:cNvPicPr/>
              <p:nvPr/>
            </p:nvPicPr>
            <p:blipFill>
              <a:blip r:embed="rId5"/>
              <a:stretch>
                <a:fillRect/>
              </a:stretch>
            </p:blipFill>
            <p:spPr>
              <a:xfrm>
                <a:off x="3147717" y="3260466"/>
                <a:ext cx="144000" cy="288000"/>
              </a:xfrm>
              <a:prstGeom prst="rect">
                <a:avLst/>
              </a:prstGeom>
            </p:spPr>
          </p:pic>
        </mc:Fallback>
      </mc:AlternateContent>
      <mc:AlternateContent xmlns:mc="http://schemas.openxmlformats.org/markup-compatibility/2006" xmlns:p14="http://schemas.microsoft.com/office/powerpoint/2010/main">
        <mc:Choice Requires="p14">
          <p:contentPart p14:bwMode="auto" r:id="rId19">
            <p14:nvContentPartPr>
              <p14:cNvPr id="56" name="Ink 55">
                <a:extLst>
                  <a:ext uri="{FF2B5EF4-FFF2-40B4-BE49-F238E27FC236}">
                    <a16:creationId xmlns:a16="http://schemas.microsoft.com/office/drawing/2014/main" id="{BD24BFE9-B89D-4F2E-AACA-633F00380C43}"/>
                  </a:ext>
                </a:extLst>
              </p14:cNvPr>
              <p14:cNvContentPartPr/>
              <p14:nvPr/>
            </p14:nvContentPartPr>
            <p14:xfrm>
              <a:off x="3219357" y="3404106"/>
              <a:ext cx="360" cy="360"/>
            </p14:xfrm>
          </p:contentPart>
        </mc:Choice>
        <mc:Fallback xmlns="">
          <p:pic>
            <p:nvPicPr>
              <p:cNvPr id="56" name="Ink 55">
                <a:extLst>
                  <a:ext uri="{FF2B5EF4-FFF2-40B4-BE49-F238E27FC236}">
                    <a16:creationId xmlns:a16="http://schemas.microsoft.com/office/drawing/2014/main" id="{BD24BFE9-B89D-4F2E-AACA-633F00380C43}"/>
                  </a:ext>
                </a:extLst>
              </p:cNvPr>
              <p:cNvPicPr/>
              <p:nvPr/>
            </p:nvPicPr>
            <p:blipFill>
              <a:blip r:embed="rId5"/>
              <a:stretch>
                <a:fillRect/>
              </a:stretch>
            </p:blipFill>
            <p:spPr>
              <a:xfrm>
                <a:off x="3147717" y="3260466"/>
                <a:ext cx="144000" cy="288000"/>
              </a:xfrm>
              <a:prstGeom prst="rect">
                <a:avLst/>
              </a:prstGeom>
            </p:spPr>
          </p:pic>
        </mc:Fallback>
      </mc:AlternateContent>
      <mc:AlternateContent xmlns:mc="http://schemas.openxmlformats.org/markup-compatibility/2006" xmlns:p14="http://schemas.microsoft.com/office/powerpoint/2010/main">
        <mc:Choice Requires="p14">
          <p:contentPart p14:bwMode="auto" r:id="rId20">
            <p14:nvContentPartPr>
              <p14:cNvPr id="57" name="Ink 56">
                <a:extLst>
                  <a:ext uri="{FF2B5EF4-FFF2-40B4-BE49-F238E27FC236}">
                    <a16:creationId xmlns:a16="http://schemas.microsoft.com/office/drawing/2014/main" id="{79D5B40B-2499-47BE-A272-18538244DCEB}"/>
                  </a:ext>
                </a:extLst>
              </p14:cNvPr>
              <p14:cNvContentPartPr/>
              <p14:nvPr/>
            </p14:nvContentPartPr>
            <p14:xfrm>
              <a:off x="5729277" y="3550266"/>
              <a:ext cx="360" cy="360"/>
            </p14:xfrm>
          </p:contentPart>
        </mc:Choice>
        <mc:Fallback xmlns="">
          <p:pic>
            <p:nvPicPr>
              <p:cNvPr id="57" name="Ink 56">
                <a:extLst>
                  <a:ext uri="{FF2B5EF4-FFF2-40B4-BE49-F238E27FC236}">
                    <a16:creationId xmlns:a16="http://schemas.microsoft.com/office/drawing/2014/main" id="{79D5B40B-2499-47BE-A272-18538244DCEB}"/>
                  </a:ext>
                </a:extLst>
              </p:cNvPr>
              <p:cNvPicPr/>
              <p:nvPr/>
            </p:nvPicPr>
            <p:blipFill>
              <a:blip r:embed="rId5"/>
              <a:stretch>
                <a:fillRect/>
              </a:stretch>
            </p:blipFill>
            <p:spPr>
              <a:xfrm>
                <a:off x="5657637" y="3406266"/>
                <a:ext cx="144000" cy="288000"/>
              </a:xfrm>
              <a:prstGeom prst="rect">
                <a:avLst/>
              </a:prstGeom>
            </p:spPr>
          </p:pic>
        </mc:Fallback>
      </mc:AlternateContent>
      <mc:AlternateContent xmlns:mc="http://schemas.openxmlformats.org/markup-compatibility/2006" xmlns:p14="http://schemas.microsoft.com/office/powerpoint/2010/main">
        <mc:Choice Requires="p14">
          <p:contentPart p14:bwMode="auto" r:id="rId21">
            <p14:nvContentPartPr>
              <p14:cNvPr id="58" name="Ink 57">
                <a:extLst>
                  <a:ext uri="{FF2B5EF4-FFF2-40B4-BE49-F238E27FC236}">
                    <a16:creationId xmlns:a16="http://schemas.microsoft.com/office/drawing/2014/main" id="{E1C7AAEA-EBBC-468A-9F99-EA0FFCFFB12B}"/>
                  </a:ext>
                </a:extLst>
              </p14:cNvPr>
              <p14:cNvContentPartPr/>
              <p14:nvPr/>
            </p14:nvContentPartPr>
            <p14:xfrm>
              <a:off x="5727837" y="3550266"/>
              <a:ext cx="10080" cy="33840"/>
            </p14:xfrm>
          </p:contentPart>
        </mc:Choice>
        <mc:Fallback xmlns="">
          <p:pic>
            <p:nvPicPr>
              <p:cNvPr id="58" name="Ink 57">
                <a:extLst>
                  <a:ext uri="{FF2B5EF4-FFF2-40B4-BE49-F238E27FC236}">
                    <a16:creationId xmlns:a16="http://schemas.microsoft.com/office/drawing/2014/main" id="{E1C7AAEA-EBBC-468A-9F99-EA0FFCFFB12B}"/>
                  </a:ext>
                </a:extLst>
              </p:cNvPr>
              <p:cNvPicPr/>
              <p:nvPr/>
            </p:nvPicPr>
            <p:blipFill>
              <a:blip r:embed="rId22"/>
              <a:stretch>
                <a:fillRect/>
              </a:stretch>
            </p:blipFill>
            <p:spPr>
              <a:xfrm>
                <a:off x="5655837" y="3406266"/>
                <a:ext cx="153720" cy="321480"/>
              </a:xfrm>
              <a:prstGeom prst="rect">
                <a:avLst/>
              </a:prstGeom>
            </p:spPr>
          </p:pic>
        </mc:Fallback>
      </mc:AlternateContent>
      <mc:AlternateContent xmlns:mc="http://schemas.openxmlformats.org/markup-compatibility/2006" xmlns:p14="http://schemas.microsoft.com/office/powerpoint/2010/main">
        <mc:Choice Requires="p14">
          <p:contentPart p14:bwMode="auto" r:id="rId23">
            <p14:nvContentPartPr>
              <p14:cNvPr id="59" name="Ink 58">
                <a:extLst>
                  <a:ext uri="{FF2B5EF4-FFF2-40B4-BE49-F238E27FC236}">
                    <a16:creationId xmlns:a16="http://schemas.microsoft.com/office/drawing/2014/main" id="{2E8E692F-C999-4CEA-8319-CCDD6452F7EF}"/>
                  </a:ext>
                </a:extLst>
              </p14:cNvPr>
              <p14:cNvContentPartPr/>
              <p14:nvPr/>
            </p14:nvContentPartPr>
            <p14:xfrm>
              <a:off x="6030957" y="4162986"/>
              <a:ext cx="360" cy="360"/>
            </p14:xfrm>
          </p:contentPart>
        </mc:Choice>
        <mc:Fallback xmlns="">
          <p:pic>
            <p:nvPicPr>
              <p:cNvPr id="59" name="Ink 58">
                <a:extLst>
                  <a:ext uri="{FF2B5EF4-FFF2-40B4-BE49-F238E27FC236}">
                    <a16:creationId xmlns:a16="http://schemas.microsoft.com/office/drawing/2014/main" id="{2E8E692F-C999-4CEA-8319-CCDD6452F7EF}"/>
                  </a:ext>
                </a:extLst>
              </p:cNvPr>
              <p:cNvPicPr/>
              <p:nvPr/>
            </p:nvPicPr>
            <p:blipFill>
              <a:blip r:embed="rId5"/>
              <a:stretch>
                <a:fillRect/>
              </a:stretch>
            </p:blipFill>
            <p:spPr>
              <a:xfrm>
                <a:off x="5958957" y="4019346"/>
                <a:ext cx="144000" cy="288000"/>
              </a:xfrm>
              <a:prstGeom prst="rect">
                <a:avLst/>
              </a:prstGeom>
            </p:spPr>
          </p:pic>
        </mc:Fallback>
      </mc:AlternateContent>
      <mc:AlternateContent xmlns:mc="http://schemas.openxmlformats.org/markup-compatibility/2006" xmlns:p14="http://schemas.microsoft.com/office/powerpoint/2010/main">
        <mc:Choice Requires="p14">
          <p:contentPart p14:bwMode="auto" r:id="rId24">
            <p14:nvContentPartPr>
              <p14:cNvPr id="60" name="Ink 59">
                <a:extLst>
                  <a:ext uri="{FF2B5EF4-FFF2-40B4-BE49-F238E27FC236}">
                    <a16:creationId xmlns:a16="http://schemas.microsoft.com/office/drawing/2014/main" id="{0F7356DE-854C-4305-A2A2-3C250DE14EA4}"/>
                  </a:ext>
                </a:extLst>
              </p14:cNvPr>
              <p14:cNvContentPartPr/>
              <p14:nvPr/>
            </p14:nvContentPartPr>
            <p14:xfrm>
              <a:off x="6015477" y="4162986"/>
              <a:ext cx="15840" cy="67680"/>
            </p14:xfrm>
          </p:contentPart>
        </mc:Choice>
        <mc:Fallback xmlns="">
          <p:pic>
            <p:nvPicPr>
              <p:cNvPr id="60" name="Ink 59">
                <a:extLst>
                  <a:ext uri="{FF2B5EF4-FFF2-40B4-BE49-F238E27FC236}">
                    <a16:creationId xmlns:a16="http://schemas.microsoft.com/office/drawing/2014/main" id="{0F7356DE-854C-4305-A2A2-3C250DE14EA4}"/>
                  </a:ext>
                </a:extLst>
              </p:cNvPr>
              <p:cNvPicPr/>
              <p:nvPr/>
            </p:nvPicPr>
            <p:blipFill>
              <a:blip r:embed="rId25"/>
              <a:stretch>
                <a:fillRect/>
              </a:stretch>
            </p:blipFill>
            <p:spPr>
              <a:xfrm>
                <a:off x="5943837" y="4019346"/>
                <a:ext cx="159480" cy="355320"/>
              </a:xfrm>
              <a:prstGeom prst="rect">
                <a:avLst/>
              </a:prstGeom>
            </p:spPr>
          </p:pic>
        </mc:Fallback>
      </mc:AlternateContent>
      <mc:AlternateContent xmlns:mc="http://schemas.openxmlformats.org/markup-compatibility/2006" xmlns:p14="http://schemas.microsoft.com/office/powerpoint/2010/main">
        <mc:Choice Requires="p14">
          <p:contentPart p14:bwMode="auto" r:id="rId26">
            <p14:nvContentPartPr>
              <p14:cNvPr id="61" name="Ink 60">
                <a:extLst>
                  <a:ext uri="{FF2B5EF4-FFF2-40B4-BE49-F238E27FC236}">
                    <a16:creationId xmlns:a16="http://schemas.microsoft.com/office/drawing/2014/main" id="{9393C20D-CEC9-4F81-9820-FBB547220BDE}"/>
                  </a:ext>
                </a:extLst>
              </p14:cNvPr>
              <p14:cNvContentPartPr/>
              <p14:nvPr/>
            </p14:nvContentPartPr>
            <p14:xfrm>
              <a:off x="6380877" y="5252706"/>
              <a:ext cx="360" cy="360"/>
            </p14:xfrm>
          </p:contentPart>
        </mc:Choice>
        <mc:Fallback xmlns="">
          <p:pic>
            <p:nvPicPr>
              <p:cNvPr id="61" name="Ink 60">
                <a:extLst>
                  <a:ext uri="{FF2B5EF4-FFF2-40B4-BE49-F238E27FC236}">
                    <a16:creationId xmlns:a16="http://schemas.microsoft.com/office/drawing/2014/main" id="{9393C20D-CEC9-4F81-9820-FBB547220BDE}"/>
                  </a:ext>
                </a:extLst>
              </p:cNvPr>
              <p:cNvPicPr/>
              <p:nvPr/>
            </p:nvPicPr>
            <p:blipFill>
              <a:blip r:embed="rId5"/>
              <a:stretch>
                <a:fillRect/>
              </a:stretch>
            </p:blipFill>
            <p:spPr>
              <a:xfrm>
                <a:off x="6309237" y="5109066"/>
                <a:ext cx="144000" cy="288000"/>
              </a:xfrm>
              <a:prstGeom prst="rect">
                <a:avLst/>
              </a:prstGeom>
            </p:spPr>
          </p:pic>
        </mc:Fallback>
      </mc:AlternateContent>
      <mc:AlternateContent xmlns:mc="http://schemas.openxmlformats.org/markup-compatibility/2006" xmlns:p14="http://schemas.microsoft.com/office/powerpoint/2010/main">
        <mc:Choice Requires="p14">
          <p:contentPart p14:bwMode="auto" r:id="rId27">
            <p14:nvContentPartPr>
              <p14:cNvPr id="62" name="Ink 61">
                <a:extLst>
                  <a:ext uri="{FF2B5EF4-FFF2-40B4-BE49-F238E27FC236}">
                    <a16:creationId xmlns:a16="http://schemas.microsoft.com/office/drawing/2014/main" id="{C8E11D9D-61EE-4391-B368-9EEB366AB215}"/>
                  </a:ext>
                </a:extLst>
              </p14:cNvPr>
              <p14:cNvContentPartPr/>
              <p14:nvPr/>
            </p14:nvContentPartPr>
            <p14:xfrm>
              <a:off x="7334157" y="4386906"/>
              <a:ext cx="360" cy="360"/>
            </p14:xfrm>
          </p:contentPart>
        </mc:Choice>
        <mc:Fallback xmlns="">
          <p:pic>
            <p:nvPicPr>
              <p:cNvPr id="62" name="Ink 61">
                <a:extLst>
                  <a:ext uri="{FF2B5EF4-FFF2-40B4-BE49-F238E27FC236}">
                    <a16:creationId xmlns:a16="http://schemas.microsoft.com/office/drawing/2014/main" id="{C8E11D9D-61EE-4391-B368-9EEB366AB215}"/>
                  </a:ext>
                </a:extLst>
              </p:cNvPr>
              <p:cNvPicPr/>
              <p:nvPr/>
            </p:nvPicPr>
            <p:blipFill>
              <a:blip r:embed="rId5"/>
              <a:stretch>
                <a:fillRect/>
              </a:stretch>
            </p:blipFill>
            <p:spPr>
              <a:xfrm>
                <a:off x="7262517" y="4242906"/>
                <a:ext cx="144000" cy="288000"/>
              </a:xfrm>
              <a:prstGeom prst="rect">
                <a:avLst/>
              </a:prstGeom>
            </p:spPr>
          </p:pic>
        </mc:Fallback>
      </mc:AlternateContent>
      <mc:AlternateContent xmlns:mc="http://schemas.openxmlformats.org/markup-compatibility/2006" xmlns:p14="http://schemas.microsoft.com/office/powerpoint/2010/main">
        <mc:Choice Requires="p14">
          <p:contentPart p14:bwMode="auto" r:id="rId28">
            <p14:nvContentPartPr>
              <p14:cNvPr id="63" name="Ink 62">
                <a:extLst>
                  <a:ext uri="{FF2B5EF4-FFF2-40B4-BE49-F238E27FC236}">
                    <a16:creationId xmlns:a16="http://schemas.microsoft.com/office/drawing/2014/main" id="{135BF263-D525-4226-8616-F739265B37B0}"/>
                  </a:ext>
                </a:extLst>
              </p14:cNvPr>
              <p14:cNvContentPartPr/>
              <p14:nvPr/>
            </p14:nvContentPartPr>
            <p14:xfrm>
              <a:off x="7704237" y="4308786"/>
              <a:ext cx="360" cy="360"/>
            </p14:xfrm>
          </p:contentPart>
        </mc:Choice>
        <mc:Fallback xmlns="">
          <p:pic>
            <p:nvPicPr>
              <p:cNvPr id="63" name="Ink 62">
                <a:extLst>
                  <a:ext uri="{FF2B5EF4-FFF2-40B4-BE49-F238E27FC236}">
                    <a16:creationId xmlns:a16="http://schemas.microsoft.com/office/drawing/2014/main" id="{135BF263-D525-4226-8616-F739265B37B0}"/>
                  </a:ext>
                </a:extLst>
              </p:cNvPr>
              <p:cNvPicPr/>
              <p:nvPr/>
            </p:nvPicPr>
            <p:blipFill>
              <a:blip r:embed="rId5"/>
              <a:stretch>
                <a:fillRect/>
              </a:stretch>
            </p:blipFill>
            <p:spPr>
              <a:xfrm>
                <a:off x="7632237" y="4165146"/>
                <a:ext cx="144000" cy="288000"/>
              </a:xfrm>
              <a:prstGeom prst="rect">
                <a:avLst/>
              </a:prstGeom>
            </p:spPr>
          </p:pic>
        </mc:Fallback>
      </mc:AlternateContent>
      <mc:AlternateContent xmlns:mc="http://schemas.openxmlformats.org/markup-compatibility/2006" xmlns:p14="http://schemas.microsoft.com/office/powerpoint/2010/main">
        <mc:Choice Requires="p14">
          <p:contentPart p14:bwMode="auto" r:id="rId29">
            <p14:nvContentPartPr>
              <p14:cNvPr id="64" name="Ink 63">
                <a:extLst>
                  <a:ext uri="{FF2B5EF4-FFF2-40B4-BE49-F238E27FC236}">
                    <a16:creationId xmlns:a16="http://schemas.microsoft.com/office/drawing/2014/main" id="{A07EC7D8-A0EB-495F-A42B-DA8AEE59CE56}"/>
                  </a:ext>
                </a:extLst>
              </p14:cNvPr>
              <p14:cNvContentPartPr/>
              <p14:nvPr/>
            </p14:nvContentPartPr>
            <p14:xfrm>
              <a:off x="7704237" y="4308786"/>
              <a:ext cx="360" cy="360"/>
            </p14:xfrm>
          </p:contentPart>
        </mc:Choice>
        <mc:Fallback xmlns="">
          <p:pic>
            <p:nvPicPr>
              <p:cNvPr id="64" name="Ink 63">
                <a:extLst>
                  <a:ext uri="{FF2B5EF4-FFF2-40B4-BE49-F238E27FC236}">
                    <a16:creationId xmlns:a16="http://schemas.microsoft.com/office/drawing/2014/main" id="{A07EC7D8-A0EB-495F-A42B-DA8AEE59CE56}"/>
                  </a:ext>
                </a:extLst>
              </p:cNvPr>
              <p:cNvPicPr/>
              <p:nvPr/>
            </p:nvPicPr>
            <p:blipFill>
              <a:blip r:embed="rId5"/>
              <a:stretch>
                <a:fillRect/>
              </a:stretch>
            </p:blipFill>
            <p:spPr>
              <a:xfrm>
                <a:off x="7632237" y="4165146"/>
                <a:ext cx="144000" cy="288000"/>
              </a:xfrm>
              <a:prstGeom prst="rect">
                <a:avLst/>
              </a:prstGeom>
            </p:spPr>
          </p:pic>
        </mc:Fallback>
      </mc:AlternateContent>
      <mc:AlternateContent xmlns:mc="http://schemas.openxmlformats.org/markup-compatibility/2006" xmlns:p14="http://schemas.microsoft.com/office/powerpoint/2010/main">
        <mc:Choice Requires="p14">
          <p:contentPart p14:bwMode="auto" r:id="rId30">
            <p14:nvContentPartPr>
              <p14:cNvPr id="65" name="Ink 64">
                <a:extLst>
                  <a:ext uri="{FF2B5EF4-FFF2-40B4-BE49-F238E27FC236}">
                    <a16:creationId xmlns:a16="http://schemas.microsoft.com/office/drawing/2014/main" id="{E18818FE-C88E-4380-B95A-BCA03AE798E5}"/>
                  </a:ext>
                </a:extLst>
              </p14:cNvPr>
              <p14:cNvContentPartPr/>
              <p14:nvPr/>
            </p14:nvContentPartPr>
            <p14:xfrm>
              <a:off x="4542717" y="4104666"/>
              <a:ext cx="360" cy="360"/>
            </p14:xfrm>
          </p:contentPart>
        </mc:Choice>
        <mc:Fallback xmlns="">
          <p:pic>
            <p:nvPicPr>
              <p:cNvPr id="65" name="Ink 64">
                <a:extLst>
                  <a:ext uri="{FF2B5EF4-FFF2-40B4-BE49-F238E27FC236}">
                    <a16:creationId xmlns:a16="http://schemas.microsoft.com/office/drawing/2014/main" id="{E18818FE-C88E-4380-B95A-BCA03AE798E5}"/>
                  </a:ext>
                </a:extLst>
              </p:cNvPr>
              <p:cNvPicPr/>
              <p:nvPr/>
            </p:nvPicPr>
            <p:blipFill>
              <a:blip r:embed="rId5"/>
              <a:stretch>
                <a:fillRect/>
              </a:stretch>
            </p:blipFill>
            <p:spPr>
              <a:xfrm>
                <a:off x="4470717" y="3960666"/>
                <a:ext cx="144000" cy="288000"/>
              </a:xfrm>
              <a:prstGeom prst="rect">
                <a:avLst/>
              </a:prstGeom>
            </p:spPr>
          </p:pic>
        </mc:Fallback>
      </mc:AlternateContent>
      <mc:AlternateContent xmlns:mc="http://schemas.openxmlformats.org/markup-compatibility/2006" xmlns:p14="http://schemas.microsoft.com/office/powerpoint/2010/main">
        <mc:Choice Requires="p14">
          <p:contentPart p14:bwMode="auto" r:id="rId31">
            <p14:nvContentPartPr>
              <p14:cNvPr id="66" name="Ink 65">
                <a:extLst>
                  <a:ext uri="{FF2B5EF4-FFF2-40B4-BE49-F238E27FC236}">
                    <a16:creationId xmlns:a16="http://schemas.microsoft.com/office/drawing/2014/main" id="{A6ADFDF9-74BA-42D5-8DAD-EC39F1FA2FD2}"/>
                  </a:ext>
                </a:extLst>
              </p14:cNvPr>
              <p14:cNvContentPartPr/>
              <p14:nvPr/>
            </p14:nvContentPartPr>
            <p14:xfrm>
              <a:off x="4542717" y="4104666"/>
              <a:ext cx="360" cy="4320"/>
            </p14:xfrm>
          </p:contentPart>
        </mc:Choice>
        <mc:Fallback xmlns="">
          <p:pic>
            <p:nvPicPr>
              <p:cNvPr id="66" name="Ink 65">
                <a:extLst>
                  <a:ext uri="{FF2B5EF4-FFF2-40B4-BE49-F238E27FC236}">
                    <a16:creationId xmlns:a16="http://schemas.microsoft.com/office/drawing/2014/main" id="{A6ADFDF9-74BA-42D5-8DAD-EC39F1FA2FD2}"/>
                  </a:ext>
                </a:extLst>
              </p:cNvPr>
              <p:cNvPicPr/>
              <p:nvPr/>
            </p:nvPicPr>
            <p:blipFill>
              <a:blip r:embed="rId32"/>
              <a:stretch>
                <a:fillRect/>
              </a:stretch>
            </p:blipFill>
            <p:spPr>
              <a:xfrm>
                <a:off x="4470717" y="3960666"/>
                <a:ext cx="144000" cy="291960"/>
              </a:xfrm>
              <a:prstGeom prst="rect">
                <a:avLst/>
              </a:prstGeom>
            </p:spPr>
          </p:pic>
        </mc:Fallback>
      </mc:AlternateContent>
      <p:sp>
        <p:nvSpPr>
          <p:cNvPr id="30" name="TextBox 29">
            <a:extLst>
              <a:ext uri="{FF2B5EF4-FFF2-40B4-BE49-F238E27FC236}">
                <a16:creationId xmlns:a16="http://schemas.microsoft.com/office/drawing/2014/main" id="{66AB7FFD-A96A-42D7-A5B5-01220480FABF}"/>
              </a:ext>
            </a:extLst>
          </p:cNvPr>
          <p:cNvSpPr txBox="1"/>
          <p:nvPr/>
        </p:nvSpPr>
        <p:spPr>
          <a:xfrm>
            <a:off x="701517" y="3244334"/>
            <a:ext cx="5817917" cy="3416320"/>
          </a:xfrm>
          <a:prstGeom prst="rect">
            <a:avLst/>
          </a:prstGeom>
          <a:noFill/>
        </p:spPr>
        <p:txBody>
          <a:bodyPr wrap="square">
            <a:spAutoFit/>
          </a:bodyPr>
          <a:lstStyle/>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r>
              <a:rPr lang="en-GB" dirty="0"/>
              <a:t>A British Museum 500 BCE drinking vessels exhibit </a:t>
            </a:r>
          </a:p>
        </p:txBody>
      </p:sp>
    </p:spTree>
    <p:extLst>
      <p:ext uri="{BB962C8B-B14F-4D97-AF65-F5344CB8AC3E}">
        <p14:creationId xmlns:p14="http://schemas.microsoft.com/office/powerpoint/2010/main" val="2985753493"/>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028A36E-994E-42A9-9785-B9C9D25F9668}"/>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7207128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DB0431E-0B04-44A1-9C51-531E28D18A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261872" y="365760"/>
            <a:ext cx="9692640" cy="1325562"/>
          </a:xfrm>
        </p:spPr>
        <p:txBody>
          <a:bodyPr>
            <a:normAutofit/>
          </a:bodyPr>
          <a:lstStyle/>
          <a:p>
            <a:r>
              <a:rPr lang="en-US" dirty="0">
                <a:solidFill>
                  <a:srgbClr val="FF0000"/>
                </a:solidFill>
              </a:rPr>
              <a:t>More about Loom Weights </a:t>
            </a:r>
          </a:p>
        </p:txBody>
      </p:sp>
      <p:sp>
        <p:nvSpPr>
          <p:cNvPr id="11" name="Rectangle 10">
            <a:extLst>
              <a:ext uri="{FF2B5EF4-FFF2-40B4-BE49-F238E27FC236}">
                <a16:creationId xmlns:a16="http://schemas.microsoft.com/office/drawing/2014/main" id="{6B424749-EEE0-49C9-9ABF-97B171A3EA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7760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a:extLst>
              <a:ext uri="{FF2B5EF4-FFF2-40B4-BE49-F238E27FC236}">
                <a16:creationId xmlns:a16="http://schemas.microsoft.com/office/drawing/2014/main" id="{06705118-6DA3-422B-B602-BF6C5852A107}"/>
              </a:ext>
            </a:extLst>
          </p:cNvPr>
          <p:cNvSpPr txBox="1"/>
          <p:nvPr/>
        </p:nvSpPr>
        <p:spPr>
          <a:xfrm>
            <a:off x="1237488" y="1582341"/>
            <a:ext cx="8891250" cy="4955203"/>
          </a:xfrm>
          <a:prstGeom prst="rect">
            <a:avLst/>
          </a:prstGeom>
          <a:noFill/>
        </p:spPr>
        <p:txBody>
          <a:bodyPr wrap="square">
            <a:spAutoFit/>
          </a:bodyPr>
          <a:lstStyle/>
          <a:p>
            <a:endParaRPr lang="en-US" dirty="0"/>
          </a:p>
          <a:p>
            <a:r>
              <a:rPr lang="en-US" sz="2800" dirty="0"/>
              <a:t>A Loom-weight was used to stop the vertical thread from moving out of place </a:t>
            </a:r>
          </a:p>
          <a:p>
            <a:endParaRPr lang="en-US" sz="2800" dirty="0"/>
          </a:p>
          <a:p>
            <a:r>
              <a:rPr lang="en-US" sz="2800" dirty="0"/>
              <a:t>It prevented irregular lumps, bumps and holes from forming in the fabric because it provided tension to the vertical warp thread</a:t>
            </a:r>
          </a:p>
          <a:p>
            <a:endParaRPr lang="en-US" sz="2800" dirty="0"/>
          </a:p>
          <a:p>
            <a:r>
              <a:rPr lang="en-US" sz="2800" dirty="0"/>
              <a:t>Loom-weights ensured that even and regular results were achieved when making a length of fabric.</a:t>
            </a:r>
          </a:p>
          <a:p>
            <a:endParaRPr lang="en-US" sz="2800" dirty="0"/>
          </a:p>
          <a:p>
            <a:endParaRPr lang="en-US" dirty="0"/>
          </a:p>
        </p:txBody>
      </p:sp>
    </p:spTree>
    <p:extLst>
      <p:ext uri="{BB962C8B-B14F-4D97-AF65-F5344CB8AC3E}">
        <p14:creationId xmlns:p14="http://schemas.microsoft.com/office/powerpoint/2010/main" val="4016698877"/>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47366F-642F-4D71-B550-D19FAD43CAA4}"/>
              </a:ext>
            </a:extLst>
          </p:cNvPr>
          <p:cNvSpPr>
            <a:spLocks noGrp="1"/>
          </p:cNvSpPr>
          <p:nvPr>
            <p:ph type="ctrTitle"/>
          </p:nvPr>
        </p:nvSpPr>
        <p:spPr>
          <a:xfrm>
            <a:off x="1261872" y="758952"/>
            <a:ext cx="9418320" cy="1532303"/>
          </a:xfrm>
        </p:spPr>
        <p:txBody>
          <a:bodyPr>
            <a:normAutofit fontScale="90000"/>
          </a:bodyPr>
          <a:lstStyle/>
          <a:p>
            <a:r>
              <a:rPr lang="en-GB" dirty="0">
                <a:solidFill>
                  <a:srgbClr val="FF0000"/>
                </a:solidFill>
              </a:rPr>
              <a:t>More about the weavers and textiles</a:t>
            </a:r>
          </a:p>
        </p:txBody>
      </p:sp>
      <p:sp>
        <p:nvSpPr>
          <p:cNvPr id="5" name="TextBox 4">
            <a:extLst>
              <a:ext uri="{FF2B5EF4-FFF2-40B4-BE49-F238E27FC236}">
                <a16:creationId xmlns:a16="http://schemas.microsoft.com/office/drawing/2014/main" id="{1F9FC8E0-9B6E-49D7-9B09-D9A13A13AAD7}"/>
              </a:ext>
            </a:extLst>
          </p:cNvPr>
          <p:cNvSpPr txBox="1"/>
          <p:nvPr/>
        </p:nvSpPr>
        <p:spPr>
          <a:xfrm>
            <a:off x="1261872" y="1861967"/>
            <a:ext cx="4138804" cy="4462760"/>
          </a:xfrm>
          <a:prstGeom prst="rect">
            <a:avLst/>
          </a:prstGeom>
          <a:noFill/>
        </p:spPr>
        <p:txBody>
          <a:bodyPr wrap="square">
            <a:spAutoFit/>
          </a:bodyPr>
          <a:lstStyle/>
          <a:p>
            <a:pPr marL="285750" indent="-285750">
              <a:buFontTx/>
              <a:buChar char="-"/>
            </a:pPr>
            <a:endParaRPr lang="en-US" dirty="0"/>
          </a:p>
          <a:p>
            <a:pPr marL="285750" indent="-285750">
              <a:buFontTx/>
              <a:buChar char="-"/>
            </a:pPr>
            <a:endParaRPr lang="en-US" dirty="0"/>
          </a:p>
          <a:p>
            <a:r>
              <a:rPr lang="en-US" sz="3200" dirty="0"/>
              <a:t>Frescos and pots evidence that weavers in Late Minoan times produced many different plain and patterned fabrics </a:t>
            </a:r>
          </a:p>
          <a:p>
            <a:r>
              <a:rPr lang="en-US" sz="2400" dirty="0"/>
              <a:t>    	</a:t>
            </a:r>
          </a:p>
        </p:txBody>
      </p:sp>
      <p:pic>
        <p:nvPicPr>
          <p:cNvPr id="5122" name="Picture 2" descr="See the source image">
            <a:extLst>
              <a:ext uri="{FF2B5EF4-FFF2-40B4-BE49-F238E27FC236}">
                <a16:creationId xmlns:a16="http://schemas.microsoft.com/office/drawing/2014/main" id="{8B6E69F5-68A4-47B2-BCB7-5905CAF7545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32174" y="2210730"/>
            <a:ext cx="6096000" cy="42576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010366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397489-003C-4E26-97B6-49C404C9EEB4}"/>
              </a:ext>
            </a:extLst>
          </p:cNvPr>
          <p:cNvSpPr>
            <a:spLocks noGrp="1"/>
          </p:cNvSpPr>
          <p:nvPr>
            <p:ph type="title"/>
          </p:nvPr>
        </p:nvSpPr>
        <p:spPr>
          <a:xfrm>
            <a:off x="1261872" y="1828799"/>
            <a:ext cx="5586603" cy="5029201"/>
          </a:xfrm>
        </p:spPr>
        <p:txBody>
          <a:bodyPr>
            <a:normAutofit/>
          </a:bodyPr>
          <a:lstStyle/>
          <a:p>
            <a:r>
              <a:rPr lang="en-US" sz="4400" dirty="0"/>
              <a:t>Late Minoan weavers were highly skilled,</a:t>
            </a:r>
            <a:br>
              <a:rPr lang="en-US" sz="4400" dirty="0"/>
            </a:br>
            <a:r>
              <a:rPr lang="en-US" sz="4400" dirty="0"/>
              <a:t>for example, they could weave fine threads to make cool fabrics.</a:t>
            </a:r>
            <a:br>
              <a:rPr lang="en-US" dirty="0"/>
            </a:br>
            <a:endParaRPr lang="en-GB" dirty="0"/>
          </a:p>
        </p:txBody>
      </p:sp>
      <p:pic>
        <p:nvPicPr>
          <p:cNvPr id="6146" name="Picture 2" descr="See the source image">
            <a:extLst>
              <a:ext uri="{FF2B5EF4-FFF2-40B4-BE49-F238E27FC236}">
                <a16:creationId xmlns:a16="http://schemas.microsoft.com/office/drawing/2014/main" id="{9657CCFE-BDF1-40EC-9A83-4EDE4046AC06}"/>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7048500" y="1775619"/>
            <a:ext cx="3505200" cy="350520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8396FE87-E19F-415B-9797-8BB89C58FF6A}"/>
              </a:ext>
            </a:extLst>
          </p:cNvPr>
          <p:cNvSpPr txBox="1"/>
          <p:nvPr/>
        </p:nvSpPr>
        <p:spPr>
          <a:xfrm>
            <a:off x="1261872" y="704850"/>
            <a:ext cx="7896415" cy="1200329"/>
          </a:xfrm>
          <a:prstGeom prst="rect">
            <a:avLst/>
          </a:prstGeom>
          <a:noFill/>
        </p:spPr>
        <p:txBody>
          <a:bodyPr wrap="square">
            <a:spAutoFit/>
          </a:bodyPr>
          <a:lstStyle/>
          <a:p>
            <a:r>
              <a:rPr lang="en-US" sz="3600" dirty="0">
                <a:solidFill>
                  <a:srgbClr val="FF0000"/>
                </a:solidFill>
              </a:rPr>
              <a:t>An example of fabric woven using Loom-weights </a:t>
            </a:r>
            <a:endParaRPr lang="en-GB" sz="3600" dirty="0">
              <a:solidFill>
                <a:srgbClr val="FF0000"/>
              </a:solidFill>
            </a:endParaRPr>
          </a:p>
        </p:txBody>
      </p:sp>
    </p:spTree>
    <p:extLst>
      <p:ext uri="{BB962C8B-B14F-4D97-AF65-F5344CB8AC3E}">
        <p14:creationId xmlns:p14="http://schemas.microsoft.com/office/powerpoint/2010/main" val="18074181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0CA812-BAB3-4F45-8D20-141A2F253151}"/>
              </a:ext>
            </a:extLst>
          </p:cNvPr>
          <p:cNvSpPr>
            <a:spLocks noGrp="1"/>
          </p:cNvSpPr>
          <p:nvPr>
            <p:ph type="title"/>
          </p:nvPr>
        </p:nvSpPr>
        <p:spPr>
          <a:xfrm>
            <a:off x="6274340" y="365761"/>
            <a:ext cx="4405852" cy="3620594"/>
          </a:xfrm>
        </p:spPr>
        <p:txBody>
          <a:bodyPr>
            <a:normAutofit/>
          </a:bodyPr>
          <a:lstStyle/>
          <a:p>
            <a:r>
              <a:rPr lang="en-GB" sz="4800" dirty="0">
                <a:solidFill>
                  <a:srgbClr val="FF0000"/>
                </a:solidFill>
              </a:rPr>
              <a:t>Using Experimental Archaeology</a:t>
            </a:r>
          </a:p>
        </p:txBody>
      </p:sp>
      <p:sp>
        <p:nvSpPr>
          <p:cNvPr id="3" name="Text Placeholder 2">
            <a:extLst>
              <a:ext uri="{FF2B5EF4-FFF2-40B4-BE49-F238E27FC236}">
                <a16:creationId xmlns:a16="http://schemas.microsoft.com/office/drawing/2014/main" id="{A66768BA-F006-4952-8013-F9E89A1529F3}"/>
              </a:ext>
            </a:extLst>
          </p:cNvPr>
          <p:cNvSpPr>
            <a:spLocks noGrp="1"/>
          </p:cNvSpPr>
          <p:nvPr>
            <p:ph type="body" idx="1"/>
          </p:nvPr>
        </p:nvSpPr>
        <p:spPr>
          <a:xfrm>
            <a:off x="1261872" y="4290646"/>
            <a:ext cx="9418320" cy="2201594"/>
          </a:xfrm>
        </p:spPr>
        <p:txBody>
          <a:bodyPr>
            <a:normAutofit lnSpcReduction="10000"/>
          </a:bodyPr>
          <a:lstStyle/>
          <a:p>
            <a:r>
              <a:rPr lang="en-GB" sz="3600" dirty="0">
                <a:effectLst/>
                <a:latin typeface="Century Schoolbook" panose="02040604050505020304" pitchFamily="18" charset="0"/>
                <a:ea typeface="Calibri" panose="020F0502020204030204" pitchFamily="34" charset="0"/>
                <a:cs typeface="Times New Roman" panose="02020603050405020304" pitchFamily="18" charset="0"/>
              </a:rPr>
              <a:t>In the book </a:t>
            </a:r>
            <a:r>
              <a:rPr lang="en-GB" sz="3600" i="1" dirty="0">
                <a:effectLst/>
                <a:latin typeface="Century Schoolbook" panose="02040604050505020304" pitchFamily="18" charset="0"/>
                <a:ea typeface="Calibri" panose="020F0502020204030204" pitchFamily="34" charset="0"/>
                <a:cs typeface="Times New Roman" panose="02020603050405020304" pitchFamily="18" charset="0"/>
              </a:rPr>
              <a:t>Tools, Textiles and Contexts</a:t>
            </a:r>
            <a:r>
              <a:rPr lang="en-GB" sz="3600" dirty="0">
                <a:effectLst/>
                <a:latin typeface="Century Schoolbook" panose="02040604050505020304" pitchFamily="18" charset="0"/>
                <a:ea typeface="Calibri" panose="020F0502020204030204" pitchFamily="34" charset="0"/>
                <a:cs typeface="Times New Roman" panose="02020603050405020304" pitchFamily="18" charset="0"/>
              </a:rPr>
              <a:t>, Rhamstorf shows how experimental archaeology is used to replicate Bronze Age textile production. </a:t>
            </a:r>
          </a:p>
          <a:p>
            <a:endParaRPr lang="en-GB" dirty="0"/>
          </a:p>
        </p:txBody>
      </p:sp>
      <p:pic>
        <p:nvPicPr>
          <p:cNvPr id="3074" name="Picture 2" descr="See the source image">
            <a:extLst>
              <a:ext uri="{FF2B5EF4-FFF2-40B4-BE49-F238E27FC236}">
                <a16:creationId xmlns:a16="http://schemas.microsoft.com/office/drawing/2014/main" id="{CF0E9C52-88FC-4602-AAB5-C091DBBA58E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61872" y="365760"/>
            <a:ext cx="4834128" cy="36205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569589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6851" y="365760"/>
            <a:ext cx="10127661" cy="1325562"/>
          </a:xfrm>
        </p:spPr>
        <p:txBody>
          <a:bodyPr>
            <a:normAutofit/>
          </a:bodyPr>
          <a:lstStyle/>
          <a:p>
            <a:r>
              <a:rPr lang="en-US" sz="3600" dirty="0">
                <a:solidFill>
                  <a:srgbClr val="FF0000"/>
                </a:solidFill>
              </a:rPr>
              <a:t>Woven Textiles illustrated in Minoan Art </a:t>
            </a:r>
          </a:p>
        </p:txBody>
      </p:sp>
      <mc:AlternateContent xmlns:mc="http://schemas.openxmlformats.org/markup-compatibility/2006" xmlns:p14="http://schemas.microsoft.com/office/powerpoint/2010/main">
        <mc:Choice Requires="p14">
          <p:contentPart p14:bwMode="auto" r:id="rId3">
            <p14:nvContentPartPr>
              <p14:cNvPr id="6" name="Ink 5">
                <a:extLst>
                  <a:ext uri="{FF2B5EF4-FFF2-40B4-BE49-F238E27FC236}">
                    <a16:creationId xmlns:a16="http://schemas.microsoft.com/office/drawing/2014/main" id="{FFDF63EC-0F14-422D-B8A5-3F633637E359}"/>
                  </a:ext>
                </a:extLst>
              </p14:cNvPr>
              <p14:cNvContentPartPr/>
              <p14:nvPr/>
            </p14:nvContentPartPr>
            <p14:xfrm>
              <a:off x="4962477" y="2762226"/>
              <a:ext cx="703440" cy="253800"/>
            </p14:xfrm>
          </p:contentPart>
        </mc:Choice>
        <mc:Fallback xmlns="">
          <p:pic>
            <p:nvPicPr>
              <p:cNvPr id="6" name="Ink 5">
                <a:extLst>
                  <a:ext uri="{FF2B5EF4-FFF2-40B4-BE49-F238E27FC236}">
                    <a16:creationId xmlns:a16="http://schemas.microsoft.com/office/drawing/2014/main" id="{FFDF63EC-0F14-422D-B8A5-3F633637E359}"/>
                  </a:ext>
                </a:extLst>
              </p:cNvPr>
              <p:cNvPicPr/>
              <p:nvPr/>
            </p:nvPicPr>
            <p:blipFill>
              <a:blip r:embed="rId4"/>
              <a:stretch>
                <a:fillRect/>
              </a:stretch>
            </p:blipFill>
            <p:spPr>
              <a:xfrm>
                <a:off x="4890477" y="2618226"/>
                <a:ext cx="847080" cy="54144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7" name="Ink 6">
                <a:extLst>
                  <a:ext uri="{FF2B5EF4-FFF2-40B4-BE49-F238E27FC236}">
                    <a16:creationId xmlns:a16="http://schemas.microsoft.com/office/drawing/2014/main" id="{0C67FFFD-A25C-439A-B334-F7FF951E519E}"/>
                  </a:ext>
                </a:extLst>
              </p14:cNvPr>
              <p14:cNvContentPartPr/>
              <p14:nvPr/>
            </p14:nvContentPartPr>
            <p14:xfrm>
              <a:off x="8024997" y="3122226"/>
              <a:ext cx="360" cy="360"/>
            </p14:xfrm>
          </p:contentPart>
        </mc:Choice>
        <mc:Fallback xmlns="">
          <p:pic>
            <p:nvPicPr>
              <p:cNvPr id="7" name="Ink 6">
                <a:extLst>
                  <a:ext uri="{FF2B5EF4-FFF2-40B4-BE49-F238E27FC236}">
                    <a16:creationId xmlns:a16="http://schemas.microsoft.com/office/drawing/2014/main" id="{0C67FFFD-A25C-439A-B334-F7FF951E519E}"/>
                  </a:ext>
                </a:extLst>
              </p:cNvPr>
              <p:cNvPicPr/>
              <p:nvPr/>
            </p:nvPicPr>
            <p:blipFill>
              <a:blip r:embed="rId6"/>
              <a:stretch>
                <a:fillRect/>
              </a:stretch>
            </p:blipFill>
            <p:spPr>
              <a:xfrm>
                <a:off x="7953357" y="2978226"/>
                <a:ext cx="144000" cy="28800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8" name="Ink 7">
                <a:extLst>
                  <a:ext uri="{FF2B5EF4-FFF2-40B4-BE49-F238E27FC236}">
                    <a16:creationId xmlns:a16="http://schemas.microsoft.com/office/drawing/2014/main" id="{F6FDB0E8-E11A-41D9-AFE6-E776D42185AF}"/>
                  </a:ext>
                </a:extLst>
              </p14:cNvPr>
              <p14:cNvContentPartPr/>
              <p14:nvPr/>
            </p14:nvContentPartPr>
            <p14:xfrm>
              <a:off x="8725557" y="1487826"/>
              <a:ext cx="360" cy="360"/>
            </p14:xfrm>
          </p:contentPart>
        </mc:Choice>
        <mc:Fallback xmlns="">
          <p:pic>
            <p:nvPicPr>
              <p:cNvPr id="8" name="Ink 7">
                <a:extLst>
                  <a:ext uri="{FF2B5EF4-FFF2-40B4-BE49-F238E27FC236}">
                    <a16:creationId xmlns:a16="http://schemas.microsoft.com/office/drawing/2014/main" id="{F6FDB0E8-E11A-41D9-AFE6-E776D42185AF}"/>
                  </a:ext>
                </a:extLst>
              </p:cNvPr>
              <p:cNvPicPr/>
              <p:nvPr/>
            </p:nvPicPr>
            <p:blipFill>
              <a:blip r:embed="rId6"/>
              <a:stretch>
                <a:fillRect/>
              </a:stretch>
            </p:blipFill>
            <p:spPr>
              <a:xfrm>
                <a:off x="8653557" y="1344186"/>
                <a:ext cx="144000" cy="2880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10" name="Ink 9">
                <a:extLst>
                  <a:ext uri="{FF2B5EF4-FFF2-40B4-BE49-F238E27FC236}">
                    <a16:creationId xmlns:a16="http://schemas.microsoft.com/office/drawing/2014/main" id="{19DD9A39-4A90-4EC4-B322-3230B24072AC}"/>
                  </a:ext>
                </a:extLst>
              </p14:cNvPr>
              <p14:cNvContentPartPr/>
              <p14:nvPr/>
            </p14:nvContentPartPr>
            <p14:xfrm>
              <a:off x="5145717" y="3268026"/>
              <a:ext cx="1877400" cy="469800"/>
            </p14:xfrm>
          </p:contentPart>
        </mc:Choice>
        <mc:Fallback xmlns="">
          <p:pic>
            <p:nvPicPr>
              <p:cNvPr id="10" name="Ink 9">
                <a:extLst>
                  <a:ext uri="{FF2B5EF4-FFF2-40B4-BE49-F238E27FC236}">
                    <a16:creationId xmlns:a16="http://schemas.microsoft.com/office/drawing/2014/main" id="{19DD9A39-4A90-4EC4-B322-3230B24072AC}"/>
                  </a:ext>
                </a:extLst>
              </p:cNvPr>
              <p:cNvPicPr/>
              <p:nvPr/>
            </p:nvPicPr>
            <p:blipFill>
              <a:blip r:embed="rId9"/>
              <a:stretch>
                <a:fillRect/>
              </a:stretch>
            </p:blipFill>
            <p:spPr>
              <a:xfrm>
                <a:off x="5074077" y="3124386"/>
                <a:ext cx="2021040" cy="757440"/>
              </a:xfrm>
              <a:prstGeom prst="rect">
                <a:avLst/>
              </a:prstGeom>
            </p:spPr>
          </p:pic>
        </mc:Fallback>
      </mc:AlternateContent>
      <p:pic>
        <p:nvPicPr>
          <p:cNvPr id="4098" name="Picture 2" descr="See the source image">
            <a:extLst>
              <a:ext uri="{FF2B5EF4-FFF2-40B4-BE49-F238E27FC236}">
                <a16:creationId xmlns:a16="http://schemas.microsoft.com/office/drawing/2014/main" id="{EBB56D31-32A9-46CB-BAE7-BEC85B22BBA7}"/>
              </a:ext>
            </a:extLst>
          </p:cNvPr>
          <p:cNvPicPr>
            <a:picLocks noGrp="1" noChangeAspect="1" noChangeArrowheads="1"/>
          </p:cNvPicPr>
          <p:nvPr>
            <p:ph idx="1"/>
          </p:nvPr>
        </p:nvPicPr>
        <p:blipFill>
          <a:blip r:embed="rId10">
            <a:extLst>
              <a:ext uri="{28A0092B-C50C-407E-A947-70E740481C1C}">
                <a14:useLocalDpi xmlns:a14="http://schemas.microsoft.com/office/drawing/2010/main" val="0"/>
              </a:ext>
            </a:extLst>
          </a:blip>
          <a:srcRect/>
          <a:stretch>
            <a:fillRect/>
          </a:stretch>
        </p:blipFill>
        <p:spPr bwMode="auto">
          <a:xfrm>
            <a:off x="826851" y="1961934"/>
            <a:ext cx="6487739" cy="3971938"/>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CCD97983-C015-409D-8323-E17A02E83FF2}"/>
              </a:ext>
            </a:extLst>
          </p:cNvPr>
          <p:cNvSpPr txBox="1"/>
          <p:nvPr/>
        </p:nvSpPr>
        <p:spPr>
          <a:xfrm>
            <a:off x="7490298" y="2042809"/>
            <a:ext cx="3297676" cy="3046988"/>
          </a:xfrm>
          <a:prstGeom prst="rect">
            <a:avLst/>
          </a:prstGeom>
          <a:noFill/>
        </p:spPr>
        <p:txBody>
          <a:bodyPr wrap="square" rtlCol="0">
            <a:spAutoFit/>
          </a:bodyPr>
          <a:lstStyle/>
          <a:p>
            <a:r>
              <a:rPr lang="en-GB" sz="3200" dirty="0"/>
              <a:t>This well known fresco of ‘Ladies in Blue’ shows Minoan Textiles</a:t>
            </a:r>
          </a:p>
          <a:p>
            <a:r>
              <a:rPr lang="en-GB" sz="3200" dirty="0"/>
              <a:t>With added embellishments </a:t>
            </a:r>
            <a:endParaRPr lang="en-GB" dirty="0"/>
          </a:p>
        </p:txBody>
      </p:sp>
    </p:spTree>
    <p:extLst>
      <p:ext uri="{BB962C8B-B14F-4D97-AF65-F5344CB8AC3E}">
        <p14:creationId xmlns:p14="http://schemas.microsoft.com/office/powerpoint/2010/main" val="31258863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5726B3-0668-4581-A005-F7E7AA7C5853}"/>
              </a:ext>
            </a:extLst>
          </p:cNvPr>
          <p:cNvSpPr>
            <a:spLocks noGrp="1"/>
          </p:cNvSpPr>
          <p:nvPr>
            <p:ph type="title"/>
          </p:nvPr>
        </p:nvSpPr>
        <p:spPr>
          <a:xfrm>
            <a:off x="1261872" y="161925"/>
            <a:ext cx="9692640" cy="1529397"/>
          </a:xfrm>
        </p:spPr>
        <p:txBody>
          <a:bodyPr>
            <a:normAutofit/>
          </a:bodyPr>
          <a:lstStyle/>
          <a:p>
            <a:r>
              <a:rPr lang="en-GB" sz="4800" dirty="0">
                <a:solidFill>
                  <a:srgbClr val="FF0000"/>
                </a:solidFill>
              </a:rPr>
              <a:t>Loom-weights were vital…</a:t>
            </a:r>
          </a:p>
        </p:txBody>
      </p:sp>
      <p:sp>
        <p:nvSpPr>
          <p:cNvPr id="3" name="Content Placeholder 2">
            <a:extLst>
              <a:ext uri="{FF2B5EF4-FFF2-40B4-BE49-F238E27FC236}">
                <a16:creationId xmlns:a16="http://schemas.microsoft.com/office/drawing/2014/main" id="{EF0FCE95-90B0-404C-8DB2-03262340EB8B}"/>
              </a:ext>
            </a:extLst>
          </p:cNvPr>
          <p:cNvSpPr>
            <a:spLocks noGrp="1"/>
          </p:cNvSpPr>
          <p:nvPr>
            <p:ph idx="1"/>
          </p:nvPr>
        </p:nvSpPr>
        <p:spPr>
          <a:xfrm>
            <a:off x="1261871" y="1828800"/>
            <a:ext cx="6043803" cy="4351337"/>
          </a:xfrm>
        </p:spPr>
        <p:txBody>
          <a:bodyPr>
            <a:normAutofit/>
          </a:bodyPr>
          <a:lstStyle/>
          <a:p>
            <a:pPr marL="0" indent="0">
              <a:buNone/>
            </a:pPr>
            <a:endParaRPr lang="en-GB" dirty="0"/>
          </a:p>
          <a:p>
            <a:pPr marL="0" indent="0">
              <a:buNone/>
            </a:pPr>
            <a:r>
              <a:rPr lang="en-GB" sz="3200" dirty="0"/>
              <a:t>To the highly skilled textile-workers,</a:t>
            </a:r>
          </a:p>
          <a:p>
            <a:pPr marL="0" indent="0">
              <a:buNone/>
            </a:pPr>
            <a:r>
              <a:rPr lang="en-GB" sz="3200" dirty="0"/>
              <a:t>of the Bronze Age Aegean and Eastern Mediterranean, </a:t>
            </a:r>
          </a:p>
          <a:p>
            <a:pPr marL="0" indent="0">
              <a:buNone/>
            </a:pPr>
            <a:r>
              <a:rPr lang="en-GB" sz="3200" dirty="0"/>
              <a:t>Loom-weights helped to perfect the production of highly prized fabrics…</a:t>
            </a:r>
          </a:p>
        </p:txBody>
      </p:sp>
      <p:pic>
        <p:nvPicPr>
          <p:cNvPr id="5" name="Picture 4">
            <a:extLst>
              <a:ext uri="{FF2B5EF4-FFF2-40B4-BE49-F238E27FC236}">
                <a16:creationId xmlns:a16="http://schemas.microsoft.com/office/drawing/2014/main" id="{9D699E26-176F-47CE-8585-6D54EB91FB22}"/>
              </a:ext>
            </a:extLst>
          </p:cNvPr>
          <p:cNvPicPr>
            <a:picLocks noChangeAspect="1"/>
          </p:cNvPicPr>
          <p:nvPr/>
        </p:nvPicPr>
        <p:blipFill>
          <a:blip r:embed="rId3"/>
          <a:stretch>
            <a:fillRect/>
          </a:stretch>
        </p:blipFill>
        <p:spPr>
          <a:xfrm>
            <a:off x="7677149" y="1837243"/>
            <a:ext cx="2890853" cy="4537113"/>
          </a:xfrm>
          <a:prstGeom prst="rect">
            <a:avLst/>
          </a:prstGeom>
        </p:spPr>
      </p:pic>
    </p:spTree>
    <p:extLst>
      <p:ext uri="{BB962C8B-B14F-4D97-AF65-F5344CB8AC3E}">
        <p14:creationId xmlns:p14="http://schemas.microsoft.com/office/powerpoint/2010/main" val="16080533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DB0431E-0B04-44A1-9C51-531E28D18A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261872" y="365760"/>
            <a:ext cx="9692640" cy="1325562"/>
          </a:xfrm>
        </p:spPr>
        <p:txBody>
          <a:bodyPr>
            <a:normAutofit/>
          </a:bodyPr>
          <a:lstStyle/>
          <a:p>
            <a:r>
              <a:rPr lang="en-US" dirty="0"/>
              <a:t>Works cited</a:t>
            </a:r>
          </a:p>
        </p:txBody>
      </p:sp>
      <p:sp>
        <p:nvSpPr>
          <p:cNvPr id="3" name="Content Placeholder 2"/>
          <p:cNvSpPr>
            <a:spLocks noGrp="1"/>
          </p:cNvSpPr>
          <p:nvPr>
            <p:ph type="body" idx="1"/>
          </p:nvPr>
        </p:nvSpPr>
        <p:spPr>
          <a:xfrm>
            <a:off x="1261872" y="1828800"/>
            <a:ext cx="8595360" cy="4351337"/>
          </a:xfrm>
        </p:spPr>
        <p:txBody>
          <a:bodyPr>
            <a:normAutofit lnSpcReduction="10000"/>
          </a:bodyPr>
          <a:lstStyle/>
          <a:p>
            <a:pPr marL="0" indent="0">
              <a:buNone/>
            </a:pPr>
            <a:endParaRPr lang="en-GB" sz="1400" dirty="0">
              <a:effectLst/>
              <a:ea typeface="Calibri" panose="020F0502020204030204" pitchFamily="34" charset="0"/>
              <a:cs typeface="Calibri" panose="020F0502020204030204" pitchFamily="34" charset="0"/>
            </a:endParaRPr>
          </a:p>
          <a:p>
            <a:pPr marL="0" indent="0">
              <a:buNone/>
            </a:pPr>
            <a:endParaRPr lang="en-GB" sz="1400" dirty="0">
              <a:ea typeface="Calibri" panose="020F0502020204030204" pitchFamily="34" charset="0"/>
              <a:cs typeface="Calibri" panose="020F0502020204030204" pitchFamily="34" charset="0"/>
            </a:endParaRPr>
          </a:p>
          <a:p>
            <a:pPr marL="0" indent="0">
              <a:buNone/>
            </a:pPr>
            <a:r>
              <a:rPr lang="en-GB" sz="1400" dirty="0">
                <a:effectLst/>
                <a:ea typeface="Calibri" panose="020F0502020204030204" pitchFamily="34" charset="0"/>
                <a:cs typeface="Calibri" panose="020F0502020204030204" pitchFamily="34" charset="0"/>
              </a:rPr>
              <a:t>Barber, E.J.W. Prehistoric Textiles: </a:t>
            </a:r>
            <a:r>
              <a:rPr lang="en-GB" sz="1400" i="1" dirty="0">
                <a:effectLst/>
                <a:ea typeface="Calibri" panose="020F0502020204030204" pitchFamily="34" charset="0"/>
                <a:cs typeface="Calibri" panose="020F0502020204030204" pitchFamily="34" charset="0"/>
              </a:rPr>
              <a:t>The Development of Cloth in the Neolithic and Bronze Ages with Special </a:t>
            </a:r>
            <a:r>
              <a:rPr lang="en-GB" sz="1400" i="1" dirty="0">
                <a:ea typeface="Calibri" panose="020F0502020204030204" pitchFamily="34" charset="0"/>
                <a:cs typeface="Calibri" panose="020F0502020204030204" pitchFamily="34" charset="0"/>
              </a:rPr>
              <a:t>R</a:t>
            </a:r>
            <a:r>
              <a:rPr lang="en-GB" sz="1400" i="1" dirty="0">
                <a:effectLst/>
                <a:ea typeface="Calibri" panose="020F0502020204030204" pitchFamily="34" charset="0"/>
                <a:cs typeface="Calibri" panose="020F0502020204030204" pitchFamily="34" charset="0"/>
              </a:rPr>
              <a:t>eference to the Aegean, (New Jersey: Princeton University Press, 1940).</a:t>
            </a:r>
            <a:endParaRPr lang="en-GB" sz="1400" dirty="0">
              <a:effectLst/>
              <a:ea typeface="Calibri" panose="020F0502020204030204" pitchFamily="34" charset="0"/>
              <a:cs typeface="Calibri" panose="020F0502020204030204" pitchFamily="34" charset="0"/>
            </a:endParaRPr>
          </a:p>
          <a:p>
            <a:pPr marL="0" indent="0">
              <a:buNone/>
            </a:pPr>
            <a:r>
              <a:rPr lang="en-GB" sz="1400" dirty="0">
                <a:effectLst/>
                <a:ea typeface="Calibri" panose="020F0502020204030204" pitchFamily="34" charset="0"/>
                <a:cs typeface="Calibri" panose="020F0502020204030204" pitchFamily="34" charset="0"/>
              </a:rPr>
              <a:t>Steel, L. 2013. </a:t>
            </a:r>
            <a:r>
              <a:rPr lang="en-GB" sz="1400" i="1" dirty="0">
                <a:effectLst/>
                <a:ea typeface="Calibri" panose="020F0502020204030204" pitchFamily="34" charset="0"/>
                <a:cs typeface="Calibri" panose="020F0502020204030204" pitchFamily="34" charset="0"/>
              </a:rPr>
              <a:t>Materiality and Consumption in the Bronze Age Mediterranean,</a:t>
            </a:r>
            <a:r>
              <a:rPr lang="en-GB" sz="1400" dirty="0">
                <a:effectLst/>
                <a:ea typeface="Calibri" panose="020F0502020204030204" pitchFamily="34" charset="0"/>
                <a:cs typeface="Calibri" panose="020F0502020204030204" pitchFamily="34" charset="0"/>
              </a:rPr>
              <a:t> (Abingdon: Routledge, 2017).</a:t>
            </a:r>
            <a:endParaRPr lang="en-GB" sz="1400" dirty="0">
              <a:effectLst/>
              <a:ea typeface="Calibri" panose="020F0502020204030204" pitchFamily="34" charset="0"/>
              <a:cs typeface="Times New Roman" panose="02020603050405020304" pitchFamily="18" charset="0"/>
            </a:endParaRPr>
          </a:p>
          <a:p>
            <a:pPr marL="0" indent="0">
              <a:buNone/>
            </a:pPr>
            <a:r>
              <a:rPr lang="en-GB" sz="1400" dirty="0">
                <a:effectLst/>
                <a:ea typeface="Times New Roman" panose="02020603050405020304" pitchFamily="18" charset="0"/>
              </a:rPr>
              <a:t>Strand, E. and </a:t>
            </a:r>
            <a:r>
              <a:rPr lang="en-GB" sz="1400" dirty="0" err="1">
                <a:effectLst/>
                <a:ea typeface="Times New Roman" panose="02020603050405020304" pitchFamily="18" charset="0"/>
              </a:rPr>
              <a:t>Nosch</a:t>
            </a:r>
            <a:r>
              <a:rPr lang="en-GB" sz="1400" dirty="0">
                <a:effectLst/>
                <a:ea typeface="Times New Roman" panose="02020603050405020304" pitchFamily="18" charset="0"/>
              </a:rPr>
              <a:t>, M. </a:t>
            </a:r>
            <a:r>
              <a:rPr lang="en-GB" sz="1400" i="1" dirty="0">
                <a:effectLst/>
                <a:ea typeface="Times New Roman" panose="02020603050405020304" pitchFamily="18" charset="0"/>
              </a:rPr>
              <a:t>Tools, Textiles and Contexts: Investigating Textile Production in the Aegean and eastern Mediterranean Bronze Age,</a:t>
            </a:r>
            <a:r>
              <a:rPr lang="en-GB" sz="1400" dirty="0">
                <a:effectLst/>
                <a:ea typeface="Times New Roman" panose="02020603050405020304" pitchFamily="18" charset="0"/>
              </a:rPr>
              <a:t> (Oxford: Oxbow Books, 2015).</a:t>
            </a:r>
            <a:endParaRPr lang="en-GB" sz="1400" dirty="0">
              <a:hlinkClick r:id="rId2">
                <a:extLst>
                  <a:ext uri="{A12FA001-AC4F-418D-AE19-62706E023703}">
                    <ahyp:hlinkClr xmlns:ahyp="http://schemas.microsoft.com/office/drawing/2018/hyperlinkcolor" val="tx"/>
                  </a:ext>
                </a:extLst>
              </a:hlinkClick>
            </a:endParaRPr>
          </a:p>
          <a:p>
            <a:pPr marL="0" indent="0">
              <a:buNone/>
            </a:pPr>
            <a:r>
              <a:rPr lang="en-GB" sz="1400" dirty="0">
                <a:hlinkClick r:id="rId2">
                  <a:extLst>
                    <a:ext uri="{A12FA001-AC4F-418D-AE19-62706E023703}">
                      <ahyp:hlinkClr xmlns:ahyp="http://schemas.microsoft.com/office/drawing/2018/hyperlinkcolor" val="tx"/>
                    </a:ext>
                  </a:extLst>
                </a:hlinkClick>
              </a:rPr>
              <a:t>AEGEAN ISLANDS - CYCLADES - SANTORINI - DISCOVER - PAST - Prehistoric Gastronomy - YOUR DESTINATION GREECE ! - SANTORINI (google.com)</a:t>
            </a:r>
            <a:endParaRPr lang="en-GB" sz="1400" dirty="0"/>
          </a:p>
          <a:p>
            <a:pPr marL="0" indent="0">
              <a:buNone/>
            </a:pPr>
            <a:r>
              <a:rPr lang="en-GB" sz="1400" dirty="0">
                <a:hlinkClick r:id="rId3">
                  <a:extLst>
                    <a:ext uri="{A12FA001-AC4F-418D-AE19-62706E023703}">
                      <ahyp:hlinkClr xmlns:ahyp="http://schemas.microsoft.com/office/drawing/2018/hyperlinkcolor" val="tx"/>
                    </a:ext>
                  </a:extLst>
                </a:hlinkClick>
              </a:rPr>
              <a:t>loom-weight | British Museum</a:t>
            </a:r>
            <a:endParaRPr lang="en-GB" sz="1400" dirty="0"/>
          </a:p>
          <a:p>
            <a:pPr marL="0" indent="0">
              <a:buNone/>
            </a:pPr>
            <a:r>
              <a:rPr lang="en-US" sz="1400" dirty="0">
                <a:hlinkClick r:id="rId4">
                  <a:extLst>
                    <a:ext uri="{A12FA001-AC4F-418D-AE19-62706E023703}">
                      <ahyp:hlinkClr xmlns:ahyp="http://schemas.microsoft.com/office/drawing/2018/hyperlinkcolor" val="tx"/>
                    </a:ext>
                  </a:extLst>
                </a:hlinkClick>
              </a:rPr>
              <a:t>The Greek Age of Bronze - Ships (salimbeti.com)</a:t>
            </a:r>
            <a:r>
              <a:rPr lang="en-US" sz="1400" dirty="0"/>
              <a:t> </a:t>
            </a:r>
          </a:p>
          <a:p>
            <a:pPr marL="0" indent="0">
              <a:buNone/>
            </a:pPr>
            <a:r>
              <a:rPr lang="en-US" sz="1400" dirty="0">
                <a:hlinkClick r:id="rId5">
                  <a:extLst>
                    <a:ext uri="{A12FA001-AC4F-418D-AE19-62706E023703}">
                      <ahyp:hlinkClr xmlns:ahyp="http://schemas.microsoft.com/office/drawing/2018/hyperlinkcolor" val="tx"/>
                    </a:ext>
                  </a:extLst>
                </a:hlinkClick>
              </a:rPr>
              <a:t>Course: Weaving on the Weight Loom | EXARC</a:t>
            </a:r>
            <a:endParaRPr sz="1400" dirty="0"/>
          </a:p>
        </p:txBody>
      </p:sp>
      <p:sp>
        <p:nvSpPr>
          <p:cNvPr id="11" name="Rectangle 10">
            <a:extLst>
              <a:ext uri="{FF2B5EF4-FFF2-40B4-BE49-F238E27FC236}">
                <a16:creationId xmlns:a16="http://schemas.microsoft.com/office/drawing/2014/main" id="{6B424749-EEE0-49C9-9ABF-97B171A3EA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7760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666822153"/>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View">
  <a:themeElements>
    <a:clrScheme name="View">
      <a:dk1>
        <a:srgbClr val="000000"/>
      </a:dk1>
      <a:lt1>
        <a:srgbClr val="FFFFFF"/>
      </a:lt1>
      <a:dk2>
        <a:srgbClr val="46464A"/>
      </a:dk2>
      <a:lt2>
        <a:srgbClr val="D6D3CC"/>
      </a:lt2>
      <a:accent1>
        <a:srgbClr val="6F6F74"/>
      </a:accent1>
      <a:accent2>
        <a:srgbClr val="92A9B9"/>
      </a:accent2>
      <a:accent3>
        <a:srgbClr val="A7B789"/>
      </a:accent3>
      <a:accent4>
        <a:srgbClr val="B9A489"/>
      </a:accent4>
      <a:accent5>
        <a:srgbClr val="8D6374"/>
      </a:accent5>
      <a:accent6>
        <a:srgbClr val="9B7362"/>
      </a:accent6>
      <a:hlink>
        <a:srgbClr val="67AABF"/>
      </a:hlink>
      <a:folHlink>
        <a:srgbClr val="ABAFA5"/>
      </a:folHlink>
    </a:clrScheme>
    <a:fontScheme name="View">
      <a:maj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View">
      <a:fillStyleLst>
        <a:solidFill>
          <a:schemeClr val="phClr"/>
        </a:solidFill>
        <a:solidFill>
          <a:schemeClr val="phClr">
            <a:tint val="60000"/>
            <a:satMod val="120000"/>
          </a:schemeClr>
        </a:solidFill>
        <a:solidFill>
          <a:schemeClr val="phClr">
            <a:shade val="75000"/>
            <a:satMod val="160000"/>
          </a:schemeClr>
        </a:solidFill>
      </a:fillStyleLst>
      <a:lnStyleLst>
        <a:ln w="9525" cap="flat" cmpd="sng" algn="ctr">
          <a:solidFill>
            <a:schemeClr val="phClr"/>
          </a:solidFill>
          <a:prstDash val="solid"/>
        </a:ln>
        <a:ln w="13970" cap="flat" cmpd="sng" algn="ctr">
          <a:solidFill>
            <a:schemeClr val="phClr"/>
          </a:solidFill>
          <a:prstDash val="solid"/>
        </a:ln>
        <a:ln w="17145" cap="flat" cmpd="sng" algn="ctr">
          <a:solidFill>
            <a:schemeClr val="phClr">
              <a:shade val="95000"/>
              <a:alpha val="95000"/>
              <a:satMod val="150000"/>
            </a:schemeClr>
          </a:solidFill>
          <a:prstDash val="solid"/>
        </a:ln>
      </a:lnStyleLst>
      <a:effectStyleLst>
        <a:effectStyle>
          <a:effectLst/>
        </a:effectStyle>
        <a:effectStyle>
          <a:effectLst>
            <a:outerShdw blurRad="50800" dist="15240" dir="5400000" algn="tl" rotWithShape="0">
              <a:srgbClr val="000000">
                <a:alpha val="75000"/>
              </a:srgbClr>
            </a:outerShdw>
          </a:effectLst>
          <a:scene3d>
            <a:camera prst="orthographicFront">
              <a:rot lat="0" lon="0" rev="0"/>
            </a:camera>
            <a:lightRig rig="brightRoom" dir="tl"/>
          </a:scene3d>
          <a:sp3d contourW="9525" prstMaterial="flat">
            <a:bevelT w="0" h="0" prst="coolSlant"/>
            <a:contourClr>
              <a:schemeClr val="phClr">
                <a:shade val="35000"/>
                <a:satMod val="130000"/>
              </a:schemeClr>
            </a:contourClr>
          </a:sp3d>
        </a:effectStyle>
        <a:effectStyle>
          <a:effectLst>
            <a:outerShdw blurRad="76200" dist="25400" dir="5400000" algn="tl" rotWithShape="0">
              <a:srgbClr val="000000">
                <a:alpha val="55000"/>
              </a:srgbClr>
            </a:outerShdw>
          </a:effectLst>
          <a:scene3d>
            <a:camera prst="orthographicFront">
              <a:rot lat="0" lon="0" rev="0"/>
            </a:camera>
            <a:lightRig rig="brightRoom" dir="tl"/>
          </a:scene3d>
          <a:sp3d contourW="19050" prstMaterial="flat">
            <a:bevelT w="0" h="0" prst="coolSlant"/>
            <a:contourClr>
              <a:schemeClr val="phClr">
                <a:shade val="25000"/>
                <a:satMod val="140000"/>
              </a:schemeClr>
            </a:contourClr>
          </a:sp3d>
        </a:effectStyle>
      </a:effectStyleLst>
      <a:bgFillStyleLst>
        <a:solidFill>
          <a:schemeClr val="phClr"/>
        </a:solidFill>
        <a:solidFill>
          <a:schemeClr val="phClr">
            <a:tint val="95000"/>
            <a:satMod val="170000"/>
          </a:schemeClr>
        </a:solidFill>
        <a:gradFill rotWithShape="1">
          <a:gsLst>
            <a:gs pos="0">
              <a:schemeClr val="phClr">
                <a:tint val="94000"/>
                <a:shade val="98000"/>
                <a:satMod val="130000"/>
                <a:lumMod val="102000"/>
              </a:schemeClr>
            </a:gs>
            <a:gs pos="100000">
              <a:schemeClr val="phClr">
                <a:tint val="98000"/>
                <a:shade val="78000"/>
                <a:satMod val="140000"/>
              </a:schemeClr>
            </a:gs>
          </a:gsLst>
          <a:path path="circle">
            <a:fillToRect l="100000" t="100000" r="100000" b="100000"/>
          </a:path>
        </a:gradFill>
      </a:bgFillStyleLst>
    </a:fmtScheme>
  </a:themeElements>
  <a:objectDefaults/>
  <a:extraClrSchemeLst/>
  <a:extLst>
    <a:ext uri="{05A4C25C-085E-4340-85A3-A5531E510DB2}">
      <thm15:themeFamily xmlns:thm15="http://schemas.microsoft.com/office/thememl/2012/main" name="View" id="{BA0EB5A6-F2D4-4F82-977B-64ADEE4A2A69}" vid="{3969A8A2-35DB-4E3B-8885-16FD20568674}"/>
    </a:ext>
  </a:extLst>
</a:theme>
</file>

<file path=ppt/theme/theme2.xml><?xml version="1.0" encoding="utf-8"?>
<a:theme xmlns:a="http://schemas.openxmlformats.org/drawingml/2006/main" name="QuickStarter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4">
      <a:majorFont>
        <a:latin typeface="Segoe UI"/>
        <a:ea typeface=""/>
        <a:cs typeface=""/>
      </a:majorFont>
      <a:minorFont>
        <a:latin typeface="Segoe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WebB504</Template>
  <TotalTime>367</TotalTime>
  <Words>1012</Words>
  <Application>Microsoft Office PowerPoint</Application>
  <PresentationFormat>Widescreen</PresentationFormat>
  <Paragraphs>119</Paragraphs>
  <Slides>16</Slides>
  <Notes>9</Notes>
  <HiddenSlides>2</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16</vt:i4>
      </vt:variant>
    </vt:vector>
  </HeadingPairs>
  <TitlesOfParts>
    <vt:vector size="26" baseType="lpstr">
      <vt:lpstr>Arial</vt:lpstr>
      <vt:lpstr>Calibri</vt:lpstr>
      <vt:lpstr>Century Schoolbook</vt:lpstr>
      <vt:lpstr>Helvetica Neue</vt:lpstr>
      <vt:lpstr>Segoe UI</vt:lpstr>
      <vt:lpstr>Segoe UI Light</vt:lpstr>
      <vt:lpstr>Segoe UI Semilight</vt:lpstr>
      <vt:lpstr>Wingdings 2</vt:lpstr>
      <vt:lpstr>View</vt:lpstr>
      <vt:lpstr>QuickStarter Theme</vt:lpstr>
      <vt:lpstr>        Object from the British Museum</vt:lpstr>
      <vt:lpstr>PowerPoint Presentation</vt:lpstr>
      <vt:lpstr> Additional information about such textiles…  is found from scraps of charred and recovered fabrics   and textile imprints on pots and from details of the textiles we see on frescos and artwork. </vt:lpstr>
      <vt:lpstr>      And this leads to a Loom-Weight…  which is my choice  of object from the  British Museum  Collection    </vt:lpstr>
      <vt:lpstr>What is it? </vt:lpstr>
      <vt:lpstr>PowerPoint Presentation</vt:lpstr>
      <vt:lpstr>How were Loom Weights used by Late Minoan Textile Weavers?</vt:lpstr>
      <vt:lpstr>This Skyphos cup…</vt:lpstr>
      <vt:lpstr>PowerPoint Presentation</vt:lpstr>
      <vt:lpstr>More about Loom Weights </vt:lpstr>
      <vt:lpstr>More about the weavers and textiles</vt:lpstr>
      <vt:lpstr>Late Minoan weavers were highly skilled, for example, they could weave fine threads to make cool fabrics. </vt:lpstr>
      <vt:lpstr>Using Experimental Archaeology</vt:lpstr>
      <vt:lpstr>Woven Textiles illustrated in Minoan Art </vt:lpstr>
      <vt:lpstr>Loom-weights were vital…</vt:lpstr>
      <vt:lpstr>Works cited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British Museum Exhibit – Loom weight</dc:title>
  <dc:creator>Jan White</dc:creator>
  <cp:lastModifiedBy>Jan White</cp:lastModifiedBy>
  <cp:revision>11</cp:revision>
  <dcterms:created xsi:type="dcterms:W3CDTF">2022-02-14T18:08:23Z</dcterms:created>
  <dcterms:modified xsi:type="dcterms:W3CDTF">2022-03-20T16:47:43Z</dcterms:modified>
</cp:coreProperties>
</file>